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9" r:id="rId18"/>
    <p:sldId id="348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06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27.01.2019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27.01.2019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462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Numeri Teil 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81446"/>
              </p:ext>
            </p:extLst>
          </p:nvPr>
        </p:nvGraphicFramePr>
        <p:xfrm>
          <a:off x="516095" y="2047875"/>
          <a:ext cx="10673225" cy="247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9530"/>
                <a:gridCol w="6883695"/>
              </a:tblGrid>
              <a:tr h="860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</a:rPr>
                        <a:t>Mose</a:t>
                      </a:r>
                      <a:endParaRPr lang="de-CH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</a:rPr>
                        <a:t>König, Priester, </a:t>
                      </a:r>
                      <a:r>
                        <a:rPr lang="de-CH" sz="3600" b="0" dirty="0">
                          <a:solidFill>
                            <a:srgbClr val="FF0000"/>
                          </a:solidFill>
                          <a:effectLst/>
                        </a:rPr>
                        <a:t>Prophet</a:t>
                      </a:r>
                      <a:endParaRPr lang="de-CH" sz="3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5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>
                          <a:effectLst/>
                        </a:rPr>
                        <a:t>Aaron</a:t>
                      </a:r>
                      <a:endParaRPr lang="de-CH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effectLst/>
                        </a:rPr>
                        <a:t>Priester, </a:t>
                      </a:r>
                      <a:r>
                        <a:rPr lang="de-CH" sz="3600" dirty="0">
                          <a:solidFill>
                            <a:srgbClr val="FF0000"/>
                          </a:solidFill>
                          <a:effectLst/>
                        </a:rPr>
                        <a:t>Prophet</a:t>
                      </a:r>
                      <a:endParaRPr lang="de-CH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0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>
                          <a:effectLst/>
                        </a:rPr>
                        <a:t>Mirjam</a:t>
                      </a:r>
                      <a:endParaRPr lang="de-CH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600" dirty="0">
                          <a:solidFill>
                            <a:srgbClr val="FF0000"/>
                          </a:solidFill>
                          <a:effectLst/>
                        </a:rPr>
                        <a:t>Prophetin</a:t>
                      </a:r>
                      <a:endParaRPr lang="de-CH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774" marR="20977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5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20198" y="2107025"/>
            <a:ext cx="15456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Mirjam</a:t>
            </a:r>
          </a:p>
          <a:p>
            <a:endParaRPr lang="de-DE" sz="3600" dirty="0" smtClean="0"/>
          </a:p>
          <a:p>
            <a:r>
              <a:rPr lang="de-DE" sz="3600" dirty="0" smtClean="0"/>
              <a:t>Aaron</a:t>
            </a:r>
          </a:p>
          <a:p>
            <a:endParaRPr lang="de-DE" sz="3600" dirty="0" smtClean="0"/>
          </a:p>
          <a:p>
            <a:r>
              <a:rPr lang="de-DE" sz="3600" dirty="0" smtClean="0"/>
              <a:t>Moses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3359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20198" y="2107025"/>
            <a:ext cx="999472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Das 40. Jahr der Wüstenwanderung war ein </a:t>
            </a:r>
            <a:endParaRPr lang="de-CH" sz="3600" dirty="0" smtClean="0"/>
          </a:p>
          <a:p>
            <a:r>
              <a:rPr lang="de-CH" sz="3600" dirty="0" smtClean="0"/>
              <a:t>Schicksalsjahr </a:t>
            </a:r>
            <a:r>
              <a:rPr lang="de-CH" sz="3600" dirty="0"/>
              <a:t>der Drei</a:t>
            </a:r>
            <a:r>
              <a:rPr lang="de-CH" sz="3600" dirty="0" smtClean="0"/>
              <a:t>:</a:t>
            </a:r>
          </a:p>
          <a:p>
            <a:endParaRPr lang="de-CH" dirty="0"/>
          </a:p>
          <a:p>
            <a:pPr lvl="0"/>
            <a:r>
              <a:rPr lang="de-CH" sz="3600" dirty="0"/>
              <a:t>Tod Mirjams in </a:t>
            </a:r>
            <a:r>
              <a:rPr lang="de-CH" sz="3600" dirty="0" smtClean="0"/>
              <a:t>Kadesch</a:t>
            </a:r>
          </a:p>
          <a:p>
            <a:pPr lvl="0"/>
            <a:endParaRPr lang="de-CH" dirty="0"/>
          </a:p>
          <a:p>
            <a:pPr lvl="0"/>
            <a:r>
              <a:rPr lang="de-CH" sz="3600" dirty="0"/>
              <a:t>Tod Aarons auf dem Berg </a:t>
            </a:r>
            <a:r>
              <a:rPr lang="de-CH" sz="3600" dirty="0" smtClean="0"/>
              <a:t>Hor</a:t>
            </a:r>
          </a:p>
          <a:p>
            <a:pPr lvl="0"/>
            <a:endParaRPr lang="de-CH" dirty="0"/>
          </a:p>
          <a:p>
            <a:pPr lvl="0"/>
            <a:r>
              <a:rPr lang="de-CH" sz="3600" dirty="0"/>
              <a:t>Versagen des Mose und sein Tod auf dem Berg </a:t>
            </a:r>
            <a:r>
              <a:rPr lang="de-CH" sz="3600" dirty="0" err="1"/>
              <a:t>Nebo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6189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590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Einzelne Personen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6073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Korahs Rebellion (Rotte Korahs)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17864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590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Einzelne Personen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9270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Korah wie auch Bileam werden im Judasbrief als </a:t>
            </a:r>
            <a:endParaRPr lang="de-CH" sz="3600" dirty="0" smtClean="0"/>
          </a:p>
          <a:p>
            <a:r>
              <a:rPr lang="de-CH" sz="3600" dirty="0" smtClean="0"/>
              <a:t>Warnung </a:t>
            </a:r>
            <a:r>
              <a:rPr lang="de-CH" sz="3600" dirty="0"/>
              <a:t>für die Christen dargestellt, Gottes </a:t>
            </a:r>
            <a:endParaRPr lang="de-CH" sz="3600" dirty="0" smtClean="0"/>
          </a:p>
          <a:p>
            <a:r>
              <a:rPr lang="de-CH" sz="3600" dirty="0" smtClean="0"/>
              <a:t>Setzungen </a:t>
            </a:r>
            <a:r>
              <a:rPr lang="de-CH" sz="3600" dirty="0"/>
              <a:t>nicht in Frage zu stellen und der </a:t>
            </a:r>
            <a:endParaRPr lang="de-CH" sz="3600" dirty="0" smtClean="0"/>
          </a:p>
          <a:p>
            <a:r>
              <a:rPr lang="de-CH" sz="3600" dirty="0" smtClean="0"/>
              <a:t>Eifersucht </a:t>
            </a:r>
            <a:r>
              <a:rPr lang="de-CH" sz="3600" dirty="0"/>
              <a:t>keinen Raum zu geben!</a:t>
            </a:r>
          </a:p>
        </p:txBody>
      </p:sp>
    </p:spTree>
    <p:extLst>
      <p:ext uri="{BB962C8B-B14F-4D97-AF65-F5344CB8AC3E}">
        <p14:creationId xmlns:p14="http://schemas.microsoft.com/office/powerpoint/2010/main" val="404974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5587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Murren (Falsches Gottesbild)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83474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Du brauchst kein Talent, um zu murren, </a:t>
            </a:r>
            <a:endParaRPr lang="de-CH" sz="3600" dirty="0" smtClean="0"/>
          </a:p>
          <a:p>
            <a:r>
              <a:rPr lang="de-CH" sz="3600" dirty="0" smtClean="0"/>
              <a:t>du </a:t>
            </a:r>
            <a:r>
              <a:rPr lang="de-CH" sz="3600" dirty="0"/>
              <a:t>brauchst kein Verstand, um zu murren! </a:t>
            </a:r>
            <a:endParaRPr lang="de-CH" sz="3600" dirty="0" smtClean="0"/>
          </a:p>
          <a:p>
            <a:r>
              <a:rPr lang="de-CH" sz="3600" dirty="0" smtClean="0"/>
              <a:t>Es </a:t>
            </a:r>
            <a:r>
              <a:rPr lang="de-CH" sz="3600" dirty="0"/>
              <a:t>ist eines der einfachsten Dinge der Welt.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David Pawson)</a:t>
            </a:r>
          </a:p>
        </p:txBody>
      </p:sp>
    </p:spTree>
    <p:extLst>
      <p:ext uri="{BB962C8B-B14F-4D97-AF65-F5344CB8AC3E}">
        <p14:creationId xmlns:p14="http://schemas.microsoft.com/office/powerpoint/2010/main" val="293086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5587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Murren (Falsches Gottesbild)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100943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"Wir denken an die Fische zurück, die wir in Ägypten </a:t>
            </a:r>
            <a:endParaRPr lang="de-DE" sz="3600" dirty="0" smtClean="0"/>
          </a:p>
          <a:p>
            <a:r>
              <a:rPr lang="de-DE" sz="3600" dirty="0" smtClean="0"/>
              <a:t>umsonst </a:t>
            </a:r>
            <a:r>
              <a:rPr lang="de-DE" sz="3600" dirty="0"/>
              <a:t>aßen, und an die Gurken und Melonen, </a:t>
            </a:r>
            <a:endParaRPr lang="de-DE" sz="3600" dirty="0" smtClean="0"/>
          </a:p>
          <a:p>
            <a:r>
              <a:rPr lang="de-DE" sz="3600" dirty="0" smtClean="0"/>
              <a:t>den </a:t>
            </a:r>
            <a:r>
              <a:rPr lang="de-DE" sz="3600" dirty="0"/>
              <a:t>Lauch, die Zwiebeln und den Knoblauch; </a:t>
            </a:r>
            <a:endParaRPr lang="de-DE" sz="3600" dirty="0" smtClean="0"/>
          </a:p>
          <a:p>
            <a:r>
              <a:rPr lang="de-DE" sz="3600" dirty="0" smtClean="0"/>
              <a:t>nun </a:t>
            </a:r>
            <a:r>
              <a:rPr lang="de-DE" sz="3600" dirty="0"/>
              <a:t>aber ist unsere Seele matt, unsere Augen </a:t>
            </a:r>
            <a:endParaRPr lang="de-DE" sz="3600" dirty="0" smtClean="0"/>
          </a:p>
          <a:p>
            <a:r>
              <a:rPr lang="de-DE" sz="3600" dirty="0" smtClean="0"/>
              <a:t>sehen </a:t>
            </a:r>
            <a:r>
              <a:rPr lang="de-DE" sz="3600" dirty="0"/>
              <a:t>nichts als das Manna!" </a:t>
            </a:r>
            <a:r>
              <a:rPr lang="de-DE" sz="3600" b="1" dirty="0"/>
              <a:t>(</a:t>
            </a:r>
            <a:r>
              <a:rPr lang="de-DE" sz="3600" b="1" dirty="0" err="1"/>
              <a:t>Num</a:t>
            </a:r>
            <a:r>
              <a:rPr lang="de-DE" sz="3600" b="1" dirty="0"/>
              <a:t> 11,5+6)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609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5587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Murren (Falsches Gottesbild)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2479516"/>
            <a:ext cx="10877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Gott hörte ihr Murren und antwortete entsprechend. </a:t>
            </a:r>
            <a:endParaRPr lang="de-CH" sz="3600" dirty="0" smtClean="0"/>
          </a:p>
          <a:p>
            <a:r>
              <a:rPr lang="de-CH" sz="3600" dirty="0" smtClean="0"/>
              <a:t>Bald </a:t>
            </a:r>
            <a:r>
              <a:rPr lang="de-CH" sz="3600" dirty="0"/>
              <a:t>schickte er ihnen Wachteln, um ihr tägliches Manna </a:t>
            </a:r>
            <a:endParaRPr lang="de-CH" sz="3600" dirty="0" smtClean="0"/>
          </a:p>
          <a:p>
            <a:r>
              <a:rPr lang="de-CH" sz="3600" dirty="0" smtClean="0"/>
              <a:t>zu </a:t>
            </a:r>
            <a:r>
              <a:rPr lang="de-CH" sz="3600" dirty="0"/>
              <a:t>ergänzen </a:t>
            </a:r>
            <a:r>
              <a:rPr lang="de-CH" sz="3600" b="1" dirty="0"/>
              <a:t>(</a:t>
            </a:r>
            <a:r>
              <a:rPr lang="de-CH" sz="3600" b="1" dirty="0" err="1"/>
              <a:t>Num</a:t>
            </a:r>
            <a:r>
              <a:rPr lang="de-CH" sz="3600" b="1" dirty="0"/>
              <a:t> 11,31-35)</a:t>
            </a:r>
            <a:r>
              <a:rPr lang="de-CH" sz="3600" dirty="0"/>
              <a:t>:</a:t>
            </a:r>
          </a:p>
          <a:p>
            <a:r>
              <a:rPr lang="de-CH" sz="2200" dirty="0"/>
              <a:t> </a:t>
            </a:r>
            <a:endParaRPr lang="de-CH" sz="2200" dirty="0" smtClean="0"/>
          </a:p>
          <a:p>
            <a:pPr lvl="0"/>
            <a:r>
              <a:rPr lang="de-CH" sz="3600" dirty="0" smtClean="0"/>
              <a:t>- Zwei </a:t>
            </a:r>
            <a:r>
              <a:rPr lang="de-CH" sz="3600" dirty="0"/>
              <a:t>Ellen hoch, entspricht ca. </a:t>
            </a:r>
            <a:r>
              <a:rPr lang="de-CH" sz="3600" dirty="0" smtClean="0"/>
              <a:t>1m</a:t>
            </a:r>
          </a:p>
          <a:p>
            <a:pPr lvl="0"/>
            <a:endParaRPr lang="de-CH" sz="1400" dirty="0"/>
          </a:p>
          <a:p>
            <a:pPr lvl="0"/>
            <a:r>
              <a:rPr lang="de-CH" sz="3600" dirty="0" smtClean="0"/>
              <a:t>- Ausdehnung</a:t>
            </a:r>
            <a:r>
              <a:rPr lang="de-CH" sz="3600" dirty="0"/>
              <a:t>: Eine Tagesreise (ca. 20Km) (im Kreis) </a:t>
            </a:r>
            <a:endParaRPr lang="de-CH" sz="3600" dirty="0" smtClean="0"/>
          </a:p>
          <a:p>
            <a:pPr lvl="0"/>
            <a:r>
              <a:rPr lang="de-CH" sz="3600" dirty="0"/>
              <a:t> </a:t>
            </a:r>
            <a:r>
              <a:rPr lang="de-CH" sz="3600" dirty="0" smtClean="0"/>
              <a:t> entspricht </a:t>
            </a:r>
            <a:r>
              <a:rPr lang="de-CH" sz="3600" dirty="0"/>
              <a:t>mind. 300km</a:t>
            </a:r>
            <a:r>
              <a:rPr lang="de-CH" sz="3600" baseline="30000" dirty="0"/>
              <a:t>2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542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5587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Murren (Falsches Gottesbild)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2479516"/>
            <a:ext cx="9753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Murren fügt dem Volk Gottes wahrscheinlich mehr </a:t>
            </a:r>
            <a:endParaRPr lang="de-CH" sz="3600" dirty="0" smtClean="0"/>
          </a:p>
          <a:p>
            <a:r>
              <a:rPr lang="de-CH" sz="3600" dirty="0" smtClean="0"/>
              <a:t>Schaden </a:t>
            </a:r>
            <a:r>
              <a:rPr lang="de-CH" sz="3600" dirty="0"/>
              <a:t>zu als jede andere Sünde. (David Pawson)</a:t>
            </a:r>
          </a:p>
        </p:txBody>
      </p:sp>
    </p:spTree>
    <p:extLst>
      <p:ext uri="{BB962C8B-B14F-4D97-AF65-F5344CB8AC3E}">
        <p14:creationId xmlns:p14="http://schemas.microsoft.com/office/powerpoint/2010/main" val="13215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315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Kadesch Barnea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98817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"Wir sahen dort auch Riesen, Söhne </a:t>
            </a:r>
            <a:r>
              <a:rPr lang="de-CH" sz="3600" dirty="0" err="1"/>
              <a:t>Enaks</a:t>
            </a:r>
            <a:r>
              <a:rPr lang="de-CH" sz="3600" dirty="0"/>
              <a:t> aus dem </a:t>
            </a:r>
            <a:endParaRPr lang="de-CH" sz="3600" dirty="0" smtClean="0"/>
          </a:p>
          <a:p>
            <a:r>
              <a:rPr lang="de-CH" sz="3600" dirty="0" smtClean="0"/>
              <a:t>Riesengeschlecht</a:t>
            </a:r>
            <a:r>
              <a:rPr lang="de-CH" sz="3600" dirty="0"/>
              <a:t>, und wir waren in unseren Augen </a:t>
            </a:r>
            <a:endParaRPr lang="de-CH" sz="3600" dirty="0" smtClean="0"/>
          </a:p>
          <a:p>
            <a:r>
              <a:rPr lang="de-CH" sz="3600" dirty="0" smtClean="0"/>
              <a:t>wie </a:t>
            </a:r>
            <a:r>
              <a:rPr lang="de-CH" sz="3600" dirty="0"/>
              <a:t>Heuschrecken, und ebenso waren wir auch </a:t>
            </a:r>
            <a:endParaRPr lang="de-CH" sz="3600" dirty="0" smtClean="0"/>
          </a:p>
          <a:p>
            <a:r>
              <a:rPr lang="de-CH" sz="3600" dirty="0" smtClean="0"/>
              <a:t>in </a:t>
            </a:r>
            <a:r>
              <a:rPr lang="de-CH" sz="3600" dirty="0"/>
              <a:t>ihren Augen!" </a:t>
            </a:r>
            <a:r>
              <a:rPr lang="de-CH" sz="3600" b="1" dirty="0"/>
              <a:t>(</a:t>
            </a:r>
            <a:r>
              <a:rPr lang="de-CH" sz="3600" b="1" dirty="0" err="1"/>
              <a:t>Num</a:t>
            </a:r>
            <a:r>
              <a:rPr lang="de-CH" sz="3600" b="1" dirty="0"/>
              <a:t> 13,33)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5355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1788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Numeri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36 | Verse:  1288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3923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Richtung Schilfmeer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10534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"Da machte Mose eine eherne Schlange und befestigte </a:t>
            </a:r>
            <a:endParaRPr lang="de-CH" sz="3600" dirty="0" smtClean="0"/>
          </a:p>
          <a:p>
            <a:r>
              <a:rPr lang="de-CH" sz="3600" dirty="0" smtClean="0"/>
              <a:t>sie </a:t>
            </a:r>
            <a:r>
              <a:rPr lang="de-CH" sz="3600" dirty="0"/>
              <a:t>an dem Feldzeichen; und es geschah, wenn </a:t>
            </a:r>
            <a:endParaRPr lang="de-CH" sz="3600" dirty="0" smtClean="0"/>
          </a:p>
          <a:p>
            <a:r>
              <a:rPr lang="de-CH" sz="3600" dirty="0" smtClean="0"/>
              <a:t>eine </a:t>
            </a:r>
            <a:r>
              <a:rPr lang="de-CH" sz="3600" dirty="0"/>
              <a:t>Schlange jemand biss und er die eherne </a:t>
            </a:r>
            <a:endParaRPr lang="de-CH" sz="3600" dirty="0" smtClean="0"/>
          </a:p>
          <a:p>
            <a:r>
              <a:rPr lang="de-CH" sz="3600" dirty="0" smtClean="0"/>
              <a:t>Schlange </a:t>
            </a:r>
            <a:r>
              <a:rPr lang="de-CH" sz="3600" dirty="0"/>
              <a:t>anschaute, so blieb er am Leben." </a:t>
            </a:r>
            <a:r>
              <a:rPr lang="de-CH" sz="3600" b="1" dirty="0"/>
              <a:t>(</a:t>
            </a:r>
            <a:r>
              <a:rPr lang="de-CH" sz="3600" b="1" dirty="0" err="1"/>
              <a:t>Num</a:t>
            </a:r>
            <a:r>
              <a:rPr lang="de-CH" sz="3600" b="1" dirty="0"/>
              <a:t> 21,9)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9118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3923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Richtung Schilfmeer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98188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"Und wie Mose in der Wüste die Schlange erhöhte, </a:t>
            </a:r>
            <a:endParaRPr lang="de-DE" sz="3600" dirty="0" smtClean="0"/>
          </a:p>
          <a:p>
            <a:r>
              <a:rPr lang="de-DE" sz="3600" dirty="0" smtClean="0"/>
              <a:t>so </a:t>
            </a:r>
            <a:r>
              <a:rPr lang="de-DE" sz="3600" dirty="0"/>
              <a:t>muss der Sohn des Menschen erhöht werden, </a:t>
            </a:r>
            <a:endParaRPr lang="de-DE" sz="3600" dirty="0" smtClean="0"/>
          </a:p>
          <a:p>
            <a:r>
              <a:rPr lang="de-DE" sz="3600" dirty="0" smtClean="0"/>
              <a:t>damit </a:t>
            </a:r>
            <a:r>
              <a:rPr lang="de-DE" sz="3600" dirty="0"/>
              <a:t>jeder, der an ihn glaubt, nicht verlorengeht, </a:t>
            </a:r>
            <a:endParaRPr lang="de-DE" sz="3600" dirty="0" smtClean="0"/>
          </a:p>
          <a:p>
            <a:r>
              <a:rPr lang="de-DE" sz="3600" dirty="0" smtClean="0"/>
              <a:t>sondern </a:t>
            </a:r>
            <a:r>
              <a:rPr lang="de-DE" sz="3600" dirty="0"/>
              <a:t>ewiges Leben hat." </a:t>
            </a:r>
            <a:r>
              <a:rPr lang="de-DE" sz="3600" b="1" dirty="0"/>
              <a:t>(Joh 3,14+15)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50270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0072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Bileam (der heidnische und </a:t>
            </a:r>
            <a:r>
              <a:rPr lang="de-CH" sz="3600" dirty="0" smtClean="0"/>
              <a:t>geldliebende </a:t>
            </a:r>
            <a:r>
              <a:rPr lang="de-CH" sz="3600" dirty="0" smtClean="0"/>
              <a:t>Wahrsager)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94266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600" dirty="0"/>
              <a:t>Die Botschaft ist klar: </a:t>
            </a:r>
            <a:endParaRPr lang="de-DE" sz="4600" dirty="0" smtClean="0"/>
          </a:p>
          <a:p>
            <a:r>
              <a:rPr lang="de-DE" sz="4600" dirty="0" smtClean="0"/>
              <a:t>Das </a:t>
            </a:r>
            <a:r>
              <a:rPr lang="de-DE" sz="4600" dirty="0"/>
              <a:t>Tier hat mehr Verstand als Bileam!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124909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122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Das Volk Gottes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0072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Bileam (der heidnische </a:t>
            </a:r>
            <a:r>
              <a:rPr lang="de-CH" sz="3600" smtClean="0"/>
              <a:t>und </a:t>
            </a:r>
            <a:r>
              <a:rPr lang="de-CH" sz="3600" smtClean="0"/>
              <a:t>geldliebende </a:t>
            </a:r>
            <a:r>
              <a:rPr lang="de-CH" sz="3600" dirty="0" smtClean="0"/>
              <a:t>Wahrsager)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3031966"/>
            <a:ext cx="999837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/>
              <a:t>Gott ist treu! Während das Volk Gottes </a:t>
            </a:r>
            <a:endParaRPr lang="de-CH" sz="4800" dirty="0" smtClean="0"/>
          </a:p>
          <a:p>
            <a:r>
              <a:rPr lang="de-CH" sz="4800" dirty="0" smtClean="0"/>
              <a:t>unten </a:t>
            </a:r>
            <a:r>
              <a:rPr lang="de-CH" sz="4800" dirty="0"/>
              <a:t>murrte und Unzucht trieb, </a:t>
            </a:r>
            <a:endParaRPr lang="de-CH" sz="4800" dirty="0" smtClean="0"/>
          </a:p>
          <a:p>
            <a:r>
              <a:rPr lang="de-CH" sz="4800" dirty="0" smtClean="0"/>
              <a:t>segnete </a:t>
            </a:r>
            <a:r>
              <a:rPr lang="de-CH" sz="4800" dirty="0"/>
              <a:t>und bewahrte Gott sein Volk </a:t>
            </a:r>
            <a:endParaRPr lang="de-CH" sz="4800" dirty="0" smtClean="0"/>
          </a:p>
          <a:p>
            <a:r>
              <a:rPr lang="de-CH" sz="4800" dirty="0" smtClean="0"/>
              <a:t>auf </a:t>
            </a:r>
            <a:r>
              <a:rPr lang="de-CH" sz="4800" dirty="0"/>
              <a:t>den Höhen.</a:t>
            </a:r>
          </a:p>
        </p:txBody>
      </p:sp>
    </p:spTree>
    <p:extLst>
      <p:ext uri="{BB962C8B-B14F-4D97-AF65-F5344CB8AC3E}">
        <p14:creationId xmlns:p14="http://schemas.microsoft.com/office/powerpoint/2010/main" val="27644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700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Was können wir von Numeri lernen?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1869916"/>
            <a:ext cx="10083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Numeri wurde für die Juden geschrieben, </a:t>
            </a:r>
            <a:r>
              <a:rPr lang="de-CH" sz="3600" dirty="0" smtClean="0"/>
              <a:t>damit </a:t>
            </a:r>
          </a:p>
          <a:p>
            <a:pPr lvl="0"/>
            <a:r>
              <a:rPr lang="de-CH" sz="3600" dirty="0" smtClean="0"/>
              <a:t>auch </a:t>
            </a:r>
            <a:r>
              <a:rPr lang="de-CH" sz="3600" dirty="0"/>
              <a:t>spätere Generationen lernen, Gott zu fürchten. </a:t>
            </a:r>
          </a:p>
        </p:txBody>
      </p:sp>
    </p:spTree>
    <p:extLst>
      <p:ext uri="{BB962C8B-B14F-4D97-AF65-F5344CB8AC3E}">
        <p14:creationId xmlns:p14="http://schemas.microsoft.com/office/powerpoint/2010/main" val="32745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700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Was können wir von Numeri lernen?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1869916"/>
            <a:ext cx="112838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In </a:t>
            </a:r>
            <a:r>
              <a:rPr lang="de-CH" sz="3600" dirty="0"/>
              <a:t>gleicherweise wurde es auch für Christen geschrieben, </a:t>
            </a:r>
            <a:endParaRPr lang="de-CH" sz="3600" dirty="0" smtClean="0"/>
          </a:p>
          <a:p>
            <a:pPr lvl="0"/>
            <a:r>
              <a:rPr lang="de-CH" sz="3600" dirty="0" smtClean="0"/>
              <a:t>damit </a:t>
            </a:r>
            <a:r>
              <a:rPr lang="de-CH" sz="3600" dirty="0"/>
              <a:t>wir aus ihren Fehlern lernen </a:t>
            </a:r>
            <a:r>
              <a:rPr lang="de-CH" sz="3600" dirty="0" smtClean="0"/>
              <a:t>können. Paulus schreibt </a:t>
            </a:r>
          </a:p>
          <a:p>
            <a:pPr lvl="0"/>
            <a:r>
              <a:rPr lang="de-CH" sz="3600" dirty="0" smtClean="0"/>
              <a:t>den Korinthern, </a:t>
            </a:r>
            <a:r>
              <a:rPr lang="de-CH" sz="3600" dirty="0"/>
              <a:t>dass diese Ereignisse als "Beispiele" </a:t>
            </a:r>
            <a:endParaRPr lang="de-CH" sz="3600" dirty="0" smtClean="0"/>
          </a:p>
          <a:p>
            <a:pPr lvl="0"/>
            <a:r>
              <a:rPr lang="de-CH" sz="3600" dirty="0" smtClean="0"/>
              <a:t>aufgezeichnet </a:t>
            </a:r>
            <a:r>
              <a:rPr lang="de-CH" sz="3600" dirty="0"/>
              <a:t>wurden uns zur Warnung. Auch wir </a:t>
            </a:r>
            <a:endParaRPr lang="de-CH" sz="3600" dirty="0" smtClean="0"/>
          </a:p>
          <a:p>
            <a:pPr lvl="0"/>
            <a:r>
              <a:rPr lang="de-CH" sz="3600" dirty="0" smtClean="0"/>
              <a:t>können </a:t>
            </a:r>
            <a:r>
              <a:rPr lang="de-CH" sz="3600" dirty="0"/>
              <a:t>das Ziel nicht erreichen, so wie sie es nicht </a:t>
            </a:r>
            <a:endParaRPr lang="de-CH" sz="3600" dirty="0" smtClean="0"/>
          </a:p>
          <a:p>
            <a:pPr lvl="0"/>
            <a:r>
              <a:rPr lang="de-CH" sz="3600" dirty="0" smtClean="0"/>
              <a:t>erreicht </a:t>
            </a:r>
            <a:r>
              <a:rPr lang="de-CH" sz="3600" dirty="0"/>
              <a:t>haben.</a:t>
            </a:r>
          </a:p>
        </p:txBody>
      </p:sp>
    </p:spTree>
    <p:extLst>
      <p:ext uri="{BB962C8B-B14F-4D97-AF65-F5344CB8AC3E}">
        <p14:creationId xmlns:p14="http://schemas.microsoft.com/office/powerpoint/2010/main" val="18364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700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Was können wir von Numeri lernen?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6095" y="1869916"/>
            <a:ext cx="105443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3600" dirty="0" smtClean="0"/>
              <a:t>Der Judasbrief </a:t>
            </a:r>
            <a:r>
              <a:rPr lang="de-DE" sz="3600" dirty="0"/>
              <a:t>erwähnt sowohl Korah als auch </a:t>
            </a:r>
            <a:r>
              <a:rPr lang="de-DE" sz="3600" dirty="0" err="1"/>
              <a:t>Bileam</a:t>
            </a:r>
            <a:r>
              <a:rPr lang="de-DE" sz="3600" dirty="0"/>
              <a:t>. </a:t>
            </a:r>
            <a:endParaRPr lang="de-DE" sz="3600" dirty="0" smtClean="0"/>
          </a:p>
          <a:p>
            <a:pPr lvl="0"/>
            <a:r>
              <a:rPr lang="de-DE" sz="3600" dirty="0" smtClean="0"/>
              <a:t>Das </a:t>
            </a:r>
            <a:r>
              <a:rPr lang="de-DE" sz="3600" dirty="0"/>
              <a:t>Murren war in der frühen Gemeinde wohl ebenso </a:t>
            </a:r>
            <a:endParaRPr lang="de-DE" sz="3600" dirty="0" smtClean="0"/>
          </a:p>
          <a:p>
            <a:pPr lvl="0"/>
            <a:r>
              <a:rPr lang="de-DE" sz="3600" dirty="0" smtClean="0"/>
              <a:t>ein </a:t>
            </a:r>
            <a:r>
              <a:rPr lang="de-DE" sz="3600" dirty="0"/>
              <a:t>Problem wie im alten Israel. Wenn Christen murren </a:t>
            </a:r>
            <a:endParaRPr lang="de-DE" sz="3600" dirty="0" smtClean="0"/>
          </a:p>
          <a:p>
            <a:pPr lvl="0"/>
            <a:r>
              <a:rPr lang="de-DE" sz="3600" dirty="0" smtClean="0"/>
              <a:t>und </a:t>
            </a:r>
            <a:r>
              <a:rPr lang="de-DE" sz="3600" dirty="0"/>
              <a:t>sich beschweren kann eine "bittere Wurzel" in </a:t>
            </a:r>
            <a:endParaRPr lang="de-DE" sz="3600" dirty="0" smtClean="0"/>
          </a:p>
          <a:p>
            <a:pPr lvl="0"/>
            <a:r>
              <a:rPr lang="de-DE" sz="3600" dirty="0" smtClean="0"/>
              <a:t>der </a:t>
            </a:r>
            <a:r>
              <a:rPr lang="de-DE" sz="3600" dirty="0"/>
              <a:t>Gemeinde wachsen und Probleme verursachen.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37193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04623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Numeri Teil 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1063477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Deshalb war das am ersten Pfingsttag gegebene </a:t>
            </a:r>
            <a:endParaRPr lang="de-DE" sz="3600" dirty="0" smtClean="0"/>
          </a:p>
          <a:p>
            <a:r>
              <a:rPr lang="de-DE" sz="3600" dirty="0" smtClean="0"/>
              <a:t>Gesetz </a:t>
            </a:r>
            <a:r>
              <a:rPr lang="de-DE" sz="3600" dirty="0"/>
              <a:t>"ungenügend". Es musste ein neuer </a:t>
            </a:r>
            <a:endParaRPr lang="de-DE" sz="3600" dirty="0" smtClean="0"/>
          </a:p>
          <a:p>
            <a:r>
              <a:rPr lang="de-DE" sz="3600" dirty="0" smtClean="0"/>
              <a:t>Pfingsttag </a:t>
            </a:r>
            <a:r>
              <a:rPr lang="de-DE" sz="3600" dirty="0"/>
              <a:t>kommen: </a:t>
            </a:r>
            <a:r>
              <a:rPr lang="de-DE" sz="4000" dirty="0"/>
              <a:t>Das Ausgiessen des Hl. Geistes! </a:t>
            </a:r>
            <a:endParaRPr lang="de-DE" sz="4000" dirty="0" smtClean="0"/>
          </a:p>
          <a:p>
            <a:r>
              <a:rPr lang="de-DE" sz="3600" dirty="0" smtClean="0"/>
              <a:t>Das </a:t>
            </a:r>
            <a:r>
              <a:rPr lang="de-DE" sz="3600" dirty="0"/>
              <a:t>Gesetz des Geistes!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2187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491109"/>
            <a:ext cx="96546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"Und ich will euch ein neues Herz geben und </a:t>
            </a:r>
            <a:endParaRPr lang="de-DE" sz="3600" dirty="0" smtClean="0"/>
          </a:p>
          <a:p>
            <a:r>
              <a:rPr lang="de-DE" sz="3600" dirty="0" smtClean="0"/>
              <a:t>einen </a:t>
            </a:r>
            <a:r>
              <a:rPr lang="de-DE" sz="3600" dirty="0"/>
              <a:t>neuen Geist in euer Inneres legen; ich will </a:t>
            </a:r>
            <a:endParaRPr lang="de-DE" sz="3600" dirty="0" smtClean="0"/>
          </a:p>
          <a:p>
            <a:r>
              <a:rPr lang="de-DE" sz="3600" dirty="0" smtClean="0"/>
              <a:t>das </a:t>
            </a:r>
            <a:r>
              <a:rPr lang="de-DE" sz="3600" dirty="0"/>
              <a:t>steinerne Herz aus eurem Fleisch wegnehmen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euch ein fleischernes Herz geben; </a:t>
            </a:r>
            <a:r>
              <a:rPr lang="de-DE" sz="3600" dirty="0" smtClean="0"/>
              <a:t>ja</a:t>
            </a:r>
            <a:r>
              <a:rPr lang="de-DE" sz="3600" dirty="0"/>
              <a:t>, ich will </a:t>
            </a:r>
            <a:endParaRPr lang="de-DE" sz="3600" dirty="0" smtClean="0"/>
          </a:p>
          <a:p>
            <a:r>
              <a:rPr lang="de-DE" sz="3600" dirty="0" smtClean="0"/>
              <a:t>meinen </a:t>
            </a:r>
            <a:r>
              <a:rPr lang="de-DE" sz="3600" dirty="0"/>
              <a:t>Geist in euer Inneres legen und werde </a:t>
            </a:r>
            <a:endParaRPr lang="de-DE" sz="3600" dirty="0" smtClean="0"/>
          </a:p>
          <a:p>
            <a:r>
              <a:rPr lang="de-DE" sz="3600" dirty="0" smtClean="0"/>
              <a:t>bewirken</a:t>
            </a:r>
            <a:r>
              <a:rPr lang="de-DE" sz="3600" dirty="0"/>
              <a:t>, dass ihr in meinen Satzungen wandelt </a:t>
            </a:r>
            <a:endParaRPr lang="de-DE" sz="3600" dirty="0" smtClean="0"/>
          </a:p>
          <a:p>
            <a:r>
              <a:rPr lang="de-DE" sz="3600" dirty="0" smtClean="0"/>
              <a:t>und </a:t>
            </a:r>
            <a:r>
              <a:rPr lang="de-DE" sz="3600" dirty="0"/>
              <a:t>meine Rechtsbestimmungen befolgt und tut." </a:t>
            </a:r>
            <a:endParaRPr lang="de-DE" sz="3600" dirty="0" smtClean="0"/>
          </a:p>
          <a:p>
            <a:r>
              <a:rPr lang="de-DE" sz="3600" b="1" dirty="0" smtClean="0"/>
              <a:t>(</a:t>
            </a:r>
            <a:r>
              <a:rPr lang="de-DE" sz="3600" b="1" dirty="0" err="1"/>
              <a:t>Hes</a:t>
            </a:r>
            <a:r>
              <a:rPr lang="de-DE" sz="3600" b="1" dirty="0"/>
              <a:t> 36,26+27)</a:t>
            </a:r>
            <a:r>
              <a:rPr lang="de-DE" sz="3600" dirty="0"/>
              <a:t>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2207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9668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Ohne die übernatürliche Hilfe des Heiligen Geistes </a:t>
            </a:r>
            <a:endParaRPr lang="de-DE" sz="3600" dirty="0" smtClean="0"/>
          </a:p>
          <a:p>
            <a:r>
              <a:rPr lang="de-DE" sz="3600" dirty="0" smtClean="0"/>
              <a:t>ist </a:t>
            </a:r>
            <a:r>
              <a:rPr lang="de-DE" sz="3600" dirty="0"/>
              <a:t>kein dem Herrn wohlgefälliges Leben möglich!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1452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Moses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1973" y="2707100"/>
            <a:ext cx="19300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- König</a:t>
            </a:r>
          </a:p>
          <a:p>
            <a:r>
              <a:rPr lang="de-DE" sz="3600" dirty="0" smtClean="0"/>
              <a:t>- Priester</a:t>
            </a:r>
          </a:p>
          <a:p>
            <a:r>
              <a:rPr lang="de-DE" sz="3600" dirty="0" smtClean="0"/>
              <a:t>- Prophet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365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41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Moses</a:t>
            </a:r>
            <a:endParaRPr lang="de-CH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511973" y="2707100"/>
            <a:ext cx="102558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"Kommt her zu mir alle, die ihr mühselig und beladen </a:t>
            </a:r>
            <a:endParaRPr lang="de-DE" sz="3600" dirty="0" smtClean="0"/>
          </a:p>
          <a:p>
            <a:r>
              <a:rPr lang="de-DE" sz="3600" dirty="0" smtClean="0"/>
              <a:t>seid</a:t>
            </a:r>
            <a:r>
              <a:rPr lang="de-DE" sz="3600" dirty="0"/>
              <a:t>, so will ich euch erquicken! Nehmt auf euch </a:t>
            </a:r>
            <a:endParaRPr lang="de-DE" sz="3600" dirty="0" smtClean="0"/>
          </a:p>
          <a:p>
            <a:r>
              <a:rPr lang="de-DE" sz="3600" dirty="0" smtClean="0"/>
              <a:t>mein </a:t>
            </a:r>
            <a:r>
              <a:rPr lang="de-DE" sz="3600" dirty="0"/>
              <a:t>Joch und lernt von mir, denn ich bin sanftmütig </a:t>
            </a:r>
            <a:endParaRPr lang="de-DE" sz="3600" dirty="0" smtClean="0"/>
          </a:p>
          <a:p>
            <a:r>
              <a:rPr lang="de-DE" sz="3600" dirty="0" smtClean="0"/>
              <a:t>und von Herzen demütig; so werdet ihr Ruhe finden </a:t>
            </a:r>
          </a:p>
          <a:p>
            <a:r>
              <a:rPr lang="de-DE" sz="3600" dirty="0" smtClean="0"/>
              <a:t>für </a:t>
            </a:r>
            <a:r>
              <a:rPr lang="de-DE" sz="3600" dirty="0"/>
              <a:t>eure Seelen! Denn mein Joch ist sanft und </a:t>
            </a:r>
            <a:endParaRPr lang="de-DE" sz="3600" dirty="0" smtClean="0"/>
          </a:p>
          <a:p>
            <a:r>
              <a:rPr lang="de-DE" sz="3600" dirty="0" smtClean="0"/>
              <a:t>meine </a:t>
            </a:r>
            <a:r>
              <a:rPr lang="de-DE" sz="3600" dirty="0"/>
              <a:t>Last ist leicht." </a:t>
            </a:r>
            <a:r>
              <a:rPr lang="de-DE" sz="3600" b="1" dirty="0"/>
              <a:t>(Mt 11,28-30)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41020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312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Aaron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6734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61808"/>
            <a:ext cx="30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Leiterschaft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16095" y="1755616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Mirjam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440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Breitbild</PresentationFormat>
  <Paragraphs>135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89</cp:revision>
  <dcterms:created xsi:type="dcterms:W3CDTF">2018-05-19T05:14:58Z</dcterms:created>
  <dcterms:modified xsi:type="dcterms:W3CDTF">2019-01-27T07:04:49Z</dcterms:modified>
</cp:coreProperties>
</file>