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359" r:id="rId3"/>
    <p:sldId id="362" r:id="rId4"/>
    <p:sldId id="364" r:id="rId5"/>
    <p:sldId id="365" r:id="rId6"/>
    <p:sldId id="366" r:id="rId7"/>
    <p:sldId id="367" r:id="rId8"/>
    <p:sldId id="368" r:id="rId9"/>
    <p:sldId id="363" r:id="rId10"/>
    <p:sldId id="371" r:id="rId11"/>
    <p:sldId id="372" r:id="rId12"/>
    <p:sldId id="369" r:id="rId13"/>
    <p:sldId id="370" r:id="rId14"/>
    <p:sldId id="374" r:id="rId15"/>
    <p:sldId id="375" r:id="rId16"/>
    <p:sldId id="376" r:id="rId17"/>
    <p:sldId id="377" r:id="rId18"/>
    <p:sldId id="378" r:id="rId19"/>
    <p:sldId id="379" r:id="rId20"/>
    <p:sldId id="373" r:id="rId21"/>
    <p:sldId id="380" r:id="rId22"/>
    <p:sldId id="381" r:id="rId23"/>
    <p:sldId id="382" r:id="rId24"/>
    <p:sldId id="384" r:id="rId25"/>
    <p:sldId id="385" r:id="rId26"/>
    <p:sldId id="386" r:id="rId27"/>
    <p:sldId id="387" r:id="rId28"/>
    <p:sldId id="388" r:id="rId29"/>
    <p:sldId id="383" r:id="rId30"/>
    <p:sldId id="389" r:id="rId31"/>
    <p:sldId id="358" r:id="rId3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00" d="100"/>
          <a:sy n="100" d="100"/>
        </p:scale>
        <p:origin x="102" y="81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01.12.2018</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01.12.2018</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527225" y="5056144"/>
            <a:ext cx="4677434" cy="938719"/>
          </a:xfrm>
          <a:prstGeom prst="rect">
            <a:avLst/>
          </a:prstGeom>
          <a:noFill/>
        </p:spPr>
        <p:txBody>
          <a:bodyPr wrap="none" rtlCol="0">
            <a:spAutoFit/>
          </a:bodyPr>
          <a:lstStyle/>
          <a:p>
            <a:r>
              <a:rPr lang="de-CH" sz="5500" b="1" dirty="0" smtClean="0"/>
              <a:t>Matthäus Teil </a:t>
            </a:r>
            <a:r>
              <a:rPr lang="de-CH" sz="5500" b="1" dirty="0" smtClean="0"/>
              <a:t>4</a:t>
            </a:r>
            <a:endParaRPr lang="de-CH" sz="5500" b="1" dirty="0"/>
          </a:p>
        </p:txBody>
      </p:sp>
    </p:spTree>
    <p:extLst>
      <p:ext uri="{BB962C8B-B14F-4D97-AF65-F5344CB8AC3E}">
        <p14:creationId xmlns:p14="http://schemas.microsoft.com/office/powerpoint/2010/main" val="3980444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539021834"/>
              </p:ext>
            </p:extLst>
          </p:nvPr>
        </p:nvGraphicFramePr>
        <p:xfrm>
          <a:off x="252608" y="264696"/>
          <a:ext cx="11522585" cy="5005136"/>
        </p:xfrm>
        <a:graphic>
          <a:graphicData uri="http://schemas.openxmlformats.org/drawingml/2006/table">
            <a:tbl>
              <a:tblPr firstRow="1" firstCol="1" bandRow="1">
                <a:tableStyleId>{5C22544A-7EE6-4342-B048-85BDC9FD1C3A}</a:tableStyleId>
              </a:tblPr>
              <a:tblGrid>
                <a:gridCol w="2474550"/>
                <a:gridCol w="2318084"/>
                <a:gridCol w="6729951"/>
              </a:tblGrid>
              <a:tr h="859825">
                <a:tc gridSpan="3">
                  <a:txBody>
                    <a:bodyPr/>
                    <a:lstStyle/>
                    <a:p>
                      <a:pPr>
                        <a:spcAft>
                          <a:spcPts val="0"/>
                        </a:spcAft>
                      </a:pPr>
                      <a:r>
                        <a:rPr lang="de-DE" sz="2800" dirty="0">
                          <a:effectLst/>
                        </a:rPr>
                        <a:t>Der unschätzbare Wert des Reiches Gottes – </a:t>
                      </a:r>
                      <a:r>
                        <a:rPr lang="de-DE" sz="2800" dirty="0">
                          <a:solidFill>
                            <a:srgbClr val="FF0000"/>
                          </a:solidFill>
                          <a:effectLst/>
                        </a:rPr>
                        <a:t>Qualität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146" marR="124146" marT="0" marB="0" anchor="ctr"/>
                </a:tc>
                <a:tc hMerge="1">
                  <a:txBody>
                    <a:bodyPr/>
                    <a:lstStyle/>
                    <a:p>
                      <a:endParaRPr lang="de-CH"/>
                    </a:p>
                  </a:txBody>
                  <a:tcPr/>
                </a:tc>
                <a:tc hMerge="1">
                  <a:txBody>
                    <a:bodyPr/>
                    <a:lstStyle/>
                    <a:p>
                      <a:endParaRPr lang="de-CH"/>
                    </a:p>
                  </a:txBody>
                  <a:tcPr/>
                </a:tc>
              </a:tr>
              <a:tr h="639121">
                <a:tc>
                  <a:txBody>
                    <a:bodyPr/>
                    <a:lstStyle/>
                    <a:p>
                      <a:pPr algn="ctr"/>
                      <a:r>
                        <a:rPr lang="de-CH" sz="2800" b="1" dirty="0" smtClean="0">
                          <a:solidFill>
                            <a:schemeClr val="bg1"/>
                          </a:solidFill>
                        </a:rPr>
                        <a:t>Gleichnis</a:t>
                      </a:r>
                      <a:endParaRPr lang="de-CH" sz="2800" b="1" dirty="0">
                        <a:solidFill>
                          <a:schemeClr val="bg1"/>
                        </a:solidFill>
                      </a:endParaRPr>
                    </a:p>
                  </a:txBody>
                  <a:tcPr marL="124146" marR="124146" marT="0" marB="0" anchor="ctr">
                    <a:solidFill>
                      <a:schemeClr val="accent1">
                        <a:lumMod val="75000"/>
                      </a:schemeClr>
                    </a:solidFill>
                  </a:tcPr>
                </a:tc>
                <a:tc>
                  <a:txBody>
                    <a:bodyPr/>
                    <a:lstStyle/>
                    <a:p>
                      <a:pPr algn="ctr"/>
                      <a:r>
                        <a:rPr lang="de-CH" sz="2800" b="1" dirty="0" smtClean="0">
                          <a:solidFill>
                            <a:schemeClr val="bg1"/>
                          </a:solidFill>
                        </a:rPr>
                        <a:t>Stelle</a:t>
                      </a:r>
                      <a:endParaRPr lang="de-CH" sz="2800" b="1" dirty="0">
                        <a:solidFill>
                          <a:schemeClr val="bg1"/>
                        </a:solidFill>
                      </a:endParaRPr>
                    </a:p>
                  </a:txBody>
                  <a:tcPr marL="124146" marR="124146" marT="0" marB="0" anchor="ctr">
                    <a:solidFill>
                      <a:schemeClr val="accent1">
                        <a:lumMod val="75000"/>
                      </a:schemeClr>
                    </a:solidFill>
                  </a:tcPr>
                </a:tc>
                <a:tc>
                  <a:txBody>
                    <a:bodyPr/>
                    <a:lstStyle/>
                    <a:p>
                      <a:pPr algn="ctr"/>
                      <a:r>
                        <a:rPr lang="de-CH" sz="2800" b="1" dirty="0" smtClean="0">
                          <a:solidFill>
                            <a:schemeClr val="bg1"/>
                          </a:solidFill>
                        </a:rPr>
                        <a:t>Aussage</a:t>
                      </a:r>
                      <a:endParaRPr lang="de-CH" sz="2800" b="1" dirty="0">
                        <a:solidFill>
                          <a:schemeClr val="bg1"/>
                        </a:solidFill>
                      </a:endParaRPr>
                    </a:p>
                  </a:txBody>
                  <a:tcPr marL="124146" marR="124146" marT="0" marB="0" anchor="ctr">
                    <a:solidFill>
                      <a:schemeClr val="accent1">
                        <a:lumMod val="75000"/>
                      </a:schemeClr>
                    </a:solidFill>
                  </a:tcPr>
                </a:tc>
              </a:tr>
              <a:tr h="3506190">
                <a:tc>
                  <a:txBody>
                    <a:bodyPr/>
                    <a:lstStyle/>
                    <a:p>
                      <a:pPr>
                        <a:spcAft>
                          <a:spcPts val="0"/>
                        </a:spcAft>
                      </a:pPr>
                      <a:r>
                        <a:rPr lang="de-CH" sz="2800" dirty="0">
                          <a:effectLst/>
                        </a:rPr>
                        <a:t>Vom </a:t>
                      </a:r>
                    </a:p>
                    <a:p>
                      <a:pPr>
                        <a:spcAft>
                          <a:spcPts val="0"/>
                        </a:spcAft>
                      </a:pPr>
                      <a:r>
                        <a:rPr lang="de-CH" sz="2800" dirty="0">
                          <a:effectLst/>
                        </a:rPr>
                        <a:t>Schatz im Acker und der kostbaren Perle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146" marR="124146" marT="0" marB="0" anchor="ctr">
                    <a:solidFill>
                      <a:schemeClr val="accent1">
                        <a:lumMod val="75000"/>
                      </a:schemeClr>
                    </a:solidFill>
                  </a:tcPr>
                </a:tc>
                <a:tc>
                  <a:txBody>
                    <a:bodyPr/>
                    <a:lstStyle/>
                    <a:p>
                      <a:pPr>
                        <a:spcAft>
                          <a:spcPts val="0"/>
                        </a:spcAft>
                      </a:pPr>
                      <a:r>
                        <a:rPr lang="de-CH" sz="2800" dirty="0">
                          <a:effectLst/>
                        </a:rPr>
                        <a:t>13,44 / 45-46</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146" marR="124146" marT="0" marB="0" anchor="ctr"/>
                </a:tc>
                <a:tc>
                  <a:txBody>
                    <a:bodyPr/>
                    <a:lstStyle/>
                    <a:p>
                      <a:pPr>
                        <a:spcAft>
                          <a:spcPts val="0"/>
                        </a:spcAft>
                      </a:pPr>
                      <a:r>
                        <a:rPr lang="de-CH" sz="2800" dirty="0">
                          <a:effectLst/>
                        </a:rPr>
                        <a:t>Diese beiden Gleichnisse haben eine identische Bedeutung</a:t>
                      </a:r>
                      <a:r>
                        <a:rPr lang="de-CH" sz="2800" dirty="0" smtClean="0">
                          <a:effectLst/>
                        </a:rPr>
                        <a:t>. Beide </a:t>
                      </a:r>
                      <a:r>
                        <a:rPr lang="de-CH" sz="2800" dirty="0">
                          <a:effectLst/>
                        </a:rPr>
                        <a:t>beschreiben die Erlösung als etwas, was vor den meisten Menschen verborgen ist, das aber einen solchen Wert hat, dass die Menschen, denen die Erlösung offenbart wird, bereitwillig alles aufgeben, um sie zu besitzen.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124146" marR="124146" marT="0" marB="0" anchor="ctr"/>
                </a:tc>
              </a:tr>
            </a:tbl>
          </a:graphicData>
        </a:graphic>
      </p:graphicFrame>
    </p:spTree>
    <p:extLst>
      <p:ext uri="{BB962C8B-B14F-4D97-AF65-F5344CB8AC3E}">
        <p14:creationId xmlns:p14="http://schemas.microsoft.com/office/powerpoint/2010/main" val="3938752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532986625"/>
              </p:ext>
            </p:extLst>
          </p:nvPr>
        </p:nvGraphicFramePr>
        <p:xfrm>
          <a:off x="252608" y="264696"/>
          <a:ext cx="11522585" cy="6031830"/>
        </p:xfrm>
        <a:graphic>
          <a:graphicData uri="http://schemas.openxmlformats.org/drawingml/2006/table">
            <a:tbl>
              <a:tblPr firstRow="1" firstCol="1" bandRow="1">
                <a:tableStyleId>{5C22544A-7EE6-4342-B048-85BDC9FD1C3A}</a:tableStyleId>
              </a:tblPr>
              <a:tblGrid>
                <a:gridCol w="2474550"/>
                <a:gridCol w="2318084"/>
                <a:gridCol w="6729951"/>
              </a:tblGrid>
              <a:tr h="859825">
                <a:tc gridSpan="3">
                  <a:txBody>
                    <a:bodyPr/>
                    <a:lstStyle/>
                    <a:p>
                      <a:pPr>
                        <a:spcAft>
                          <a:spcPts val="0"/>
                        </a:spcAft>
                      </a:pPr>
                      <a:r>
                        <a:rPr lang="de-DE" sz="2800" dirty="0">
                          <a:effectLst/>
                        </a:rPr>
                        <a:t>Der unschätzbare Wert des Reiches Gottes – </a:t>
                      </a:r>
                      <a:r>
                        <a:rPr lang="de-DE" sz="2800" dirty="0">
                          <a:solidFill>
                            <a:srgbClr val="FF0000"/>
                          </a:solidFill>
                          <a:effectLst/>
                        </a:rPr>
                        <a:t>Qualität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146" marR="124146" marT="0" marB="0" anchor="ctr"/>
                </a:tc>
                <a:tc hMerge="1">
                  <a:txBody>
                    <a:bodyPr/>
                    <a:lstStyle/>
                    <a:p>
                      <a:endParaRPr lang="de-CH"/>
                    </a:p>
                  </a:txBody>
                  <a:tcPr/>
                </a:tc>
                <a:tc hMerge="1">
                  <a:txBody>
                    <a:bodyPr/>
                    <a:lstStyle/>
                    <a:p>
                      <a:endParaRPr lang="de-CH"/>
                    </a:p>
                  </a:txBody>
                  <a:tcPr/>
                </a:tc>
              </a:tr>
              <a:tr h="639121">
                <a:tc>
                  <a:txBody>
                    <a:bodyPr/>
                    <a:lstStyle/>
                    <a:p>
                      <a:pPr algn="ctr"/>
                      <a:r>
                        <a:rPr lang="de-CH" sz="2800" b="1" dirty="0" smtClean="0">
                          <a:solidFill>
                            <a:schemeClr val="bg1"/>
                          </a:solidFill>
                        </a:rPr>
                        <a:t>Gleichnis</a:t>
                      </a:r>
                      <a:endParaRPr lang="de-CH" sz="2800" b="1" dirty="0">
                        <a:solidFill>
                          <a:schemeClr val="bg1"/>
                        </a:solidFill>
                      </a:endParaRPr>
                    </a:p>
                  </a:txBody>
                  <a:tcPr marL="124146" marR="124146" marT="0" marB="0" anchor="ctr">
                    <a:solidFill>
                      <a:schemeClr val="accent1">
                        <a:lumMod val="75000"/>
                      </a:schemeClr>
                    </a:solidFill>
                  </a:tcPr>
                </a:tc>
                <a:tc>
                  <a:txBody>
                    <a:bodyPr/>
                    <a:lstStyle/>
                    <a:p>
                      <a:pPr algn="ctr"/>
                      <a:r>
                        <a:rPr lang="de-CH" sz="2800" b="1" dirty="0" smtClean="0">
                          <a:solidFill>
                            <a:schemeClr val="bg1"/>
                          </a:solidFill>
                        </a:rPr>
                        <a:t>Stelle</a:t>
                      </a:r>
                      <a:endParaRPr lang="de-CH" sz="2800" b="1" dirty="0">
                        <a:solidFill>
                          <a:schemeClr val="bg1"/>
                        </a:solidFill>
                      </a:endParaRPr>
                    </a:p>
                  </a:txBody>
                  <a:tcPr marL="124146" marR="124146" marT="0" marB="0" anchor="ctr">
                    <a:solidFill>
                      <a:schemeClr val="accent1">
                        <a:lumMod val="75000"/>
                      </a:schemeClr>
                    </a:solidFill>
                  </a:tcPr>
                </a:tc>
                <a:tc>
                  <a:txBody>
                    <a:bodyPr/>
                    <a:lstStyle/>
                    <a:p>
                      <a:pPr algn="ctr"/>
                      <a:r>
                        <a:rPr lang="de-CH" sz="2800" b="1" dirty="0" smtClean="0">
                          <a:solidFill>
                            <a:schemeClr val="bg1"/>
                          </a:solidFill>
                        </a:rPr>
                        <a:t>Aussage</a:t>
                      </a:r>
                      <a:endParaRPr lang="de-CH" sz="2800" b="1" dirty="0">
                        <a:solidFill>
                          <a:schemeClr val="bg1"/>
                        </a:solidFill>
                      </a:endParaRPr>
                    </a:p>
                  </a:txBody>
                  <a:tcPr marL="124146" marR="124146" marT="0" marB="0" anchor="ctr">
                    <a:solidFill>
                      <a:schemeClr val="accent1">
                        <a:lumMod val="75000"/>
                      </a:schemeClr>
                    </a:solidFill>
                  </a:tcPr>
                </a:tc>
              </a:tr>
              <a:tr h="4532884">
                <a:tc>
                  <a:txBody>
                    <a:bodyPr/>
                    <a:lstStyle/>
                    <a:p>
                      <a:pPr>
                        <a:spcAft>
                          <a:spcPts val="0"/>
                        </a:spcAft>
                      </a:pPr>
                      <a:r>
                        <a:rPr lang="de-CH" sz="2800" dirty="0">
                          <a:effectLst/>
                        </a:rPr>
                        <a:t>Vom </a:t>
                      </a:r>
                    </a:p>
                    <a:p>
                      <a:pPr>
                        <a:spcAft>
                          <a:spcPts val="0"/>
                        </a:spcAft>
                      </a:pPr>
                      <a:r>
                        <a:rPr lang="de-CH" sz="2800" dirty="0" smtClean="0">
                          <a:effectLst/>
                        </a:rPr>
                        <a:t>Fischernetz</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146" marR="124146" marT="0" marB="0" anchor="ctr">
                    <a:solidFill>
                      <a:schemeClr val="accent1">
                        <a:lumMod val="75000"/>
                      </a:schemeClr>
                    </a:solidFill>
                  </a:tcPr>
                </a:tc>
                <a:tc>
                  <a:txBody>
                    <a:bodyPr/>
                    <a:lstStyle/>
                    <a:p>
                      <a:pPr>
                        <a:spcAft>
                          <a:spcPts val="0"/>
                        </a:spcAft>
                      </a:pPr>
                      <a:r>
                        <a:rPr lang="de-CH" sz="2800" dirty="0" smtClean="0">
                          <a:effectLst/>
                        </a:rPr>
                        <a:t>13,47</a:t>
                      </a:r>
                      <a:r>
                        <a:rPr lang="de-CH" sz="2800" baseline="0" dirty="0" smtClean="0">
                          <a:effectLst/>
                        </a:rPr>
                        <a:t> - 52</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4146" marR="124146" marT="0" marB="0" anchor="ctr"/>
                </a:tc>
                <a:tc>
                  <a:txBody>
                    <a:bodyPr/>
                    <a:lstStyle/>
                    <a:p>
                      <a:pPr>
                        <a:spcAft>
                          <a:spcPts val="0"/>
                        </a:spcAft>
                      </a:pPr>
                      <a:r>
                        <a:rPr lang="de-DE" sz="2800" kern="1200" dirty="0" smtClean="0">
                          <a:solidFill>
                            <a:schemeClr val="tx1"/>
                          </a:solidFill>
                          <a:effectLst/>
                          <a:latin typeface="+mn-lt"/>
                          <a:ea typeface="+mn-ea"/>
                          <a:cs typeface="+mn-cs"/>
                        </a:rPr>
                        <a:t>Gemeint ist ein grosses Fischernetz (beschwert mit Gewichten) das über den Grund des Sees gezogen wurde. Wenn das Netz eingezogen worden ist, so muss der ganze Inhalt aussortiert werden. Der Fischzug beinhaltet sowohl echte und als auch falsche Christen. Aber erst das Endgericht wird dies offenbaren und aussortieren.</a:t>
                      </a:r>
                      <a:endParaRPr lang="de-CH"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146" marR="124146" marT="0" marB="0" anchor="ctr"/>
                </a:tc>
              </a:tr>
            </a:tbl>
          </a:graphicData>
        </a:graphic>
      </p:graphicFrame>
    </p:spTree>
    <p:extLst>
      <p:ext uri="{BB962C8B-B14F-4D97-AF65-F5344CB8AC3E}">
        <p14:creationId xmlns:p14="http://schemas.microsoft.com/office/powerpoint/2010/main" val="2989708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46134" y="672646"/>
            <a:ext cx="10625858" cy="4524315"/>
          </a:xfrm>
          <a:prstGeom prst="rect">
            <a:avLst/>
          </a:prstGeom>
          <a:noFill/>
        </p:spPr>
        <p:txBody>
          <a:bodyPr wrap="none" rtlCol="0">
            <a:spAutoFit/>
          </a:bodyPr>
          <a:lstStyle/>
          <a:p>
            <a:r>
              <a:rPr lang="de-CH" sz="3200" dirty="0"/>
              <a:t>Da spricht er zu ihnen: Ihr aber, für wen haltet ihr mich?  Da </a:t>
            </a:r>
            <a:endParaRPr lang="de-CH" sz="3200" dirty="0" smtClean="0"/>
          </a:p>
          <a:p>
            <a:r>
              <a:rPr lang="de-CH" sz="3200" dirty="0" smtClean="0"/>
              <a:t>antwortete </a:t>
            </a:r>
            <a:r>
              <a:rPr lang="de-CH" sz="3200" dirty="0"/>
              <a:t>Simon Petrus und sprach: Du bist der Christus, </a:t>
            </a:r>
            <a:endParaRPr lang="de-CH" sz="3200" dirty="0" smtClean="0"/>
          </a:p>
          <a:p>
            <a:r>
              <a:rPr lang="de-CH" sz="3200" dirty="0" smtClean="0"/>
              <a:t>der </a:t>
            </a:r>
            <a:r>
              <a:rPr lang="de-CH" sz="3200" dirty="0"/>
              <a:t>Sohn des lebendigen Gottes!  Und Jesus antwortete </a:t>
            </a:r>
            <a:endParaRPr lang="de-CH" sz="3200" dirty="0" smtClean="0"/>
          </a:p>
          <a:p>
            <a:r>
              <a:rPr lang="de-CH" sz="3200" dirty="0" smtClean="0"/>
              <a:t>und </a:t>
            </a:r>
            <a:r>
              <a:rPr lang="de-CH" sz="3200" dirty="0"/>
              <a:t>sprach zu ihm: Glückselig bist du, Simon, Sohn des Jona; </a:t>
            </a:r>
            <a:endParaRPr lang="de-CH" sz="3200" dirty="0" smtClean="0"/>
          </a:p>
          <a:p>
            <a:r>
              <a:rPr lang="de-CH" sz="3200" dirty="0" smtClean="0"/>
              <a:t>denn </a:t>
            </a:r>
            <a:r>
              <a:rPr lang="de-CH" sz="3200" dirty="0"/>
              <a:t>Fleisch und Blut hat dir das nicht geoffenbart, sondern </a:t>
            </a:r>
            <a:endParaRPr lang="de-CH" sz="3200" dirty="0" smtClean="0"/>
          </a:p>
          <a:p>
            <a:r>
              <a:rPr lang="de-CH" sz="3200" dirty="0" smtClean="0"/>
              <a:t>mein </a:t>
            </a:r>
            <a:r>
              <a:rPr lang="de-CH" sz="3200" dirty="0"/>
              <a:t>Vater im Himmel!  Und ich sage dir auch: Du bist Petrus, </a:t>
            </a:r>
            <a:endParaRPr lang="de-CH" sz="3200" dirty="0" smtClean="0"/>
          </a:p>
          <a:p>
            <a:r>
              <a:rPr lang="de-CH" sz="3200" dirty="0" smtClean="0"/>
              <a:t>und </a:t>
            </a:r>
            <a:r>
              <a:rPr lang="de-CH" sz="3200" dirty="0"/>
              <a:t>auf diesen Felsen will ich meine Gemeinde bauen, </a:t>
            </a:r>
            <a:endParaRPr lang="de-CH" sz="3200" dirty="0" smtClean="0"/>
          </a:p>
          <a:p>
            <a:r>
              <a:rPr lang="de-CH" sz="3200" dirty="0" smtClean="0"/>
              <a:t>und </a:t>
            </a:r>
            <a:r>
              <a:rPr lang="de-CH" sz="3200" dirty="0"/>
              <a:t>die Pforten des Totenreiches sollen sie nicht </a:t>
            </a:r>
            <a:r>
              <a:rPr lang="de-CH" sz="3200" dirty="0" smtClean="0"/>
              <a:t>überwältigen.</a:t>
            </a:r>
          </a:p>
          <a:p>
            <a:r>
              <a:rPr lang="de-CH" sz="3200" b="1" dirty="0" smtClean="0"/>
              <a:t>(Mt 16,15-18)</a:t>
            </a:r>
          </a:p>
        </p:txBody>
      </p:sp>
    </p:spTree>
    <p:extLst>
      <p:ext uri="{BB962C8B-B14F-4D97-AF65-F5344CB8AC3E}">
        <p14:creationId xmlns:p14="http://schemas.microsoft.com/office/powerpoint/2010/main" val="4070968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201682548"/>
              </p:ext>
            </p:extLst>
          </p:nvPr>
        </p:nvGraphicFramePr>
        <p:xfrm>
          <a:off x="344905" y="201917"/>
          <a:ext cx="11181349" cy="736546"/>
        </p:xfrm>
        <a:graphic>
          <a:graphicData uri="http://schemas.openxmlformats.org/drawingml/2006/table">
            <a:tbl>
              <a:tblPr firstRow="1" firstCol="1" bandRow="1">
                <a:tableStyleId>{5C22544A-7EE6-4342-B048-85BDC9FD1C3A}</a:tableStyleId>
              </a:tblPr>
              <a:tblGrid>
                <a:gridCol w="11181349"/>
              </a:tblGrid>
              <a:tr h="736546">
                <a:tc>
                  <a:txBody>
                    <a:bodyPr/>
                    <a:lstStyle/>
                    <a:p>
                      <a:pPr>
                        <a:spcAft>
                          <a:spcPts val="0"/>
                        </a:spcAft>
                      </a:pPr>
                      <a:r>
                        <a:rPr lang="de-DE" sz="2800" dirty="0">
                          <a:effectLst/>
                        </a:rPr>
                        <a:t>Das Reiches Gottes – </a:t>
                      </a:r>
                      <a:r>
                        <a:rPr lang="de-DE" sz="2800" dirty="0">
                          <a:solidFill>
                            <a:srgbClr val="FF0000"/>
                          </a:solidFill>
                          <a:effectLst/>
                        </a:rPr>
                        <a:t>Die Gläubigen sollen sein wie Kinder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r>
            </a:tbl>
          </a:graphicData>
        </a:graphic>
      </p:graphicFrame>
    </p:spTree>
    <p:extLst>
      <p:ext uri="{BB962C8B-B14F-4D97-AF65-F5344CB8AC3E}">
        <p14:creationId xmlns:p14="http://schemas.microsoft.com/office/powerpoint/2010/main" val="1934324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840894238"/>
              </p:ext>
            </p:extLst>
          </p:nvPr>
        </p:nvGraphicFramePr>
        <p:xfrm>
          <a:off x="344905" y="201917"/>
          <a:ext cx="11181349" cy="1546673"/>
        </p:xfrm>
        <a:graphic>
          <a:graphicData uri="http://schemas.openxmlformats.org/drawingml/2006/table">
            <a:tbl>
              <a:tblPr firstRow="1" firstCol="1" bandRow="1">
                <a:tableStyleId>{5C22544A-7EE6-4342-B048-85BDC9FD1C3A}</a:tableStyleId>
              </a:tblPr>
              <a:tblGrid>
                <a:gridCol w="11181349"/>
              </a:tblGrid>
              <a:tr h="736546">
                <a:tc>
                  <a:txBody>
                    <a:bodyPr/>
                    <a:lstStyle/>
                    <a:p>
                      <a:pPr>
                        <a:spcAft>
                          <a:spcPts val="0"/>
                        </a:spcAft>
                      </a:pPr>
                      <a:r>
                        <a:rPr lang="de-DE" sz="2800" dirty="0">
                          <a:effectLst/>
                        </a:rPr>
                        <a:t>Das Reiches Gottes – </a:t>
                      </a:r>
                      <a:r>
                        <a:rPr lang="de-DE" sz="2800" dirty="0">
                          <a:solidFill>
                            <a:srgbClr val="FF0000"/>
                          </a:solidFill>
                          <a:effectLst/>
                        </a:rPr>
                        <a:t>Die Gläubigen sollen sein wie Kinder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r>
              <a:tr h="810127">
                <a:tc>
                  <a:txBody>
                    <a:bodyPr/>
                    <a:lstStyle/>
                    <a:p>
                      <a:pPr>
                        <a:spcAft>
                          <a:spcPts val="0"/>
                        </a:spcAft>
                      </a:pPr>
                      <a:r>
                        <a:rPr lang="de-DE" sz="2800" dirty="0">
                          <a:effectLst/>
                        </a:rPr>
                        <a:t>Gesetzmässigkeiten des Gemeinde(über)</a:t>
                      </a:r>
                      <a:r>
                        <a:rPr lang="de-DE" sz="2800" dirty="0" err="1">
                          <a:effectLst/>
                        </a:rPr>
                        <a:t>lebens</a:t>
                      </a:r>
                      <a:r>
                        <a:rPr lang="de-DE" sz="2800" dirty="0">
                          <a:effectLst/>
                        </a:rPr>
                        <a:t> (Gemeinderede Kp 18)</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r>
            </a:tbl>
          </a:graphicData>
        </a:graphic>
      </p:graphicFrame>
    </p:spTree>
    <p:extLst>
      <p:ext uri="{BB962C8B-B14F-4D97-AF65-F5344CB8AC3E}">
        <p14:creationId xmlns:p14="http://schemas.microsoft.com/office/powerpoint/2010/main" val="4107310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051408671"/>
              </p:ext>
            </p:extLst>
          </p:nvPr>
        </p:nvGraphicFramePr>
        <p:xfrm>
          <a:off x="344905" y="201917"/>
          <a:ext cx="11181349" cy="3383494"/>
        </p:xfrm>
        <a:graphic>
          <a:graphicData uri="http://schemas.openxmlformats.org/drawingml/2006/table">
            <a:tbl>
              <a:tblPr firstRow="1" firstCol="1" bandRow="1">
                <a:tableStyleId>{5C22544A-7EE6-4342-B048-85BDC9FD1C3A}</a:tableStyleId>
              </a:tblPr>
              <a:tblGrid>
                <a:gridCol w="2638927"/>
                <a:gridCol w="1467072"/>
                <a:gridCol w="7075350"/>
              </a:tblGrid>
              <a:tr h="736546">
                <a:tc gridSpan="3">
                  <a:txBody>
                    <a:bodyPr/>
                    <a:lstStyle/>
                    <a:p>
                      <a:pPr>
                        <a:spcAft>
                          <a:spcPts val="0"/>
                        </a:spcAft>
                      </a:pPr>
                      <a:r>
                        <a:rPr lang="de-DE" sz="2800" dirty="0">
                          <a:effectLst/>
                        </a:rPr>
                        <a:t>Das Reiches Gottes – </a:t>
                      </a:r>
                      <a:r>
                        <a:rPr lang="de-DE" sz="2800" dirty="0">
                          <a:solidFill>
                            <a:srgbClr val="FF0000"/>
                          </a:solidFill>
                          <a:effectLst/>
                        </a:rPr>
                        <a:t>Die Gläubigen sollen sein wie Kinder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810127">
                <a:tc gridSpan="3">
                  <a:txBody>
                    <a:bodyPr/>
                    <a:lstStyle/>
                    <a:p>
                      <a:pPr>
                        <a:spcAft>
                          <a:spcPts val="0"/>
                        </a:spcAft>
                      </a:pPr>
                      <a:r>
                        <a:rPr lang="de-DE" sz="2800" dirty="0">
                          <a:effectLst/>
                        </a:rPr>
                        <a:t>Gesetzmässigkeiten des Gemeinde(über)</a:t>
                      </a:r>
                      <a:r>
                        <a:rPr lang="de-DE" sz="2800" dirty="0" err="1">
                          <a:effectLst/>
                        </a:rPr>
                        <a:t>lebens</a:t>
                      </a:r>
                      <a:r>
                        <a:rPr lang="de-DE" sz="2800" dirty="0">
                          <a:effectLst/>
                        </a:rPr>
                        <a:t> (Gemeinderede Kp 18)</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361729">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r>
              <a:tr h="1410101">
                <a:tc>
                  <a:txBody>
                    <a:bodyPr/>
                    <a:lstStyle/>
                    <a:p>
                      <a:pPr>
                        <a:spcAft>
                          <a:spcPts val="0"/>
                        </a:spcAft>
                      </a:pPr>
                      <a:r>
                        <a:rPr lang="de-DE" sz="2800" dirty="0">
                          <a:effectLst/>
                        </a:rPr>
                        <a:t>Der Grösste im Reich Gottes</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spcAft>
                          <a:spcPts val="0"/>
                        </a:spcAft>
                      </a:pPr>
                      <a:r>
                        <a:rPr lang="de-CH" sz="2800" dirty="0">
                          <a:effectLst/>
                        </a:rPr>
                        <a:t>18,1-4</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a:txBody>
                    <a:bodyPr/>
                    <a:lstStyle/>
                    <a:p>
                      <a:pPr>
                        <a:spcAft>
                          <a:spcPts val="0"/>
                        </a:spcAft>
                      </a:pPr>
                      <a:r>
                        <a:rPr lang="de-DE" sz="2800" dirty="0">
                          <a:effectLst/>
                        </a:rPr>
                        <a:t>Wahre Grösse im Reich Gottes zeichnet sich aus durch eine kindlich-demütige Haltung!</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r>
            </a:tbl>
          </a:graphicData>
        </a:graphic>
      </p:graphicFrame>
    </p:spTree>
    <p:extLst>
      <p:ext uri="{BB962C8B-B14F-4D97-AF65-F5344CB8AC3E}">
        <p14:creationId xmlns:p14="http://schemas.microsoft.com/office/powerpoint/2010/main" val="2415980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744689828"/>
              </p:ext>
            </p:extLst>
          </p:nvPr>
        </p:nvGraphicFramePr>
        <p:xfrm>
          <a:off x="344905" y="201917"/>
          <a:ext cx="11181349" cy="3513435"/>
        </p:xfrm>
        <a:graphic>
          <a:graphicData uri="http://schemas.openxmlformats.org/drawingml/2006/table">
            <a:tbl>
              <a:tblPr firstRow="1" firstCol="1" bandRow="1">
                <a:tableStyleId>{5C22544A-7EE6-4342-B048-85BDC9FD1C3A}</a:tableStyleId>
              </a:tblPr>
              <a:tblGrid>
                <a:gridCol w="2638927"/>
                <a:gridCol w="1467072"/>
                <a:gridCol w="7075350"/>
              </a:tblGrid>
              <a:tr h="736546">
                <a:tc gridSpan="3">
                  <a:txBody>
                    <a:bodyPr/>
                    <a:lstStyle/>
                    <a:p>
                      <a:pPr>
                        <a:spcAft>
                          <a:spcPts val="0"/>
                        </a:spcAft>
                      </a:pPr>
                      <a:r>
                        <a:rPr lang="de-DE" sz="2800" dirty="0">
                          <a:effectLst/>
                        </a:rPr>
                        <a:t>Das Reiches Gottes – </a:t>
                      </a:r>
                      <a:r>
                        <a:rPr lang="de-DE" sz="2800" dirty="0">
                          <a:solidFill>
                            <a:srgbClr val="FF0000"/>
                          </a:solidFill>
                          <a:effectLst/>
                        </a:rPr>
                        <a:t>Die Gläubigen sollen sein wie Kinder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810127">
                <a:tc gridSpan="3">
                  <a:txBody>
                    <a:bodyPr/>
                    <a:lstStyle/>
                    <a:p>
                      <a:pPr>
                        <a:spcAft>
                          <a:spcPts val="0"/>
                        </a:spcAft>
                      </a:pPr>
                      <a:r>
                        <a:rPr lang="de-DE" sz="2800" dirty="0">
                          <a:effectLst/>
                        </a:rPr>
                        <a:t>Gesetzmässigkeiten des Gemeinde(über)</a:t>
                      </a:r>
                      <a:r>
                        <a:rPr lang="de-DE" sz="2800" dirty="0" err="1">
                          <a:effectLst/>
                        </a:rPr>
                        <a:t>lebens</a:t>
                      </a:r>
                      <a:r>
                        <a:rPr lang="de-DE" sz="2800" dirty="0">
                          <a:effectLst/>
                        </a:rPr>
                        <a:t> (Gemeinderede Kp 18)</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361729">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r>
              <a:tr h="1540042">
                <a:tc>
                  <a:txBody>
                    <a:bodyPr/>
                    <a:lstStyle/>
                    <a:p>
                      <a:pPr>
                        <a:spcAft>
                          <a:spcPts val="0"/>
                        </a:spcAft>
                      </a:pPr>
                      <a:r>
                        <a:rPr lang="de-DE" sz="2800" dirty="0">
                          <a:effectLst/>
                        </a:rPr>
                        <a:t>Warnung vor Verführung zur Sünde</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spcAft>
                          <a:spcPts val="0"/>
                        </a:spcAft>
                      </a:pPr>
                      <a:r>
                        <a:rPr lang="de-CH" sz="2800" dirty="0">
                          <a:effectLst/>
                        </a:rPr>
                        <a:t>18,6-9</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a:txBody>
                    <a:bodyPr/>
                    <a:lstStyle/>
                    <a:p>
                      <a:pPr>
                        <a:spcAft>
                          <a:spcPts val="0"/>
                        </a:spcAft>
                      </a:pPr>
                      <a:r>
                        <a:rPr lang="de-DE" sz="2800" dirty="0">
                          <a:effectLst/>
                        </a:rPr>
                        <a:t>Aufruf zu einem Leben in der Heiligung! Eine radikale Haltung gegenüber Sünde. Zu Lieben was Gott liebt, und zu hassen was Gott hasst.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r>
            </a:tbl>
          </a:graphicData>
        </a:graphic>
      </p:graphicFrame>
    </p:spTree>
    <p:extLst>
      <p:ext uri="{BB962C8B-B14F-4D97-AF65-F5344CB8AC3E}">
        <p14:creationId xmlns:p14="http://schemas.microsoft.com/office/powerpoint/2010/main" val="4082787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31881341"/>
              </p:ext>
            </p:extLst>
          </p:nvPr>
        </p:nvGraphicFramePr>
        <p:xfrm>
          <a:off x="344905" y="201917"/>
          <a:ext cx="11181349" cy="3548727"/>
        </p:xfrm>
        <a:graphic>
          <a:graphicData uri="http://schemas.openxmlformats.org/drawingml/2006/table">
            <a:tbl>
              <a:tblPr firstRow="1" firstCol="1" bandRow="1">
                <a:tableStyleId>{5C22544A-7EE6-4342-B048-85BDC9FD1C3A}</a:tableStyleId>
              </a:tblPr>
              <a:tblGrid>
                <a:gridCol w="2638927"/>
                <a:gridCol w="1467072"/>
                <a:gridCol w="7075350"/>
              </a:tblGrid>
              <a:tr h="736546">
                <a:tc gridSpan="3">
                  <a:txBody>
                    <a:bodyPr/>
                    <a:lstStyle/>
                    <a:p>
                      <a:pPr>
                        <a:spcAft>
                          <a:spcPts val="0"/>
                        </a:spcAft>
                      </a:pPr>
                      <a:r>
                        <a:rPr lang="de-DE" sz="2800" dirty="0">
                          <a:effectLst/>
                        </a:rPr>
                        <a:t>Das Reiches Gottes – </a:t>
                      </a:r>
                      <a:r>
                        <a:rPr lang="de-DE" sz="2800" dirty="0">
                          <a:solidFill>
                            <a:srgbClr val="FF0000"/>
                          </a:solidFill>
                          <a:effectLst/>
                        </a:rPr>
                        <a:t>Die Gläubigen sollen sein wie Kinder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810127">
                <a:tc gridSpan="3">
                  <a:txBody>
                    <a:bodyPr/>
                    <a:lstStyle/>
                    <a:p>
                      <a:pPr>
                        <a:spcAft>
                          <a:spcPts val="0"/>
                        </a:spcAft>
                      </a:pPr>
                      <a:r>
                        <a:rPr lang="de-DE" sz="2800" dirty="0">
                          <a:effectLst/>
                        </a:rPr>
                        <a:t>Gesetzmässigkeiten des Gemeinde(über)</a:t>
                      </a:r>
                      <a:r>
                        <a:rPr lang="de-DE" sz="2800" dirty="0" err="1">
                          <a:effectLst/>
                        </a:rPr>
                        <a:t>lebens</a:t>
                      </a:r>
                      <a:r>
                        <a:rPr lang="de-DE" sz="2800" dirty="0">
                          <a:effectLst/>
                        </a:rPr>
                        <a:t> (Gemeinderede Kp 18)</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361729">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r>
              <a:tr h="1575334">
                <a:tc>
                  <a:txBody>
                    <a:bodyPr/>
                    <a:lstStyle/>
                    <a:p>
                      <a:pPr>
                        <a:spcAft>
                          <a:spcPts val="0"/>
                        </a:spcAft>
                      </a:pPr>
                      <a:r>
                        <a:rPr lang="de-DE" sz="2800" dirty="0">
                          <a:effectLst/>
                        </a:rPr>
                        <a:t>Vom verlorenen Schaf</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spcAft>
                          <a:spcPts val="0"/>
                        </a:spcAft>
                      </a:pPr>
                      <a:r>
                        <a:rPr lang="de-CH" sz="2800" dirty="0">
                          <a:effectLst/>
                        </a:rPr>
                        <a:t>18,10-14</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a:txBody>
                    <a:bodyPr/>
                    <a:lstStyle/>
                    <a:p>
                      <a:pPr>
                        <a:spcAft>
                          <a:spcPts val="0"/>
                        </a:spcAft>
                      </a:pPr>
                      <a:r>
                        <a:rPr lang="de-DE" sz="2800" dirty="0">
                          <a:effectLst/>
                        </a:rPr>
                        <a:t>Die Gemeinde hat einen missionarischen Auftrag. Verlorene Menschen sollen gerettet werden. Das ist der Wille des Vaters!</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r>
            </a:tbl>
          </a:graphicData>
        </a:graphic>
      </p:graphicFrame>
    </p:spTree>
    <p:extLst>
      <p:ext uri="{BB962C8B-B14F-4D97-AF65-F5344CB8AC3E}">
        <p14:creationId xmlns:p14="http://schemas.microsoft.com/office/powerpoint/2010/main" val="1288924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724656608"/>
              </p:ext>
            </p:extLst>
          </p:nvPr>
        </p:nvGraphicFramePr>
        <p:xfrm>
          <a:off x="344905" y="201917"/>
          <a:ext cx="11181349" cy="6208509"/>
        </p:xfrm>
        <a:graphic>
          <a:graphicData uri="http://schemas.openxmlformats.org/drawingml/2006/table">
            <a:tbl>
              <a:tblPr firstRow="1" firstCol="1" bandRow="1">
                <a:tableStyleId>{5C22544A-7EE6-4342-B048-85BDC9FD1C3A}</a:tableStyleId>
              </a:tblPr>
              <a:tblGrid>
                <a:gridCol w="2638927"/>
                <a:gridCol w="1467072"/>
                <a:gridCol w="7075350"/>
              </a:tblGrid>
              <a:tr h="736546">
                <a:tc gridSpan="3">
                  <a:txBody>
                    <a:bodyPr/>
                    <a:lstStyle/>
                    <a:p>
                      <a:pPr>
                        <a:spcAft>
                          <a:spcPts val="0"/>
                        </a:spcAft>
                      </a:pPr>
                      <a:r>
                        <a:rPr lang="de-DE" sz="2800" dirty="0">
                          <a:effectLst/>
                        </a:rPr>
                        <a:t>Das Reiches Gottes – </a:t>
                      </a:r>
                      <a:r>
                        <a:rPr lang="de-DE" sz="2800" dirty="0">
                          <a:solidFill>
                            <a:srgbClr val="FF0000"/>
                          </a:solidFill>
                          <a:effectLst/>
                        </a:rPr>
                        <a:t>Die Gläubigen sollen sein wie Kinder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810127">
                <a:tc gridSpan="3">
                  <a:txBody>
                    <a:bodyPr/>
                    <a:lstStyle/>
                    <a:p>
                      <a:pPr>
                        <a:spcAft>
                          <a:spcPts val="0"/>
                        </a:spcAft>
                      </a:pPr>
                      <a:r>
                        <a:rPr lang="de-DE" sz="2800" dirty="0">
                          <a:effectLst/>
                        </a:rPr>
                        <a:t>Gesetzmässigkeiten des Gemeinde(über)</a:t>
                      </a:r>
                      <a:r>
                        <a:rPr lang="de-DE" sz="2800" dirty="0" err="1">
                          <a:effectLst/>
                        </a:rPr>
                        <a:t>lebens</a:t>
                      </a:r>
                      <a:r>
                        <a:rPr lang="de-DE" sz="2800" dirty="0">
                          <a:effectLst/>
                        </a:rPr>
                        <a:t> (Gemeinderede Kp 18)</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361729">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r>
              <a:tr h="4235116">
                <a:tc>
                  <a:txBody>
                    <a:bodyPr/>
                    <a:lstStyle/>
                    <a:p>
                      <a:pPr>
                        <a:spcAft>
                          <a:spcPts val="0"/>
                        </a:spcAft>
                      </a:pPr>
                      <a:r>
                        <a:rPr lang="de-DE" sz="2800" dirty="0">
                          <a:effectLst/>
                        </a:rPr>
                        <a:t>Gemeindezucht und Gebetsautorität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spcAft>
                          <a:spcPts val="0"/>
                        </a:spcAft>
                      </a:pPr>
                      <a:r>
                        <a:rPr lang="de-CH" sz="2800" dirty="0">
                          <a:effectLst/>
                        </a:rPr>
                        <a:t>18,15-20</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a:txBody>
                    <a:bodyPr/>
                    <a:lstStyle/>
                    <a:p>
                      <a:pPr>
                        <a:spcAft>
                          <a:spcPts val="0"/>
                        </a:spcAft>
                      </a:pPr>
                      <a:r>
                        <a:rPr lang="de-CH" sz="2800" dirty="0">
                          <a:effectLst/>
                        </a:rPr>
                        <a:t>Ein seelsorgerlicher Umgang mit Sünde in der Gemeinde:</a:t>
                      </a:r>
                    </a:p>
                    <a:p>
                      <a:pPr marL="342900" lvl="0" indent="-342900">
                        <a:spcAft>
                          <a:spcPts val="0"/>
                        </a:spcAft>
                        <a:buFont typeface="Calibri" panose="020F0502020204030204" pitchFamily="34" charset="0"/>
                        <a:buChar char="-"/>
                      </a:pPr>
                      <a:r>
                        <a:rPr lang="de-DE" sz="2800" dirty="0">
                          <a:effectLst/>
                        </a:rPr>
                        <a:t>Persönliches Gespräch</a:t>
                      </a:r>
                      <a:endParaRPr lang="de-CH" sz="2800" dirty="0">
                        <a:effectLst/>
                      </a:endParaRPr>
                    </a:p>
                    <a:p>
                      <a:pPr marL="342900" lvl="0" indent="-342900">
                        <a:spcAft>
                          <a:spcPts val="0"/>
                        </a:spcAft>
                        <a:buFont typeface="Calibri" panose="020F0502020204030204" pitchFamily="34" charset="0"/>
                        <a:buChar char="-"/>
                      </a:pPr>
                      <a:r>
                        <a:rPr lang="de-DE" sz="2800" dirty="0">
                          <a:effectLst/>
                        </a:rPr>
                        <a:t>Mit einen oder zwei weiteren Personen</a:t>
                      </a:r>
                      <a:endParaRPr lang="de-CH" sz="2800" dirty="0">
                        <a:effectLst/>
                      </a:endParaRPr>
                    </a:p>
                    <a:p>
                      <a:pPr marL="342900" lvl="0" indent="-342900">
                        <a:spcAft>
                          <a:spcPts val="0"/>
                        </a:spcAft>
                        <a:buFont typeface="Calibri" panose="020F0502020204030204" pitchFamily="34" charset="0"/>
                        <a:buChar char="-"/>
                      </a:pPr>
                      <a:r>
                        <a:rPr lang="de-DE" sz="2800" dirty="0">
                          <a:effectLst/>
                        </a:rPr>
                        <a:t>Vor Gemeinde (Ausschluss)</a:t>
                      </a:r>
                      <a:endParaRPr lang="de-CH" sz="2800" dirty="0">
                        <a:effectLst/>
                      </a:endParaRPr>
                    </a:p>
                    <a:p>
                      <a:pPr marL="342900" lvl="0" indent="-342900">
                        <a:spcAft>
                          <a:spcPts val="0"/>
                        </a:spcAft>
                        <a:buFont typeface="Calibri" panose="020F0502020204030204" pitchFamily="34" charset="0"/>
                        <a:buChar char="-"/>
                      </a:pPr>
                      <a:r>
                        <a:rPr lang="de-DE" sz="2800" dirty="0">
                          <a:effectLst/>
                        </a:rPr>
                        <a:t>Gebet (Unbussfertige Menschen sind durch Gottes Wort schon „gebunden“. Die Gemeinde hat „nur“ den Auftrag Gottes Wort zu verkündigen und umzusetzen.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r>
            </a:tbl>
          </a:graphicData>
        </a:graphic>
      </p:graphicFrame>
    </p:spTree>
    <p:extLst>
      <p:ext uri="{BB962C8B-B14F-4D97-AF65-F5344CB8AC3E}">
        <p14:creationId xmlns:p14="http://schemas.microsoft.com/office/powerpoint/2010/main" val="2711604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789483614"/>
              </p:ext>
            </p:extLst>
          </p:nvPr>
        </p:nvGraphicFramePr>
        <p:xfrm>
          <a:off x="344905" y="201916"/>
          <a:ext cx="11181349" cy="4875409"/>
        </p:xfrm>
        <a:graphic>
          <a:graphicData uri="http://schemas.openxmlformats.org/drawingml/2006/table">
            <a:tbl>
              <a:tblPr firstRow="1" firstCol="1" bandRow="1">
                <a:tableStyleId>{5C22544A-7EE6-4342-B048-85BDC9FD1C3A}</a:tableStyleId>
              </a:tblPr>
              <a:tblGrid>
                <a:gridCol w="2638927"/>
                <a:gridCol w="1467072"/>
                <a:gridCol w="7075350"/>
              </a:tblGrid>
              <a:tr h="745127">
                <a:tc gridSpan="3">
                  <a:txBody>
                    <a:bodyPr/>
                    <a:lstStyle/>
                    <a:p>
                      <a:pPr>
                        <a:spcAft>
                          <a:spcPts val="0"/>
                        </a:spcAft>
                      </a:pPr>
                      <a:r>
                        <a:rPr lang="de-DE" sz="2800" dirty="0">
                          <a:effectLst/>
                        </a:rPr>
                        <a:t>Das Reiches Gottes – </a:t>
                      </a:r>
                      <a:r>
                        <a:rPr lang="de-DE" sz="2800" dirty="0">
                          <a:solidFill>
                            <a:srgbClr val="FF0000"/>
                          </a:solidFill>
                          <a:effectLst/>
                        </a:rPr>
                        <a:t>Die Gläubigen sollen sein wie Kinder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819565">
                <a:tc gridSpan="3">
                  <a:txBody>
                    <a:bodyPr/>
                    <a:lstStyle/>
                    <a:p>
                      <a:pPr>
                        <a:spcAft>
                          <a:spcPts val="0"/>
                        </a:spcAft>
                      </a:pPr>
                      <a:r>
                        <a:rPr lang="de-DE" sz="2800" dirty="0">
                          <a:effectLst/>
                        </a:rPr>
                        <a:t>Gesetzmässigkeiten des Gemeinde(über)</a:t>
                      </a:r>
                      <a:r>
                        <a:rPr lang="de-DE" sz="2800" dirty="0" err="1">
                          <a:effectLst/>
                        </a:rPr>
                        <a:t>lebens</a:t>
                      </a:r>
                      <a:r>
                        <a:rPr lang="de-DE" sz="2800" dirty="0">
                          <a:effectLst/>
                        </a:rPr>
                        <a:t> (Gemeinderede Kp 18)</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hMerge="1">
                  <a:txBody>
                    <a:bodyPr/>
                    <a:lstStyle/>
                    <a:p>
                      <a:endParaRPr lang="de-CH"/>
                    </a:p>
                  </a:txBody>
                  <a:tcPr/>
                </a:tc>
                <a:tc hMerge="1">
                  <a:txBody>
                    <a:bodyPr/>
                    <a:lstStyle/>
                    <a:p>
                      <a:endParaRPr lang="de-CH"/>
                    </a:p>
                  </a:txBody>
                  <a:tcPr/>
                </a:tc>
              </a:tr>
              <a:tr h="431692">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r>
              <a:tr h="2879025">
                <a:tc>
                  <a:txBody>
                    <a:bodyPr/>
                    <a:lstStyle/>
                    <a:p>
                      <a:pPr>
                        <a:spcAft>
                          <a:spcPts val="0"/>
                        </a:spcAft>
                      </a:pPr>
                      <a:r>
                        <a:rPr lang="de-DE" sz="2800" dirty="0">
                          <a:effectLst/>
                        </a:rPr>
                        <a:t>Vom unbarmherzigen Knecht und der Mahnung zur Vergebung</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solidFill>
                      <a:schemeClr val="accent1">
                        <a:lumMod val="75000"/>
                      </a:schemeClr>
                    </a:solidFill>
                  </a:tcPr>
                </a:tc>
                <a:tc>
                  <a:txBody>
                    <a:bodyPr/>
                    <a:lstStyle/>
                    <a:p>
                      <a:pPr>
                        <a:spcAft>
                          <a:spcPts val="0"/>
                        </a:spcAft>
                      </a:pPr>
                      <a:r>
                        <a:rPr lang="de-DE" sz="2800">
                          <a:effectLst/>
                        </a:rPr>
                        <a:t>18,21-35</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c>
                  <a:txBody>
                    <a:bodyPr/>
                    <a:lstStyle/>
                    <a:p>
                      <a:pPr>
                        <a:spcAft>
                          <a:spcPts val="0"/>
                        </a:spcAft>
                      </a:pPr>
                      <a:r>
                        <a:rPr lang="de-CH" sz="2800" dirty="0">
                          <a:effectLst/>
                        </a:rPr>
                        <a:t>In der Gemeinde herrscht eine Haltung unbegrenzter Vergebungsbereitschaft. </a:t>
                      </a:r>
                    </a:p>
                    <a:p>
                      <a:pPr>
                        <a:spcAft>
                          <a:spcPts val="0"/>
                        </a:spcAft>
                      </a:pPr>
                      <a:r>
                        <a:rPr lang="de-CH" sz="2800" dirty="0">
                          <a:effectLst/>
                        </a:rPr>
                        <a:t>Unbegrenzt: </a:t>
                      </a:r>
                      <a:r>
                        <a:rPr lang="de-DE" sz="2800" dirty="0">
                          <a:effectLst/>
                        </a:rPr>
                        <a:t>siebzigmalsiebenmal</a:t>
                      </a:r>
                      <a:endParaRPr lang="de-CH" sz="2800" dirty="0">
                        <a:effectLst/>
                      </a:endParaRPr>
                    </a:p>
                    <a:p>
                      <a:pPr>
                        <a:spcAft>
                          <a:spcPts val="0"/>
                        </a:spcAft>
                      </a:pPr>
                      <a:r>
                        <a:rPr lang="de-DE" sz="2800" dirty="0">
                          <a:effectLst/>
                        </a:rPr>
                        <a:t>Die Vergebung ist das Herzstück der Gemeinde und lässt die Gemeinde aus Gott, aus Seinem Geist und seinem Wort leben.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70264" marR="70264" marT="0" marB="0" anchor="ctr"/>
                </a:tc>
              </a:tr>
            </a:tbl>
          </a:graphicData>
        </a:graphic>
      </p:graphicFrame>
    </p:spTree>
    <p:extLst>
      <p:ext uri="{BB962C8B-B14F-4D97-AF65-F5344CB8AC3E}">
        <p14:creationId xmlns:p14="http://schemas.microsoft.com/office/powerpoint/2010/main" val="37718565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2755241" cy="861774"/>
          </a:xfrm>
          <a:prstGeom prst="rect">
            <a:avLst/>
          </a:prstGeom>
          <a:noFill/>
        </p:spPr>
        <p:txBody>
          <a:bodyPr wrap="none" rtlCol="0">
            <a:spAutoFit/>
          </a:bodyPr>
          <a:lstStyle/>
          <a:p>
            <a:r>
              <a:rPr lang="de-CH" sz="5000" b="1" dirty="0" smtClean="0"/>
              <a:t>Matthäus</a:t>
            </a:r>
            <a:endParaRPr lang="de-CH" sz="5000" dirty="0">
              <a:latin typeface="Trebuchet MS" panose="020B0603020202020204" pitchFamily="34" charset="0"/>
            </a:endParaRPr>
          </a:p>
        </p:txBody>
      </p:sp>
      <p:sp>
        <p:nvSpPr>
          <p:cNvPr id="4" name="Textfeld 3"/>
          <p:cNvSpPr txBox="1"/>
          <p:nvPr/>
        </p:nvSpPr>
        <p:spPr>
          <a:xfrm>
            <a:off x="553480" y="1549904"/>
            <a:ext cx="4620752" cy="615553"/>
          </a:xfrm>
          <a:prstGeom prst="rect">
            <a:avLst/>
          </a:prstGeom>
          <a:noFill/>
        </p:spPr>
        <p:txBody>
          <a:bodyPr wrap="none" rtlCol="0">
            <a:spAutoFit/>
          </a:bodyPr>
          <a:lstStyle/>
          <a:p>
            <a:pPr lvl="0"/>
            <a:r>
              <a:rPr lang="de-CH" sz="3400" dirty="0" smtClean="0"/>
              <a:t>Kapitel: 28 | Verse</a:t>
            </a:r>
            <a:r>
              <a:rPr lang="de-CH" sz="3400" smtClean="0"/>
              <a:t>:  1071</a:t>
            </a:r>
            <a:endParaRPr lang="de-CH" sz="3400" dirty="0" smtClean="0"/>
          </a:p>
        </p:txBody>
      </p:sp>
    </p:spTree>
    <p:extLst>
      <p:ext uri="{BB962C8B-B14F-4D97-AF65-F5344CB8AC3E}">
        <p14:creationId xmlns:p14="http://schemas.microsoft.com/office/powerpoint/2010/main" val="41320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996120"/>
            <a:ext cx="8944115" cy="2062103"/>
          </a:xfrm>
          <a:prstGeom prst="rect">
            <a:avLst/>
          </a:prstGeom>
          <a:noFill/>
        </p:spPr>
        <p:txBody>
          <a:bodyPr wrap="none" rtlCol="0">
            <a:spAutoFit/>
          </a:bodyPr>
          <a:lstStyle/>
          <a:p>
            <a:r>
              <a:rPr lang="de-CH" sz="3200" dirty="0"/>
              <a:t>Dieser Abschnitt ist die letzte von fünf Reden im </a:t>
            </a:r>
            <a:endParaRPr lang="de-CH" sz="3200" dirty="0" smtClean="0"/>
          </a:p>
          <a:p>
            <a:r>
              <a:rPr lang="de-CH" sz="3200" dirty="0" smtClean="0"/>
              <a:t>Matthäusevangelium</a:t>
            </a:r>
            <a:r>
              <a:rPr lang="de-CH" sz="3200" dirty="0"/>
              <a:t>. Sie ist als Ölbergrede bekannt </a:t>
            </a:r>
            <a:endParaRPr lang="de-CH" sz="3200" dirty="0" smtClean="0"/>
          </a:p>
          <a:p>
            <a:r>
              <a:rPr lang="de-CH" sz="3200" dirty="0" smtClean="0"/>
              <a:t>und </a:t>
            </a:r>
            <a:r>
              <a:rPr lang="de-CH" sz="3200" dirty="0"/>
              <a:t>enthält einige der wichtigsten prophetischen </a:t>
            </a:r>
            <a:endParaRPr lang="de-CH" sz="3200" dirty="0" smtClean="0"/>
          </a:p>
          <a:p>
            <a:r>
              <a:rPr lang="de-CH" sz="3200" dirty="0" smtClean="0"/>
              <a:t>Aussagen </a:t>
            </a:r>
            <a:r>
              <a:rPr lang="de-CH" sz="3200" dirty="0"/>
              <a:t>der ganzen Bibel. (MacArthur)</a:t>
            </a:r>
          </a:p>
        </p:txBody>
      </p:sp>
    </p:spTree>
    <p:extLst>
      <p:ext uri="{BB962C8B-B14F-4D97-AF65-F5344CB8AC3E}">
        <p14:creationId xmlns:p14="http://schemas.microsoft.com/office/powerpoint/2010/main" val="168227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47187" y="592436"/>
            <a:ext cx="9419438" cy="5016758"/>
          </a:xfrm>
          <a:prstGeom prst="rect">
            <a:avLst/>
          </a:prstGeom>
          <a:noFill/>
        </p:spPr>
        <p:txBody>
          <a:bodyPr wrap="none" rtlCol="0">
            <a:spAutoFit/>
          </a:bodyPr>
          <a:lstStyle/>
          <a:p>
            <a:r>
              <a:rPr lang="de-CH" sz="3200" dirty="0"/>
              <a:t>„Und Jesus trat hinaus und ging vom Tempel hinweg. </a:t>
            </a:r>
            <a:endParaRPr lang="de-CH" sz="3200" dirty="0" smtClean="0"/>
          </a:p>
          <a:p>
            <a:r>
              <a:rPr lang="de-CH" sz="3200" dirty="0" smtClean="0"/>
              <a:t>Und </a:t>
            </a:r>
            <a:r>
              <a:rPr lang="de-CH" sz="3200" dirty="0"/>
              <a:t>seine Jünger kamen herzu, um ihm die Gebäude </a:t>
            </a:r>
            <a:endParaRPr lang="de-CH" sz="3200" dirty="0" smtClean="0"/>
          </a:p>
          <a:p>
            <a:r>
              <a:rPr lang="de-CH" sz="3200" dirty="0" smtClean="0"/>
              <a:t>des </a:t>
            </a:r>
            <a:r>
              <a:rPr lang="de-CH" sz="3200" dirty="0"/>
              <a:t>Tempels zu zeigen. </a:t>
            </a:r>
            <a:r>
              <a:rPr lang="de-CH" sz="3200" dirty="0" smtClean="0"/>
              <a:t>Jesus </a:t>
            </a:r>
            <a:r>
              <a:rPr lang="de-CH" sz="3200" dirty="0"/>
              <a:t>aber sprach zu ihnen: </a:t>
            </a:r>
            <a:endParaRPr lang="de-CH" sz="3200" dirty="0" smtClean="0"/>
          </a:p>
          <a:p>
            <a:r>
              <a:rPr lang="de-CH" sz="3200" dirty="0" smtClean="0"/>
              <a:t>Seht </a:t>
            </a:r>
            <a:r>
              <a:rPr lang="de-CH" sz="3200" dirty="0"/>
              <a:t>ihr nicht dies alles? Wahrlich, ich sage euch: Hier </a:t>
            </a:r>
            <a:endParaRPr lang="de-CH" sz="3200" dirty="0" smtClean="0"/>
          </a:p>
          <a:p>
            <a:r>
              <a:rPr lang="de-CH" sz="3200" dirty="0" smtClean="0"/>
              <a:t>wird </a:t>
            </a:r>
            <a:r>
              <a:rPr lang="de-CH" sz="3200" dirty="0"/>
              <a:t>kein Stein auf dem anderen bleiben, der nicht </a:t>
            </a:r>
            <a:endParaRPr lang="de-CH" sz="3200" dirty="0" smtClean="0"/>
          </a:p>
          <a:p>
            <a:r>
              <a:rPr lang="de-CH" sz="3200" dirty="0" smtClean="0"/>
              <a:t>abgebrochen wird! Als </a:t>
            </a:r>
            <a:r>
              <a:rPr lang="de-CH" sz="3200" dirty="0"/>
              <a:t>er aber auf dem Ölberg saß, </a:t>
            </a:r>
            <a:endParaRPr lang="de-CH" sz="3200" dirty="0" smtClean="0"/>
          </a:p>
          <a:p>
            <a:r>
              <a:rPr lang="de-CH" sz="3200" dirty="0" smtClean="0"/>
              <a:t>traten </a:t>
            </a:r>
            <a:r>
              <a:rPr lang="de-CH" sz="3200" dirty="0"/>
              <a:t>die Jünger allein zu ihm und sprachen: Sage uns, </a:t>
            </a:r>
            <a:endParaRPr lang="de-CH" sz="3200" dirty="0" smtClean="0"/>
          </a:p>
          <a:p>
            <a:r>
              <a:rPr lang="de-CH" sz="3200" dirty="0" smtClean="0"/>
              <a:t>wann </a:t>
            </a:r>
            <a:r>
              <a:rPr lang="de-CH" sz="3200" dirty="0"/>
              <a:t>wird dies geschehen, und was wird das Zeichen </a:t>
            </a:r>
            <a:endParaRPr lang="de-CH" sz="3200" dirty="0" smtClean="0"/>
          </a:p>
          <a:p>
            <a:r>
              <a:rPr lang="de-CH" sz="3200" dirty="0" smtClean="0"/>
              <a:t>deiner </a:t>
            </a:r>
            <a:r>
              <a:rPr lang="de-CH" sz="3200" dirty="0"/>
              <a:t>Wiederkunft und des Endes der Weltzeit sein?“ </a:t>
            </a:r>
            <a:endParaRPr lang="de-CH" sz="3200" dirty="0" smtClean="0"/>
          </a:p>
          <a:p>
            <a:r>
              <a:rPr lang="de-CH" sz="3200" b="1" dirty="0" smtClean="0"/>
              <a:t>(</a:t>
            </a:r>
            <a:r>
              <a:rPr lang="de-CH" sz="3200" b="1" dirty="0"/>
              <a:t>Mt 24,1-3)</a:t>
            </a:r>
            <a:r>
              <a:rPr lang="de-CH" sz="3200" dirty="0"/>
              <a:t> </a:t>
            </a:r>
            <a:endParaRPr lang="de-CH" sz="3200" dirty="0"/>
          </a:p>
        </p:txBody>
      </p:sp>
    </p:spTree>
    <p:extLst>
      <p:ext uri="{BB962C8B-B14F-4D97-AF65-F5344CB8AC3E}">
        <p14:creationId xmlns:p14="http://schemas.microsoft.com/office/powerpoint/2010/main" val="81695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94261" y="1226099"/>
            <a:ext cx="10581038" cy="3539430"/>
          </a:xfrm>
          <a:prstGeom prst="rect">
            <a:avLst/>
          </a:prstGeom>
          <a:noFill/>
        </p:spPr>
        <p:txBody>
          <a:bodyPr wrap="none" rtlCol="0">
            <a:spAutoFit/>
          </a:bodyPr>
          <a:lstStyle/>
          <a:p>
            <a:r>
              <a:rPr lang="de-DE" sz="3200" dirty="0"/>
              <a:t>Drei Fragen</a:t>
            </a:r>
            <a:r>
              <a:rPr lang="de-DE" sz="3200" dirty="0" smtClean="0"/>
              <a:t>:</a:t>
            </a:r>
          </a:p>
          <a:p>
            <a:endParaRPr lang="de-CH" sz="3200" dirty="0"/>
          </a:p>
          <a:p>
            <a:pPr lvl="0"/>
            <a:r>
              <a:rPr lang="de-DE" sz="3200" dirty="0"/>
              <a:t>Wann wird dies geschehen (Zerstörung des Tempels 70n.Chr</a:t>
            </a:r>
            <a:r>
              <a:rPr lang="de-DE" sz="3200" dirty="0" smtClean="0"/>
              <a:t>.)?</a:t>
            </a:r>
          </a:p>
          <a:p>
            <a:pPr lvl="0"/>
            <a:endParaRPr lang="de-CH" sz="3200" dirty="0"/>
          </a:p>
          <a:p>
            <a:pPr lvl="0"/>
            <a:r>
              <a:rPr lang="de-DE" sz="3200" dirty="0"/>
              <a:t>Was ist das Zeichen deiner Wiederkunft</a:t>
            </a:r>
            <a:r>
              <a:rPr lang="de-DE" sz="3200" dirty="0" smtClean="0"/>
              <a:t>?</a:t>
            </a:r>
          </a:p>
          <a:p>
            <a:pPr lvl="0"/>
            <a:endParaRPr lang="de-CH" sz="3200" dirty="0"/>
          </a:p>
          <a:p>
            <a:pPr lvl="0"/>
            <a:r>
              <a:rPr lang="de-DE" sz="3200" dirty="0"/>
              <a:t>Was ist das Zeichen der Endzeit?</a:t>
            </a:r>
            <a:endParaRPr lang="de-CH" sz="3200" dirty="0"/>
          </a:p>
        </p:txBody>
      </p:sp>
    </p:spTree>
    <p:extLst>
      <p:ext uri="{BB962C8B-B14F-4D97-AF65-F5344CB8AC3E}">
        <p14:creationId xmlns:p14="http://schemas.microsoft.com/office/powerpoint/2010/main" val="223032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 calcmode="lin" valueType="num">
                                      <p:cBhvr>
                                        <p:cTn id="28"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194022948"/>
              </p:ext>
            </p:extLst>
          </p:nvPr>
        </p:nvGraphicFramePr>
        <p:xfrm>
          <a:off x="409577" y="257176"/>
          <a:ext cx="11477623" cy="962024"/>
        </p:xfrm>
        <a:graphic>
          <a:graphicData uri="http://schemas.openxmlformats.org/drawingml/2006/table">
            <a:tbl>
              <a:tblPr firstRow="1" firstCol="1" bandRow="1">
                <a:tableStyleId>{5C22544A-7EE6-4342-B048-85BDC9FD1C3A}</a:tableStyleId>
              </a:tblPr>
              <a:tblGrid>
                <a:gridCol w="11477623"/>
              </a:tblGrid>
              <a:tr h="962024">
                <a:tc>
                  <a:txBody>
                    <a:bodyPr/>
                    <a:lstStyle/>
                    <a:p>
                      <a:pPr>
                        <a:spcAft>
                          <a:spcPts val="0"/>
                        </a:spcAft>
                      </a:pPr>
                      <a:r>
                        <a:rPr lang="de-DE" sz="2800" dirty="0">
                          <a:effectLst/>
                        </a:rPr>
                        <a:t>Das Reiches Gottes – </a:t>
                      </a:r>
                      <a:r>
                        <a:rPr lang="de-DE" sz="2800" dirty="0">
                          <a:solidFill>
                            <a:srgbClr val="FF0000"/>
                          </a:solidFill>
                          <a:effectLst/>
                        </a:rPr>
                        <a:t>Der König kommt wieder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r>
            </a:tbl>
          </a:graphicData>
        </a:graphic>
      </p:graphicFrame>
    </p:spTree>
    <p:extLst>
      <p:ext uri="{BB962C8B-B14F-4D97-AF65-F5344CB8AC3E}">
        <p14:creationId xmlns:p14="http://schemas.microsoft.com/office/powerpoint/2010/main" val="36522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849203031"/>
              </p:ext>
            </p:extLst>
          </p:nvPr>
        </p:nvGraphicFramePr>
        <p:xfrm>
          <a:off x="409577" y="257176"/>
          <a:ext cx="11477623" cy="1895474"/>
        </p:xfrm>
        <a:graphic>
          <a:graphicData uri="http://schemas.openxmlformats.org/drawingml/2006/table">
            <a:tbl>
              <a:tblPr firstRow="1" firstCol="1" bandRow="1">
                <a:tableStyleId>{5C22544A-7EE6-4342-B048-85BDC9FD1C3A}</a:tableStyleId>
              </a:tblPr>
              <a:tblGrid>
                <a:gridCol w="11477623"/>
              </a:tblGrid>
              <a:tr h="962024">
                <a:tc>
                  <a:txBody>
                    <a:bodyPr/>
                    <a:lstStyle/>
                    <a:p>
                      <a:pPr>
                        <a:spcAft>
                          <a:spcPts val="0"/>
                        </a:spcAft>
                      </a:pPr>
                      <a:r>
                        <a:rPr lang="de-DE" sz="2800" dirty="0">
                          <a:effectLst/>
                        </a:rPr>
                        <a:t>Das Reiches Gottes – </a:t>
                      </a:r>
                      <a:r>
                        <a:rPr lang="de-DE" sz="2800" dirty="0">
                          <a:solidFill>
                            <a:srgbClr val="FF0000"/>
                          </a:solidFill>
                          <a:effectLst/>
                        </a:rPr>
                        <a:t>Der König kommt wieder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r>
              <a:tr h="933450">
                <a:tc>
                  <a:txBody>
                    <a:bodyPr/>
                    <a:lstStyle/>
                    <a:p>
                      <a:pPr>
                        <a:spcAft>
                          <a:spcPts val="0"/>
                        </a:spcAft>
                      </a:pPr>
                      <a:r>
                        <a:rPr lang="de-DE" sz="2800" dirty="0">
                          <a:effectLst/>
                        </a:rPr>
                        <a:t>Sei wachsam! Erwarte den König und lebe entsprechend!</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r>
            </a:tbl>
          </a:graphicData>
        </a:graphic>
      </p:graphicFrame>
    </p:spTree>
    <p:extLst>
      <p:ext uri="{BB962C8B-B14F-4D97-AF65-F5344CB8AC3E}">
        <p14:creationId xmlns:p14="http://schemas.microsoft.com/office/powerpoint/2010/main" val="26207417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129694931"/>
              </p:ext>
            </p:extLst>
          </p:nvPr>
        </p:nvGraphicFramePr>
        <p:xfrm>
          <a:off x="409577" y="257176"/>
          <a:ext cx="11477623" cy="4162424"/>
        </p:xfrm>
        <a:graphic>
          <a:graphicData uri="http://schemas.openxmlformats.org/drawingml/2006/table">
            <a:tbl>
              <a:tblPr firstRow="1" firstCol="1" bandRow="1">
                <a:tableStyleId>{5C22544A-7EE6-4342-B048-85BDC9FD1C3A}</a:tableStyleId>
              </a:tblPr>
              <a:tblGrid>
                <a:gridCol w="2686048"/>
                <a:gridCol w="1552575"/>
                <a:gridCol w="7239000"/>
              </a:tblGrid>
              <a:tr h="962024">
                <a:tc gridSpan="3">
                  <a:txBody>
                    <a:bodyPr/>
                    <a:lstStyle/>
                    <a:p>
                      <a:pPr>
                        <a:spcAft>
                          <a:spcPts val="0"/>
                        </a:spcAft>
                      </a:pPr>
                      <a:r>
                        <a:rPr lang="de-DE" sz="2800" dirty="0">
                          <a:effectLst/>
                        </a:rPr>
                        <a:t>Das Reiches Gottes – </a:t>
                      </a:r>
                      <a:r>
                        <a:rPr lang="de-DE" sz="2800" dirty="0">
                          <a:solidFill>
                            <a:srgbClr val="FF0000"/>
                          </a:solidFill>
                          <a:effectLst/>
                        </a:rPr>
                        <a:t>Der König kommt wieder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hMerge="1">
                  <a:txBody>
                    <a:bodyPr/>
                    <a:lstStyle/>
                    <a:p>
                      <a:endParaRPr lang="de-CH"/>
                    </a:p>
                  </a:txBody>
                  <a:tcPr/>
                </a:tc>
                <a:tc hMerge="1">
                  <a:txBody>
                    <a:bodyPr/>
                    <a:lstStyle/>
                    <a:p>
                      <a:endParaRPr lang="de-CH"/>
                    </a:p>
                  </a:txBody>
                  <a:tcPr/>
                </a:tc>
              </a:tr>
              <a:tr h="933450">
                <a:tc gridSpan="3">
                  <a:txBody>
                    <a:bodyPr/>
                    <a:lstStyle/>
                    <a:p>
                      <a:pPr>
                        <a:spcAft>
                          <a:spcPts val="0"/>
                        </a:spcAft>
                      </a:pPr>
                      <a:r>
                        <a:rPr lang="de-DE" sz="2800" dirty="0">
                          <a:effectLst/>
                        </a:rPr>
                        <a:t>Sei wachsam! Erwarte den König und lebe entsprechend!</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hMerge="1">
                  <a:txBody>
                    <a:bodyPr/>
                    <a:lstStyle/>
                    <a:p>
                      <a:endParaRPr lang="de-CH"/>
                    </a:p>
                  </a:txBody>
                  <a:tcPr/>
                </a:tc>
                <a:tc hMerge="1">
                  <a:txBody>
                    <a:bodyPr/>
                    <a:lstStyle/>
                    <a:p>
                      <a:endParaRPr lang="de-CH"/>
                    </a:p>
                  </a:txBody>
                  <a:tcPr/>
                </a:tc>
              </a:tr>
              <a:tr h="291095">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r>
              <a:tr h="1840230">
                <a:tc>
                  <a:txBody>
                    <a:bodyPr/>
                    <a:lstStyle/>
                    <a:p>
                      <a:pPr>
                        <a:spcAft>
                          <a:spcPts val="0"/>
                        </a:spcAft>
                      </a:pPr>
                      <a:r>
                        <a:rPr lang="de-DE" sz="2800" dirty="0">
                          <a:effectLst/>
                        </a:rPr>
                        <a:t>Die Zeichen vor seiner Wiederkunft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spcAft>
                          <a:spcPts val="0"/>
                        </a:spcAft>
                      </a:pPr>
                      <a:r>
                        <a:rPr lang="de-CH" sz="2800" dirty="0">
                          <a:effectLst/>
                        </a:rPr>
                        <a:t>24,4-28</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a:txBody>
                    <a:bodyPr/>
                    <a:lstStyle/>
                    <a:p>
                      <a:pPr>
                        <a:spcAft>
                          <a:spcPts val="0"/>
                        </a:spcAft>
                      </a:pPr>
                      <a:r>
                        <a:rPr lang="de-DE" sz="2800" dirty="0">
                          <a:effectLst/>
                        </a:rPr>
                        <a:t>Verführungen / Kriege / Hungersnöte / Erdbeben / grosse Drangsal</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r>
            </a:tbl>
          </a:graphicData>
        </a:graphic>
      </p:graphicFrame>
    </p:spTree>
    <p:extLst>
      <p:ext uri="{BB962C8B-B14F-4D97-AF65-F5344CB8AC3E}">
        <p14:creationId xmlns:p14="http://schemas.microsoft.com/office/powerpoint/2010/main" val="25176951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1730641219"/>
              </p:ext>
            </p:extLst>
          </p:nvPr>
        </p:nvGraphicFramePr>
        <p:xfrm>
          <a:off x="409577" y="257176"/>
          <a:ext cx="11477623" cy="6553199"/>
        </p:xfrm>
        <a:graphic>
          <a:graphicData uri="http://schemas.openxmlformats.org/drawingml/2006/table">
            <a:tbl>
              <a:tblPr firstRow="1" firstCol="1" bandRow="1">
                <a:tableStyleId>{5C22544A-7EE6-4342-B048-85BDC9FD1C3A}</a:tableStyleId>
              </a:tblPr>
              <a:tblGrid>
                <a:gridCol w="2686048"/>
                <a:gridCol w="1552575"/>
                <a:gridCol w="7239000"/>
              </a:tblGrid>
              <a:tr h="962024">
                <a:tc gridSpan="3">
                  <a:txBody>
                    <a:bodyPr/>
                    <a:lstStyle/>
                    <a:p>
                      <a:pPr>
                        <a:spcAft>
                          <a:spcPts val="0"/>
                        </a:spcAft>
                      </a:pPr>
                      <a:r>
                        <a:rPr lang="de-DE" sz="2800" dirty="0">
                          <a:effectLst/>
                        </a:rPr>
                        <a:t>Das Reiches Gottes – </a:t>
                      </a:r>
                      <a:r>
                        <a:rPr lang="de-DE" sz="2800" dirty="0">
                          <a:solidFill>
                            <a:srgbClr val="FF0000"/>
                          </a:solidFill>
                          <a:effectLst/>
                        </a:rPr>
                        <a:t>Der König kommt wieder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hMerge="1">
                  <a:txBody>
                    <a:bodyPr/>
                    <a:lstStyle/>
                    <a:p>
                      <a:endParaRPr lang="de-CH"/>
                    </a:p>
                  </a:txBody>
                  <a:tcPr/>
                </a:tc>
                <a:tc hMerge="1">
                  <a:txBody>
                    <a:bodyPr/>
                    <a:lstStyle/>
                    <a:p>
                      <a:endParaRPr lang="de-CH"/>
                    </a:p>
                  </a:txBody>
                  <a:tcPr/>
                </a:tc>
              </a:tr>
              <a:tr h="933450">
                <a:tc gridSpan="3">
                  <a:txBody>
                    <a:bodyPr/>
                    <a:lstStyle/>
                    <a:p>
                      <a:pPr>
                        <a:spcAft>
                          <a:spcPts val="0"/>
                        </a:spcAft>
                      </a:pPr>
                      <a:r>
                        <a:rPr lang="de-DE" sz="2800" dirty="0">
                          <a:effectLst/>
                        </a:rPr>
                        <a:t>Sei wachsam! Erwarte den König und lebe entsprechend!</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hMerge="1">
                  <a:txBody>
                    <a:bodyPr/>
                    <a:lstStyle/>
                    <a:p>
                      <a:endParaRPr lang="de-CH"/>
                    </a:p>
                  </a:txBody>
                  <a:tcPr/>
                </a:tc>
                <a:tc hMerge="1">
                  <a:txBody>
                    <a:bodyPr/>
                    <a:lstStyle/>
                    <a:p>
                      <a:endParaRPr lang="de-CH"/>
                    </a:p>
                  </a:txBody>
                  <a:tcPr/>
                </a:tc>
              </a:tr>
              <a:tr h="291095">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r>
              <a:tr h="4231005">
                <a:tc>
                  <a:txBody>
                    <a:bodyPr/>
                    <a:lstStyle/>
                    <a:p>
                      <a:pPr>
                        <a:spcAft>
                          <a:spcPts val="0"/>
                        </a:spcAft>
                      </a:pPr>
                      <a:r>
                        <a:rPr lang="de-DE" sz="2600" dirty="0">
                          <a:effectLst/>
                        </a:rPr>
                        <a:t>Der König kommt</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spcAft>
                          <a:spcPts val="0"/>
                        </a:spcAft>
                      </a:pPr>
                      <a:r>
                        <a:rPr lang="de-CH" sz="2600" dirty="0">
                          <a:effectLst/>
                        </a:rPr>
                        <a:t>24,29-35</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6543" marR="56543" marT="0" marB="0" anchor="ctr"/>
                </a:tc>
                <a:tc>
                  <a:txBody>
                    <a:bodyPr/>
                    <a:lstStyle/>
                    <a:p>
                      <a:pPr>
                        <a:spcAft>
                          <a:spcPts val="0"/>
                        </a:spcAft>
                      </a:pPr>
                      <a:r>
                        <a:rPr lang="de-CH" sz="2600" dirty="0">
                          <a:effectLst/>
                        </a:rPr>
                        <a:t>„Bald aber nach der Drangsal jener Tage wird die Sonne verfinstert werden, und der Mond wird seinen Schein nicht geben, und die Sterne werden vom Himmel fallen und die Kräfte des Himmels erschüttert werden. Und dann wird das Zeichen des Menschensohnes am Himmel erscheinen, und dann werden sich alle Geschlechter der Erde an die Brust schlagen, und sie werden den Sohn des Menschen kommen sehen auf den Wolken des Himmels mit großer Kraft und Herrlichkeit.“ (V 29+30)</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56543" marR="56543" marT="0" marB="0" anchor="ctr"/>
                </a:tc>
              </a:tr>
            </a:tbl>
          </a:graphicData>
        </a:graphic>
      </p:graphicFrame>
    </p:spTree>
    <p:extLst>
      <p:ext uri="{BB962C8B-B14F-4D97-AF65-F5344CB8AC3E}">
        <p14:creationId xmlns:p14="http://schemas.microsoft.com/office/powerpoint/2010/main" val="72340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772280729"/>
              </p:ext>
            </p:extLst>
          </p:nvPr>
        </p:nvGraphicFramePr>
        <p:xfrm>
          <a:off x="409577" y="257176"/>
          <a:ext cx="11477623" cy="5551169"/>
        </p:xfrm>
        <a:graphic>
          <a:graphicData uri="http://schemas.openxmlformats.org/drawingml/2006/table">
            <a:tbl>
              <a:tblPr firstRow="1" firstCol="1" bandRow="1">
                <a:tableStyleId>{5C22544A-7EE6-4342-B048-85BDC9FD1C3A}</a:tableStyleId>
              </a:tblPr>
              <a:tblGrid>
                <a:gridCol w="2686048"/>
                <a:gridCol w="1552575"/>
                <a:gridCol w="7239000"/>
              </a:tblGrid>
              <a:tr h="962024">
                <a:tc gridSpan="3">
                  <a:txBody>
                    <a:bodyPr/>
                    <a:lstStyle/>
                    <a:p>
                      <a:pPr>
                        <a:spcAft>
                          <a:spcPts val="0"/>
                        </a:spcAft>
                      </a:pPr>
                      <a:r>
                        <a:rPr lang="de-DE" sz="2800" dirty="0">
                          <a:effectLst/>
                        </a:rPr>
                        <a:t>Das Reiches Gottes – </a:t>
                      </a:r>
                      <a:r>
                        <a:rPr lang="de-DE" sz="2800" dirty="0">
                          <a:solidFill>
                            <a:srgbClr val="FF0000"/>
                          </a:solidFill>
                          <a:effectLst/>
                        </a:rPr>
                        <a:t>Der König kommt wieder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hMerge="1">
                  <a:txBody>
                    <a:bodyPr/>
                    <a:lstStyle/>
                    <a:p>
                      <a:endParaRPr lang="de-CH"/>
                    </a:p>
                  </a:txBody>
                  <a:tcPr/>
                </a:tc>
                <a:tc hMerge="1">
                  <a:txBody>
                    <a:bodyPr/>
                    <a:lstStyle/>
                    <a:p>
                      <a:endParaRPr lang="de-CH"/>
                    </a:p>
                  </a:txBody>
                  <a:tcPr/>
                </a:tc>
              </a:tr>
              <a:tr h="933450">
                <a:tc gridSpan="3">
                  <a:txBody>
                    <a:bodyPr/>
                    <a:lstStyle/>
                    <a:p>
                      <a:pPr>
                        <a:spcAft>
                          <a:spcPts val="0"/>
                        </a:spcAft>
                      </a:pPr>
                      <a:r>
                        <a:rPr lang="de-DE" sz="2800" dirty="0">
                          <a:effectLst/>
                        </a:rPr>
                        <a:t>Sei wachsam! Erwarte den König und lebe entsprechend!</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hMerge="1">
                  <a:txBody>
                    <a:bodyPr/>
                    <a:lstStyle/>
                    <a:p>
                      <a:endParaRPr lang="de-CH"/>
                    </a:p>
                  </a:txBody>
                  <a:tcPr/>
                </a:tc>
                <a:tc hMerge="1">
                  <a:txBody>
                    <a:bodyPr/>
                    <a:lstStyle/>
                    <a:p>
                      <a:endParaRPr lang="de-CH"/>
                    </a:p>
                  </a:txBody>
                  <a:tcPr/>
                </a:tc>
              </a:tr>
              <a:tr h="291095">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r>
              <a:tr h="3228975">
                <a:tc>
                  <a:txBody>
                    <a:bodyPr/>
                    <a:lstStyle/>
                    <a:p>
                      <a:pPr>
                        <a:spcAft>
                          <a:spcPts val="0"/>
                        </a:spcAft>
                      </a:pPr>
                      <a:r>
                        <a:rPr lang="de-CH" sz="2800" dirty="0">
                          <a:effectLst/>
                        </a:rPr>
                        <a:t>Die Notwendigkeit, wachsam zu sein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spcAft>
                          <a:spcPts val="0"/>
                        </a:spcAft>
                      </a:pPr>
                      <a:r>
                        <a:rPr lang="de-CH" sz="2800">
                          <a:effectLst/>
                        </a:rPr>
                        <a:t>24,36 - 25,30</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a:txBody>
                    <a:bodyPr/>
                    <a:lstStyle/>
                    <a:p>
                      <a:pPr>
                        <a:lnSpc>
                          <a:spcPct val="150000"/>
                        </a:lnSpc>
                        <a:spcAft>
                          <a:spcPts val="0"/>
                        </a:spcAft>
                      </a:pPr>
                      <a:r>
                        <a:rPr lang="de-DE" sz="2800" dirty="0">
                          <a:effectLst/>
                        </a:rPr>
                        <a:t>Zwei Gleichnisse:</a:t>
                      </a:r>
                      <a:endParaRPr lang="de-CH" sz="2800" dirty="0">
                        <a:effectLst/>
                      </a:endParaRPr>
                    </a:p>
                    <a:p>
                      <a:pPr marL="342900" lvl="0" indent="-342900">
                        <a:spcAft>
                          <a:spcPts val="0"/>
                        </a:spcAft>
                        <a:buFont typeface="Wingdings" panose="05000000000000000000" pitchFamily="2" charset="2"/>
                        <a:buChar char=""/>
                      </a:pPr>
                      <a:r>
                        <a:rPr lang="de-DE" sz="2800" dirty="0" smtClean="0">
                          <a:effectLst/>
                        </a:rPr>
                        <a:t> Zehn </a:t>
                      </a:r>
                      <a:r>
                        <a:rPr lang="de-DE" sz="2800" dirty="0">
                          <a:effectLst/>
                        </a:rPr>
                        <a:t>Jungfrauen</a:t>
                      </a:r>
                      <a:endParaRPr lang="de-CH" sz="2800" dirty="0">
                        <a:effectLst/>
                      </a:endParaRPr>
                    </a:p>
                    <a:p>
                      <a:pPr marL="457200">
                        <a:spcAft>
                          <a:spcPts val="0"/>
                        </a:spcAft>
                      </a:pPr>
                      <a:r>
                        <a:rPr lang="de-DE" sz="2800" dirty="0">
                          <a:effectLst/>
                        </a:rPr>
                        <a:t>Warte in Geduld und aktiver Bereitschaft!</a:t>
                      </a:r>
                      <a:endParaRPr lang="de-CH" sz="2800" dirty="0">
                        <a:effectLst/>
                      </a:endParaRPr>
                    </a:p>
                    <a:p>
                      <a:pPr marL="457200">
                        <a:spcAft>
                          <a:spcPts val="0"/>
                        </a:spcAft>
                      </a:pPr>
                      <a:r>
                        <a:rPr lang="de-DE" sz="2800" dirty="0">
                          <a:effectLst/>
                        </a:rPr>
                        <a:t> </a:t>
                      </a:r>
                      <a:endParaRPr lang="de-CH" sz="2800" dirty="0">
                        <a:effectLst/>
                      </a:endParaRPr>
                    </a:p>
                    <a:p>
                      <a:pPr marL="342900" lvl="0" indent="-342900">
                        <a:spcAft>
                          <a:spcPts val="0"/>
                        </a:spcAft>
                        <a:buFont typeface="Wingdings" panose="05000000000000000000" pitchFamily="2" charset="2"/>
                        <a:buChar char=""/>
                      </a:pPr>
                      <a:r>
                        <a:rPr lang="de-DE" sz="2800" dirty="0" smtClean="0">
                          <a:effectLst/>
                        </a:rPr>
                        <a:t> Anvertraute </a:t>
                      </a:r>
                      <a:r>
                        <a:rPr lang="de-DE" sz="2800" dirty="0">
                          <a:effectLst/>
                        </a:rPr>
                        <a:t>Talente (5, 2, 1)</a:t>
                      </a:r>
                      <a:endParaRPr lang="de-CH" sz="2800" dirty="0">
                        <a:effectLst/>
                      </a:endParaRPr>
                    </a:p>
                    <a:p>
                      <a:pPr marL="457200">
                        <a:spcAft>
                          <a:spcPts val="0"/>
                        </a:spcAft>
                      </a:pPr>
                      <a:r>
                        <a:rPr lang="de-DE" sz="2800" dirty="0">
                          <a:effectLst/>
                        </a:rPr>
                        <a:t>Arbeite, während du wartest!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r>
            </a:tbl>
          </a:graphicData>
        </a:graphic>
      </p:graphicFrame>
    </p:spTree>
    <p:extLst>
      <p:ext uri="{BB962C8B-B14F-4D97-AF65-F5344CB8AC3E}">
        <p14:creationId xmlns:p14="http://schemas.microsoft.com/office/powerpoint/2010/main" val="2719553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793747928"/>
              </p:ext>
            </p:extLst>
          </p:nvPr>
        </p:nvGraphicFramePr>
        <p:xfrm>
          <a:off x="409577" y="257176"/>
          <a:ext cx="11477623" cy="6345554"/>
        </p:xfrm>
        <a:graphic>
          <a:graphicData uri="http://schemas.openxmlformats.org/drawingml/2006/table">
            <a:tbl>
              <a:tblPr firstRow="1" firstCol="1" bandRow="1">
                <a:tableStyleId>{5C22544A-7EE6-4342-B048-85BDC9FD1C3A}</a:tableStyleId>
              </a:tblPr>
              <a:tblGrid>
                <a:gridCol w="2686048"/>
                <a:gridCol w="1552575"/>
                <a:gridCol w="7239000"/>
              </a:tblGrid>
              <a:tr h="962024">
                <a:tc gridSpan="3">
                  <a:txBody>
                    <a:bodyPr/>
                    <a:lstStyle/>
                    <a:p>
                      <a:pPr>
                        <a:spcAft>
                          <a:spcPts val="0"/>
                        </a:spcAft>
                      </a:pPr>
                      <a:r>
                        <a:rPr lang="de-DE" sz="2800" dirty="0">
                          <a:effectLst/>
                        </a:rPr>
                        <a:t>Das Reiches Gottes – </a:t>
                      </a:r>
                      <a:r>
                        <a:rPr lang="de-DE" sz="2800" dirty="0">
                          <a:solidFill>
                            <a:srgbClr val="FF0000"/>
                          </a:solidFill>
                          <a:effectLst/>
                        </a:rPr>
                        <a:t>Der König kommt wieder</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hMerge="1">
                  <a:txBody>
                    <a:bodyPr/>
                    <a:lstStyle/>
                    <a:p>
                      <a:endParaRPr lang="de-CH"/>
                    </a:p>
                  </a:txBody>
                  <a:tcPr/>
                </a:tc>
                <a:tc hMerge="1">
                  <a:txBody>
                    <a:bodyPr/>
                    <a:lstStyle/>
                    <a:p>
                      <a:endParaRPr lang="de-CH"/>
                    </a:p>
                  </a:txBody>
                  <a:tcPr/>
                </a:tc>
              </a:tr>
              <a:tr h="933450">
                <a:tc gridSpan="3">
                  <a:txBody>
                    <a:bodyPr/>
                    <a:lstStyle/>
                    <a:p>
                      <a:pPr>
                        <a:spcAft>
                          <a:spcPts val="0"/>
                        </a:spcAft>
                      </a:pPr>
                      <a:r>
                        <a:rPr lang="de-DE" sz="2800" dirty="0">
                          <a:effectLst/>
                        </a:rPr>
                        <a:t>Sei wachsam! Erwarte den König und lebe entsprechend!</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hMerge="1">
                  <a:txBody>
                    <a:bodyPr/>
                    <a:lstStyle/>
                    <a:p>
                      <a:endParaRPr lang="de-CH"/>
                    </a:p>
                  </a:txBody>
                  <a:tcPr/>
                </a:tc>
                <a:tc hMerge="1">
                  <a:txBody>
                    <a:bodyPr/>
                    <a:lstStyle/>
                    <a:p>
                      <a:endParaRPr lang="de-CH"/>
                    </a:p>
                  </a:txBody>
                  <a:tcPr/>
                </a:tc>
              </a:tr>
              <a:tr h="291095">
                <a:tc>
                  <a:txBody>
                    <a:bodyPr/>
                    <a:lstStyle/>
                    <a:p>
                      <a:pPr algn="ctr">
                        <a:spcAft>
                          <a:spcPts val="0"/>
                        </a:spcAft>
                      </a:pPr>
                      <a:r>
                        <a:rPr lang="de-CH" sz="2800" b="1" dirty="0">
                          <a:solidFill>
                            <a:schemeClr val="bg1"/>
                          </a:solidFill>
                          <a:effectLst/>
                        </a:rPr>
                        <a:t>Thema</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r>
              <a:tr h="1705728">
                <a:tc>
                  <a:txBody>
                    <a:bodyPr/>
                    <a:lstStyle/>
                    <a:p>
                      <a:pPr>
                        <a:spcAft>
                          <a:spcPts val="0"/>
                        </a:spcAft>
                      </a:pPr>
                      <a:r>
                        <a:rPr lang="de-DE" sz="2400" dirty="0">
                          <a:effectLst/>
                        </a:rPr>
                        <a:t>Gericht über die Völker</a:t>
                      </a:r>
                      <a:endParaRPr lang="de-CH"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solidFill>
                      <a:schemeClr val="accent1">
                        <a:lumMod val="75000"/>
                      </a:schemeClr>
                    </a:solidFill>
                  </a:tcPr>
                </a:tc>
                <a:tc>
                  <a:txBody>
                    <a:bodyPr/>
                    <a:lstStyle/>
                    <a:p>
                      <a:pPr>
                        <a:spcAft>
                          <a:spcPts val="0"/>
                        </a:spcAft>
                      </a:pPr>
                      <a:r>
                        <a:rPr lang="de-CH" sz="2400" dirty="0">
                          <a:effectLst/>
                        </a:rPr>
                        <a:t>25,31-46</a:t>
                      </a:r>
                      <a:endParaRPr lang="de-CH"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6543" marR="56543" marT="0" marB="0" anchor="ctr"/>
                </a:tc>
                <a:tc>
                  <a:txBody>
                    <a:bodyPr/>
                    <a:lstStyle/>
                    <a:p>
                      <a:pPr>
                        <a:spcAft>
                          <a:spcPts val="0"/>
                        </a:spcAft>
                      </a:pPr>
                      <a:r>
                        <a:rPr lang="de-CH" sz="2400" dirty="0">
                          <a:effectLst/>
                        </a:rPr>
                        <a:t>„Wenn aber der Sohn des Menschen in seiner Herrlichkeit kommen wird und alle heiligen Engel mit ihm, dann wird er auf dem Thron seiner Herrlichkeit sitzen, und vor ihm werden alle Heidenvölker versammelt werden. Und er wird sie voneinander scheiden, wie ein Hirte die Schafe von den Böcken scheidet. und er wird die Schafe zu seiner Rechten stellen, die Böcke aber zu seiner Linken. Dann wird der König denen zu seiner Rechten sagen: Kommt her, ihr Gesegneten meines Vaters, und erbt das Reich, das euch bereitet ist seit Grundlegung der Welt!“ (V 31-34)</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56543" marR="56543" marT="0" marB="0" anchor="ctr"/>
                </a:tc>
              </a:tr>
            </a:tbl>
          </a:graphicData>
        </a:graphic>
      </p:graphicFrame>
    </p:spTree>
    <p:extLst>
      <p:ext uri="{BB962C8B-B14F-4D97-AF65-F5344CB8AC3E}">
        <p14:creationId xmlns:p14="http://schemas.microsoft.com/office/powerpoint/2010/main" val="29269204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996120"/>
            <a:ext cx="9094990" cy="2215991"/>
          </a:xfrm>
          <a:prstGeom prst="rect">
            <a:avLst/>
          </a:prstGeom>
          <a:noFill/>
        </p:spPr>
        <p:txBody>
          <a:bodyPr wrap="none" rtlCol="0">
            <a:spAutoFit/>
          </a:bodyPr>
          <a:lstStyle/>
          <a:p>
            <a:r>
              <a:rPr lang="de-CH" sz="4600" b="1" u="sng" dirty="0"/>
              <a:t>Merke:</a:t>
            </a:r>
            <a:r>
              <a:rPr lang="de-CH" sz="4600" dirty="0"/>
              <a:t> Wachsam kann nur sein, </a:t>
            </a:r>
            <a:endParaRPr lang="de-CH" sz="4600" dirty="0" smtClean="0"/>
          </a:p>
          <a:p>
            <a:r>
              <a:rPr lang="de-CH" sz="4600" dirty="0" smtClean="0"/>
              <a:t>wenn </a:t>
            </a:r>
            <a:r>
              <a:rPr lang="de-CH" sz="4600" dirty="0"/>
              <a:t>er weiss, worauf er wartet und </a:t>
            </a:r>
            <a:endParaRPr lang="de-CH" sz="4600" dirty="0" smtClean="0"/>
          </a:p>
          <a:p>
            <a:r>
              <a:rPr lang="de-CH" sz="4600" dirty="0" smtClean="0"/>
              <a:t>was </a:t>
            </a:r>
            <a:r>
              <a:rPr lang="de-CH" sz="4600" dirty="0"/>
              <a:t>bzw. wen er erwartet!</a:t>
            </a:r>
          </a:p>
        </p:txBody>
      </p:sp>
    </p:spTree>
    <p:extLst>
      <p:ext uri="{BB962C8B-B14F-4D97-AF65-F5344CB8AC3E}">
        <p14:creationId xmlns:p14="http://schemas.microsoft.com/office/powerpoint/2010/main" val="79598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433299226"/>
              </p:ext>
            </p:extLst>
          </p:nvPr>
        </p:nvGraphicFramePr>
        <p:xfrm>
          <a:off x="312821" y="120317"/>
          <a:ext cx="11574379" cy="810125"/>
        </p:xfrm>
        <a:graphic>
          <a:graphicData uri="http://schemas.openxmlformats.org/drawingml/2006/table">
            <a:tbl>
              <a:tblPr firstRow="1" firstCol="1" bandRow="1">
                <a:tableStyleId>{5C22544A-7EE6-4342-B048-85BDC9FD1C3A}</a:tableStyleId>
              </a:tblPr>
              <a:tblGrid>
                <a:gridCol w="11574379"/>
              </a:tblGrid>
              <a:tr h="810125">
                <a:tc>
                  <a:txBody>
                    <a:bodyPr/>
                    <a:lstStyle/>
                    <a:p>
                      <a:pPr>
                        <a:spcAft>
                          <a:spcPts val="0"/>
                        </a:spcAft>
                      </a:pPr>
                      <a:r>
                        <a:rPr lang="de-DE" sz="2800" dirty="0">
                          <a:effectLst/>
                        </a:rPr>
                        <a:t>Das Wachstum des Reiches Gottes – </a:t>
                      </a:r>
                      <a:r>
                        <a:rPr lang="de-DE" sz="2800" dirty="0">
                          <a:solidFill>
                            <a:srgbClr val="FF0000"/>
                          </a:solidFill>
                          <a:effectLst/>
                        </a:rPr>
                        <a:t>Quantität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r>
            </a:tbl>
          </a:graphicData>
        </a:graphic>
      </p:graphicFrame>
    </p:spTree>
    <p:extLst>
      <p:ext uri="{BB962C8B-B14F-4D97-AF65-F5344CB8AC3E}">
        <p14:creationId xmlns:p14="http://schemas.microsoft.com/office/powerpoint/2010/main" val="16955703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963229" y="1996120"/>
            <a:ext cx="9557681" cy="4031873"/>
          </a:xfrm>
          <a:prstGeom prst="rect">
            <a:avLst/>
          </a:prstGeom>
          <a:noFill/>
        </p:spPr>
        <p:txBody>
          <a:bodyPr wrap="none" rtlCol="0">
            <a:spAutoFit/>
          </a:bodyPr>
          <a:lstStyle/>
          <a:p>
            <a:r>
              <a:rPr lang="de-CH" sz="3200" dirty="0"/>
              <a:t>„Und Jesus trat herzu, redete mit ihnen und sprach: </a:t>
            </a:r>
            <a:endParaRPr lang="de-CH" sz="3200" dirty="0" smtClean="0"/>
          </a:p>
          <a:p>
            <a:r>
              <a:rPr lang="de-CH" sz="3200" dirty="0" smtClean="0"/>
              <a:t>Mir </a:t>
            </a:r>
            <a:r>
              <a:rPr lang="de-CH" sz="3200" dirty="0"/>
              <a:t>ist gegeben alle Macht im Himmel und auf Erden. </a:t>
            </a:r>
            <a:endParaRPr lang="de-CH" sz="3200" dirty="0" smtClean="0"/>
          </a:p>
          <a:p>
            <a:r>
              <a:rPr lang="de-CH" sz="3200" dirty="0" smtClean="0"/>
              <a:t>So </a:t>
            </a:r>
            <a:r>
              <a:rPr lang="de-CH" sz="3200" dirty="0"/>
              <a:t>geht nun hin und macht zu Jüngern alle Völker, </a:t>
            </a:r>
            <a:endParaRPr lang="de-CH" sz="3200" dirty="0" smtClean="0"/>
          </a:p>
          <a:p>
            <a:r>
              <a:rPr lang="de-CH" sz="3200" dirty="0" smtClean="0"/>
              <a:t>und </a:t>
            </a:r>
            <a:r>
              <a:rPr lang="de-CH" sz="3200" dirty="0"/>
              <a:t>tauft sie auf den Namen des Vaters und des Sohnes </a:t>
            </a:r>
            <a:endParaRPr lang="de-CH" sz="3200" dirty="0" smtClean="0"/>
          </a:p>
          <a:p>
            <a:r>
              <a:rPr lang="de-CH" sz="3200" dirty="0" smtClean="0"/>
              <a:t>und </a:t>
            </a:r>
            <a:r>
              <a:rPr lang="de-CH" sz="3200" dirty="0"/>
              <a:t>des Heiligen Geistes </a:t>
            </a:r>
            <a:r>
              <a:rPr lang="de-CH" sz="3200" dirty="0" smtClean="0"/>
              <a:t>und </a:t>
            </a:r>
            <a:r>
              <a:rPr lang="de-CH" sz="3200" dirty="0"/>
              <a:t>lehrt sie alles halten, </a:t>
            </a:r>
            <a:endParaRPr lang="de-CH" sz="3200" dirty="0" smtClean="0"/>
          </a:p>
          <a:p>
            <a:r>
              <a:rPr lang="de-CH" sz="3200" dirty="0" smtClean="0"/>
              <a:t>was </a:t>
            </a:r>
            <a:r>
              <a:rPr lang="de-CH" sz="3200" dirty="0"/>
              <a:t>ich euch befohlen habe. Und siehe, ich bin bei </a:t>
            </a:r>
            <a:endParaRPr lang="de-CH" sz="3200" dirty="0" smtClean="0"/>
          </a:p>
          <a:p>
            <a:r>
              <a:rPr lang="de-CH" sz="3200" dirty="0" smtClean="0"/>
              <a:t>euch </a:t>
            </a:r>
            <a:r>
              <a:rPr lang="de-CH" sz="3200" dirty="0"/>
              <a:t>alle Tage bis an das Ende der Weltzeit! Amen.“ </a:t>
            </a:r>
            <a:endParaRPr lang="de-CH" sz="3200" dirty="0" smtClean="0"/>
          </a:p>
          <a:p>
            <a:r>
              <a:rPr lang="de-CH" sz="3200" b="1" dirty="0"/>
              <a:t>	</a:t>
            </a:r>
            <a:r>
              <a:rPr lang="de-CH" sz="3200" b="1" dirty="0" smtClean="0"/>
              <a:t>					(</a:t>
            </a:r>
            <a:r>
              <a:rPr lang="de-CH" sz="3200" b="1" dirty="0"/>
              <a:t>Mt 28,18-20)</a:t>
            </a:r>
            <a:endParaRPr lang="de-CH" sz="3200" dirty="0"/>
          </a:p>
        </p:txBody>
      </p:sp>
    </p:spTree>
    <p:extLst>
      <p:ext uri="{BB962C8B-B14F-4D97-AF65-F5344CB8AC3E}">
        <p14:creationId xmlns:p14="http://schemas.microsoft.com/office/powerpoint/2010/main" val="280379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527225" y="5056144"/>
            <a:ext cx="4677434" cy="938719"/>
          </a:xfrm>
          <a:prstGeom prst="rect">
            <a:avLst/>
          </a:prstGeom>
          <a:noFill/>
        </p:spPr>
        <p:txBody>
          <a:bodyPr wrap="none" rtlCol="0">
            <a:spAutoFit/>
          </a:bodyPr>
          <a:lstStyle/>
          <a:p>
            <a:r>
              <a:rPr lang="de-CH" sz="5500" b="1" dirty="0" smtClean="0"/>
              <a:t>Matthäus Teil </a:t>
            </a:r>
            <a:r>
              <a:rPr lang="de-CH" sz="5500" b="1" dirty="0" smtClean="0"/>
              <a:t>4</a:t>
            </a:r>
            <a:endParaRPr lang="de-CH" sz="5500" b="1" dirty="0"/>
          </a:p>
        </p:txBody>
      </p:sp>
    </p:spTree>
    <p:extLst>
      <p:ext uri="{BB962C8B-B14F-4D97-AF65-F5344CB8AC3E}">
        <p14:creationId xmlns:p14="http://schemas.microsoft.com/office/powerpoint/2010/main" val="1783431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651828893"/>
              </p:ext>
            </p:extLst>
          </p:nvPr>
        </p:nvGraphicFramePr>
        <p:xfrm>
          <a:off x="312821" y="120317"/>
          <a:ext cx="11574379" cy="2269957"/>
        </p:xfrm>
        <a:graphic>
          <a:graphicData uri="http://schemas.openxmlformats.org/drawingml/2006/table">
            <a:tbl>
              <a:tblPr firstRow="1" firstCol="1" bandRow="1">
                <a:tableStyleId>{5C22544A-7EE6-4342-B048-85BDC9FD1C3A}</a:tableStyleId>
              </a:tblPr>
              <a:tblGrid>
                <a:gridCol w="11574379"/>
              </a:tblGrid>
              <a:tr h="810125">
                <a:tc>
                  <a:txBody>
                    <a:bodyPr/>
                    <a:lstStyle/>
                    <a:p>
                      <a:pPr>
                        <a:spcAft>
                          <a:spcPts val="0"/>
                        </a:spcAft>
                      </a:pPr>
                      <a:r>
                        <a:rPr lang="de-DE" sz="2800" dirty="0">
                          <a:effectLst/>
                        </a:rPr>
                        <a:t>Das Wachstum des Reiches Gottes – </a:t>
                      </a:r>
                      <a:r>
                        <a:rPr lang="de-DE" sz="2800" dirty="0">
                          <a:solidFill>
                            <a:srgbClr val="FF0000"/>
                          </a:solidFill>
                          <a:effectLst/>
                        </a:rPr>
                        <a:t>Quantität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r>
              <a:tr h="1459832">
                <a:tc>
                  <a:txBody>
                    <a:bodyPr/>
                    <a:lstStyle/>
                    <a:p>
                      <a:pPr>
                        <a:spcAft>
                          <a:spcPts val="0"/>
                        </a:spcAft>
                      </a:pPr>
                      <a:r>
                        <a:rPr lang="de-DE" sz="2800" dirty="0">
                          <a:effectLst/>
                        </a:rPr>
                        <a:t>Gesetzmässigkeiten des Wachstums aufgrund der Mission </a:t>
                      </a:r>
                      <a:endParaRPr lang="de-DE" sz="2800" dirty="0" smtClean="0">
                        <a:effectLst/>
                      </a:endParaRPr>
                    </a:p>
                    <a:p>
                      <a:pPr>
                        <a:spcAft>
                          <a:spcPts val="0"/>
                        </a:spcAft>
                      </a:pPr>
                      <a:r>
                        <a:rPr lang="de-DE" sz="2800" dirty="0" smtClean="0">
                          <a:effectLst/>
                        </a:rPr>
                        <a:t>(</a:t>
                      </a:r>
                      <a:r>
                        <a:rPr lang="de-DE" sz="2800" dirty="0">
                          <a:effectLst/>
                        </a:rPr>
                        <a:t>Aussendungsrede Kp 10)</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r>
            </a:tbl>
          </a:graphicData>
        </a:graphic>
      </p:graphicFrame>
    </p:spTree>
    <p:extLst>
      <p:ext uri="{BB962C8B-B14F-4D97-AF65-F5344CB8AC3E}">
        <p14:creationId xmlns:p14="http://schemas.microsoft.com/office/powerpoint/2010/main" val="3687607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313115558"/>
              </p:ext>
            </p:extLst>
          </p:nvPr>
        </p:nvGraphicFramePr>
        <p:xfrm>
          <a:off x="312821" y="120317"/>
          <a:ext cx="11574379" cy="5549527"/>
        </p:xfrm>
        <a:graphic>
          <a:graphicData uri="http://schemas.openxmlformats.org/drawingml/2006/table">
            <a:tbl>
              <a:tblPr firstRow="1" firstCol="1" bandRow="1">
                <a:tableStyleId>{5C22544A-7EE6-4342-B048-85BDC9FD1C3A}</a:tableStyleId>
              </a:tblPr>
              <a:tblGrid>
                <a:gridCol w="2122279"/>
                <a:gridCol w="2128050"/>
                <a:gridCol w="7324050"/>
              </a:tblGrid>
              <a:tr h="810125">
                <a:tc gridSpan="3">
                  <a:txBody>
                    <a:bodyPr/>
                    <a:lstStyle/>
                    <a:p>
                      <a:pPr>
                        <a:spcAft>
                          <a:spcPts val="0"/>
                        </a:spcAft>
                      </a:pPr>
                      <a:r>
                        <a:rPr lang="de-DE" sz="2800" dirty="0">
                          <a:effectLst/>
                        </a:rPr>
                        <a:t>Das Wachstum des Reiches Gottes – </a:t>
                      </a:r>
                      <a:r>
                        <a:rPr lang="de-DE" sz="2800" dirty="0">
                          <a:solidFill>
                            <a:srgbClr val="FF0000"/>
                          </a:solidFill>
                          <a:effectLst/>
                        </a:rPr>
                        <a:t>Quantität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hMerge="1">
                  <a:txBody>
                    <a:bodyPr/>
                    <a:lstStyle/>
                    <a:p>
                      <a:endParaRPr lang="de-CH"/>
                    </a:p>
                  </a:txBody>
                  <a:tcPr/>
                </a:tc>
                <a:tc hMerge="1">
                  <a:txBody>
                    <a:bodyPr/>
                    <a:lstStyle/>
                    <a:p>
                      <a:endParaRPr lang="de-CH"/>
                    </a:p>
                  </a:txBody>
                  <a:tcPr/>
                </a:tc>
              </a:tr>
              <a:tr h="1459832">
                <a:tc gridSpan="3">
                  <a:txBody>
                    <a:bodyPr/>
                    <a:lstStyle/>
                    <a:p>
                      <a:pPr>
                        <a:spcAft>
                          <a:spcPts val="0"/>
                        </a:spcAft>
                      </a:pPr>
                      <a:r>
                        <a:rPr lang="de-DE" sz="2800" dirty="0">
                          <a:effectLst/>
                        </a:rPr>
                        <a:t>Gesetzmässigkeiten des Wachstums aufgrund der Mission </a:t>
                      </a:r>
                      <a:endParaRPr lang="de-DE" sz="2800" dirty="0" smtClean="0">
                        <a:effectLst/>
                      </a:endParaRPr>
                    </a:p>
                    <a:p>
                      <a:pPr>
                        <a:spcAft>
                          <a:spcPts val="0"/>
                        </a:spcAft>
                      </a:pPr>
                      <a:r>
                        <a:rPr lang="de-DE" sz="2800" dirty="0" smtClean="0">
                          <a:effectLst/>
                        </a:rPr>
                        <a:t>(</a:t>
                      </a:r>
                      <a:r>
                        <a:rPr lang="de-DE" sz="2800" dirty="0">
                          <a:effectLst/>
                        </a:rPr>
                        <a:t>Aussendungsrede Kp 10)</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hMerge="1">
                  <a:txBody>
                    <a:bodyPr/>
                    <a:lstStyle/>
                    <a:p>
                      <a:endParaRPr lang="de-CH"/>
                    </a:p>
                  </a:txBody>
                  <a:tcPr/>
                </a:tc>
                <a:tc hMerge="1">
                  <a:txBody>
                    <a:bodyPr/>
                    <a:lstStyle/>
                    <a:p>
                      <a:endParaRPr lang="de-CH"/>
                    </a:p>
                  </a:txBody>
                  <a:tcPr/>
                </a:tc>
              </a:tr>
              <a:tr h="469647">
                <a:tc>
                  <a:txBody>
                    <a:bodyPr/>
                    <a:lstStyle/>
                    <a:p>
                      <a:pPr algn="ctr">
                        <a:spcAft>
                          <a:spcPts val="0"/>
                        </a:spcAft>
                      </a:pPr>
                      <a:r>
                        <a:rPr lang="de-CH" sz="2800" b="1" dirty="0">
                          <a:solidFill>
                            <a:schemeClr val="bg1"/>
                          </a:solidFill>
                          <a:effectLst/>
                        </a:rPr>
                        <a:t>Gleichnis</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r>
              <a:tr h="2809923">
                <a:tc>
                  <a:txBody>
                    <a:bodyPr/>
                    <a:lstStyle/>
                    <a:p>
                      <a:pPr>
                        <a:spcAft>
                          <a:spcPts val="0"/>
                        </a:spcAft>
                      </a:pPr>
                      <a:r>
                        <a:rPr lang="de-DE" sz="2800" dirty="0">
                          <a:effectLst/>
                        </a:rPr>
                        <a:t>Vom Sämann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spcAft>
                          <a:spcPts val="0"/>
                        </a:spcAft>
                      </a:pPr>
                      <a:r>
                        <a:rPr lang="de-CH" sz="2800" dirty="0">
                          <a:effectLst/>
                        </a:rPr>
                        <a:t>13,3-9</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a:txBody>
                    <a:bodyPr/>
                    <a:lstStyle/>
                    <a:p>
                      <a:pPr>
                        <a:spcAft>
                          <a:spcPts val="0"/>
                        </a:spcAft>
                      </a:pPr>
                      <a:r>
                        <a:rPr lang="de-DE" sz="2800" dirty="0">
                          <a:effectLst/>
                        </a:rPr>
                        <a:t>Wir müssen nicht enttäuscht sein, wenn drei von vier Samen zu nichts führen. Aus dem einen Samen, gesät in guten Boden, können wir viel „ernten“! 30-, 60- und 100-fache Frucht! Es lohnt sich also!</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r>
            </a:tbl>
          </a:graphicData>
        </a:graphic>
      </p:graphicFrame>
    </p:spTree>
    <p:extLst>
      <p:ext uri="{BB962C8B-B14F-4D97-AF65-F5344CB8AC3E}">
        <p14:creationId xmlns:p14="http://schemas.microsoft.com/office/powerpoint/2010/main" val="3182216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65805837"/>
              </p:ext>
            </p:extLst>
          </p:nvPr>
        </p:nvGraphicFramePr>
        <p:xfrm>
          <a:off x="312821" y="120317"/>
          <a:ext cx="11574379" cy="5235192"/>
        </p:xfrm>
        <a:graphic>
          <a:graphicData uri="http://schemas.openxmlformats.org/drawingml/2006/table">
            <a:tbl>
              <a:tblPr firstRow="1" firstCol="1" bandRow="1">
                <a:tableStyleId>{5C22544A-7EE6-4342-B048-85BDC9FD1C3A}</a:tableStyleId>
              </a:tblPr>
              <a:tblGrid>
                <a:gridCol w="2122279"/>
                <a:gridCol w="2128050"/>
                <a:gridCol w="7324050"/>
              </a:tblGrid>
              <a:tr h="810125">
                <a:tc gridSpan="3">
                  <a:txBody>
                    <a:bodyPr/>
                    <a:lstStyle/>
                    <a:p>
                      <a:pPr>
                        <a:spcAft>
                          <a:spcPts val="0"/>
                        </a:spcAft>
                      </a:pPr>
                      <a:r>
                        <a:rPr lang="de-DE" sz="2800" dirty="0">
                          <a:effectLst/>
                        </a:rPr>
                        <a:t>Das Wachstum des Reiches Gottes – </a:t>
                      </a:r>
                      <a:r>
                        <a:rPr lang="de-DE" sz="2800" dirty="0">
                          <a:solidFill>
                            <a:srgbClr val="FF0000"/>
                          </a:solidFill>
                          <a:effectLst/>
                        </a:rPr>
                        <a:t>Quantität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hMerge="1">
                  <a:txBody>
                    <a:bodyPr/>
                    <a:lstStyle/>
                    <a:p>
                      <a:endParaRPr lang="de-CH"/>
                    </a:p>
                  </a:txBody>
                  <a:tcPr/>
                </a:tc>
                <a:tc hMerge="1">
                  <a:txBody>
                    <a:bodyPr/>
                    <a:lstStyle/>
                    <a:p>
                      <a:endParaRPr lang="de-CH"/>
                    </a:p>
                  </a:txBody>
                  <a:tcPr/>
                </a:tc>
              </a:tr>
              <a:tr h="1459832">
                <a:tc gridSpan="3">
                  <a:txBody>
                    <a:bodyPr/>
                    <a:lstStyle/>
                    <a:p>
                      <a:pPr>
                        <a:spcAft>
                          <a:spcPts val="0"/>
                        </a:spcAft>
                      </a:pPr>
                      <a:r>
                        <a:rPr lang="de-DE" sz="2800" dirty="0">
                          <a:effectLst/>
                        </a:rPr>
                        <a:t>Gesetzmässigkeiten des Wachstums aufgrund der Mission </a:t>
                      </a:r>
                      <a:endParaRPr lang="de-DE" sz="2800" dirty="0" smtClean="0">
                        <a:effectLst/>
                      </a:endParaRPr>
                    </a:p>
                    <a:p>
                      <a:pPr>
                        <a:spcAft>
                          <a:spcPts val="0"/>
                        </a:spcAft>
                      </a:pPr>
                      <a:r>
                        <a:rPr lang="de-DE" sz="2800" dirty="0" smtClean="0">
                          <a:effectLst/>
                        </a:rPr>
                        <a:t>(</a:t>
                      </a:r>
                      <a:r>
                        <a:rPr lang="de-DE" sz="2800" dirty="0">
                          <a:effectLst/>
                        </a:rPr>
                        <a:t>Aussendungsrede Kp 10)</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hMerge="1">
                  <a:txBody>
                    <a:bodyPr/>
                    <a:lstStyle/>
                    <a:p>
                      <a:endParaRPr lang="de-CH"/>
                    </a:p>
                  </a:txBody>
                  <a:tcPr/>
                </a:tc>
                <a:tc hMerge="1">
                  <a:txBody>
                    <a:bodyPr/>
                    <a:lstStyle/>
                    <a:p>
                      <a:endParaRPr lang="de-CH"/>
                    </a:p>
                  </a:txBody>
                  <a:tcPr/>
                </a:tc>
              </a:tr>
              <a:tr h="469647">
                <a:tc>
                  <a:txBody>
                    <a:bodyPr/>
                    <a:lstStyle/>
                    <a:p>
                      <a:pPr algn="ctr">
                        <a:spcAft>
                          <a:spcPts val="0"/>
                        </a:spcAft>
                      </a:pPr>
                      <a:r>
                        <a:rPr lang="de-CH" sz="2800" b="1" dirty="0">
                          <a:solidFill>
                            <a:schemeClr val="bg1"/>
                          </a:solidFill>
                          <a:effectLst/>
                        </a:rPr>
                        <a:t>Gleichnis</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r>
              <a:tr h="2495588">
                <a:tc>
                  <a:txBody>
                    <a:bodyPr/>
                    <a:lstStyle/>
                    <a:p>
                      <a:pPr>
                        <a:spcAft>
                          <a:spcPts val="0"/>
                        </a:spcAft>
                      </a:pPr>
                      <a:r>
                        <a:rPr lang="de-DE" sz="2800" dirty="0">
                          <a:effectLst/>
                        </a:rPr>
                        <a:t>Vom Unkraut</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spcAft>
                          <a:spcPts val="0"/>
                        </a:spcAft>
                      </a:pPr>
                      <a:r>
                        <a:rPr lang="de-CH" sz="2800">
                          <a:effectLst/>
                        </a:rPr>
                        <a:t>13,24-30; 36-43</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a:txBody>
                    <a:bodyPr/>
                    <a:lstStyle/>
                    <a:p>
                      <a:pPr>
                        <a:spcAft>
                          <a:spcPts val="0"/>
                        </a:spcAft>
                      </a:pPr>
                      <a:r>
                        <a:rPr lang="de-DE" sz="2800" dirty="0">
                          <a:effectLst/>
                        </a:rPr>
                        <a:t>Unkraut, das vom Weizen kaum zu unterscheiden ist. Das Königreich Satans wächst unmittelbar neben dem Königreich Gottes. Satans Versuch, dem Reich Gottes zu schaden. </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r>
            </a:tbl>
          </a:graphicData>
        </a:graphic>
      </p:graphicFrame>
    </p:spTree>
    <p:extLst>
      <p:ext uri="{BB962C8B-B14F-4D97-AF65-F5344CB8AC3E}">
        <p14:creationId xmlns:p14="http://schemas.microsoft.com/office/powerpoint/2010/main" val="3931340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431020169"/>
              </p:ext>
            </p:extLst>
          </p:nvPr>
        </p:nvGraphicFramePr>
        <p:xfrm>
          <a:off x="312821" y="120317"/>
          <a:ext cx="11574379" cy="5739477"/>
        </p:xfrm>
        <a:graphic>
          <a:graphicData uri="http://schemas.openxmlformats.org/drawingml/2006/table">
            <a:tbl>
              <a:tblPr firstRow="1" firstCol="1" bandRow="1">
                <a:tableStyleId>{5C22544A-7EE6-4342-B048-85BDC9FD1C3A}</a:tableStyleId>
              </a:tblPr>
              <a:tblGrid>
                <a:gridCol w="2122279"/>
                <a:gridCol w="2128050"/>
                <a:gridCol w="7324050"/>
              </a:tblGrid>
              <a:tr h="810125">
                <a:tc gridSpan="3">
                  <a:txBody>
                    <a:bodyPr/>
                    <a:lstStyle/>
                    <a:p>
                      <a:pPr>
                        <a:spcAft>
                          <a:spcPts val="0"/>
                        </a:spcAft>
                      </a:pPr>
                      <a:r>
                        <a:rPr lang="de-DE" sz="2800" dirty="0">
                          <a:effectLst/>
                        </a:rPr>
                        <a:t>Das Wachstum des Reiches Gottes – </a:t>
                      </a:r>
                      <a:r>
                        <a:rPr lang="de-DE" sz="2800" dirty="0">
                          <a:solidFill>
                            <a:srgbClr val="FF0000"/>
                          </a:solidFill>
                          <a:effectLst/>
                        </a:rPr>
                        <a:t>Quantität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hMerge="1">
                  <a:txBody>
                    <a:bodyPr/>
                    <a:lstStyle/>
                    <a:p>
                      <a:endParaRPr lang="de-CH"/>
                    </a:p>
                  </a:txBody>
                  <a:tcPr/>
                </a:tc>
                <a:tc hMerge="1">
                  <a:txBody>
                    <a:bodyPr/>
                    <a:lstStyle/>
                    <a:p>
                      <a:endParaRPr lang="de-CH"/>
                    </a:p>
                  </a:txBody>
                  <a:tcPr/>
                </a:tc>
              </a:tr>
              <a:tr h="1459832">
                <a:tc gridSpan="3">
                  <a:txBody>
                    <a:bodyPr/>
                    <a:lstStyle/>
                    <a:p>
                      <a:pPr>
                        <a:spcAft>
                          <a:spcPts val="0"/>
                        </a:spcAft>
                      </a:pPr>
                      <a:r>
                        <a:rPr lang="de-DE" sz="2800" dirty="0">
                          <a:effectLst/>
                        </a:rPr>
                        <a:t>Gesetzmässigkeiten des Wachstums aufgrund der Mission </a:t>
                      </a:r>
                      <a:endParaRPr lang="de-DE" sz="2800" dirty="0" smtClean="0">
                        <a:effectLst/>
                      </a:endParaRPr>
                    </a:p>
                    <a:p>
                      <a:pPr>
                        <a:spcAft>
                          <a:spcPts val="0"/>
                        </a:spcAft>
                      </a:pPr>
                      <a:r>
                        <a:rPr lang="de-DE" sz="2800" dirty="0" smtClean="0">
                          <a:effectLst/>
                        </a:rPr>
                        <a:t>(</a:t>
                      </a:r>
                      <a:r>
                        <a:rPr lang="de-DE" sz="2800" dirty="0">
                          <a:effectLst/>
                        </a:rPr>
                        <a:t>Aussendungsrede Kp 10)</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hMerge="1">
                  <a:txBody>
                    <a:bodyPr/>
                    <a:lstStyle/>
                    <a:p>
                      <a:endParaRPr lang="de-CH"/>
                    </a:p>
                  </a:txBody>
                  <a:tcPr/>
                </a:tc>
                <a:tc hMerge="1">
                  <a:txBody>
                    <a:bodyPr/>
                    <a:lstStyle/>
                    <a:p>
                      <a:endParaRPr lang="de-CH"/>
                    </a:p>
                  </a:txBody>
                  <a:tcPr/>
                </a:tc>
              </a:tr>
              <a:tr h="469647">
                <a:tc>
                  <a:txBody>
                    <a:bodyPr/>
                    <a:lstStyle/>
                    <a:p>
                      <a:pPr algn="ctr">
                        <a:spcAft>
                          <a:spcPts val="0"/>
                        </a:spcAft>
                      </a:pPr>
                      <a:r>
                        <a:rPr lang="de-CH" sz="2800" b="1" dirty="0">
                          <a:solidFill>
                            <a:schemeClr val="bg1"/>
                          </a:solidFill>
                          <a:effectLst/>
                        </a:rPr>
                        <a:t>Gleichnis</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r>
              <a:tr h="2999873">
                <a:tc>
                  <a:txBody>
                    <a:bodyPr/>
                    <a:lstStyle/>
                    <a:p>
                      <a:pPr>
                        <a:spcAft>
                          <a:spcPts val="0"/>
                        </a:spcAft>
                      </a:pPr>
                      <a:r>
                        <a:rPr lang="de-DE" sz="2800" dirty="0">
                          <a:effectLst/>
                        </a:rPr>
                        <a:t>Vom Senfkorn</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spcAft>
                          <a:spcPts val="0"/>
                        </a:spcAft>
                      </a:pPr>
                      <a:r>
                        <a:rPr lang="de-CH" sz="2800">
                          <a:effectLst/>
                        </a:rPr>
                        <a:t>13,31-32</a:t>
                      </a:r>
                      <a:endParaRPr lang="de-CH" sz="280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a:txBody>
                    <a:bodyPr/>
                    <a:lstStyle/>
                    <a:p>
                      <a:pPr>
                        <a:spcAft>
                          <a:spcPts val="0"/>
                        </a:spcAft>
                      </a:pPr>
                      <a:r>
                        <a:rPr lang="de-CH" sz="2800" dirty="0">
                          <a:effectLst/>
                        </a:rPr>
                        <a:t>Der kleinste Samen wird zu einem grossen Baum. Die Senfpflanzen in Palästina sind grosse Sträucher, die bis 4 m gross werden können. Für Vögel reicht das aus, um darin zu nisten. Prophetie, dass das Reich Gottes auch Heiden umfassen wird.</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1226" marR="91226" marT="0" marB="0" anchor="ctr"/>
                </a:tc>
              </a:tr>
            </a:tbl>
          </a:graphicData>
        </a:graphic>
      </p:graphicFrame>
    </p:spTree>
    <p:extLst>
      <p:ext uri="{BB962C8B-B14F-4D97-AF65-F5344CB8AC3E}">
        <p14:creationId xmlns:p14="http://schemas.microsoft.com/office/powerpoint/2010/main" val="29336656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3009991745"/>
              </p:ext>
            </p:extLst>
          </p:nvPr>
        </p:nvGraphicFramePr>
        <p:xfrm>
          <a:off x="312821" y="120317"/>
          <a:ext cx="11574379" cy="4948988"/>
        </p:xfrm>
        <a:graphic>
          <a:graphicData uri="http://schemas.openxmlformats.org/drawingml/2006/table">
            <a:tbl>
              <a:tblPr firstRow="1" firstCol="1" bandRow="1">
                <a:tableStyleId>{5C22544A-7EE6-4342-B048-85BDC9FD1C3A}</a:tableStyleId>
              </a:tblPr>
              <a:tblGrid>
                <a:gridCol w="2122279"/>
                <a:gridCol w="2128050"/>
                <a:gridCol w="7324050"/>
              </a:tblGrid>
              <a:tr h="810125">
                <a:tc gridSpan="3">
                  <a:txBody>
                    <a:bodyPr/>
                    <a:lstStyle/>
                    <a:p>
                      <a:pPr>
                        <a:spcAft>
                          <a:spcPts val="0"/>
                        </a:spcAft>
                      </a:pPr>
                      <a:r>
                        <a:rPr lang="de-DE" sz="2800" dirty="0">
                          <a:effectLst/>
                        </a:rPr>
                        <a:t>Das Wachstum des Reiches Gottes – </a:t>
                      </a:r>
                      <a:r>
                        <a:rPr lang="de-DE" sz="2800" dirty="0">
                          <a:solidFill>
                            <a:srgbClr val="FF0000"/>
                          </a:solidFill>
                          <a:effectLst/>
                        </a:rPr>
                        <a:t>Quantität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hMerge="1">
                  <a:txBody>
                    <a:bodyPr/>
                    <a:lstStyle/>
                    <a:p>
                      <a:endParaRPr lang="de-CH"/>
                    </a:p>
                  </a:txBody>
                  <a:tcPr/>
                </a:tc>
                <a:tc hMerge="1">
                  <a:txBody>
                    <a:bodyPr/>
                    <a:lstStyle/>
                    <a:p>
                      <a:endParaRPr lang="de-CH"/>
                    </a:p>
                  </a:txBody>
                  <a:tcPr/>
                </a:tc>
              </a:tr>
              <a:tr h="1459832">
                <a:tc gridSpan="3">
                  <a:txBody>
                    <a:bodyPr/>
                    <a:lstStyle/>
                    <a:p>
                      <a:pPr>
                        <a:spcAft>
                          <a:spcPts val="0"/>
                        </a:spcAft>
                      </a:pPr>
                      <a:r>
                        <a:rPr lang="de-DE" sz="2800" dirty="0">
                          <a:effectLst/>
                        </a:rPr>
                        <a:t>Gesetzmässigkeiten des Wachstums aufgrund der Mission </a:t>
                      </a:r>
                      <a:endParaRPr lang="de-DE" sz="2800" dirty="0" smtClean="0">
                        <a:effectLst/>
                      </a:endParaRPr>
                    </a:p>
                    <a:p>
                      <a:pPr>
                        <a:spcAft>
                          <a:spcPts val="0"/>
                        </a:spcAft>
                      </a:pPr>
                      <a:r>
                        <a:rPr lang="de-DE" sz="2800" dirty="0" smtClean="0">
                          <a:effectLst/>
                        </a:rPr>
                        <a:t>(</a:t>
                      </a:r>
                      <a:r>
                        <a:rPr lang="de-DE" sz="2800" dirty="0">
                          <a:effectLst/>
                        </a:rPr>
                        <a:t>Aussendungsrede Kp 10)</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tc>
                <a:tc hMerge="1">
                  <a:txBody>
                    <a:bodyPr/>
                    <a:lstStyle/>
                    <a:p>
                      <a:endParaRPr lang="de-CH"/>
                    </a:p>
                  </a:txBody>
                  <a:tcPr/>
                </a:tc>
                <a:tc hMerge="1">
                  <a:txBody>
                    <a:bodyPr/>
                    <a:lstStyle/>
                    <a:p>
                      <a:endParaRPr lang="de-CH" dirty="0"/>
                    </a:p>
                  </a:txBody>
                  <a:tcPr/>
                </a:tc>
              </a:tr>
              <a:tr h="469647">
                <a:tc>
                  <a:txBody>
                    <a:bodyPr/>
                    <a:lstStyle/>
                    <a:p>
                      <a:pPr algn="ctr">
                        <a:spcAft>
                          <a:spcPts val="0"/>
                        </a:spcAft>
                      </a:pPr>
                      <a:r>
                        <a:rPr lang="de-CH" sz="2800" b="1" dirty="0">
                          <a:solidFill>
                            <a:schemeClr val="bg1"/>
                          </a:solidFill>
                          <a:effectLst/>
                        </a:rPr>
                        <a:t>Gleichnis</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lgn="ctr">
                        <a:spcAft>
                          <a:spcPts val="0"/>
                        </a:spcAft>
                      </a:pPr>
                      <a:r>
                        <a:rPr lang="de-CH" sz="2800" b="1" dirty="0">
                          <a:solidFill>
                            <a:schemeClr val="bg1"/>
                          </a:solidFill>
                          <a:effectLst/>
                        </a:rPr>
                        <a:t>Stelle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lgn="ctr">
                        <a:spcAft>
                          <a:spcPts val="0"/>
                        </a:spcAft>
                      </a:pPr>
                      <a:r>
                        <a:rPr lang="de-CH" sz="2800" b="1" dirty="0">
                          <a:solidFill>
                            <a:schemeClr val="bg1"/>
                          </a:solidFill>
                          <a:effectLst/>
                        </a:rPr>
                        <a:t>Aussage</a:t>
                      </a:r>
                      <a:endParaRPr lang="de-CH" sz="28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r>
              <a:tr h="2209384">
                <a:tc>
                  <a:txBody>
                    <a:bodyPr/>
                    <a:lstStyle/>
                    <a:p>
                      <a:pPr>
                        <a:spcAft>
                          <a:spcPts val="0"/>
                        </a:spcAft>
                      </a:pPr>
                      <a:r>
                        <a:rPr lang="de-DE" sz="2800" dirty="0">
                          <a:effectLst/>
                        </a:rPr>
                        <a:t>Vom Sauerteig</a:t>
                      </a:r>
                      <a:endParaRPr lang="de-CH"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91226" marR="91226" marT="0" marB="0" anchor="ctr">
                    <a:solidFill>
                      <a:schemeClr val="accent1">
                        <a:lumMod val="75000"/>
                      </a:schemeClr>
                    </a:solidFill>
                  </a:tcPr>
                </a:tc>
                <a:tc>
                  <a:txBody>
                    <a:bodyPr/>
                    <a:lstStyle/>
                    <a:p>
                      <a:pPr>
                        <a:spcAft>
                          <a:spcPts val="0"/>
                        </a:spcAft>
                      </a:pPr>
                      <a:r>
                        <a:rPr lang="de-CH" sz="2800">
                          <a:effectLst/>
                        </a:rPr>
                        <a:t>13,33</a:t>
                      </a:r>
                      <a:endParaRPr lang="de-CH" sz="2800">
                        <a:effectLst/>
                        <a:latin typeface="Calibri" panose="020F0502020204030204" pitchFamily="34" charset="0"/>
                        <a:ea typeface="Calibri" panose="020F0502020204030204" pitchFamily="34" charset="0"/>
                        <a:cs typeface="Times New Roman" panose="02020603050405020304" pitchFamily="18" charset="0"/>
                      </a:endParaRPr>
                    </a:p>
                  </a:txBody>
                  <a:tcPr marL="91226" marR="91226" marT="0" marB="0" anchor="ctr"/>
                </a:tc>
                <a:tc>
                  <a:txBody>
                    <a:bodyPr/>
                    <a:lstStyle/>
                    <a:p>
                      <a:pPr>
                        <a:spcAft>
                          <a:spcPts val="0"/>
                        </a:spcAft>
                      </a:pPr>
                      <a:r>
                        <a:rPr lang="de-CH" sz="2800" dirty="0">
                          <a:effectLst/>
                        </a:rPr>
                        <a:t>Hier wird das Reich als Hefe dargestellt, die sich still vermehrt und alles durchdringt, womit sie in Berührung kommt. Das Reich Gottes ist das alles durchdringende und alles überwindende Reich.</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1226" marR="91226" marT="0" marB="0" anchor="ctr"/>
                </a:tc>
              </a:tr>
            </a:tbl>
          </a:graphicData>
        </a:graphic>
      </p:graphicFrame>
    </p:spTree>
    <p:extLst>
      <p:ext uri="{BB962C8B-B14F-4D97-AF65-F5344CB8AC3E}">
        <p14:creationId xmlns:p14="http://schemas.microsoft.com/office/powerpoint/2010/main" val="1762944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36234910"/>
              </p:ext>
            </p:extLst>
          </p:nvPr>
        </p:nvGraphicFramePr>
        <p:xfrm>
          <a:off x="252608" y="264696"/>
          <a:ext cx="11522585" cy="859825"/>
        </p:xfrm>
        <a:graphic>
          <a:graphicData uri="http://schemas.openxmlformats.org/drawingml/2006/table">
            <a:tbl>
              <a:tblPr firstRow="1" firstCol="1" bandRow="1">
                <a:tableStyleId>{5C22544A-7EE6-4342-B048-85BDC9FD1C3A}</a:tableStyleId>
              </a:tblPr>
              <a:tblGrid>
                <a:gridCol w="11522585"/>
              </a:tblGrid>
              <a:tr h="859825">
                <a:tc>
                  <a:txBody>
                    <a:bodyPr/>
                    <a:lstStyle/>
                    <a:p>
                      <a:pPr>
                        <a:spcAft>
                          <a:spcPts val="0"/>
                        </a:spcAft>
                      </a:pPr>
                      <a:r>
                        <a:rPr lang="de-DE" sz="2800" dirty="0">
                          <a:effectLst/>
                        </a:rPr>
                        <a:t>Der unschätzbare Wert des Reiches Gottes – </a:t>
                      </a:r>
                      <a:r>
                        <a:rPr lang="de-DE" sz="2800" dirty="0">
                          <a:solidFill>
                            <a:srgbClr val="FF0000"/>
                          </a:solidFill>
                          <a:effectLst/>
                        </a:rPr>
                        <a:t>Qualität</a:t>
                      </a:r>
                      <a:endParaRPr lang="de-CH" sz="2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4146" marR="124146" marT="0" marB="0" anchor="ctr"/>
                </a:tc>
              </a:tr>
            </a:tbl>
          </a:graphicData>
        </a:graphic>
      </p:graphicFrame>
    </p:spTree>
    <p:extLst>
      <p:ext uri="{BB962C8B-B14F-4D97-AF65-F5344CB8AC3E}">
        <p14:creationId xmlns:p14="http://schemas.microsoft.com/office/powerpoint/2010/main" val="3228729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1456</Words>
  <Application>Microsoft Office PowerPoint</Application>
  <PresentationFormat>Breitbild</PresentationFormat>
  <Paragraphs>191</Paragraphs>
  <Slides>31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31</vt:i4>
      </vt:variant>
    </vt:vector>
  </HeadingPairs>
  <TitlesOfParts>
    <vt:vector size="38" baseType="lpstr">
      <vt:lpstr>Arial</vt:lpstr>
      <vt:lpstr>Calibri</vt:lpstr>
      <vt:lpstr>Calibri Light</vt:lpstr>
      <vt:lpstr>Times New Roman</vt:lpstr>
      <vt:lpstr>Trebuchet MS</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Reinhard</cp:lastModifiedBy>
  <cp:revision>163</cp:revision>
  <dcterms:created xsi:type="dcterms:W3CDTF">2018-05-19T05:14:58Z</dcterms:created>
  <dcterms:modified xsi:type="dcterms:W3CDTF">2018-12-01T16:05:58Z</dcterms:modified>
</cp:coreProperties>
</file>