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5" r:id="rId2"/>
    <p:sldId id="337" r:id="rId3"/>
    <p:sldId id="359" r:id="rId4"/>
    <p:sldId id="356" r:id="rId5"/>
    <p:sldId id="360" r:id="rId6"/>
    <p:sldId id="362" r:id="rId7"/>
    <p:sldId id="363" r:id="rId8"/>
    <p:sldId id="364" r:id="rId9"/>
    <p:sldId id="365" r:id="rId10"/>
    <p:sldId id="366" r:id="rId11"/>
    <p:sldId id="367" r:id="rId12"/>
    <p:sldId id="368" r:id="rId13"/>
    <p:sldId id="370" r:id="rId14"/>
    <p:sldId id="371" r:id="rId15"/>
    <p:sldId id="372" r:id="rId16"/>
    <p:sldId id="373" r:id="rId17"/>
    <p:sldId id="374" r:id="rId18"/>
    <p:sldId id="375" r:id="rId19"/>
    <p:sldId id="369" r:id="rId20"/>
    <p:sldId id="377" r:id="rId21"/>
    <p:sldId id="378" r:id="rId22"/>
    <p:sldId id="379" r:id="rId23"/>
    <p:sldId id="380" r:id="rId24"/>
    <p:sldId id="376" r:id="rId25"/>
    <p:sldId id="382" r:id="rId26"/>
    <p:sldId id="381" r:id="rId27"/>
    <p:sldId id="383" r:id="rId28"/>
    <p:sldId id="384" r:id="rId29"/>
    <p:sldId id="386" r:id="rId30"/>
    <p:sldId id="387" r:id="rId31"/>
    <p:sldId id="388" r:id="rId32"/>
    <p:sldId id="389" r:id="rId33"/>
    <p:sldId id="390" r:id="rId34"/>
    <p:sldId id="391" r:id="rId35"/>
    <p:sldId id="392" r:id="rId36"/>
    <p:sldId id="385" r:id="rId37"/>
    <p:sldId id="358" r:id="rId3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102" y="4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DF089-39DA-47E3-A74C-E64C6DBBD5AE}" type="datetimeFigureOut">
              <a:rPr lang="de-CH" smtClean="0"/>
              <a:t>15.11.2018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E9142-EC7B-4178-ABB6-310B1AAD4A5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665414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EDF089-39DA-47E3-A74C-E64C6DBBD5AE}" type="datetimeFigureOut">
              <a:rPr lang="de-CH" smtClean="0"/>
              <a:t>15.11.2018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2E9142-EC7B-4178-ABB6-310B1AAD4A5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51459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591" y="-1034427"/>
            <a:ext cx="10527956" cy="6359405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3527225" y="5056144"/>
            <a:ext cx="4677434" cy="9387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5500" b="1" dirty="0" smtClean="0"/>
              <a:t>Matthäus Teil 1</a:t>
            </a:r>
            <a:endParaRPr lang="de-CH" sz="5500" b="1" dirty="0"/>
          </a:p>
        </p:txBody>
      </p:sp>
    </p:spTree>
    <p:extLst>
      <p:ext uri="{BB962C8B-B14F-4D97-AF65-F5344CB8AC3E}">
        <p14:creationId xmlns:p14="http://schemas.microsoft.com/office/powerpoint/2010/main" val="3980444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934654" y="1096259"/>
            <a:ext cx="9503243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/>
              <a:t>Die Juden hatten ein besonderes Problem damit, </a:t>
            </a:r>
            <a:endParaRPr lang="de-DE" sz="3200" dirty="0" smtClean="0"/>
          </a:p>
          <a:p>
            <a:r>
              <a:rPr lang="de-DE" sz="3200" dirty="0" smtClean="0"/>
              <a:t>zu </a:t>
            </a:r>
            <a:r>
              <a:rPr lang="de-DE" sz="3200" dirty="0"/>
              <a:t>glauben, dass der gekreuzigte Jesus der Messias ist. </a:t>
            </a:r>
            <a:endParaRPr lang="de-DE" sz="3200" dirty="0" smtClean="0"/>
          </a:p>
          <a:p>
            <a:r>
              <a:rPr lang="de-DE" sz="3200" dirty="0" smtClean="0"/>
              <a:t>Wie </a:t>
            </a:r>
            <a:r>
              <a:rPr lang="de-DE" sz="3200" dirty="0"/>
              <a:t>könnte der Messias als Verbrecher zum Tode </a:t>
            </a:r>
            <a:endParaRPr lang="de-DE" sz="3200" dirty="0" smtClean="0"/>
          </a:p>
          <a:p>
            <a:r>
              <a:rPr lang="de-DE" sz="3200" dirty="0" smtClean="0"/>
              <a:t>verurteilt </a:t>
            </a:r>
            <a:r>
              <a:rPr lang="de-DE" sz="3200" dirty="0"/>
              <a:t>werden? Matthäus legt in seinem Evangelium </a:t>
            </a:r>
            <a:endParaRPr lang="de-DE" sz="3200" dirty="0" smtClean="0"/>
          </a:p>
          <a:p>
            <a:r>
              <a:rPr lang="de-DE" sz="3200" dirty="0" smtClean="0"/>
              <a:t>dar</a:t>
            </a:r>
            <a:r>
              <a:rPr lang="de-DE" sz="3200" dirty="0"/>
              <a:t>, dass Jesus allen Vorwürfen und Anschuldigungen </a:t>
            </a:r>
            <a:endParaRPr lang="de-DE" sz="3200" dirty="0" smtClean="0"/>
          </a:p>
          <a:p>
            <a:r>
              <a:rPr lang="de-DE" sz="3200" dirty="0" smtClean="0"/>
              <a:t>zum </a:t>
            </a:r>
            <a:r>
              <a:rPr lang="de-DE" sz="3200" dirty="0"/>
              <a:t>Trotz unschuldig war. </a:t>
            </a:r>
            <a:endParaRPr lang="de-CH" sz="3200" dirty="0"/>
          </a:p>
        </p:txBody>
      </p:sp>
    </p:spTree>
    <p:extLst>
      <p:ext uri="{BB962C8B-B14F-4D97-AF65-F5344CB8AC3E}">
        <p14:creationId xmlns:p14="http://schemas.microsoft.com/office/powerpoint/2010/main" val="326574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934654" y="1905884"/>
            <a:ext cx="8106515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/>
              <a:t>„Ihr sollt nicht meinen, dass ich gekommen sei, </a:t>
            </a:r>
            <a:endParaRPr lang="de-DE" sz="3200" dirty="0" smtClean="0"/>
          </a:p>
          <a:p>
            <a:r>
              <a:rPr lang="de-DE" sz="3200" dirty="0" smtClean="0"/>
              <a:t>um </a:t>
            </a:r>
            <a:r>
              <a:rPr lang="de-DE" sz="3200" dirty="0"/>
              <a:t>das Gesetz oder die Propheten aufzulösen. </a:t>
            </a:r>
            <a:endParaRPr lang="de-DE" sz="3200" dirty="0" smtClean="0"/>
          </a:p>
          <a:p>
            <a:r>
              <a:rPr lang="de-DE" sz="3200" dirty="0" smtClean="0"/>
              <a:t>Ich </a:t>
            </a:r>
            <a:r>
              <a:rPr lang="de-DE" sz="3200" dirty="0"/>
              <a:t>bin nicht gekommen, um aufzulösen, </a:t>
            </a:r>
            <a:endParaRPr lang="de-DE" sz="3200" dirty="0" smtClean="0"/>
          </a:p>
          <a:p>
            <a:r>
              <a:rPr lang="de-DE" sz="3200" dirty="0" smtClean="0"/>
              <a:t>sondern </a:t>
            </a:r>
            <a:r>
              <a:rPr lang="de-DE" sz="3200" dirty="0"/>
              <a:t>um zu erfüllen!“ </a:t>
            </a:r>
            <a:r>
              <a:rPr lang="de-DE" sz="3200" b="1" dirty="0"/>
              <a:t>(Mt 5,17)</a:t>
            </a:r>
            <a:endParaRPr lang="de-CH" sz="3200" dirty="0"/>
          </a:p>
        </p:txBody>
      </p:sp>
    </p:spTree>
    <p:extLst>
      <p:ext uri="{BB962C8B-B14F-4D97-AF65-F5344CB8AC3E}">
        <p14:creationId xmlns:p14="http://schemas.microsoft.com/office/powerpoint/2010/main" val="2448661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7614711"/>
              </p:ext>
            </p:extLst>
          </p:nvPr>
        </p:nvGraphicFramePr>
        <p:xfrm>
          <a:off x="487060" y="392328"/>
          <a:ext cx="10803466" cy="6270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803466"/>
              </a:tblGrid>
              <a:tr h="6270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 dirty="0">
                          <a:solidFill>
                            <a:schemeClr val="tx1"/>
                          </a:solidFill>
                          <a:effectLst/>
                        </a:rPr>
                        <a:t>Jesus – der Neue Moses</a:t>
                      </a:r>
                      <a:endParaRPr lang="de-CH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7986" marR="117986" marT="0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6004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121775"/>
              </p:ext>
            </p:extLst>
          </p:nvPr>
        </p:nvGraphicFramePr>
        <p:xfrm>
          <a:off x="487060" y="392328"/>
          <a:ext cx="10803466" cy="26230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83707"/>
                <a:gridCol w="5419759"/>
              </a:tblGrid>
              <a:tr h="627079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 dirty="0">
                          <a:solidFill>
                            <a:schemeClr val="tx1"/>
                          </a:solidFill>
                          <a:effectLst/>
                        </a:rPr>
                        <a:t>Jesus – der Neue Moses</a:t>
                      </a:r>
                      <a:endParaRPr lang="de-CH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7986" marR="117986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</a:tr>
              <a:tr h="19959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b="0" dirty="0">
                          <a:solidFill>
                            <a:schemeClr val="bg1"/>
                          </a:solidFill>
                          <a:effectLst/>
                        </a:rPr>
                        <a:t>„Einen Propheten wie mich wird dir der HERR, dein Gott, erwecken aus deiner Mitte, aus deinen Brüdern; auf ihn sollst du hören!“ </a:t>
                      </a:r>
                      <a:r>
                        <a:rPr lang="de-CH" sz="2400" b="0" dirty="0" smtClean="0">
                          <a:solidFill>
                            <a:schemeClr val="bg1"/>
                          </a:solidFill>
                          <a:effectLst/>
                        </a:rPr>
                        <a:t> (</a:t>
                      </a:r>
                      <a:r>
                        <a:rPr lang="de-CH" sz="2400" b="0" dirty="0">
                          <a:solidFill>
                            <a:schemeClr val="bg1"/>
                          </a:solidFill>
                          <a:effectLst/>
                        </a:rPr>
                        <a:t>Deut 18,5)</a:t>
                      </a:r>
                      <a:endParaRPr lang="de-CH" sz="2400" b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7986" marR="117986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dirty="0">
                          <a:solidFill>
                            <a:schemeClr val="bg1"/>
                          </a:solidFill>
                          <a:effectLst/>
                        </a:rPr>
                        <a:t>„Denn Mose hat zu den Vätern gesagt: „Einen Propheten wie mich wird euch der Herr, euer Gott, erwecken aus euren Brüdern; auf ihn sollt ihr hören in allem, was er zu euch reden wird.“ (Apg 3,22 )</a:t>
                      </a:r>
                      <a:endParaRPr lang="de-CH" sz="2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7986" marR="117986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2567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2854004"/>
              </p:ext>
            </p:extLst>
          </p:nvPr>
        </p:nvGraphicFramePr>
        <p:xfrm>
          <a:off x="487060" y="392328"/>
          <a:ext cx="10803466" cy="32249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83707"/>
                <a:gridCol w="5419759"/>
              </a:tblGrid>
              <a:tr h="627079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 dirty="0">
                          <a:solidFill>
                            <a:schemeClr val="tx1"/>
                          </a:solidFill>
                          <a:effectLst/>
                        </a:rPr>
                        <a:t>Jesus – der Neue Moses</a:t>
                      </a:r>
                      <a:endParaRPr lang="de-CH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7986" marR="117986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</a:tr>
              <a:tr h="19959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b="0" dirty="0">
                          <a:solidFill>
                            <a:schemeClr val="bg1"/>
                          </a:solidFill>
                          <a:effectLst/>
                        </a:rPr>
                        <a:t>„Einen Propheten wie mich wird dir der HERR, dein Gott, erwecken aus deiner Mitte, aus deinen Brüdern; auf ihn sollst du hören!“ </a:t>
                      </a:r>
                      <a:r>
                        <a:rPr lang="de-CH" sz="2400" b="0" dirty="0" smtClean="0">
                          <a:solidFill>
                            <a:schemeClr val="bg1"/>
                          </a:solidFill>
                          <a:effectLst/>
                        </a:rPr>
                        <a:t> (</a:t>
                      </a:r>
                      <a:r>
                        <a:rPr lang="de-CH" sz="2400" b="0" dirty="0">
                          <a:solidFill>
                            <a:schemeClr val="bg1"/>
                          </a:solidFill>
                          <a:effectLst/>
                        </a:rPr>
                        <a:t>Deut 18,5)</a:t>
                      </a:r>
                      <a:endParaRPr lang="de-CH" sz="2400" b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7986" marR="117986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dirty="0">
                          <a:solidFill>
                            <a:schemeClr val="bg1"/>
                          </a:solidFill>
                          <a:effectLst/>
                        </a:rPr>
                        <a:t>„Denn Mose hat zu den Vätern gesagt: „Einen Propheten wie mich wird euch der Herr, euer Gott, erwecken aus euren Brüdern; auf ihn sollt ihr hören in allem, was er zu euch reden wird.“ (Apg 3,22 )</a:t>
                      </a:r>
                      <a:endParaRPr lang="de-CH" sz="2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7986" marR="117986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6019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b="0" dirty="0">
                          <a:solidFill>
                            <a:schemeClr val="tx1"/>
                          </a:solidFill>
                          <a:effectLst/>
                        </a:rPr>
                        <a:t>Mose</a:t>
                      </a:r>
                      <a:endParaRPr lang="de-CH" sz="2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7986" marR="117986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dirty="0">
                          <a:solidFill>
                            <a:schemeClr val="tx1"/>
                          </a:solidFill>
                          <a:effectLst/>
                        </a:rPr>
                        <a:t>Jesus</a:t>
                      </a:r>
                      <a:endParaRPr lang="de-CH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7986" marR="117986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4288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5751508"/>
              </p:ext>
            </p:extLst>
          </p:nvPr>
        </p:nvGraphicFramePr>
        <p:xfrm>
          <a:off x="487060" y="392328"/>
          <a:ext cx="10803466" cy="39613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83707"/>
                <a:gridCol w="5419759"/>
              </a:tblGrid>
              <a:tr h="627079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 dirty="0">
                          <a:solidFill>
                            <a:schemeClr val="tx1"/>
                          </a:solidFill>
                          <a:effectLst/>
                        </a:rPr>
                        <a:t>Jesus – der Neue Moses</a:t>
                      </a:r>
                      <a:endParaRPr lang="de-CH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7986" marR="117986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</a:tr>
              <a:tr h="19959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b="0" dirty="0">
                          <a:solidFill>
                            <a:schemeClr val="bg1"/>
                          </a:solidFill>
                          <a:effectLst/>
                        </a:rPr>
                        <a:t>„Einen Propheten wie mich wird dir der HERR, dein Gott, erwecken aus deiner Mitte, aus deinen Brüdern; auf ihn sollst du hören!“ </a:t>
                      </a:r>
                      <a:r>
                        <a:rPr lang="de-CH" sz="2400" b="0" dirty="0" smtClean="0">
                          <a:solidFill>
                            <a:schemeClr val="bg1"/>
                          </a:solidFill>
                          <a:effectLst/>
                        </a:rPr>
                        <a:t> (</a:t>
                      </a:r>
                      <a:r>
                        <a:rPr lang="de-CH" sz="2400" b="0" dirty="0">
                          <a:solidFill>
                            <a:schemeClr val="bg1"/>
                          </a:solidFill>
                          <a:effectLst/>
                        </a:rPr>
                        <a:t>Deut 18,5)</a:t>
                      </a:r>
                      <a:endParaRPr lang="de-CH" sz="2400" b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7986" marR="117986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dirty="0">
                          <a:solidFill>
                            <a:schemeClr val="bg1"/>
                          </a:solidFill>
                          <a:effectLst/>
                        </a:rPr>
                        <a:t>„Denn Mose hat zu den Vätern gesagt: „Einen Propheten wie mich wird euch der Herr, euer Gott, erwecken aus euren Brüdern; auf ihn sollt ihr hören in allem, was er zu euch reden wird.“ (Apg 3,22 )</a:t>
                      </a:r>
                      <a:endParaRPr lang="de-CH" sz="2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7986" marR="117986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6019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b="0" dirty="0">
                          <a:solidFill>
                            <a:schemeClr val="tx1"/>
                          </a:solidFill>
                          <a:effectLst/>
                        </a:rPr>
                        <a:t>Mose</a:t>
                      </a:r>
                      <a:endParaRPr lang="de-CH" sz="2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7986" marR="117986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dirty="0">
                          <a:solidFill>
                            <a:schemeClr val="tx1"/>
                          </a:solidFill>
                          <a:effectLst/>
                        </a:rPr>
                        <a:t>Jesus</a:t>
                      </a:r>
                      <a:endParaRPr lang="de-CH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7986" marR="117986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7363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b="0" dirty="0">
                          <a:solidFill>
                            <a:schemeClr val="bg1"/>
                          </a:solidFill>
                          <a:effectLst/>
                        </a:rPr>
                        <a:t>Aus Ägypten</a:t>
                      </a:r>
                      <a:endParaRPr lang="de-CH" sz="2400" b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7986" marR="117986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dirty="0">
                          <a:solidFill>
                            <a:schemeClr val="bg1"/>
                          </a:solidFill>
                          <a:effectLst/>
                        </a:rPr>
                        <a:t>Aus Ägypten</a:t>
                      </a:r>
                      <a:endParaRPr lang="de-CH" sz="2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7986" marR="117986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8122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8452714"/>
              </p:ext>
            </p:extLst>
          </p:nvPr>
        </p:nvGraphicFramePr>
        <p:xfrm>
          <a:off x="487060" y="392328"/>
          <a:ext cx="10803466" cy="46146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83707"/>
                <a:gridCol w="5419759"/>
              </a:tblGrid>
              <a:tr h="627079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 dirty="0">
                          <a:solidFill>
                            <a:schemeClr val="tx1"/>
                          </a:solidFill>
                          <a:effectLst/>
                        </a:rPr>
                        <a:t>Jesus – der Neue Moses</a:t>
                      </a:r>
                      <a:endParaRPr lang="de-CH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7986" marR="117986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</a:tr>
              <a:tr h="19959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b="0" dirty="0">
                          <a:solidFill>
                            <a:schemeClr val="bg1"/>
                          </a:solidFill>
                          <a:effectLst/>
                        </a:rPr>
                        <a:t>„Einen Propheten wie mich wird dir der HERR, dein Gott, erwecken aus deiner Mitte, aus deinen Brüdern; auf ihn sollst du hören!“ </a:t>
                      </a:r>
                      <a:r>
                        <a:rPr lang="de-CH" sz="2400" b="0" dirty="0" smtClean="0">
                          <a:solidFill>
                            <a:schemeClr val="bg1"/>
                          </a:solidFill>
                          <a:effectLst/>
                        </a:rPr>
                        <a:t> (</a:t>
                      </a:r>
                      <a:r>
                        <a:rPr lang="de-CH" sz="2400" b="0" dirty="0">
                          <a:solidFill>
                            <a:schemeClr val="bg1"/>
                          </a:solidFill>
                          <a:effectLst/>
                        </a:rPr>
                        <a:t>Deut 18,5)</a:t>
                      </a:r>
                      <a:endParaRPr lang="de-CH" sz="2400" b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7986" marR="117986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dirty="0">
                          <a:solidFill>
                            <a:schemeClr val="bg1"/>
                          </a:solidFill>
                          <a:effectLst/>
                        </a:rPr>
                        <a:t>„Denn Mose hat zu den Vätern gesagt: „Einen Propheten wie mich wird euch der Herr, euer Gott, erwecken aus euren Brüdern; auf ihn sollt ihr hören in allem, was er zu euch reden wird.“ (Apg 3,22 )</a:t>
                      </a:r>
                      <a:endParaRPr lang="de-CH" sz="2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7986" marR="117986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6019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b="0" dirty="0">
                          <a:solidFill>
                            <a:schemeClr val="tx1"/>
                          </a:solidFill>
                          <a:effectLst/>
                        </a:rPr>
                        <a:t>Mose</a:t>
                      </a:r>
                      <a:endParaRPr lang="de-CH" sz="2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7986" marR="117986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dirty="0">
                          <a:solidFill>
                            <a:schemeClr val="tx1"/>
                          </a:solidFill>
                          <a:effectLst/>
                        </a:rPr>
                        <a:t>Jesus</a:t>
                      </a:r>
                      <a:endParaRPr lang="de-CH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7986" marR="117986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7363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b="0" dirty="0">
                          <a:solidFill>
                            <a:schemeClr val="bg1"/>
                          </a:solidFill>
                          <a:effectLst/>
                        </a:rPr>
                        <a:t>Aus Ägypten</a:t>
                      </a:r>
                      <a:endParaRPr lang="de-CH" sz="2400" b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7986" marR="117986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dirty="0">
                          <a:solidFill>
                            <a:schemeClr val="bg1"/>
                          </a:solidFill>
                          <a:effectLst/>
                        </a:rPr>
                        <a:t>Aus Ägypten</a:t>
                      </a:r>
                      <a:endParaRPr lang="de-CH" sz="2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7986" marR="117986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6532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b="0" dirty="0">
                          <a:solidFill>
                            <a:schemeClr val="tx1"/>
                          </a:solidFill>
                          <a:effectLst/>
                        </a:rPr>
                        <a:t>Durchzug durch das Rote Meer</a:t>
                      </a:r>
                      <a:endParaRPr lang="de-CH" sz="2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7986" marR="117986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dirty="0">
                          <a:solidFill>
                            <a:schemeClr val="tx1"/>
                          </a:solidFill>
                          <a:effectLst/>
                        </a:rPr>
                        <a:t>Taufe im Jordan</a:t>
                      </a:r>
                      <a:endParaRPr lang="de-CH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7986" marR="117986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1043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4899219"/>
              </p:ext>
            </p:extLst>
          </p:nvPr>
        </p:nvGraphicFramePr>
        <p:xfrm>
          <a:off x="487060" y="392328"/>
          <a:ext cx="10803466" cy="53290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83707"/>
                <a:gridCol w="5419759"/>
              </a:tblGrid>
              <a:tr h="627079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 dirty="0">
                          <a:solidFill>
                            <a:schemeClr val="tx1"/>
                          </a:solidFill>
                          <a:effectLst/>
                        </a:rPr>
                        <a:t>Jesus – der Neue Moses</a:t>
                      </a:r>
                      <a:endParaRPr lang="de-CH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7986" marR="117986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</a:tr>
              <a:tr h="19959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b="0" dirty="0">
                          <a:solidFill>
                            <a:schemeClr val="bg1"/>
                          </a:solidFill>
                          <a:effectLst/>
                        </a:rPr>
                        <a:t>„Einen Propheten wie mich wird dir der HERR, dein Gott, erwecken aus deiner Mitte, aus deinen Brüdern; auf ihn sollst du hören!“ </a:t>
                      </a:r>
                      <a:r>
                        <a:rPr lang="de-CH" sz="2400" b="0" dirty="0" smtClean="0">
                          <a:solidFill>
                            <a:schemeClr val="bg1"/>
                          </a:solidFill>
                          <a:effectLst/>
                        </a:rPr>
                        <a:t> (</a:t>
                      </a:r>
                      <a:r>
                        <a:rPr lang="de-CH" sz="2400" b="0" dirty="0">
                          <a:solidFill>
                            <a:schemeClr val="bg1"/>
                          </a:solidFill>
                          <a:effectLst/>
                        </a:rPr>
                        <a:t>Deut 18,5)</a:t>
                      </a:r>
                      <a:endParaRPr lang="de-CH" sz="2400" b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7986" marR="117986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dirty="0">
                          <a:solidFill>
                            <a:schemeClr val="bg1"/>
                          </a:solidFill>
                          <a:effectLst/>
                        </a:rPr>
                        <a:t>„Denn Mose hat zu den Vätern gesagt: „Einen Propheten wie mich wird euch der Herr, euer Gott, erwecken aus euren Brüdern; auf ihn sollt ihr hören in allem, was er zu euch reden wird.“ (Apg 3,22 )</a:t>
                      </a:r>
                      <a:endParaRPr lang="de-CH" sz="2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7986" marR="117986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6019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b="0" dirty="0">
                          <a:solidFill>
                            <a:schemeClr val="tx1"/>
                          </a:solidFill>
                          <a:effectLst/>
                        </a:rPr>
                        <a:t>Mose</a:t>
                      </a:r>
                      <a:endParaRPr lang="de-CH" sz="2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7986" marR="117986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dirty="0">
                          <a:solidFill>
                            <a:schemeClr val="tx1"/>
                          </a:solidFill>
                          <a:effectLst/>
                        </a:rPr>
                        <a:t>Jesus</a:t>
                      </a:r>
                      <a:endParaRPr lang="de-CH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7986" marR="117986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7363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b="0" dirty="0">
                          <a:solidFill>
                            <a:schemeClr val="bg1"/>
                          </a:solidFill>
                          <a:effectLst/>
                        </a:rPr>
                        <a:t>Aus Ägypten</a:t>
                      </a:r>
                      <a:endParaRPr lang="de-CH" sz="2400" b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7986" marR="117986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dirty="0">
                          <a:solidFill>
                            <a:schemeClr val="bg1"/>
                          </a:solidFill>
                          <a:effectLst/>
                        </a:rPr>
                        <a:t>Aus Ägypten</a:t>
                      </a:r>
                      <a:endParaRPr lang="de-CH" sz="2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7986" marR="117986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6532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b="0" dirty="0">
                          <a:solidFill>
                            <a:schemeClr val="tx1"/>
                          </a:solidFill>
                          <a:effectLst/>
                        </a:rPr>
                        <a:t>Durchzug durch das Rote Meer</a:t>
                      </a:r>
                      <a:endParaRPr lang="de-CH" sz="2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7986" marR="117986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dirty="0">
                          <a:solidFill>
                            <a:schemeClr val="tx1"/>
                          </a:solidFill>
                          <a:effectLst/>
                        </a:rPr>
                        <a:t>Taufe im Jordan</a:t>
                      </a:r>
                      <a:endParaRPr lang="de-CH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7986" marR="117986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7144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b="0" dirty="0">
                          <a:solidFill>
                            <a:schemeClr val="bg1"/>
                          </a:solidFill>
                          <a:effectLst/>
                        </a:rPr>
                        <a:t>40 Jahre in der Wüste </a:t>
                      </a:r>
                      <a:endParaRPr lang="de-CH" sz="2400" b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7986" marR="117986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dirty="0">
                          <a:solidFill>
                            <a:schemeClr val="bg1"/>
                          </a:solidFill>
                          <a:effectLst/>
                        </a:rPr>
                        <a:t>40 Tage in der Wüste</a:t>
                      </a:r>
                      <a:endParaRPr lang="de-CH" sz="2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7986" marR="117986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7511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1"/>
          <p:cNvGraphicFramePr>
            <a:graphicFrameLocks noGrp="1"/>
          </p:cNvGraphicFramePr>
          <p:nvPr/>
        </p:nvGraphicFramePr>
        <p:xfrm>
          <a:off x="487060" y="392328"/>
          <a:ext cx="10803466" cy="60960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83707"/>
                <a:gridCol w="5419759"/>
              </a:tblGrid>
              <a:tr h="627079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 dirty="0">
                          <a:solidFill>
                            <a:schemeClr val="tx1"/>
                          </a:solidFill>
                          <a:effectLst/>
                        </a:rPr>
                        <a:t>Jesus – der Neue Moses</a:t>
                      </a:r>
                      <a:endParaRPr lang="de-CH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7986" marR="117986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</a:tr>
              <a:tr h="19959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b="0" dirty="0">
                          <a:solidFill>
                            <a:schemeClr val="bg1"/>
                          </a:solidFill>
                          <a:effectLst/>
                        </a:rPr>
                        <a:t>„Einen Propheten wie mich wird dir der HERR, dein Gott, erwecken aus deiner Mitte, aus deinen Brüdern; auf ihn sollst du hören!“ </a:t>
                      </a:r>
                      <a:r>
                        <a:rPr lang="de-CH" sz="2400" b="0" dirty="0" smtClean="0">
                          <a:solidFill>
                            <a:schemeClr val="bg1"/>
                          </a:solidFill>
                          <a:effectLst/>
                        </a:rPr>
                        <a:t> (</a:t>
                      </a:r>
                      <a:r>
                        <a:rPr lang="de-CH" sz="2400" b="0" dirty="0">
                          <a:solidFill>
                            <a:schemeClr val="bg1"/>
                          </a:solidFill>
                          <a:effectLst/>
                        </a:rPr>
                        <a:t>Deut 18,5)</a:t>
                      </a:r>
                      <a:endParaRPr lang="de-CH" sz="2400" b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7986" marR="117986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dirty="0">
                          <a:solidFill>
                            <a:schemeClr val="bg1"/>
                          </a:solidFill>
                          <a:effectLst/>
                        </a:rPr>
                        <a:t>„Denn Mose hat zu den Vätern gesagt: „Einen Propheten wie mich wird euch der Herr, euer Gott, erwecken aus euren Brüdern; auf ihn sollt ihr hören in allem, was er zu euch reden wird.“ (Apg 3,22 )</a:t>
                      </a:r>
                      <a:endParaRPr lang="de-CH" sz="2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7986" marR="117986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6019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b="0" dirty="0">
                          <a:solidFill>
                            <a:schemeClr val="tx1"/>
                          </a:solidFill>
                          <a:effectLst/>
                        </a:rPr>
                        <a:t>Mose</a:t>
                      </a:r>
                      <a:endParaRPr lang="de-CH" sz="2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7986" marR="117986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dirty="0">
                          <a:solidFill>
                            <a:schemeClr val="tx1"/>
                          </a:solidFill>
                          <a:effectLst/>
                        </a:rPr>
                        <a:t>Jesus</a:t>
                      </a:r>
                      <a:endParaRPr lang="de-CH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7986" marR="117986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7363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b="0" dirty="0">
                          <a:solidFill>
                            <a:schemeClr val="bg1"/>
                          </a:solidFill>
                          <a:effectLst/>
                        </a:rPr>
                        <a:t>Aus Ägypten</a:t>
                      </a:r>
                      <a:endParaRPr lang="de-CH" sz="2400" b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7986" marR="117986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dirty="0">
                          <a:solidFill>
                            <a:schemeClr val="bg1"/>
                          </a:solidFill>
                          <a:effectLst/>
                        </a:rPr>
                        <a:t>Aus Ägypten</a:t>
                      </a:r>
                      <a:endParaRPr lang="de-CH" sz="2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7986" marR="117986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6532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b="0" dirty="0">
                          <a:solidFill>
                            <a:schemeClr val="tx1"/>
                          </a:solidFill>
                          <a:effectLst/>
                        </a:rPr>
                        <a:t>Durchzug durch das Rote Meer</a:t>
                      </a:r>
                      <a:endParaRPr lang="de-CH" sz="2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7986" marR="117986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dirty="0">
                          <a:solidFill>
                            <a:schemeClr val="tx1"/>
                          </a:solidFill>
                          <a:effectLst/>
                        </a:rPr>
                        <a:t>Taufe im Jordan</a:t>
                      </a:r>
                      <a:endParaRPr lang="de-CH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7986" marR="117986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7144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b="0" dirty="0">
                          <a:solidFill>
                            <a:schemeClr val="bg1"/>
                          </a:solidFill>
                          <a:effectLst/>
                        </a:rPr>
                        <a:t>40 Jahre in der Wüste </a:t>
                      </a:r>
                      <a:endParaRPr lang="de-CH" sz="2400" b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7986" marR="117986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dirty="0">
                          <a:solidFill>
                            <a:schemeClr val="bg1"/>
                          </a:solidFill>
                          <a:effectLst/>
                        </a:rPr>
                        <a:t>40 Tage in der Wüste</a:t>
                      </a:r>
                      <a:endParaRPr lang="de-CH" sz="2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7986" marR="117986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7669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b="0" dirty="0">
                          <a:solidFill>
                            <a:schemeClr val="tx1"/>
                          </a:solidFill>
                          <a:effectLst/>
                        </a:rPr>
                        <a:t>Erhält das Gesetz auf einem Berg</a:t>
                      </a:r>
                      <a:endParaRPr lang="de-CH" sz="2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7986" marR="117986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400" dirty="0">
                          <a:solidFill>
                            <a:schemeClr val="tx1"/>
                          </a:solidFill>
                          <a:effectLst/>
                        </a:rPr>
                        <a:t>Gibt das Gesetz auf einem Berg</a:t>
                      </a:r>
                      <a:endParaRPr lang="de-CH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7986" marR="117986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5760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7760960"/>
              </p:ext>
            </p:extLst>
          </p:nvPr>
        </p:nvGraphicFramePr>
        <p:xfrm>
          <a:off x="1445740" y="568409"/>
          <a:ext cx="9390510" cy="13506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90510"/>
              </a:tblGrid>
              <a:tr h="13506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4000" b="1" dirty="0">
                          <a:solidFill>
                            <a:schemeClr val="tx1"/>
                          </a:solidFill>
                          <a:effectLst/>
                        </a:rPr>
                        <a:t>Jesus - der grössere Mose</a:t>
                      </a:r>
                      <a:endParaRPr lang="de-CH" sz="4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0748" marR="160748" marT="0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8982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703045" y="1170457"/>
            <a:ext cx="882305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dirty="0"/>
              <a:t>Die Evangelien haben eine zentrale Botschaft: </a:t>
            </a:r>
          </a:p>
          <a:p>
            <a:r>
              <a:rPr lang="de-CH" sz="3600" dirty="0"/>
              <a:t>Die Welt wird nie wieder dieselbe sein!</a:t>
            </a:r>
          </a:p>
        </p:txBody>
      </p:sp>
    </p:spTree>
    <p:extLst>
      <p:ext uri="{BB962C8B-B14F-4D97-AF65-F5344CB8AC3E}">
        <p14:creationId xmlns:p14="http://schemas.microsoft.com/office/powerpoint/2010/main" val="2685186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1311018"/>
              </p:ext>
            </p:extLst>
          </p:nvPr>
        </p:nvGraphicFramePr>
        <p:xfrm>
          <a:off x="1445740" y="568409"/>
          <a:ext cx="9390510" cy="24583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90510"/>
              </a:tblGrid>
              <a:tr h="13506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4000" b="1" dirty="0">
                          <a:solidFill>
                            <a:schemeClr val="tx1"/>
                          </a:solidFill>
                          <a:effectLst/>
                        </a:rPr>
                        <a:t>Jesus - der grössere Mose</a:t>
                      </a:r>
                      <a:endParaRPr lang="de-CH" sz="4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0748" marR="160748" marT="0" marB="0" anchor="ctr">
                    <a:solidFill>
                      <a:schemeClr val="bg1"/>
                    </a:solidFill>
                  </a:tcPr>
                </a:tc>
              </a:tr>
              <a:tr h="11076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4000" b="0" dirty="0">
                          <a:effectLst/>
                        </a:rPr>
                        <a:t>Befreiung aus der Sklaverei</a:t>
                      </a:r>
                      <a:endParaRPr lang="de-CH" sz="4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0748" marR="160748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4652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5239270"/>
              </p:ext>
            </p:extLst>
          </p:nvPr>
        </p:nvGraphicFramePr>
        <p:xfrm>
          <a:off x="1445740" y="568409"/>
          <a:ext cx="9390510" cy="35309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90510"/>
              </a:tblGrid>
              <a:tr h="13506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4000" b="1" dirty="0">
                          <a:solidFill>
                            <a:schemeClr val="tx1"/>
                          </a:solidFill>
                          <a:effectLst/>
                        </a:rPr>
                        <a:t>Jesus - der grössere Mose</a:t>
                      </a:r>
                      <a:endParaRPr lang="de-CH" sz="4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0748" marR="160748" marT="0" marB="0" anchor="ctr">
                    <a:solidFill>
                      <a:schemeClr val="bg1"/>
                    </a:solidFill>
                  </a:tcPr>
                </a:tc>
              </a:tr>
              <a:tr h="11076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4000" b="0" dirty="0">
                          <a:effectLst/>
                        </a:rPr>
                        <a:t>Befreiung aus der Sklaverei</a:t>
                      </a:r>
                      <a:endParaRPr lang="de-CH" sz="4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0748" marR="160748" marT="0" marB="0" anchor="ctr"/>
                </a:tc>
              </a:tr>
              <a:tr h="10726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4000" b="0" dirty="0">
                          <a:solidFill>
                            <a:schemeClr val="tx1"/>
                          </a:solidFill>
                          <a:effectLst/>
                        </a:rPr>
                        <a:t>Gibt Gottes Neues Gesetz</a:t>
                      </a:r>
                      <a:endParaRPr lang="de-CH" sz="4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0748" marR="160748" marT="0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8632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5339600"/>
              </p:ext>
            </p:extLst>
          </p:nvPr>
        </p:nvGraphicFramePr>
        <p:xfrm>
          <a:off x="1445740" y="568409"/>
          <a:ext cx="9390510" cy="552346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90510"/>
              </a:tblGrid>
              <a:tr h="13506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4000" b="1" dirty="0">
                          <a:solidFill>
                            <a:schemeClr val="tx1"/>
                          </a:solidFill>
                          <a:effectLst/>
                        </a:rPr>
                        <a:t>Jesus - der grössere Mose</a:t>
                      </a:r>
                      <a:endParaRPr lang="de-CH" sz="4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0748" marR="160748" marT="0" marB="0" anchor="ctr">
                    <a:solidFill>
                      <a:schemeClr val="bg1"/>
                    </a:solidFill>
                  </a:tcPr>
                </a:tc>
              </a:tr>
              <a:tr h="11076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4000" b="0" dirty="0">
                          <a:effectLst/>
                        </a:rPr>
                        <a:t>Befreiung aus der Sklaverei</a:t>
                      </a:r>
                      <a:endParaRPr lang="de-CH" sz="4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0748" marR="160748" marT="0" marB="0" anchor="ctr"/>
                </a:tc>
              </a:tr>
              <a:tr h="10726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4000" b="0" dirty="0">
                          <a:solidFill>
                            <a:schemeClr val="tx1"/>
                          </a:solidFill>
                          <a:effectLst/>
                        </a:rPr>
                        <a:t>Gibt Gottes Neues Gesetz</a:t>
                      </a:r>
                      <a:endParaRPr lang="de-CH" sz="4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0748" marR="160748" marT="0" marB="0" anchor="ctr">
                    <a:solidFill>
                      <a:schemeClr val="bg1"/>
                    </a:solidFill>
                  </a:tcPr>
                </a:tc>
              </a:tr>
              <a:tr h="9516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4000" b="0" dirty="0">
                          <a:effectLst/>
                        </a:rPr>
                        <a:t>Rettet von Sünde</a:t>
                      </a:r>
                      <a:endParaRPr lang="de-CH" sz="4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0748" marR="160748" marT="0" marB="0" anchor="ctr"/>
                </a:tc>
              </a:tr>
              <a:tr h="10408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de-CH" sz="4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0748" marR="160748" marT="0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0805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1"/>
          <p:cNvGraphicFramePr>
            <a:graphicFrameLocks noGrp="1"/>
          </p:cNvGraphicFramePr>
          <p:nvPr/>
        </p:nvGraphicFramePr>
        <p:xfrm>
          <a:off x="1445740" y="568409"/>
          <a:ext cx="9390510" cy="552346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90510"/>
              </a:tblGrid>
              <a:tr h="13506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4000" b="1" dirty="0">
                          <a:solidFill>
                            <a:schemeClr val="tx1"/>
                          </a:solidFill>
                          <a:effectLst/>
                        </a:rPr>
                        <a:t>Jesus - der grössere Mose</a:t>
                      </a:r>
                      <a:endParaRPr lang="de-CH" sz="4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0748" marR="160748" marT="0" marB="0" anchor="ctr">
                    <a:solidFill>
                      <a:schemeClr val="bg1"/>
                    </a:solidFill>
                  </a:tcPr>
                </a:tc>
              </a:tr>
              <a:tr h="11076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4000" b="0" dirty="0">
                          <a:effectLst/>
                        </a:rPr>
                        <a:t>Befreiung aus der Sklaverei</a:t>
                      </a:r>
                      <a:endParaRPr lang="de-CH" sz="4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0748" marR="160748" marT="0" marB="0" anchor="ctr"/>
                </a:tc>
              </a:tr>
              <a:tr h="10726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4000" b="0" dirty="0">
                          <a:solidFill>
                            <a:schemeClr val="tx1"/>
                          </a:solidFill>
                          <a:effectLst/>
                        </a:rPr>
                        <a:t>Gibt Gottes Neues Gesetz</a:t>
                      </a:r>
                      <a:endParaRPr lang="de-CH" sz="4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0748" marR="160748" marT="0" marB="0" anchor="ctr">
                    <a:solidFill>
                      <a:schemeClr val="bg1"/>
                    </a:solidFill>
                  </a:tcPr>
                </a:tc>
              </a:tr>
              <a:tr h="9516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4000" b="0" dirty="0">
                          <a:effectLst/>
                        </a:rPr>
                        <a:t>Rettet von Sünde</a:t>
                      </a:r>
                      <a:endParaRPr lang="de-CH" sz="4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0748" marR="160748" marT="0" marB="0" anchor="ctr"/>
                </a:tc>
              </a:tr>
              <a:tr h="10408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4000" b="0" dirty="0">
                          <a:solidFill>
                            <a:schemeClr val="tx1"/>
                          </a:solidFill>
                          <a:effectLst/>
                        </a:rPr>
                        <a:t>Schliesst einen Neuen Bund</a:t>
                      </a:r>
                      <a:endParaRPr lang="de-CH" sz="4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0748" marR="160748" marT="0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7483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934654" y="1905884"/>
            <a:ext cx="10372391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/>
              <a:t>„</a:t>
            </a:r>
            <a:r>
              <a:rPr lang="de-DE" sz="3200" dirty="0"/>
              <a:t>So geht nun hin und macht zu Jüngern alle Völker, </a:t>
            </a:r>
            <a:endParaRPr lang="de-DE" sz="3200" dirty="0" smtClean="0"/>
          </a:p>
          <a:p>
            <a:r>
              <a:rPr lang="de-DE" sz="3200" dirty="0" smtClean="0"/>
              <a:t>und </a:t>
            </a:r>
            <a:r>
              <a:rPr lang="de-DE" sz="3200" dirty="0"/>
              <a:t>tauft sie auf den Namen des Vaters und des Sohnes </a:t>
            </a:r>
            <a:endParaRPr lang="de-DE" sz="3200" dirty="0" smtClean="0"/>
          </a:p>
          <a:p>
            <a:r>
              <a:rPr lang="de-DE" sz="3200" dirty="0" smtClean="0"/>
              <a:t>und </a:t>
            </a:r>
            <a:r>
              <a:rPr lang="de-DE" sz="3200" dirty="0"/>
              <a:t>des Heiligen Geistes </a:t>
            </a:r>
            <a:r>
              <a:rPr lang="de-DE" sz="3200" dirty="0" smtClean="0"/>
              <a:t>und </a:t>
            </a:r>
            <a:r>
              <a:rPr lang="de-DE" sz="3200" dirty="0"/>
              <a:t>lehrt sie alles halten, </a:t>
            </a:r>
            <a:endParaRPr lang="de-DE" sz="3200" dirty="0" smtClean="0"/>
          </a:p>
          <a:p>
            <a:r>
              <a:rPr lang="de-DE" sz="3200" dirty="0" smtClean="0"/>
              <a:t>was </a:t>
            </a:r>
            <a:r>
              <a:rPr lang="de-DE" sz="3200" dirty="0"/>
              <a:t>ich euch befohlen habe. Und siehe, ich bin bei euch </a:t>
            </a:r>
            <a:endParaRPr lang="de-DE" sz="3200" dirty="0" smtClean="0"/>
          </a:p>
          <a:p>
            <a:r>
              <a:rPr lang="de-DE" sz="3200" dirty="0" smtClean="0"/>
              <a:t>alle Tage bis an das Ende der Weltzeit! Amen.“ </a:t>
            </a:r>
            <a:r>
              <a:rPr lang="de-DE" sz="3200" b="1" dirty="0" smtClean="0"/>
              <a:t>(Mt 28,19+20)</a:t>
            </a:r>
            <a:endParaRPr lang="de-CH" sz="3200" dirty="0"/>
          </a:p>
        </p:txBody>
      </p:sp>
    </p:spTree>
    <p:extLst>
      <p:ext uri="{BB962C8B-B14F-4D97-AF65-F5344CB8AC3E}">
        <p14:creationId xmlns:p14="http://schemas.microsoft.com/office/powerpoint/2010/main" val="3015894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934654" y="1905884"/>
            <a:ext cx="9277733" cy="15081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600" dirty="0"/>
              <a:t>Das Matthäusevangelium ist </a:t>
            </a:r>
            <a:endParaRPr lang="de-DE" sz="4600" dirty="0" smtClean="0"/>
          </a:p>
          <a:p>
            <a:r>
              <a:rPr lang="de-DE" sz="4600" u="sng" dirty="0" smtClean="0"/>
              <a:t>das</a:t>
            </a:r>
            <a:r>
              <a:rPr lang="de-DE" sz="4600" dirty="0" smtClean="0"/>
              <a:t> </a:t>
            </a:r>
            <a:r>
              <a:rPr lang="de-DE" sz="4600" dirty="0"/>
              <a:t>Jüngerschafts-Handbuch der Bibel</a:t>
            </a:r>
            <a:endParaRPr lang="de-CH" sz="4600" dirty="0"/>
          </a:p>
        </p:txBody>
      </p:sp>
    </p:spTree>
    <p:extLst>
      <p:ext uri="{BB962C8B-B14F-4D97-AF65-F5344CB8AC3E}">
        <p14:creationId xmlns:p14="http://schemas.microsoft.com/office/powerpoint/2010/main" val="3379290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576307" y="731993"/>
            <a:ext cx="10960436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u="sng" dirty="0"/>
              <a:t>Merke:</a:t>
            </a:r>
            <a:r>
              <a:rPr lang="de-DE" sz="3200" dirty="0"/>
              <a:t> </a:t>
            </a:r>
            <a:r>
              <a:rPr lang="de-DE" sz="3200" dirty="0" smtClean="0"/>
              <a:t>	Matthäus </a:t>
            </a:r>
            <a:r>
              <a:rPr lang="de-DE" sz="3200" dirty="0"/>
              <a:t>ist der einzige Evangelist der die Gemeinde </a:t>
            </a:r>
            <a:endParaRPr lang="de-DE" sz="3200" dirty="0" smtClean="0"/>
          </a:p>
          <a:p>
            <a:r>
              <a:rPr lang="de-DE" sz="3200" dirty="0"/>
              <a:t>	</a:t>
            </a:r>
            <a:r>
              <a:rPr lang="de-DE" sz="3200" dirty="0" smtClean="0"/>
              <a:t>	erwähnt </a:t>
            </a:r>
            <a:r>
              <a:rPr lang="de-DE" sz="3200" b="1" dirty="0"/>
              <a:t>(Kp 16 + 18)</a:t>
            </a:r>
            <a:r>
              <a:rPr lang="de-DE" sz="3200" dirty="0"/>
              <a:t>. In seinen Versen nimmt er </a:t>
            </a:r>
            <a:endParaRPr lang="de-DE" sz="3200" dirty="0" smtClean="0"/>
          </a:p>
          <a:p>
            <a:r>
              <a:rPr lang="de-DE" sz="3200" dirty="0"/>
              <a:t>	</a:t>
            </a:r>
            <a:r>
              <a:rPr lang="de-DE" sz="3200" dirty="0" smtClean="0"/>
              <a:t>	bezug </a:t>
            </a:r>
            <a:r>
              <a:rPr lang="de-DE" sz="3200" dirty="0"/>
              <a:t>auf die universelle Gemeinde und die </a:t>
            </a:r>
            <a:endParaRPr lang="de-DE" sz="3200" dirty="0" smtClean="0"/>
          </a:p>
          <a:p>
            <a:r>
              <a:rPr lang="de-DE" sz="3200" dirty="0"/>
              <a:t>	</a:t>
            </a:r>
            <a:r>
              <a:rPr lang="de-DE" sz="3200" dirty="0" smtClean="0"/>
              <a:t>	lokale </a:t>
            </a:r>
            <a:r>
              <a:rPr lang="de-DE" sz="3200" dirty="0"/>
              <a:t>Gemeinde.</a:t>
            </a:r>
            <a:endParaRPr lang="de-CH" sz="3200" dirty="0"/>
          </a:p>
          <a:p>
            <a:r>
              <a:rPr lang="de-DE" sz="3200" dirty="0"/>
              <a:t> </a:t>
            </a:r>
            <a:endParaRPr lang="de-CH" sz="3200" dirty="0"/>
          </a:p>
          <a:p>
            <a:r>
              <a:rPr lang="de-DE" sz="3200" dirty="0"/>
              <a:t>Bekenntnis des Petrus: </a:t>
            </a:r>
            <a:endParaRPr lang="de-DE" sz="3200" dirty="0" smtClean="0"/>
          </a:p>
          <a:p>
            <a:r>
              <a:rPr lang="de-DE" sz="3200" dirty="0" smtClean="0"/>
              <a:t>„</a:t>
            </a:r>
            <a:r>
              <a:rPr lang="de-DE" sz="3200" dirty="0"/>
              <a:t>Du bist Christus, der Sohn des lebendigen Gottes.“ </a:t>
            </a:r>
            <a:r>
              <a:rPr lang="de-DE" sz="3200" b="1" dirty="0"/>
              <a:t>(Mt 16,16)</a:t>
            </a:r>
            <a:endParaRPr lang="de-CH" sz="3200" dirty="0"/>
          </a:p>
          <a:p>
            <a:r>
              <a:rPr lang="de-DE" sz="3200" dirty="0"/>
              <a:t> </a:t>
            </a:r>
            <a:endParaRPr lang="de-CH" sz="3200" dirty="0"/>
          </a:p>
          <a:p>
            <a:r>
              <a:rPr lang="de-DE" sz="3200" dirty="0"/>
              <a:t>Jesus: „Und ich sage dir auch: Du bist Petrus, und auf diesen </a:t>
            </a:r>
            <a:endParaRPr lang="de-DE" sz="3200" dirty="0" smtClean="0"/>
          </a:p>
          <a:p>
            <a:r>
              <a:rPr lang="de-DE" sz="3200" dirty="0" smtClean="0"/>
              <a:t>Felsen </a:t>
            </a:r>
            <a:r>
              <a:rPr lang="de-DE" sz="3200" dirty="0"/>
              <a:t>will ich meine Gemeinde bauen.“ </a:t>
            </a:r>
            <a:r>
              <a:rPr lang="de-DE" sz="3200" b="1" dirty="0"/>
              <a:t>(Mt 16,18a)</a:t>
            </a:r>
            <a:endParaRPr lang="de-CH" sz="3200" dirty="0"/>
          </a:p>
        </p:txBody>
      </p:sp>
    </p:spTree>
    <p:extLst>
      <p:ext uri="{BB962C8B-B14F-4D97-AF65-F5344CB8AC3E}">
        <p14:creationId xmlns:p14="http://schemas.microsoft.com/office/powerpoint/2010/main" val="2397996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829879" y="1153409"/>
            <a:ext cx="10369313" cy="40318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200" dirty="0"/>
              <a:t>In den 28 Kapiteln des Matthäusevangeliums finden wir </a:t>
            </a:r>
            <a:endParaRPr lang="de-CH" sz="3200" dirty="0" smtClean="0"/>
          </a:p>
          <a:p>
            <a:r>
              <a:rPr lang="de-CH" sz="3200" dirty="0" smtClean="0"/>
              <a:t>fünf </a:t>
            </a:r>
            <a:r>
              <a:rPr lang="de-CH" sz="3200" dirty="0"/>
              <a:t>grosse Reden von Jesus, die alle mit einer ähnlichen </a:t>
            </a:r>
            <a:endParaRPr lang="de-CH" sz="3200" dirty="0" smtClean="0"/>
          </a:p>
          <a:p>
            <a:r>
              <a:rPr lang="de-CH" sz="3200" dirty="0" smtClean="0"/>
              <a:t>Formulierung </a:t>
            </a:r>
            <a:r>
              <a:rPr lang="de-CH" sz="3200" dirty="0"/>
              <a:t>enden: „Und es geschah, als Jesus diese Worte </a:t>
            </a:r>
            <a:endParaRPr lang="de-CH" sz="3200" dirty="0" smtClean="0"/>
          </a:p>
          <a:p>
            <a:r>
              <a:rPr lang="de-CH" sz="3200" dirty="0" smtClean="0"/>
              <a:t>beendet </a:t>
            </a:r>
            <a:r>
              <a:rPr lang="de-CH" sz="3200" dirty="0"/>
              <a:t>hatte</a:t>
            </a:r>
            <a:r>
              <a:rPr lang="de-CH" sz="3200" dirty="0" smtClean="0"/>
              <a:t>...“ Dadurch </a:t>
            </a:r>
            <a:r>
              <a:rPr lang="de-CH" sz="3200" dirty="0"/>
              <a:t>ergibt sich eine natürliche </a:t>
            </a:r>
            <a:endParaRPr lang="de-CH" sz="3200" dirty="0" smtClean="0"/>
          </a:p>
          <a:p>
            <a:r>
              <a:rPr lang="de-CH" sz="3200" dirty="0" smtClean="0"/>
              <a:t>Gliederung </a:t>
            </a:r>
            <a:r>
              <a:rPr lang="de-CH" sz="3200" dirty="0"/>
              <a:t>in fünf Abschnitte, die jeweils aus einem </a:t>
            </a:r>
            <a:endParaRPr lang="de-CH" sz="3200" dirty="0" smtClean="0"/>
          </a:p>
          <a:p>
            <a:r>
              <a:rPr lang="de-CH" sz="3200" dirty="0" smtClean="0"/>
              <a:t>Erzählteil </a:t>
            </a:r>
            <a:r>
              <a:rPr lang="de-CH" sz="3200" dirty="0"/>
              <a:t>und einem Redeteil bestehen. Vervollständigt </a:t>
            </a:r>
            <a:endParaRPr lang="de-CH" sz="3200" dirty="0" smtClean="0"/>
          </a:p>
          <a:p>
            <a:r>
              <a:rPr lang="de-CH" sz="3200" dirty="0" smtClean="0"/>
              <a:t>werden </a:t>
            </a:r>
            <a:r>
              <a:rPr lang="de-CH" sz="3200" dirty="0"/>
              <a:t>diese Abschnitte von einer Einleitung und einem </a:t>
            </a:r>
            <a:endParaRPr lang="de-CH" sz="3200" dirty="0" smtClean="0"/>
          </a:p>
          <a:p>
            <a:r>
              <a:rPr lang="de-CH" sz="3200" dirty="0" smtClean="0"/>
              <a:t>Schlussteil</a:t>
            </a:r>
            <a:r>
              <a:rPr lang="de-CH" sz="3200" dirty="0"/>
              <a:t>, der zum Höhepunkt des Evangeliums führt.</a:t>
            </a:r>
          </a:p>
        </p:txBody>
      </p:sp>
    </p:spTree>
    <p:extLst>
      <p:ext uri="{BB962C8B-B14F-4D97-AF65-F5344CB8AC3E}">
        <p14:creationId xmlns:p14="http://schemas.microsoft.com/office/powerpoint/2010/main" val="3883141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5009333"/>
              </p:ext>
            </p:extLst>
          </p:nvPr>
        </p:nvGraphicFramePr>
        <p:xfrm>
          <a:off x="484791" y="371475"/>
          <a:ext cx="10959757" cy="67883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959757"/>
              </a:tblGrid>
              <a:tr h="6788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3200" dirty="0">
                          <a:solidFill>
                            <a:schemeClr val="tx1"/>
                          </a:solidFill>
                          <a:effectLst/>
                        </a:rPr>
                        <a:t>Gliederung des Matthäusevangeliums</a:t>
                      </a:r>
                      <a:endParaRPr lang="de-CH" sz="3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9694" marR="119694" marT="0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7614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297020"/>
              </p:ext>
            </p:extLst>
          </p:nvPr>
        </p:nvGraphicFramePr>
        <p:xfrm>
          <a:off x="484791" y="371475"/>
          <a:ext cx="10959757" cy="148540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959757"/>
              </a:tblGrid>
              <a:tr h="6788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3200" dirty="0">
                          <a:solidFill>
                            <a:schemeClr val="tx1"/>
                          </a:solidFill>
                          <a:effectLst/>
                        </a:rPr>
                        <a:t>Gliederung des Matthäusevangeliums</a:t>
                      </a:r>
                      <a:endParaRPr lang="de-CH" sz="3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9694" marR="119694" marT="0" marB="0" anchor="ctr">
                    <a:solidFill>
                      <a:schemeClr val="bg1"/>
                    </a:solidFill>
                  </a:tcPr>
                </a:tc>
              </a:tr>
              <a:tr h="8065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b="0" dirty="0">
                          <a:effectLst/>
                        </a:rPr>
                        <a:t>Einleitung: Die Vorstellung des Königs 1,1 - 4,11</a:t>
                      </a:r>
                      <a:endParaRPr lang="de-CH" sz="2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9694" marR="119694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4360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553480" y="313038"/>
            <a:ext cx="2755241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5000" b="1" dirty="0" smtClean="0"/>
              <a:t>Matthäus</a:t>
            </a:r>
            <a:endParaRPr lang="de-CH" sz="5000" dirty="0">
              <a:latin typeface="Trebuchet MS" panose="020B0603020202020204" pitchFamily="34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553480" y="1549904"/>
            <a:ext cx="4620752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de-CH" sz="3400" dirty="0" smtClean="0"/>
              <a:t>Kapitel: 28 | Verse:  1071</a:t>
            </a:r>
          </a:p>
        </p:txBody>
      </p:sp>
    </p:spTree>
    <p:extLst>
      <p:ext uri="{BB962C8B-B14F-4D97-AF65-F5344CB8AC3E}">
        <p14:creationId xmlns:p14="http://schemas.microsoft.com/office/powerpoint/2010/main" val="413208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5484526"/>
              </p:ext>
            </p:extLst>
          </p:nvPr>
        </p:nvGraphicFramePr>
        <p:xfrm>
          <a:off x="484791" y="371475"/>
          <a:ext cx="10959757" cy="23037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657414"/>
                <a:gridCol w="4302343"/>
              </a:tblGrid>
              <a:tr h="678839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3200" dirty="0">
                          <a:solidFill>
                            <a:schemeClr val="tx1"/>
                          </a:solidFill>
                          <a:effectLst/>
                        </a:rPr>
                        <a:t>Gliederung des Matthäusevangeliums</a:t>
                      </a:r>
                      <a:endParaRPr lang="de-CH" sz="3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9694" marR="119694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</a:tr>
              <a:tr h="806564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b="0" dirty="0">
                          <a:effectLst/>
                        </a:rPr>
                        <a:t>Einleitung: Die Vorstellung des Königs 1,1 - 4,11</a:t>
                      </a:r>
                      <a:endParaRPr lang="de-CH" sz="2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9694" marR="119694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</a:tr>
              <a:tr h="8183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b="0" dirty="0">
                          <a:solidFill>
                            <a:schemeClr val="tx1"/>
                          </a:solidFill>
                          <a:effectLst/>
                        </a:rPr>
                        <a:t>Die Grundsätze des Königs 4,12 - 7,29</a:t>
                      </a:r>
                      <a:endParaRPr lang="de-CH" sz="2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9694" marR="119694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dirty="0">
                          <a:solidFill>
                            <a:schemeClr val="tx1"/>
                          </a:solidFill>
                          <a:effectLst/>
                        </a:rPr>
                        <a:t>Bergpredigt 5-7</a:t>
                      </a:r>
                      <a:endParaRPr lang="de-CH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9694" marR="119694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6285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1899303"/>
              </p:ext>
            </p:extLst>
          </p:nvPr>
        </p:nvGraphicFramePr>
        <p:xfrm>
          <a:off x="484791" y="371475"/>
          <a:ext cx="10959757" cy="310089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657414"/>
                <a:gridCol w="4302343"/>
              </a:tblGrid>
              <a:tr h="678839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3200" dirty="0">
                          <a:solidFill>
                            <a:schemeClr val="tx1"/>
                          </a:solidFill>
                          <a:effectLst/>
                        </a:rPr>
                        <a:t>Gliederung des Matthäusevangeliums</a:t>
                      </a:r>
                      <a:endParaRPr lang="de-CH" sz="3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9694" marR="119694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</a:tr>
              <a:tr h="806564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b="0" dirty="0">
                          <a:effectLst/>
                        </a:rPr>
                        <a:t>Einleitung: Die Vorstellung des Königs 1,1 - 4,11</a:t>
                      </a:r>
                      <a:endParaRPr lang="de-CH" sz="2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9694" marR="119694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</a:tr>
              <a:tr h="8183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b="0" dirty="0">
                          <a:solidFill>
                            <a:schemeClr val="tx1"/>
                          </a:solidFill>
                          <a:effectLst/>
                        </a:rPr>
                        <a:t>Die Grundsätze des Königs 4,12 - 7,29</a:t>
                      </a:r>
                      <a:endParaRPr lang="de-CH" sz="2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9694" marR="119694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dirty="0">
                          <a:solidFill>
                            <a:schemeClr val="tx1"/>
                          </a:solidFill>
                          <a:effectLst/>
                        </a:rPr>
                        <a:t>Bergpredigt 5-7</a:t>
                      </a:r>
                      <a:endParaRPr lang="de-CH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9694" marR="119694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79710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b="0" dirty="0">
                          <a:solidFill>
                            <a:schemeClr val="bg1"/>
                          </a:solidFill>
                          <a:effectLst/>
                        </a:rPr>
                        <a:t>Die Taten des Königs 8,1 - 11,1</a:t>
                      </a:r>
                      <a:endParaRPr lang="de-CH" sz="2800" b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9694" marR="119694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dirty="0">
                          <a:solidFill>
                            <a:schemeClr val="bg1"/>
                          </a:solidFill>
                          <a:effectLst/>
                        </a:rPr>
                        <a:t>Aussendungsrede 10</a:t>
                      </a:r>
                      <a:endParaRPr lang="de-CH" sz="2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9694" marR="119694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6020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5218076"/>
              </p:ext>
            </p:extLst>
          </p:nvPr>
        </p:nvGraphicFramePr>
        <p:xfrm>
          <a:off x="484791" y="371475"/>
          <a:ext cx="10959757" cy="380811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657414"/>
                <a:gridCol w="4302343"/>
              </a:tblGrid>
              <a:tr h="678839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3200" dirty="0">
                          <a:solidFill>
                            <a:schemeClr val="tx1"/>
                          </a:solidFill>
                          <a:effectLst/>
                        </a:rPr>
                        <a:t>Gliederung des Matthäusevangeliums</a:t>
                      </a:r>
                      <a:endParaRPr lang="de-CH" sz="3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9694" marR="119694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</a:tr>
              <a:tr h="806564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b="0" dirty="0">
                          <a:effectLst/>
                        </a:rPr>
                        <a:t>Einleitung: Die Vorstellung des Königs 1,1 - 4,11</a:t>
                      </a:r>
                      <a:endParaRPr lang="de-CH" sz="2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9694" marR="119694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</a:tr>
              <a:tr h="8183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b="0" dirty="0">
                          <a:solidFill>
                            <a:schemeClr val="tx1"/>
                          </a:solidFill>
                          <a:effectLst/>
                        </a:rPr>
                        <a:t>Die Grundsätze des Königs 4,12 - 7,29</a:t>
                      </a:r>
                      <a:endParaRPr lang="de-CH" sz="2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9694" marR="119694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dirty="0">
                          <a:solidFill>
                            <a:schemeClr val="tx1"/>
                          </a:solidFill>
                          <a:effectLst/>
                        </a:rPr>
                        <a:t>Bergpredigt 5-7</a:t>
                      </a:r>
                      <a:endParaRPr lang="de-CH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9694" marR="119694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79710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b="0" dirty="0">
                          <a:solidFill>
                            <a:schemeClr val="bg1"/>
                          </a:solidFill>
                          <a:effectLst/>
                        </a:rPr>
                        <a:t>Die Taten des Königs 8,1 - 11,1</a:t>
                      </a:r>
                      <a:endParaRPr lang="de-CH" sz="2800" b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9694" marR="119694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dirty="0">
                          <a:solidFill>
                            <a:schemeClr val="bg1"/>
                          </a:solidFill>
                          <a:effectLst/>
                        </a:rPr>
                        <a:t>Aussendungsrede 10</a:t>
                      </a:r>
                      <a:endParaRPr lang="de-CH" sz="2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9694" marR="119694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7072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b="0" dirty="0">
                          <a:solidFill>
                            <a:schemeClr val="tx1"/>
                          </a:solidFill>
                          <a:effectLst/>
                        </a:rPr>
                        <a:t>Das Programm des Königs 11,2 - 13,53</a:t>
                      </a:r>
                      <a:endParaRPr lang="de-CH" sz="2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9694" marR="119694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dirty="0">
                          <a:solidFill>
                            <a:schemeClr val="tx1"/>
                          </a:solidFill>
                          <a:effectLst/>
                        </a:rPr>
                        <a:t>Gleichnisrede 13</a:t>
                      </a:r>
                      <a:endParaRPr lang="de-CH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9694" marR="119694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578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7493311"/>
              </p:ext>
            </p:extLst>
          </p:nvPr>
        </p:nvGraphicFramePr>
        <p:xfrm>
          <a:off x="484791" y="371475"/>
          <a:ext cx="10959757" cy="458156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657414"/>
                <a:gridCol w="4302343"/>
              </a:tblGrid>
              <a:tr h="678839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3200" dirty="0">
                          <a:solidFill>
                            <a:schemeClr val="tx1"/>
                          </a:solidFill>
                          <a:effectLst/>
                        </a:rPr>
                        <a:t>Gliederung des Matthäusevangeliums</a:t>
                      </a:r>
                      <a:endParaRPr lang="de-CH" sz="3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9694" marR="119694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</a:tr>
              <a:tr h="806564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b="0" dirty="0">
                          <a:effectLst/>
                        </a:rPr>
                        <a:t>Einleitung: Die Vorstellung des Königs 1,1 - 4,11</a:t>
                      </a:r>
                      <a:endParaRPr lang="de-CH" sz="2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9694" marR="119694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</a:tr>
              <a:tr h="8183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b="0" dirty="0">
                          <a:solidFill>
                            <a:schemeClr val="tx1"/>
                          </a:solidFill>
                          <a:effectLst/>
                        </a:rPr>
                        <a:t>Die Grundsätze des Königs 4,12 - 7,29</a:t>
                      </a:r>
                      <a:endParaRPr lang="de-CH" sz="2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9694" marR="119694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dirty="0">
                          <a:solidFill>
                            <a:schemeClr val="tx1"/>
                          </a:solidFill>
                          <a:effectLst/>
                        </a:rPr>
                        <a:t>Bergpredigt 5-7</a:t>
                      </a:r>
                      <a:endParaRPr lang="de-CH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9694" marR="119694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79710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b="0" dirty="0">
                          <a:solidFill>
                            <a:schemeClr val="bg1"/>
                          </a:solidFill>
                          <a:effectLst/>
                        </a:rPr>
                        <a:t>Die Taten des Königs 8,1 - 11,1</a:t>
                      </a:r>
                      <a:endParaRPr lang="de-CH" sz="2800" b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9694" marR="119694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dirty="0">
                          <a:solidFill>
                            <a:schemeClr val="bg1"/>
                          </a:solidFill>
                          <a:effectLst/>
                        </a:rPr>
                        <a:t>Aussendungsrede 10</a:t>
                      </a:r>
                      <a:endParaRPr lang="de-CH" sz="2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9694" marR="119694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7072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b="0" dirty="0">
                          <a:solidFill>
                            <a:schemeClr val="tx1"/>
                          </a:solidFill>
                          <a:effectLst/>
                        </a:rPr>
                        <a:t>Das Programm des Königs 11,2 - 13,53</a:t>
                      </a:r>
                      <a:endParaRPr lang="de-CH" sz="2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9694" marR="119694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dirty="0">
                          <a:solidFill>
                            <a:schemeClr val="tx1"/>
                          </a:solidFill>
                          <a:effectLst/>
                        </a:rPr>
                        <a:t>Gleichnisrede 13</a:t>
                      </a:r>
                      <a:endParaRPr lang="de-CH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9694" marR="119694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7734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b="0" dirty="0">
                          <a:solidFill>
                            <a:schemeClr val="bg1"/>
                          </a:solidFill>
                          <a:effectLst/>
                        </a:rPr>
                        <a:t>Das Schicksal das Königs 13,54 - 19,1</a:t>
                      </a:r>
                      <a:endParaRPr lang="de-CH" sz="2800" b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9694" marR="119694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dirty="0">
                          <a:solidFill>
                            <a:schemeClr val="bg1"/>
                          </a:solidFill>
                          <a:effectLst/>
                        </a:rPr>
                        <a:t>Gemeinderede </a:t>
                      </a:r>
                      <a:r>
                        <a:rPr lang="de-CH" sz="2800" dirty="0" smtClean="0">
                          <a:solidFill>
                            <a:schemeClr val="bg1"/>
                          </a:solidFill>
                          <a:effectLst/>
                        </a:rPr>
                        <a:t>16 | 18</a:t>
                      </a:r>
                      <a:endParaRPr lang="de-CH" sz="2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9694" marR="119694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524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466669"/>
              </p:ext>
            </p:extLst>
          </p:nvPr>
        </p:nvGraphicFramePr>
        <p:xfrm>
          <a:off x="484791" y="371475"/>
          <a:ext cx="10959757" cy="618996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657414"/>
                <a:gridCol w="4302343"/>
              </a:tblGrid>
              <a:tr h="678839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3200" dirty="0">
                          <a:solidFill>
                            <a:schemeClr val="tx1"/>
                          </a:solidFill>
                          <a:effectLst/>
                        </a:rPr>
                        <a:t>Gliederung des Matthäusevangeliums</a:t>
                      </a:r>
                      <a:endParaRPr lang="de-CH" sz="3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9694" marR="119694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</a:tr>
              <a:tr h="806564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b="0" dirty="0">
                          <a:effectLst/>
                        </a:rPr>
                        <a:t>Einleitung: Die Vorstellung des Königs 1,1 - 4,11</a:t>
                      </a:r>
                      <a:endParaRPr lang="de-CH" sz="2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9694" marR="119694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</a:tr>
              <a:tr h="8183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b="0" dirty="0">
                          <a:solidFill>
                            <a:schemeClr val="tx1"/>
                          </a:solidFill>
                          <a:effectLst/>
                        </a:rPr>
                        <a:t>Die Grundsätze des Königs 4,12 - 7,29</a:t>
                      </a:r>
                      <a:endParaRPr lang="de-CH" sz="2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9694" marR="119694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dirty="0">
                          <a:solidFill>
                            <a:schemeClr val="tx1"/>
                          </a:solidFill>
                          <a:effectLst/>
                        </a:rPr>
                        <a:t>Bergpredigt 5-7</a:t>
                      </a:r>
                      <a:endParaRPr lang="de-CH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9694" marR="119694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79710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b="0" dirty="0">
                          <a:solidFill>
                            <a:schemeClr val="bg1"/>
                          </a:solidFill>
                          <a:effectLst/>
                        </a:rPr>
                        <a:t>Die Taten des Königs 8,1 - 11,1</a:t>
                      </a:r>
                      <a:endParaRPr lang="de-CH" sz="2800" b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9694" marR="119694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dirty="0">
                          <a:solidFill>
                            <a:schemeClr val="bg1"/>
                          </a:solidFill>
                          <a:effectLst/>
                        </a:rPr>
                        <a:t>Aussendungsrede 10</a:t>
                      </a:r>
                      <a:endParaRPr lang="de-CH" sz="2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9694" marR="119694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7072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b="0" dirty="0">
                          <a:solidFill>
                            <a:schemeClr val="tx1"/>
                          </a:solidFill>
                          <a:effectLst/>
                        </a:rPr>
                        <a:t>Das Programm des Königs 11,2 - 13,53</a:t>
                      </a:r>
                      <a:endParaRPr lang="de-CH" sz="2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9694" marR="119694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dirty="0">
                          <a:solidFill>
                            <a:schemeClr val="tx1"/>
                          </a:solidFill>
                          <a:effectLst/>
                        </a:rPr>
                        <a:t>Gleichnisrede 13</a:t>
                      </a:r>
                      <a:endParaRPr lang="de-CH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9694" marR="119694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7734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b="0" dirty="0">
                          <a:solidFill>
                            <a:schemeClr val="bg1"/>
                          </a:solidFill>
                          <a:effectLst/>
                        </a:rPr>
                        <a:t>Das Schicksal das Königs 13,54 - 19,1</a:t>
                      </a:r>
                      <a:endParaRPr lang="de-CH" sz="2800" b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9694" marR="119694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dirty="0">
                          <a:solidFill>
                            <a:schemeClr val="bg1"/>
                          </a:solidFill>
                          <a:effectLst/>
                        </a:rPr>
                        <a:t>Gemeinderede </a:t>
                      </a:r>
                      <a:r>
                        <a:rPr lang="de-CH" sz="2800" dirty="0" smtClean="0">
                          <a:solidFill>
                            <a:schemeClr val="bg1"/>
                          </a:solidFill>
                          <a:effectLst/>
                        </a:rPr>
                        <a:t>16 | 18</a:t>
                      </a:r>
                      <a:endParaRPr lang="de-CH" sz="2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9694" marR="119694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8302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b="0" dirty="0">
                          <a:solidFill>
                            <a:schemeClr val="tx1"/>
                          </a:solidFill>
                          <a:effectLst/>
                        </a:rPr>
                        <a:t>Die Probleme des Königs 19,2 - 26,2</a:t>
                      </a:r>
                      <a:endParaRPr lang="de-CH" sz="2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9694" marR="119694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>
                          <a:solidFill>
                            <a:schemeClr val="tx1"/>
                          </a:solidFill>
                          <a:effectLst/>
                        </a:rPr>
                        <a:t>Endzeitrede </a:t>
                      </a:r>
                      <a:r>
                        <a:rPr lang="de-CH" sz="2800" smtClean="0">
                          <a:solidFill>
                            <a:schemeClr val="tx1"/>
                          </a:solidFill>
                          <a:effectLst/>
                        </a:rPr>
                        <a:t>24-25</a:t>
                      </a:r>
                      <a:endParaRPr lang="de-CH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9694" marR="119694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778179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de-CH" sz="2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9694" marR="119694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1376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3487515"/>
              </p:ext>
            </p:extLst>
          </p:nvPr>
        </p:nvGraphicFramePr>
        <p:xfrm>
          <a:off x="484791" y="371475"/>
          <a:ext cx="10959757" cy="618996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657414"/>
                <a:gridCol w="4302343"/>
              </a:tblGrid>
              <a:tr h="678839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3200" dirty="0">
                          <a:solidFill>
                            <a:schemeClr val="tx1"/>
                          </a:solidFill>
                          <a:effectLst/>
                        </a:rPr>
                        <a:t>Gliederung des Matthäusevangeliums</a:t>
                      </a:r>
                      <a:endParaRPr lang="de-CH" sz="3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9694" marR="119694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</a:tr>
              <a:tr h="806564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b="0" dirty="0">
                          <a:effectLst/>
                        </a:rPr>
                        <a:t>Einleitung: Die Vorstellung des Königs 1,1 - 4,11</a:t>
                      </a:r>
                      <a:endParaRPr lang="de-CH" sz="2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9694" marR="119694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</a:tr>
              <a:tr h="8183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b="0" dirty="0">
                          <a:solidFill>
                            <a:schemeClr val="tx1"/>
                          </a:solidFill>
                          <a:effectLst/>
                        </a:rPr>
                        <a:t>Die Grundsätze des Königs 4,12 - 7,29</a:t>
                      </a:r>
                      <a:endParaRPr lang="de-CH" sz="2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9694" marR="119694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dirty="0">
                          <a:solidFill>
                            <a:schemeClr val="tx1"/>
                          </a:solidFill>
                          <a:effectLst/>
                        </a:rPr>
                        <a:t>Bergpredigt 5-7</a:t>
                      </a:r>
                      <a:endParaRPr lang="de-CH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9694" marR="119694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79710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b="0" dirty="0">
                          <a:solidFill>
                            <a:schemeClr val="bg1"/>
                          </a:solidFill>
                          <a:effectLst/>
                        </a:rPr>
                        <a:t>Die Taten des Königs 8,1 - 11,1</a:t>
                      </a:r>
                      <a:endParaRPr lang="de-CH" sz="2800" b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9694" marR="119694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dirty="0">
                          <a:solidFill>
                            <a:schemeClr val="bg1"/>
                          </a:solidFill>
                          <a:effectLst/>
                        </a:rPr>
                        <a:t>Aussendungsrede 10</a:t>
                      </a:r>
                      <a:endParaRPr lang="de-CH" sz="2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9694" marR="119694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7072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b="0" dirty="0">
                          <a:solidFill>
                            <a:schemeClr val="tx1"/>
                          </a:solidFill>
                          <a:effectLst/>
                        </a:rPr>
                        <a:t>Das Programm des Königs 11,2 - 13,53</a:t>
                      </a:r>
                      <a:endParaRPr lang="de-CH" sz="2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9694" marR="119694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dirty="0">
                          <a:solidFill>
                            <a:schemeClr val="tx1"/>
                          </a:solidFill>
                          <a:effectLst/>
                        </a:rPr>
                        <a:t>Gleichnisrede 13</a:t>
                      </a:r>
                      <a:endParaRPr lang="de-CH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9694" marR="119694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7734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b="0" dirty="0">
                          <a:solidFill>
                            <a:schemeClr val="bg1"/>
                          </a:solidFill>
                          <a:effectLst/>
                        </a:rPr>
                        <a:t>Das Schicksal das Königs 13,54 - 19,1</a:t>
                      </a:r>
                      <a:endParaRPr lang="de-CH" sz="2800" b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9694" marR="119694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dirty="0">
                          <a:solidFill>
                            <a:schemeClr val="bg1"/>
                          </a:solidFill>
                          <a:effectLst/>
                        </a:rPr>
                        <a:t>Gemeinderede </a:t>
                      </a:r>
                      <a:r>
                        <a:rPr lang="de-CH" sz="2800" dirty="0" smtClean="0">
                          <a:solidFill>
                            <a:schemeClr val="bg1"/>
                          </a:solidFill>
                          <a:effectLst/>
                        </a:rPr>
                        <a:t>16 | 18</a:t>
                      </a:r>
                      <a:endParaRPr lang="de-CH" sz="2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9694" marR="119694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8302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b="0" dirty="0">
                          <a:solidFill>
                            <a:schemeClr val="tx1"/>
                          </a:solidFill>
                          <a:effectLst/>
                        </a:rPr>
                        <a:t>Die Probleme des Königs 19,2 - 26,2</a:t>
                      </a:r>
                      <a:endParaRPr lang="de-CH" sz="2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9694" marR="119694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dirty="0">
                          <a:solidFill>
                            <a:schemeClr val="tx1"/>
                          </a:solidFill>
                          <a:effectLst/>
                        </a:rPr>
                        <a:t>Endzeitrede </a:t>
                      </a:r>
                      <a:r>
                        <a:rPr lang="de-CH" sz="2800" dirty="0" smtClean="0">
                          <a:solidFill>
                            <a:schemeClr val="tx1"/>
                          </a:solidFill>
                          <a:effectLst/>
                        </a:rPr>
                        <a:t>24-25</a:t>
                      </a:r>
                      <a:endParaRPr lang="de-CH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9694" marR="119694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778179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800" b="0" dirty="0">
                          <a:effectLst/>
                        </a:rPr>
                        <a:t>Tod und Auferstehung des Königs 26,3 - 28,20</a:t>
                      </a:r>
                      <a:endParaRPr lang="de-CH" sz="2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9694" marR="119694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6307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811086" y="558995"/>
            <a:ext cx="9939131" cy="22929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200" dirty="0"/>
              <a:t>In </a:t>
            </a:r>
            <a:r>
              <a:rPr lang="de-CH" sz="3200" b="1" dirty="0"/>
              <a:t>Kap 4,17</a:t>
            </a:r>
            <a:r>
              <a:rPr lang="de-CH" sz="3200" dirty="0"/>
              <a:t> betont Matthäus den Anspruch des Königs</a:t>
            </a:r>
            <a:r>
              <a:rPr lang="de-CH" sz="3200" dirty="0" smtClean="0"/>
              <a:t>:</a:t>
            </a:r>
          </a:p>
          <a:p>
            <a:endParaRPr lang="de-CH" sz="1500" dirty="0"/>
          </a:p>
          <a:p>
            <a:r>
              <a:rPr lang="de-CH" sz="3200" dirty="0"/>
              <a:t>„Von da an begann Jesus zu verkündigen und zu sprechen: </a:t>
            </a:r>
            <a:endParaRPr lang="de-CH" sz="3200" dirty="0" smtClean="0"/>
          </a:p>
          <a:p>
            <a:r>
              <a:rPr lang="de-CH" sz="3200" dirty="0" smtClean="0"/>
              <a:t>Tut </a:t>
            </a:r>
            <a:r>
              <a:rPr lang="de-CH" sz="3200" dirty="0"/>
              <a:t>Buße, denn das Reich der Himmel ist nahe </a:t>
            </a:r>
            <a:endParaRPr lang="de-CH" sz="3200" dirty="0" smtClean="0"/>
          </a:p>
          <a:p>
            <a:r>
              <a:rPr lang="de-CH" sz="3200" dirty="0" smtClean="0"/>
              <a:t>herbeigekommen</a:t>
            </a:r>
            <a:r>
              <a:rPr lang="de-CH" sz="3200" dirty="0"/>
              <a:t>!“ </a:t>
            </a:r>
            <a:r>
              <a:rPr lang="de-CH" sz="3200" b="1" dirty="0"/>
              <a:t>(Mt 4,17)</a:t>
            </a:r>
            <a:endParaRPr lang="de-CH" sz="3200" dirty="0"/>
          </a:p>
        </p:txBody>
      </p:sp>
      <p:sp>
        <p:nvSpPr>
          <p:cNvPr id="3" name="Textfeld 2"/>
          <p:cNvSpPr txBox="1"/>
          <p:nvPr/>
        </p:nvSpPr>
        <p:spPr>
          <a:xfrm>
            <a:off x="802845" y="3541103"/>
            <a:ext cx="10853228" cy="27546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200" dirty="0"/>
              <a:t>In </a:t>
            </a:r>
            <a:r>
              <a:rPr lang="de-CH" sz="3200" b="1" dirty="0"/>
              <a:t>Kap 16,21</a:t>
            </a:r>
            <a:r>
              <a:rPr lang="de-CH" sz="3200" dirty="0"/>
              <a:t> über </a:t>
            </a:r>
            <a:r>
              <a:rPr lang="de-CH" sz="3200" dirty="0" smtClean="0"/>
              <a:t>Hingabe </a:t>
            </a:r>
            <a:r>
              <a:rPr lang="de-CH" sz="3200" dirty="0"/>
              <a:t>und den Preis </a:t>
            </a:r>
            <a:r>
              <a:rPr lang="de-CH" sz="3200" dirty="0" smtClean="0"/>
              <a:t>der Jüngerschaft:</a:t>
            </a:r>
          </a:p>
          <a:p>
            <a:endParaRPr lang="de-CH" sz="1300" dirty="0"/>
          </a:p>
          <a:p>
            <a:r>
              <a:rPr lang="de-CH" sz="3200" dirty="0"/>
              <a:t>„Von da an begann Jesus seinen Jüngern zu zeigen, dass er nach </a:t>
            </a:r>
            <a:endParaRPr lang="de-CH" sz="3200" dirty="0" smtClean="0"/>
          </a:p>
          <a:p>
            <a:r>
              <a:rPr lang="de-CH" sz="3200" dirty="0" smtClean="0"/>
              <a:t>Jerusalem </a:t>
            </a:r>
            <a:r>
              <a:rPr lang="de-CH" sz="3200" dirty="0"/>
              <a:t>gehen und viel leiden müsse von den Ältesten, den </a:t>
            </a:r>
            <a:endParaRPr lang="de-CH" sz="3200" dirty="0" smtClean="0"/>
          </a:p>
          <a:p>
            <a:r>
              <a:rPr lang="de-CH" sz="3200" dirty="0" smtClean="0"/>
              <a:t>obersten </a:t>
            </a:r>
            <a:r>
              <a:rPr lang="de-CH" sz="3200" dirty="0"/>
              <a:t>Priestern und Schriftgelehrten, und getötet werden </a:t>
            </a:r>
            <a:endParaRPr lang="de-CH" sz="3200" dirty="0" smtClean="0"/>
          </a:p>
          <a:p>
            <a:r>
              <a:rPr lang="de-CH" sz="3200" dirty="0" smtClean="0"/>
              <a:t>und </a:t>
            </a:r>
            <a:r>
              <a:rPr lang="de-CH" sz="3200" dirty="0"/>
              <a:t>am dritten Tag auferweckt werden müsse.“ </a:t>
            </a:r>
            <a:r>
              <a:rPr lang="de-CH" sz="3200" b="1" dirty="0"/>
              <a:t>(Mt 16,21)</a:t>
            </a:r>
            <a:endParaRPr lang="de-CH" sz="3200" dirty="0"/>
          </a:p>
        </p:txBody>
      </p:sp>
    </p:spTree>
    <p:extLst>
      <p:ext uri="{BB962C8B-B14F-4D97-AF65-F5344CB8AC3E}">
        <p14:creationId xmlns:p14="http://schemas.microsoft.com/office/powerpoint/2010/main" val="1307551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591" y="-1034427"/>
            <a:ext cx="10527956" cy="6359405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3527225" y="5056144"/>
            <a:ext cx="4677434" cy="9387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5500" b="1" dirty="0" smtClean="0"/>
              <a:t>Matthäus Teil 1</a:t>
            </a:r>
            <a:endParaRPr lang="de-CH" sz="5500" b="1" dirty="0"/>
          </a:p>
        </p:txBody>
      </p:sp>
    </p:spTree>
    <p:extLst>
      <p:ext uri="{BB962C8B-B14F-4D97-AF65-F5344CB8AC3E}">
        <p14:creationId xmlns:p14="http://schemas.microsoft.com/office/powerpoint/2010/main" val="1783431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687004" y="1820159"/>
            <a:ext cx="861774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200" dirty="0"/>
              <a:t>Im Matthäus geht es um die entscheidende Frage: </a:t>
            </a:r>
          </a:p>
          <a:p>
            <a:r>
              <a:rPr lang="de-CH" sz="3200" dirty="0"/>
              <a:t>Wer ist König in deinem Leben?</a:t>
            </a:r>
          </a:p>
        </p:txBody>
      </p:sp>
    </p:spTree>
    <p:extLst>
      <p:ext uri="{BB962C8B-B14F-4D97-AF65-F5344CB8AC3E}">
        <p14:creationId xmlns:p14="http://schemas.microsoft.com/office/powerpoint/2010/main" val="3440063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753679" y="562859"/>
            <a:ext cx="11104963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„Und als Jesus von da weiterging, sah er einen Menschen </a:t>
            </a:r>
            <a:r>
              <a:rPr lang="de-CH" sz="3000" dirty="0" smtClean="0"/>
              <a:t>an </a:t>
            </a:r>
          </a:p>
          <a:p>
            <a:r>
              <a:rPr lang="de-CH" sz="3000" dirty="0" smtClean="0"/>
              <a:t>der </a:t>
            </a:r>
            <a:r>
              <a:rPr lang="de-CH" sz="3000" dirty="0"/>
              <a:t>Zollstätte sitzen, der hieß Matthäus; und er sprach </a:t>
            </a:r>
            <a:r>
              <a:rPr lang="de-CH" sz="3000" dirty="0" smtClean="0"/>
              <a:t>zu </a:t>
            </a:r>
            <a:r>
              <a:rPr lang="de-CH" sz="3000" dirty="0"/>
              <a:t>ihm: </a:t>
            </a:r>
            <a:endParaRPr lang="de-CH" sz="3000" dirty="0" smtClean="0"/>
          </a:p>
          <a:p>
            <a:r>
              <a:rPr lang="de-CH" sz="3000" dirty="0" smtClean="0"/>
              <a:t>Folge </a:t>
            </a:r>
            <a:r>
              <a:rPr lang="de-CH" sz="3000" dirty="0"/>
              <a:t>mir nach! Und er stand auf und folgte ihm </a:t>
            </a:r>
            <a:r>
              <a:rPr lang="de-CH" sz="3000" dirty="0" smtClean="0"/>
              <a:t>nach</a:t>
            </a:r>
            <a:r>
              <a:rPr lang="de-CH" sz="3000" dirty="0"/>
              <a:t>. </a:t>
            </a:r>
            <a:r>
              <a:rPr lang="de-CH" sz="3000" dirty="0" smtClean="0"/>
              <a:t>Und </a:t>
            </a:r>
            <a:r>
              <a:rPr lang="de-CH" sz="3000" dirty="0"/>
              <a:t>es </a:t>
            </a:r>
            <a:endParaRPr lang="de-CH" sz="3000" dirty="0" smtClean="0"/>
          </a:p>
          <a:p>
            <a:r>
              <a:rPr lang="de-CH" sz="3000" dirty="0" smtClean="0"/>
              <a:t>geschah</a:t>
            </a:r>
            <a:r>
              <a:rPr lang="de-CH" sz="3000" dirty="0"/>
              <a:t>, als er in dem Haus zu Tisch saß, siehe, </a:t>
            </a:r>
            <a:r>
              <a:rPr lang="de-CH" sz="3000" dirty="0" smtClean="0"/>
              <a:t>da </a:t>
            </a:r>
            <a:r>
              <a:rPr lang="de-CH" sz="3000" dirty="0"/>
              <a:t>kamen </a:t>
            </a:r>
            <a:endParaRPr lang="de-CH" sz="3000" dirty="0" smtClean="0"/>
          </a:p>
          <a:p>
            <a:r>
              <a:rPr lang="de-CH" sz="3000" dirty="0" smtClean="0"/>
              <a:t>viele </a:t>
            </a:r>
            <a:r>
              <a:rPr lang="de-CH" sz="3000" dirty="0"/>
              <a:t>Zöllner und Sünder und saßen mit Jesus und </a:t>
            </a:r>
            <a:r>
              <a:rPr lang="de-CH" sz="3000" dirty="0" smtClean="0"/>
              <a:t>seinen </a:t>
            </a:r>
          </a:p>
          <a:p>
            <a:r>
              <a:rPr lang="de-CH" sz="3000" dirty="0" smtClean="0"/>
              <a:t>Jüngern </a:t>
            </a:r>
            <a:r>
              <a:rPr lang="de-CH" sz="3000" dirty="0"/>
              <a:t>zu Tisch. </a:t>
            </a:r>
            <a:r>
              <a:rPr lang="de-CH" sz="3000" dirty="0" smtClean="0"/>
              <a:t>Und </a:t>
            </a:r>
            <a:r>
              <a:rPr lang="de-CH" sz="3000" dirty="0"/>
              <a:t>als die Pharisäer es sahen, </a:t>
            </a:r>
            <a:r>
              <a:rPr lang="de-CH" sz="3000" dirty="0" smtClean="0"/>
              <a:t>sprachen </a:t>
            </a:r>
            <a:r>
              <a:rPr lang="de-CH" sz="3000" dirty="0"/>
              <a:t>sie </a:t>
            </a:r>
            <a:endParaRPr lang="de-CH" sz="3000" dirty="0" smtClean="0"/>
          </a:p>
          <a:p>
            <a:r>
              <a:rPr lang="de-CH" sz="3000" dirty="0" smtClean="0"/>
              <a:t>zu </a:t>
            </a:r>
            <a:r>
              <a:rPr lang="de-CH" sz="3000" dirty="0"/>
              <a:t>seinen Jüngern: Warum isst euer Meister </a:t>
            </a:r>
            <a:r>
              <a:rPr lang="de-CH" sz="3000" dirty="0" smtClean="0"/>
              <a:t>mit </a:t>
            </a:r>
            <a:r>
              <a:rPr lang="de-CH" sz="3000" dirty="0"/>
              <a:t>den Zöllnern </a:t>
            </a:r>
            <a:endParaRPr lang="de-CH" sz="3000" dirty="0" smtClean="0"/>
          </a:p>
          <a:p>
            <a:r>
              <a:rPr lang="de-CH" sz="3000" dirty="0" smtClean="0"/>
              <a:t>und </a:t>
            </a:r>
            <a:r>
              <a:rPr lang="de-CH" sz="3000" dirty="0"/>
              <a:t>Sündern? </a:t>
            </a:r>
            <a:r>
              <a:rPr lang="de-CH" sz="3000" dirty="0" smtClean="0"/>
              <a:t>Jesus </a:t>
            </a:r>
            <a:r>
              <a:rPr lang="de-CH" sz="3000" dirty="0"/>
              <a:t>aber, als er es hörte, </a:t>
            </a:r>
            <a:r>
              <a:rPr lang="de-CH" sz="3000" dirty="0" smtClean="0"/>
              <a:t>sprach </a:t>
            </a:r>
            <a:r>
              <a:rPr lang="de-CH" sz="3000" dirty="0"/>
              <a:t>zu ihnen: </a:t>
            </a:r>
            <a:endParaRPr lang="de-CH" sz="3000" dirty="0" smtClean="0"/>
          </a:p>
          <a:p>
            <a:r>
              <a:rPr lang="de-CH" sz="3000" dirty="0" smtClean="0"/>
              <a:t>Nicht </a:t>
            </a:r>
            <a:r>
              <a:rPr lang="de-CH" sz="3000" dirty="0"/>
              <a:t>die Starken brauchen den Arzt, </a:t>
            </a:r>
            <a:r>
              <a:rPr lang="de-CH" sz="3000" dirty="0" smtClean="0"/>
              <a:t>sondern </a:t>
            </a:r>
            <a:r>
              <a:rPr lang="de-CH" sz="3000" dirty="0"/>
              <a:t>die Kranken. </a:t>
            </a:r>
            <a:endParaRPr lang="de-CH" sz="3000" dirty="0" smtClean="0"/>
          </a:p>
          <a:p>
            <a:r>
              <a:rPr lang="de-CH" sz="3000" dirty="0" smtClean="0"/>
              <a:t>Geht </a:t>
            </a:r>
            <a:r>
              <a:rPr lang="de-CH" sz="3000" dirty="0"/>
              <a:t>aber hin und lernt, </a:t>
            </a:r>
            <a:r>
              <a:rPr lang="de-CH" sz="3000" dirty="0" smtClean="0"/>
              <a:t>was </a:t>
            </a:r>
            <a:r>
              <a:rPr lang="de-CH" sz="3000" dirty="0"/>
              <a:t>das heißt: »Ich will Barmherzigkeit </a:t>
            </a:r>
            <a:endParaRPr lang="de-CH" sz="3000" dirty="0" smtClean="0"/>
          </a:p>
          <a:p>
            <a:r>
              <a:rPr lang="de-CH" sz="3000" dirty="0" smtClean="0"/>
              <a:t>und </a:t>
            </a:r>
            <a:r>
              <a:rPr lang="de-CH" sz="3000" dirty="0"/>
              <a:t>nicht Opfer« </a:t>
            </a:r>
            <a:r>
              <a:rPr lang="de-CH" sz="3000" dirty="0" smtClean="0"/>
              <a:t>Denn </a:t>
            </a:r>
            <a:r>
              <a:rPr lang="de-CH" sz="3000" dirty="0"/>
              <a:t>ich bin nicht gekommen, Gerechte zu berufen, </a:t>
            </a:r>
            <a:endParaRPr lang="de-CH" sz="3000" dirty="0" smtClean="0"/>
          </a:p>
          <a:p>
            <a:r>
              <a:rPr lang="de-CH" sz="3000" dirty="0" smtClean="0"/>
              <a:t>sondern </a:t>
            </a:r>
            <a:r>
              <a:rPr lang="de-CH" sz="3000" dirty="0"/>
              <a:t>Sünder zur Buße.“ </a:t>
            </a:r>
            <a:r>
              <a:rPr lang="de-CH" sz="3000" b="1" dirty="0"/>
              <a:t>(Mt 9,9-13)</a:t>
            </a:r>
            <a:endParaRPr lang="de-CH" sz="3000" dirty="0"/>
          </a:p>
        </p:txBody>
      </p:sp>
    </p:spTree>
    <p:extLst>
      <p:ext uri="{BB962C8B-B14F-4D97-AF65-F5344CB8AC3E}">
        <p14:creationId xmlns:p14="http://schemas.microsoft.com/office/powerpoint/2010/main" val="2845568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963229" y="1591559"/>
            <a:ext cx="8325100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200" dirty="0"/>
              <a:t>Zöllner standen unter dem Pauschalurteil eines </a:t>
            </a:r>
            <a:endParaRPr lang="de-CH" sz="3200" dirty="0" smtClean="0"/>
          </a:p>
          <a:p>
            <a:r>
              <a:rPr lang="de-CH" sz="3200" dirty="0" smtClean="0"/>
              <a:t>schlechten </a:t>
            </a:r>
            <a:r>
              <a:rPr lang="de-CH" sz="3200" dirty="0"/>
              <a:t>Charakters, denn Zöllner und Sünder </a:t>
            </a:r>
            <a:endParaRPr lang="de-CH" sz="3200" dirty="0" smtClean="0"/>
          </a:p>
          <a:p>
            <a:r>
              <a:rPr lang="de-CH" sz="3200" dirty="0" smtClean="0"/>
              <a:t>waren </a:t>
            </a:r>
            <a:r>
              <a:rPr lang="de-CH" sz="3200" dirty="0"/>
              <a:t>gleichbedeutende </a:t>
            </a:r>
            <a:r>
              <a:rPr lang="de-CH" sz="3200" dirty="0" smtClean="0"/>
              <a:t>Begriffe. </a:t>
            </a:r>
            <a:r>
              <a:rPr lang="de-CH" sz="3200" dirty="0"/>
              <a:t>Und trotzdem </a:t>
            </a:r>
            <a:endParaRPr lang="de-CH" sz="3200" dirty="0" smtClean="0"/>
          </a:p>
          <a:p>
            <a:r>
              <a:rPr lang="de-CH" sz="3200" dirty="0" smtClean="0"/>
              <a:t>berief </a:t>
            </a:r>
            <a:r>
              <a:rPr lang="de-CH" sz="3200" dirty="0"/>
              <a:t>Jesus diesen Matthäus direkt von seinem </a:t>
            </a:r>
            <a:endParaRPr lang="de-CH" sz="3200" dirty="0" smtClean="0"/>
          </a:p>
          <a:p>
            <a:r>
              <a:rPr lang="de-CH" sz="3200" dirty="0" smtClean="0"/>
              <a:t>Zollhaus </a:t>
            </a:r>
            <a:r>
              <a:rPr lang="de-CH" sz="3200" dirty="0"/>
              <a:t>weg in seine </a:t>
            </a:r>
            <a:r>
              <a:rPr lang="de-CH" sz="3200" dirty="0" smtClean="0"/>
              <a:t>Nachfolge.</a:t>
            </a:r>
            <a:endParaRPr lang="de-CH" sz="3200" dirty="0"/>
          </a:p>
        </p:txBody>
      </p:sp>
    </p:spTree>
    <p:extLst>
      <p:ext uri="{BB962C8B-B14F-4D97-AF65-F5344CB8AC3E}">
        <p14:creationId xmlns:p14="http://schemas.microsoft.com/office/powerpoint/2010/main" val="1695570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963229" y="1591559"/>
            <a:ext cx="930459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200" dirty="0"/>
              <a:t>Der König Jesus kann einen Menschen aus dem </a:t>
            </a:r>
            <a:endParaRPr lang="de-CH" sz="3200" dirty="0" smtClean="0"/>
          </a:p>
          <a:p>
            <a:r>
              <a:rPr lang="de-CH" sz="3200" dirty="0" smtClean="0"/>
              <a:t>„</a:t>
            </a:r>
            <a:r>
              <a:rPr lang="de-CH" sz="3200" dirty="0"/>
              <a:t>sündhaftesten“ Beruf heraus berufen und zu </a:t>
            </a:r>
            <a:endParaRPr lang="de-CH" sz="3200" dirty="0" smtClean="0"/>
          </a:p>
          <a:p>
            <a:r>
              <a:rPr lang="de-CH" sz="3200" dirty="0" smtClean="0"/>
              <a:t>einem </a:t>
            </a:r>
            <a:r>
              <a:rPr lang="de-CH" sz="3200" dirty="0"/>
              <a:t>Menschen formen, der zur Ehre des Königs lebt.</a:t>
            </a:r>
          </a:p>
        </p:txBody>
      </p:sp>
    </p:spTree>
    <p:extLst>
      <p:ext uri="{BB962C8B-B14F-4D97-AF65-F5344CB8AC3E}">
        <p14:creationId xmlns:p14="http://schemas.microsoft.com/office/powerpoint/2010/main" val="61706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934654" y="2134484"/>
            <a:ext cx="1081417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/>
              <a:t>Matthäus bezieht sich mehr auf das Alte </a:t>
            </a:r>
            <a:r>
              <a:rPr lang="de-DE" sz="3200" dirty="0" smtClean="0"/>
              <a:t>Testament als </a:t>
            </a:r>
          </a:p>
          <a:p>
            <a:r>
              <a:rPr lang="de-DE" sz="3200" dirty="0" smtClean="0"/>
              <a:t>alle </a:t>
            </a:r>
            <a:r>
              <a:rPr lang="de-DE" sz="3200" dirty="0"/>
              <a:t>anderen Evangelien. Eines seiner </a:t>
            </a:r>
            <a:r>
              <a:rPr lang="de-DE" sz="3200" dirty="0" smtClean="0"/>
              <a:t>Lieblingszitate </a:t>
            </a:r>
            <a:r>
              <a:rPr lang="de-DE" sz="3200" dirty="0"/>
              <a:t>ist (10x), </a:t>
            </a:r>
            <a:endParaRPr lang="de-DE" sz="3200" dirty="0" smtClean="0"/>
          </a:p>
          <a:p>
            <a:r>
              <a:rPr lang="de-DE" sz="3200" i="1" dirty="0" smtClean="0"/>
              <a:t>"</a:t>
            </a:r>
            <a:r>
              <a:rPr lang="de-DE" sz="3200" i="1" dirty="0"/>
              <a:t>damit erfüllt würde, was durch den Propheten … gesagt ist …".</a:t>
            </a:r>
            <a:r>
              <a:rPr lang="de-DE" sz="3200" dirty="0"/>
              <a:t> </a:t>
            </a:r>
            <a:endParaRPr lang="de-CH" sz="3200" dirty="0"/>
          </a:p>
        </p:txBody>
      </p:sp>
    </p:spTree>
    <p:extLst>
      <p:ext uri="{BB962C8B-B14F-4D97-AF65-F5344CB8AC3E}">
        <p14:creationId xmlns:p14="http://schemas.microsoft.com/office/powerpoint/2010/main" val="3852335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934654" y="2134484"/>
            <a:ext cx="7991740" cy="15081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600" dirty="0"/>
              <a:t>Gottes Wort ist dynamische und </a:t>
            </a:r>
            <a:endParaRPr lang="de-DE" sz="4600" dirty="0" smtClean="0"/>
          </a:p>
          <a:p>
            <a:r>
              <a:rPr lang="de-DE" sz="4600" dirty="0" smtClean="0"/>
              <a:t>sich </a:t>
            </a:r>
            <a:r>
              <a:rPr lang="de-DE" sz="4600" dirty="0"/>
              <a:t>bestätigende Wahrheit!</a:t>
            </a:r>
            <a:endParaRPr lang="de-CH" sz="4600" dirty="0"/>
          </a:p>
        </p:txBody>
      </p:sp>
    </p:spTree>
    <p:extLst>
      <p:ext uri="{BB962C8B-B14F-4D97-AF65-F5344CB8AC3E}">
        <p14:creationId xmlns:p14="http://schemas.microsoft.com/office/powerpoint/2010/main" val="763795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1549</Words>
  <Application>Microsoft Office PowerPoint</Application>
  <PresentationFormat>Breitbild</PresentationFormat>
  <Paragraphs>199</Paragraphs>
  <Slides>37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37</vt:i4>
      </vt:variant>
    </vt:vector>
  </HeadingPairs>
  <TitlesOfParts>
    <vt:vector size="43" baseType="lpstr">
      <vt:lpstr>Arial</vt:lpstr>
      <vt:lpstr>Calibri</vt:lpstr>
      <vt:lpstr>Calibri Light</vt:lpstr>
      <vt:lpstr>Times New Roman</vt:lpstr>
      <vt:lpstr>Trebuchet MS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Reinhard</dc:creator>
  <cp:lastModifiedBy>Reinhard</cp:lastModifiedBy>
  <cp:revision>127</cp:revision>
  <dcterms:created xsi:type="dcterms:W3CDTF">2018-05-19T05:14:58Z</dcterms:created>
  <dcterms:modified xsi:type="dcterms:W3CDTF">2018-11-15T15:43:10Z</dcterms:modified>
</cp:coreProperties>
</file>