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37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55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8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04.11.2018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04.11.2018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035309" y="5192502"/>
            <a:ext cx="847231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 smtClean="0"/>
              <a:t>Einführung in die Evangelien</a:t>
            </a:r>
            <a:endParaRPr lang="de-CH" sz="5500" b="1" dirty="0"/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6160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Wie entstanden die Evangelien?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96341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200" dirty="0"/>
              <a:t>Lukas war ein Historiker, der sorgfältig recherchierte, </a:t>
            </a:r>
            <a:endParaRPr lang="de-CH" sz="3200" dirty="0" smtClean="0"/>
          </a:p>
          <a:p>
            <a:pPr lvl="0"/>
            <a:r>
              <a:rPr lang="de-CH" sz="3200" dirty="0" smtClean="0"/>
              <a:t>um </a:t>
            </a:r>
            <a:r>
              <a:rPr lang="de-CH" sz="3200" dirty="0"/>
              <a:t>einen zuverlässigen Bericht zu verfassen </a:t>
            </a:r>
            <a:r>
              <a:rPr lang="de-CH" sz="3200" b="1" dirty="0"/>
              <a:t>(Lk 1,3-4)</a:t>
            </a:r>
            <a:r>
              <a:rPr lang="de-CH" sz="3200" dirty="0"/>
              <a:t>. </a:t>
            </a:r>
            <a:endParaRPr lang="de-CH" sz="3200" dirty="0" smtClean="0"/>
          </a:p>
          <a:p>
            <a:pPr lvl="0"/>
            <a:r>
              <a:rPr lang="de-CH" sz="3200" dirty="0" smtClean="0"/>
              <a:t>Er </a:t>
            </a:r>
            <a:r>
              <a:rPr lang="de-CH" sz="3200" dirty="0"/>
              <a:t>konnte z.B. ja noch Maria, die Mutter Jesu, befragen </a:t>
            </a:r>
            <a:endParaRPr lang="de-CH" sz="3200" dirty="0" smtClean="0"/>
          </a:p>
          <a:p>
            <a:pPr lvl="0"/>
            <a:r>
              <a:rPr lang="de-CH" sz="3200" dirty="0" smtClean="0"/>
              <a:t>und </a:t>
            </a:r>
            <a:r>
              <a:rPr lang="de-CH" sz="3200" dirty="0"/>
              <a:t>als Reisebegleiter von Paulus und Barnabas standen </a:t>
            </a:r>
            <a:endParaRPr lang="de-CH" sz="3200" dirty="0" smtClean="0"/>
          </a:p>
          <a:p>
            <a:pPr lvl="0"/>
            <a:r>
              <a:rPr lang="de-CH" sz="3200" dirty="0" smtClean="0"/>
              <a:t>ihm </a:t>
            </a:r>
            <a:r>
              <a:rPr lang="de-CH" sz="3200" dirty="0"/>
              <a:t>reiche Informationsquellen zur Verfügung.</a:t>
            </a:r>
          </a:p>
        </p:txBody>
      </p:sp>
    </p:spTree>
    <p:extLst>
      <p:ext uri="{BB962C8B-B14F-4D97-AF65-F5344CB8AC3E}">
        <p14:creationId xmlns:p14="http://schemas.microsoft.com/office/powerpoint/2010/main" val="18034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6160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Wie entstanden die Evangelien?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1032808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200" dirty="0"/>
              <a:t>Markus war Augenzeuge und ein enger Mitarbeiter </a:t>
            </a:r>
            <a:r>
              <a:rPr lang="de-CH" sz="3200" dirty="0" smtClean="0"/>
              <a:t>des </a:t>
            </a:r>
          </a:p>
          <a:p>
            <a:pPr lvl="0"/>
            <a:r>
              <a:rPr lang="de-CH" sz="3200" dirty="0" smtClean="0"/>
              <a:t>Apostels </a:t>
            </a:r>
            <a:r>
              <a:rPr lang="de-CH" sz="3200" dirty="0"/>
              <a:t>Petrus, der ihm in Rom zur Seite stand </a:t>
            </a:r>
            <a:r>
              <a:rPr lang="de-CH" sz="3200" b="1" dirty="0"/>
              <a:t>(1Petr 5,13)</a:t>
            </a:r>
            <a:r>
              <a:rPr lang="de-CH" sz="3200" dirty="0"/>
              <a:t>. </a:t>
            </a:r>
            <a:endParaRPr lang="de-CH" sz="3200" dirty="0" smtClean="0"/>
          </a:p>
          <a:p>
            <a:pPr lvl="0"/>
            <a:r>
              <a:rPr lang="de-CH" sz="3200" dirty="0" smtClean="0"/>
              <a:t>Somit </a:t>
            </a:r>
            <a:r>
              <a:rPr lang="de-CH" sz="3200" dirty="0"/>
              <a:t>hatte er Zugang zu allen Informationen, </a:t>
            </a:r>
            <a:endParaRPr lang="de-CH" sz="3200" dirty="0" smtClean="0"/>
          </a:p>
          <a:p>
            <a:pPr lvl="0"/>
            <a:r>
              <a:rPr lang="de-CH" sz="3200" dirty="0" smtClean="0"/>
              <a:t>die </a:t>
            </a:r>
            <a:r>
              <a:rPr lang="de-CH" sz="3200" dirty="0"/>
              <a:t>Petrus über Jesus hatte.</a:t>
            </a:r>
          </a:p>
        </p:txBody>
      </p:sp>
    </p:spTree>
    <p:extLst>
      <p:ext uri="{BB962C8B-B14F-4D97-AF65-F5344CB8AC3E}">
        <p14:creationId xmlns:p14="http://schemas.microsoft.com/office/powerpoint/2010/main" val="400353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6160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Wie entstanden die Evangelien?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85995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200" dirty="0"/>
              <a:t>Matthäus war ein Apostel und damit Augenzeuge. </a:t>
            </a:r>
            <a:endParaRPr lang="de-CH" sz="3200" dirty="0" smtClean="0"/>
          </a:p>
          <a:p>
            <a:pPr lvl="0"/>
            <a:r>
              <a:rPr lang="de-CH" sz="3200" dirty="0" smtClean="0"/>
              <a:t>Als </a:t>
            </a:r>
            <a:r>
              <a:rPr lang="de-CH" sz="3200" dirty="0"/>
              <a:t>Jude kannte er sich im Gesetz aus und nach </a:t>
            </a:r>
            <a:endParaRPr lang="de-CH" sz="3200" dirty="0" smtClean="0"/>
          </a:p>
          <a:p>
            <a:pPr lvl="0"/>
            <a:r>
              <a:rPr lang="de-CH" sz="3200" dirty="0" smtClean="0"/>
              <a:t>Überlieferung </a:t>
            </a:r>
            <a:r>
              <a:rPr lang="de-CH" sz="3200" dirty="0"/>
              <a:t>(</a:t>
            </a:r>
            <a:r>
              <a:rPr lang="de-CH" sz="3200" dirty="0" err="1"/>
              <a:t>Papias</a:t>
            </a:r>
            <a:r>
              <a:rPr lang="de-CH" sz="3200" dirty="0"/>
              <a:t>, ca. 130 n.Chr.) schrieb er </a:t>
            </a:r>
            <a:endParaRPr lang="de-CH" sz="3200" dirty="0" smtClean="0"/>
          </a:p>
          <a:p>
            <a:pPr lvl="0"/>
            <a:r>
              <a:rPr lang="de-CH" sz="3200" dirty="0" smtClean="0"/>
              <a:t>die </a:t>
            </a:r>
            <a:r>
              <a:rPr lang="de-CH" sz="3200" dirty="0"/>
              <a:t>Reden Jesu auf und übersetzte sie.</a:t>
            </a:r>
          </a:p>
        </p:txBody>
      </p:sp>
    </p:spTree>
    <p:extLst>
      <p:ext uri="{BB962C8B-B14F-4D97-AF65-F5344CB8AC3E}">
        <p14:creationId xmlns:p14="http://schemas.microsoft.com/office/powerpoint/2010/main" val="4348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6160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Wie entstanden die Evangelien?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83351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200" dirty="0"/>
              <a:t>Johannes war ein Augenzeuge, der zum engeren </a:t>
            </a:r>
            <a:endParaRPr lang="de-CH" sz="3200" dirty="0" smtClean="0"/>
          </a:p>
          <a:p>
            <a:pPr lvl="0"/>
            <a:r>
              <a:rPr lang="de-CH" sz="3200" dirty="0" smtClean="0"/>
              <a:t>Kreis </a:t>
            </a:r>
            <a:r>
              <a:rPr lang="de-CH" sz="3200" dirty="0"/>
              <a:t>der Jünger gehörte und der Lieblingsjünger </a:t>
            </a:r>
            <a:endParaRPr lang="de-CH" sz="3200" dirty="0" smtClean="0"/>
          </a:p>
          <a:p>
            <a:pPr lvl="0"/>
            <a:r>
              <a:rPr lang="de-CH" sz="3200" dirty="0" smtClean="0"/>
              <a:t>von </a:t>
            </a:r>
            <a:r>
              <a:rPr lang="de-CH" sz="3200" dirty="0"/>
              <a:t>Jesus war. Keiner hatte Jesus so tief </a:t>
            </a:r>
            <a:endParaRPr lang="de-CH" sz="3200" dirty="0" smtClean="0"/>
          </a:p>
          <a:p>
            <a:pPr lvl="0"/>
            <a:r>
              <a:rPr lang="de-CH" sz="3200" dirty="0" smtClean="0"/>
              <a:t>verstanden </a:t>
            </a:r>
            <a:r>
              <a:rPr lang="de-CH" sz="3200" dirty="0"/>
              <a:t>wie er. </a:t>
            </a:r>
          </a:p>
        </p:txBody>
      </p:sp>
    </p:spTree>
    <p:extLst>
      <p:ext uri="{BB962C8B-B14F-4D97-AF65-F5344CB8AC3E}">
        <p14:creationId xmlns:p14="http://schemas.microsoft.com/office/powerpoint/2010/main" val="2597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6039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Warum gibt es vier Evangelien?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9914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Es gibt vier Evangeliumsberichte, aber nur ein Evangelium!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7004" y="2734559"/>
            <a:ext cx="68355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Es gibt vier Zeugen, aber nur einen, </a:t>
            </a:r>
            <a:endParaRPr lang="de-CH" sz="3200" dirty="0" smtClean="0"/>
          </a:p>
          <a:p>
            <a:r>
              <a:rPr lang="de-CH" sz="3200" dirty="0" smtClean="0"/>
              <a:t>den </a:t>
            </a:r>
            <a:r>
              <a:rPr lang="de-CH" sz="3200" dirty="0"/>
              <a:t>sie gesehen haben – Jesus Christus!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7004" y="4010909"/>
            <a:ext cx="10334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Es gibt vier verschiedene </a:t>
            </a:r>
            <a:r>
              <a:rPr lang="de-CH" sz="3200" dirty="0" smtClean="0"/>
              <a:t>Empfänger, die </a:t>
            </a:r>
            <a:r>
              <a:rPr lang="de-CH" sz="3200" dirty="0"/>
              <a:t>repräsentativ </a:t>
            </a:r>
            <a:endParaRPr lang="de-CH" sz="3200" dirty="0" smtClean="0"/>
          </a:p>
          <a:p>
            <a:r>
              <a:rPr lang="de-CH" sz="3200" dirty="0" smtClean="0"/>
              <a:t>für </a:t>
            </a:r>
            <a:r>
              <a:rPr lang="de-CH" sz="3200" dirty="0"/>
              <a:t>alle </a:t>
            </a:r>
            <a:r>
              <a:rPr lang="de-CH" sz="3200" dirty="0" smtClean="0"/>
              <a:t>Menschen stehen </a:t>
            </a:r>
            <a:r>
              <a:rPr lang="de-CH" sz="3200" dirty="0"/>
              <a:t>(</a:t>
            </a:r>
            <a:r>
              <a:rPr lang="de-CH" sz="3200" dirty="0" err="1"/>
              <a:t>Mk</a:t>
            </a:r>
            <a:r>
              <a:rPr lang="de-CH" sz="3200" dirty="0"/>
              <a:t> 16,15), denen das Evangelium </a:t>
            </a:r>
            <a:endParaRPr lang="de-CH" sz="3200" dirty="0" smtClean="0"/>
          </a:p>
          <a:p>
            <a:r>
              <a:rPr lang="de-CH" sz="3200" dirty="0" smtClean="0"/>
              <a:t>von </a:t>
            </a:r>
            <a:r>
              <a:rPr lang="de-CH" sz="3200" dirty="0"/>
              <a:t>Jesus Christus verkündigt werden soll!</a:t>
            </a:r>
          </a:p>
        </p:txBody>
      </p:sp>
    </p:spTree>
    <p:extLst>
      <p:ext uri="{BB962C8B-B14F-4D97-AF65-F5344CB8AC3E}">
        <p14:creationId xmlns:p14="http://schemas.microsoft.com/office/powerpoint/2010/main" val="24873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6039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Warum gibt es vier Evangelien?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106575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„Wer sagt, dass er in ihm bleibt, der ist verpflichtet, </a:t>
            </a:r>
            <a:endParaRPr lang="de-DE" sz="3200" dirty="0" smtClean="0"/>
          </a:p>
          <a:p>
            <a:r>
              <a:rPr lang="de-DE" sz="3200" dirty="0" smtClean="0"/>
              <a:t>auch </a:t>
            </a:r>
            <a:r>
              <a:rPr lang="de-DE" sz="3200" dirty="0"/>
              <a:t>selbst so zu wandeln, wie jener gewandelt ist.“ </a:t>
            </a:r>
            <a:r>
              <a:rPr lang="de-DE" sz="3200" b="1" dirty="0"/>
              <a:t>(1Joh 2,6)</a:t>
            </a:r>
            <a:r>
              <a:rPr lang="de-DE" sz="3200" dirty="0"/>
              <a:t> </a:t>
            </a:r>
            <a:endParaRPr lang="de-DE" sz="3200" dirty="0" smtClean="0"/>
          </a:p>
          <a:p>
            <a:r>
              <a:rPr lang="de-DE" sz="3200" dirty="0" smtClean="0"/>
              <a:t>(</a:t>
            </a:r>
            <a:r>
              <a:rPr lang="de-DE" sz="3200" dirty="0"/>
              <a:t>Zu leben, wie Jesus gelebt hat)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41841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6039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Warum gibt es vier Evangelien?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696334"/>
            <a:ext cx="1044728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u="sng" dirty="0"/>
              <a:t>Merke:</a:t>
            </a:r>
            <a:r>
              <a:rPr lang="de-CH" sz="3200" dirty="0"/>
              <a:t> Die Evangelien schaffen Kontraste und </a:t>
            </a:r>
            <a:r>
              <a:rPr lang="de-CH" sz="3200" dirty="0" smtClean="0"/>
              <a:t>Abgrenzungen </a:t>
            </a:r>
          </a:p>
          <a:p>
            <a:r>
              <a:rPr lang="de-CH" sz="3200" dirty="0" smtClean="0"/>
              <a:t>und </a:t>
            </a:r>
            <a:r>
              <a:rPr lang="de-CH" sz="3200" dirty="0"/>
              <a:t>schildern </a:t>
            </a:r>
            <a:r>
              <a:rPr lang="de-CH" sz="3200" dirty="0" smtClean="0"/>
              <a:t>aus unterschiedlicher Perspektive die </a:t>
            </a:r>
            <a:r>
              <a:rPr lang="de-CH" sz="3200" dirty="0"/>
              <a:t>Fülle </a:t>
            </a:r>
            <a:endParaRPr lang="de-CH" sz="3200" dirty="0" smtClean="0"/>
          </a:p>
          <a:p>
            <a:r>
              <a:rPr lang="de-CH" sz="3200" dirty="0" smtClean="0"/>
              <a:t>des </a:t>
            </a:r>
            <a:r>
              <a:rPr lang="de-CH" sz="3200" dirty="0"/>
              <a:t>Geheimnisses des Christus!</a:t>
            </a:r>
          </a:p>
          <a:p>
            <a:r>
              <a:rPr lang="de-CH" sz="3200" b="1" dirty="0"/>
              <a:t> </a:t>
            </a:r>
            <a:endParaRPr lang="de-CH" sz="3200" dirty="0"/>
          </a:p>
          <a:p>
            <a:r>
              <a:rPr lang="de-CH" sz="3200" dirty="0"/>
              <a:t>Matthäus: 	Der König</a:t>
            </a:r>
          </a:p>
          <a:p>
            <a:r>
              <a:rPr lang="de-CH" sz="3200" dirty="0"/>
              <a:t>Markus:	Der Knecht Gottes</a:t>
            </a:r>
          </a:p>
          <a:p>
            <a:r>
              <a:rPr lang="de-CH" sz="3200" dirty="0"/>
              <a:t> </a:t>
            </a:r>
          </a:p>
          <a:p>
            <a:r>
              <a:rPr lang="de-CH" sz="3200" dirty="0"/>
              <a:t>Lukas:	</a:t>
            </a:r>
            <a:r>
              <a:rPr lang="de-CH" sz="3200" dirty="0" smtClean="0"/>
              <a:t>Der </a:t>
            </a:r>
            <a:r>
              <a:rPr lang="de-CH" sz="3200" dirty="0"/>
              <a:t>Mensch</a:t>
            </a:r>
          </a:p>
          <a:p>
            <a:r>
              <a:rPr lang="de-CH" sz="3200" dirty="0"/>
              <a:t>Johannes:	Der Sohn Gottes</a:t>
            </a:r>
          </a:p>
        </p:txBody>
      </p:sp>
    </p:spTree>
    <p:extLst>
      <p:ext uri="{BB962C8B-B14F-4D97-AF65-F5344CB8AC3E}">
        <p14:creationId xmlns:p14="http://schemas.microsoft.com/office/powerpoint/2010/main" val="26402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9469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Was ist der Hauptfokus der einzelnen Evangelien?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11315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Matthäus und Johannes richten sich an wiedergeborene Christen:</a:t>
            </a:r>
            <a:endParaRPr lang="de-CH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703045" y="2744084"/>
            <a:ext cx="102011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Matthäus ist „besorgt“ um Gläubige und sein Bericht ist so </a:t>
            </a:r>
            <a:endParaRPr lang="de-DE" sz="3200" dirty="0" smtClean="0"/>
          </a:p>
          <a:p>
            <a:r>
              <a:rPr lang="de-DE" sz="3200" dirty="0" smtClean="0"/>
              <a:t>zusammen </a:t>
            </a:r>
            <a:r>
              <a:rPr lang="de-DE" sz="3200" dirty="0"/>
              <a:t>gestellt, dass Christen wissen, wie sie als Jünger </a:t>
            </a:r>
            <a:endParaRPr lang="de-DE" sz="3200" dirty="0" smtClean="0"/>
          </a:p>
          <a:p>
            <a:r>
              <a:rPr lang="de-DE" sz="3200" dirty="0" smtClean="0"/>
              <a:t>leben </a:t>
            </a:r>
            <a:r>
              <a:rPr lang="de-DE" sz="3200" dirty="0"/>
              <a:t>sollen. </a:t>
            </a:r>
            <a:r>
              <a:rPr lang="de-CH" sz="3200" dirty="0"/>
              <a:t>Matthäus schrieb für die Juden. Er präsentiert </a:t>
            </a:r>
            <a:endParaRPr lang="de-CH" sz="3200" dirty="0" smtClean="0"/>
          </a:p>
          <a:p>
            <a:r>
              <a:rPr lang="de-CH" sz="3200" dirty="0" smtClean="0"/>
              <a:t>Jesus </a:t>
            </a:r>
            <a:r>
              <a:rPr lang="de-CH" sz="3200" dirty="0"/>
              <a:t>als den verheissenen König und verweist deshalb sehr </a:t>
            </a:r>
            <a:endParaRPr lang="de-CH" sz="3200" dirty="0" smtClean="0"/>
          </a:p>
          <a:p>
            <a:r>
              <a:rPr lang="de-CH" sz="3200" dirty="0" smtClean="0"/>
              <a:t>häufig </a:t>
            </a:r>
            <a:r>
              <a:rPr lang="de-CH" sz="3200" dirty="0"/>
              <a:t>auf die erfüllten Verheissungen des AT hin: </a:t>
            </a:r>
            <a:endParaRPr lang="de-CH" sz="3200" dirty="0" smtClean="0"/>
          </a:p>
          <a:p>
            <a:r>
              <a:rPr lang="de-CH" sz="3200" dirty="0" smtClean="0"/>
              <a:t>„</a:t>
            </a:r>
            <a:r>
              <a:rPr lang="de-CH" sz="3200" dirty="0"/>
              <a:t>damit erfüllt würde...“</a:t>
            </a:r>
          </a:p>
        </p:txBody>
      </p:sp>
    </p:spTree>
    <p:extLst>
      <p:ext uri="{BB962C8B-B14F-4D97-AF65-F5344CB8AC3E}">
        <p14:creationId xmlns:p14="http://schemas.microsoft.com/office/powerpoint/2010/main" val="15019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9469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Was ist der Hauptfokus der einzelnen Evangelien?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11315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Matthäus und Johannes richten sich an wiedergeborene Christen:</a:t>
            </a:r>
            <a:endParaRPr lang="de-CH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703045" y="2744084"/>
            <a:ext cx="108009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Johannes ist für Gläubige geschrieben, um sie zu ermutigen, </a:t>
            </a:r>
            <a:endParaRPr lang="de-DE" sz="3200" dirty="0" smtClean="0"/>
          </a:p>
          <a:p>
            <a:r>
              <a:rPr lang="de-DE" sz="3200" dirty="0" smtClean="0"/>
              <a:t>an </a:t>
            </a:r>
            <a:r>
              <a:rPr lang="de-DE" sz="3200" dirty="0"/>
              <a:t>ihrem Glauben an Jesus festzuhalten und auch Irrlehren </a:t>
            </a:r>
            <a:endParaRPr lang="de-DE" sz="3200" dirty="0" smtClean="0"/>
          </a:p>
          <a:p>
            <a:r>
              <a:rPr lang="de-DE" sz="3200" dirty="0" smtClean="0"/>
              <a:t>über </a:t>
            </a:r>
            <a:r>
              <a:rPr lang="de-DE" sz="3200" dirty="0"/>
              <a:t>Johannes den Täufer und Jesus selbst entgegenzuwirken. </a:t>
            </a:r>
            <a:endParaRPr lang="de-DE" sz="3200" dirty="0" smtClean="0"/>
          </a:p>
          <a:p>
            <a:r>
              <a:rPr lang="de-CH" sz="3200" dirty="0" smtClean="0"/>
              <a:t>Sein </a:t>
            </a:r>
            <a:r>
              <a:rPr lang="de-CH" sz="3200" dirty="0"/>
              <a:t>Evangelium ist für die Gemeinde, die Insider. Er verwendet </a:t>
            </a:r>
            <a:endParaRPr lang="de-CH" sz="3200" dirty="0" smtClean="0"/>
          </a:p>
          <a:p>
            <a:r>
              <a:rPr lang="de-CH" sz="3200" dirty="0" smtClean="0"/>
              <a:t>Begriffe</a:t>
            </a:r>
            <a:r>
              <a:rPr lang="de-CH" sz="3200" dirty="0"/>
              <a:t>, die nur Christen verstehen. Bei ihm steht Jesus als </a:t>
            </a:r>
            <a:endParaRPr lang="de-CH" sz="3200" dirty="0" smtClean="0"/>
          </a:p>
          <a:p>
            <a:r>
              <a:rPr lang="de-CH" sz="3200" dirty="0" smtClean="0"/>
              <a:t>der </a:t>
            </a:r>
            <a:r>
              <a:rPr lang="de-CH" sz="3200" dirty="0"/>
              <a:t>Sohn Gottes im Mittelpunkt</a:t>
            </a:r>
            <a:r>
              <a:rPr lang="de-CH" sz="3200" dirty="0" smtClean="0"/>
              <a:t>.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6763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9469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Was ist der Hauptfokus der einzelnen Evangelien?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10275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Markus und Lukas </a:t>
            </a:r>
            <a:r>
              <a:rPr lang="de-DE" sz="3200" dirty="0" smtClean="0"/>
              <a:t>schreiben hauptsächlich </a:t>
            </a:r>
            <a:r>
              <a:rPr lang="de-DE" sz="3200" dirty="0"/>
              <a:t>für </a:t>
            </a:r>
            <a:r>
              <a:rPr lang="de-DE" sz="3200" dirty="0" smtClean="0"/>
              <a:t>Ungläubige:</a:t>
            </a:r>
            <a:endParaRPr lang="de-CH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703045" y="2744084"/>
            <a:ext cx="108488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Markus schrieb für die Römer. Er präsentiert Jesus als Diener, </a:t>
            </a:r>
            <a:endParaRPr lang="de-CH" sz="3200" dirty="0" smtClean="0"/>
          </a:p>
          <a:p>
            <a:r>
              <a:rPr lang="de-CH" sz="3200" dirty="0" smtClean="0"/>
              <a:t>der </a:t>
            </a:r>
            <a:r>
              <a:rPr lang="de-CH" sz="3200" dirty="0"/>
              <a:t>in die Welt kam, um den Willen seines Vaters zu erfüllen </a:t>
            </a:r>
            <a:endParaRPr lang="de-CH" sz="3200" dirty="0" smtClean="0"/>
          </a:p>
          <a:p>
            <a:r>
              <a:rPr lang="de-CH" sz="3200" b="1" dirty="0" smtClean="0"/>
              <a:t>(</a:t>
            </a:r>
            <a:r>
              <a:rPr lang="de-CH" sz="3200" b="1" dirty="0" err="1"/>
              <a:t>Mk</a:t>
            </a:r>
            <a:r>
              <a:rPr lang="de-CH" sz="3200" b="1" dirty="0"/>
              <a:t> 10,45)</a:t>
            </a:r>
            <a:r>
              <a:rPr lang="de-CH" sz="3200" dirty="0"/>
              <a:t>. Für die Römer zählte die Tatkraft und deshalb </a:t>
            </a:r>
            <a:endParaRPr lang="de-CH" sz="3200" dirty="0" smtClean="0"/>
          </a:p>
          <a:p>
            <a:r>
              <a:rPr lang="de-CH" sz="3200" dirty="0" smtClean="0"/>
              <a:t>stehen </a:t>
            </a:r>
            <a:r>
              <a:rPr lang="de-CH" sz="3200" dirty="0"/>
              <a:t>die Machttaten Jesu im Mittelpunkt seines Evangeliums. </a:t>
            </a:r>
            <a:endParaRPr lang="de-CH" sz="3200" dirty="0" smtClean="0"/>
          </a:p>
          <a:p>
            <a:r>
              <a:rPr lang="de-DE" sz="3200" dirty="0" smtClean="0"/>
              <a:t>Markus </a:t>
            </a:r>
            <a:r>
              <a:rPr lang="de-DE" sz="3200" dirty="0"/>
              <a:t>ist bestrebt, seine Leser mit seinem Bericht über </a:t>
            </a:r>
            <a:endParaRPr lang="de-DE" sz="3200" dirty="0" smtClean="0"/>
          </a:p>
          <a:p>
            <a:r>
              <a:rPr lang="de-DE" sz="3200" dirty="0" smtClean="0"/>
              <a:t>Jesus </a:t>
            </a:r>
            <a:r>
              <a:rPr lang="de-DE" sz="3200" dirty="0"/>
              <a:t>zu begeistern, damit sie an ihn glauben können.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6061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1170457"/>
            <a:ext cx="8823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Die Evangelien haben eine zentrale Botschaft: </a:t>
            </a:r>
          </a:p>
          <a:p>
            <a:r>
              <a:rPr lang="de-CH" sz="3600" dirty="0"/>
              <a:t>Die Welt wird nie wieder dieselbe sein!</a:t>
            </a:r>
          </a:p>
        </p:txBody>
      </p:sp>
    </p:spTree>
    <p:extLst>
      <p:ext uri="{BB962C8B-B14F-4D97-AF65-F5344CB8AC3E}">
        <p14:creationId xmlns:p14="http://schemas.microsoft.com/office/powerpoint/2010/main" val="26851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9469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Was ist der Hauptfokus der einzelnen Evangelien?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10275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Markus und Lukas </a:t>
            </a:r>
            <a:r>
              <a:rPr lang="de-DE" sz="3200" dirty="0" smtClean="0"/>
              <a:t>schreiben hauptsächlich </a:t>
            </a:r>
            <a:r>
              <a:rPr lang="de-DE" sz="3200" dirty="0"/>
              <a:t>für </a:t>
            </a:r>
            <a:r>
              <a:rPr lang="de-DE" sz="3200" dirty="0" smtClean="0"/>
              <a:t>Ungläubige:</a:t>
            </a:r>
            <a:endParaRPr lang="de-CH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703045" y="2744084"/>
            <a:ext cx="98946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Lukas, als der einzige nichtjüdische Autor in der Bibel. </a:t>
            </a:r>
            <a:endParaRPr lang="de-DE" sz="3200" dirty="0" smtClean="0"/>
          </a:p>
          <a:p>
            <a:r>
              <a:rPr lang="de-DE" sz="3200" dirty="0" smtClean="0"/>
              <a:t>Er </a:t>
            </a:r>
            <a:r>
              <a:rPr lang="de-DE" sz="3200" dirty="0"/>
              <a:t>will, dass die Griechen über Christus Bescheid wissen. </a:t>
            </a:r>
            <a:endParaRPr lang="de-DE" sz="3200" dirty="0" smtClean="0"/>
          </a:p>
          <a:p>
            <a:r>
              <a:rPr lang="de-CH" sz="3200" dirty="0" smtClean="0"/>
              <a:t>Sein </a:t>
            </a:r>
            <a:r>
              <a:rPr lang="de-CH" sz="3200" dirty="0"/>
              <a:t>Augenmerk richtet sich auf das Zeugnis von Jesus </a:t>
            </a:r>
            <a:endParaRPr lang="de-CH" sz="3200" dirty="0" smtClean="0"/>
          </a:p>
          <a:p>
            <a:r>
              <a:rPr lang="de-CH" sz="3200" dirty="0" smtClean="0"/>
              <a:t>als </a:t>
            </a:r>
            <a:r>
              <a:rPr lang="de-CH" sz="3200" dirty="0"/>
              <a:t>dem vollkommenen Menschen, dem „Menschensohn“ </a:t>
            </a:r>
            <a:endParaRPr lang="de-CH" sz="3200" dirty="0" smtClean="0"/>
          </a:p>
          <a:p>
            <a:r>
              <a:rPr lang="de-CH" sz="3200" dirty="0" smtClean="0"/>
              <a:t>oder </a:t>
            </a:r>
            <a:r>
              <a:rPr lang="de-CH" sz="3200" dirty="0"/>
              <a:t>„Sohn des Menschen“</a:t>
            </a:r>
          </a:p>
        </p:txBody>
      </p:sp>
    </p:spTree>
    <p:extLst>
      <p:ext uri="{BB962C8B-B14F-4D97-AF65-F5344CB8AC3E}">
        <p14:creationId xmlns:p14="http://schemas.microsoft.com/office/powerpoint/2010/main" val="40580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935399"/>
              </p:ext>
            </p:extLst>
          </p:nvPr>
        </p:nvGraphicFramePr>
        <p:xfrm>
          <a:off x="581025" y="131801"/>
          <a:ext cx="11058525" cy="659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3" imgW="9326880" imgH="5565600" progId="Photoshop.Image.55">
                  <p:embed/>
                </p:oleObj>
              </mc:Choice>
              <mc:Fallback>
                <p:oleObj name="Image" r:id="rId3" imgW="9326880" imgH="556560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025" y="131801"/>
                        <a:ext cx="11058525" cy="6599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7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063884" y="5192502"/>
            <a:ext cx="847231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 smtClean="0"/>
              <a:t>Einführung in die Evangelien</a:t>
            </a:r>
            <a:endParaRPr lang="de-CH" sz="5500" b="1" dirty="0"/>
          </a:p>
        </p:txBody>
      </p:sp>
    </p:spTree>
    <p:extLst>
      <p:ext uri="{BB962C8B-B14F-4D97-AF65-F5344CB8AC3E}">
        <p14:creationId xmlns:p14="http://schemas.microsoft.com/office/powerpoint/2010/main" val="38852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573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Was bedeutet «Evangelium»?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97964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Der griechische Begriff Evangelium (</a:t>
            </a:r>
            <a:r>
              <a:rPr lang="de-CH" sz="3200" dirty="0" err="1"/>
              <a:t>griech</a:t>
            </a:r>
            <a:r>
              <a:rPr lang="de-CH" sz="3200" dirty="0"/>
              <a:t>. „</a:t>
            </a:r>
            <a:r>
              <a:rPr lang="de-CH" sz="3200" dirty="0" err="1"/>
              <a:t>euangelion</a:t>
            </a:r>
            <a:r>
              <a:rPr lang="de-CH" sz="3200" dirty="0"/>
              <a:t>“) </a:t>
            </a:r>
            <a:endParaRPr lang="de-CH" sz="3200" dirty="0" smtClean="0"/>
          </a:p>
          <a:p>
            <a:r>
              <a:rPr lang="de-CH" sz="3200" dirty="0" smtClean="0"/>
              <a:t>meint </a:t>
            </a:r>
            <a:r>
              <a:rPr lang="de-CH" sz="3200" dirty="0"/>
              <a:t>eine gute, erfreuliche Nachricht, </a:t>
            </a:r>
            <a:endParaRPr lang="de-CH" sz="3200" dirty="0" smtClean="0"/>
          </a:p>
          <a:p>
            <a:r>
              <a:rPr lang="de-CH" sz="3200" dirty="0" smtClean="0"/>
              <a:t>eine </a:t>
            </a:r>
            <a:r>
              <a:rPr lang="de-CH" sz="3200" dirty="0"/>
              <a:t>frohe Botschaft.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7005" y="3753232"/>
            <a:ext cx="1089054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In der gleichen Weise ist ein Evangelium eine Nachricht, </a:t>
            </a:r>
            <a:endParaRPr lang="de-DE" sz="3200" dirty="0" smtClean="0"/>
          </a:p>
          <a:p>
            <a:r>
              <a:rPr lang="de-DE" sz="3200" dirty="0" smtClean="0"/>
              <a:t>die </a:t>
            </a:r>
            <a:r>
              <a:rPr lang="de-DE" sz="3200" dirty="0"/>
              <a:t>sofort verbreitet werden soll. Eine „</a:t>
            </a:r>
            <a:r>
              <a:rPr lang="de-DE" sz="3200" dirty="0" smtClean="0"/>
              <a:t>Evangeliums-Nachricht</a:t>
            </a:r>
            <a:r>
              <a:rPr lang="de-CH" sz="3200" dirty="0" smtClean="0"/>
              <a:t>“</a:t>
            </a:r>
            <a:r>
              <a:rPr lang="de-DE" sz="3200" dirty="0" smtClean="0"/>
              <a:t> </a:t>
            </a:r>
          </a:p>
          <a:p>
            <a:r>
              <a:rPr lang="de-DE" sz="3200" dirty="0" smtClean="0"/>
              <a:t>bedeutet</a:t>
            </a:r>
            <a:r>
              <a:rPr lang="de-DE" sz="3200" dirty="0"/>
              <a:t>, dass durch den Inhalt dieser Nachrichten die </a:t>
            </a:r>
            <a:endParaRPr lang="de-DE" sz="3200" dirty="0" smtClean="0"/>
          </a:p>
          <a:p>
            <a:r>
              <a:rPr lang="de-DE" sz="3200" dirty="0" smtClean="0"/>
              <a:t>Welt </a:t>
            </a:r>
            <a:r>
              <a:rPr lang="de-DE" sz="3200" dirty="0"/>
              <a:t>nie wieder dieselbe sein wird.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4400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573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Was bedeutet «Evangelium»?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99722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u="sng" dirty="0"/>
              <a:t>Merke:</a:t>
            </a:r>
            <a:r>
              <a:rPr lang="de-DE" sz="3200" dirty="0"/>
              <a:t> So wie Evangeliums-Nachrichten den Zuhörern </a:t>
            </a:r>
            <a:endParaRPr lang="de-DE" sz="3200" dirty="0" smtClean="0"/>
          </a:p>
          <a:p>
            <a:r>
              <a:rPr lang="de-DE" sz="3200" dirty="0" smtClean="0"/>
              <a:t>allgemein </a:t>
            </a:r>
            <a:r>
              <a:rPr lang="de-DE" sz="3200" dirty="0"/>
              <a:t>laut vorgelesen wurden, sollten auch die </a:t>
            </a:r>
            <a:endParaRPr lang="de-DE" sz="3200" dirty="0" smtClean="0"/>
          </a:p>
          <a:p>
            <a:r>
              <a:rPr lang="de-DE" sz="3200" dirty="0" smtClean="0"/>
              <a:t>neutestamentlichen </a:t>
            </a:r>
            <a:r>
              <a:rPr lang="de-DE" sz="3200" dirty="0"/>
              <a:t>Evangelien laut (vor-) gelesen werden </a:t>
            </a:r>
            <a:endParaRPr lang="de-DE" sz="3200" dirty="0" smtClean="0"/>
          </a:p>
          <a:p>
            <a:r>
              <a:rPr lang="de-DE" sz="3200" dirty="0" smtClean="0"/>
              <a:t>(</a:t>
            </a:r>
            <a:r>
              <a:rPr lang="de-DE" sz="3200" dirty="0"/>
              <a:t>wie auch der Rest des NT). Wir können viel Nutzen </a:t>
            </a:r>
            <a:endParaRPr lang="de-DE" sz="3200" dirty="0" smtClean="0"/>
          </a:p>
          <a:p>
            <a:r>
              <a:rPr lang="de-DE" sz="3200" dirty="0" smtClean="0"/>
              <a:t>daraus </a:t>
            </a:r>
            <a:r>
              <a:rPr lang="de-DE" sz="3200" dirty="0"/>
              <a:t>ziehen, wenn wir die Evangelien (Bibel) laut lesen.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129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573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Was bedeutet «Evangelium»?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76810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Die Evangelien berichten davon, </a:t>
            </a:r>
            <a:endParaRPr lang="de-CH" sz="3200" dirty="0" smtClean="0"/>
          </a:p>
          <a:p>
            <a:r>
              <a:rPr lang="de-CH" sz="3200" dirty="0" smtClean="0"/>
              <a:t>wie </a:t>
            </a:r>
            <a:r>
              <a:rPr lang="de-CH" sz="3200" dirty="0"/>
              <a:t>alles angefangen hat mit Jesus</a:t>
            </a:r>
            <a:r>
              <a:rPr lang="de-CH" sz="3200" dirty="0" smtClean="0"/>
              <a:t>:</a:t>
            </a:r>
          </a:p>
          <a:p>
            <a:endParaRPr lang="de-CH" sz="3200" dirty="0"/>
          </a:p>
          <a:p>
            <a:r>
              <a:rPr lang="de-CH" sz="3200" dirty="0"/>
              <a:t>„</a:t>
            </a:r>
            <a:r>
              <a:rPr lang="de-DE" sz="3200" dirty="0"/>
              <a:t>Anfang des Evangeliums von Jesus Christus, </a:t>
            </a:r>
            <a:endParaRPr lang="de-DE" sz="3200" dirty="0" smtClean="0"/>
          </a:p>
          <a:p>
            <a:r>
              <a:rPr lang="de-DE" sz="3200" dirty="0" smtClean="0"/>
              <a:t>dem </a:t>
            </a:r>
            <a:r>
              <a:rPr lang="de-DE" sz="3200" dirty="0"/>
              <a:t>Sohn Gottes.“ </a:t>
            </a:r>
            <a:r>
              <a:rPr lang="de-DE" sz="3200" b="1" dirty="0"/>
              <a:t>(</a:t>
            </a:r>
            <a:r>
              <a:rPr lang="de-DE" sz="3200" b="1" dirty="0" err="1"/>
              <a:t>Mk</a:t>
            </a:r>
            <a:r>
              <a:rPr lang="de-DE" sz="3200" b="1" dirty="0"/>
              <a:t> 1,1)</a:t>
            </a:r>
            <a:r>
              <a:rPr lang="de-DE" sz="3200" dirty="0"/>
              <a:t> 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8994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466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Was ist ein Evangelium?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95151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Die Evangelien sind sicherlich keine Autobiographien, </a:t>
            </a:r>
            <a:endParaRPr lang="de-DE" sz="3200" dirty="0" smtClean="0"/>
          </a:p>
          <a:p>
            <a:r>
              <a:rPr lang="de-DE" sz="3200" dirty="0" smtClean="0"/>
              <a:t>denn </a:t>
            </a:r>
            <a:r>
              <a:rPr lang="de-DE" sz="3200" dirty="0"/>
              <a:t>Jesus hat nie Bücher geschrieben, aber es ist auch </a:t>
            </a:r>
            <a:endParaRPr lang="de-DE" sz="3200" dirty="0" smtClean="0"/>
          </a:p>
          <a:p>
            <a:r>
              <a:rPr lang="de-DE" sz="3200" dirty="0" smtClean="0"/>
              <a:t>keine </a:t>
            </a:r>
            <a:r>
              <a:rPr lang="de-DE" sz="3200" dirty="0"/>
              <a:t>wirkliche Biographie, denn mehr als ein Drittel </a:t>
            </a:r>
            <a:endParaRPr lang="de-DE" sz="3200" dirty="0" smtClean="0"/>
          </a:p>
          <a:p>
            <a:r>
              <a:rPr lang="de-DE" sz="3200" dirty="0" smtClean="0"/>
              <a:t>eines </a:t>
            </a:r>
            <a:r>
              <a:rPr lang="de-DE" sz="3200" dirty="0"/>
              <a:t>jeden Evangeliums beschreiben den Tod Jesu. 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714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466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Was ist ein Evangelium?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97724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u="sng" dirty="0"/>
              <a:t>Merke:</a:t>
            </a:r>
            <a:r>
              <a:rPr lang="de-DE" sz="3200" dirty="0"/>
              <a:t> Die Evangelien sind aussergewöhnliche Schriften, </a:t>
            </a:r>
            <a:endParaRPr lang="de-DE" sz="3200" dirty="0" smtClean="0"/>
          </a:p>
          <a:p>
            <a:r>
              <a:rPr lang="de-DE" sz="3200" dirty="0" smtClean="0"/>
              <a:t>denn </a:t>
            </a:r>
            <a:r>
              <a:rPr lang="de-DE" sz="3200" dirty="0"/>
              <a:t>sie beschreiben "das Scharnier der Geschichte". </a:t>
            </a:r>
            <a:endParaRPr lang="de-DE" sz="3200" dirty="0" smtClean="0"/>
          </a:p>
          <a:p>
            <a:r>
              <a:rPr lang="de-DE" sz="3200" dirty="0" smtClean="0"/>
              <a:t>Die </a:t>
            </a:r>
            <a:r>
              <a:rPr lang="de-DE" sz="3200" dirty="0"/>
              <a:t>Welt wird nie wieder dieselbe sein.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92984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8495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Warum wurden die Evangelien geschrieben?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7302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Ein Bedürfnis der Christen und der Mission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128322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721281"/>
            <a:ext cx="6160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Wie entstanden die Evangelien?</a:t>
            </a:r>
            <a:endParaRPr lang="de-CH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687004" y="1820159"/>
            <a:ext cx="997914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„</a:t>
            </a:r>
            <a:r>
              <a:rPr lang="de-DE" sz="3200" dirty="0"/>
              <a:t>Nachdem viele es unternommen haben, </a:t>
            </a:r>
            <a:r>
              <a:rPr lang="de-DE" sz="3200" dirty="0" smtClean="0"/>
              <a:t>einen </a:t>
            </a:r>
            <a:r>
              <a:rPr lang="de-DE" sz="3200" b="1" dirty="0"/>
              <a:t>Bericht</a:t>
            </a:r>
            <a:r>
              <a:rPr lang="de-DE" sz="3200" dirty="0"/>
              <a:t> </a:t>
            </a:r>
            <a:endParaRPr lang="de-DE" sz="3200" dirty="0" smtClean="0"/>
          </a:p>
          <a:p>
            <a:r>
              <a:rPr lang="de-DE" sz="3200" dirty="0" smtClean="0"/>
              <a:t>über </a:t>
            </a:r>
            <a:r>
              <a:rPr lang="de-DE" sz="3200" dirty="0"/>
              <a:t>die Tatsachen </a:t>
            </a:r>
            <a:r>
              <a:rPr lang="de-DE" sz="3200" b="1" dirty="0"/>
              <a:t>abzufassen</a:t>
            </a:r>
            <a:r>
              <a:rPr lang="de-DE" sz="3200" dirty="0"/>
              <a:t>, </a:t>
            </a:r>
            <a:r>
              <a:rPr lang="de-DE" sz="3200" dirty="0" smtClean="0"/>
              <a:t>die </a:t>
            </a:r>
            <a:r>
              <a:rPr lang="de-DE" sz="3200" dirty="0"/>
              <a:t>unter uns völlig </a:t>
            </a:r>
            <a:endParaRPr lang="de-DE" sz="3200" dirty="0" smtClean="0"/>
          </a:p>
          <a:p>
            <a:r>
              <a:rPr lang="de-DE" sz="3200" dirty="0" smtClean="0"/>
              <a:t>erwiesen </a:t>
            </a:r>
            <a:r>
              <a:rPr lang="de-DE" sz="3200" dirty="0"/>
              <a:t>sind, </a:t>
            </a:r>
            <a:r>
              <a:rPr lang="de-DE" sz="3200" dirty="0" smtClean="0"/>
              <a:t>wie </a:t>
            </a:r>
            <a:r>
              <a:rPr lang="de-DE" sz="3200" dirty="0"/>
              <a:t>sie uns </a:t>
            </a:r>
            <a:r>
              <a:rPr lang="de-DE" sz="3200" dirty="0" smtClean="0"/>
              <a:t>diejenigen </a:t>
            </a:r>
            <a:r>
              <a:rPr lang="de-DE" sz="3200" b="1" dirty="0"/>
              <a:t>überliefert haben</a:t>
            </a:r>
            <a:r>
              <a:rPr lang="de-DE" sz="3200" dirty="0"/>
              <a:t>, </a:t>
            </a:r>
            <a:endParaRPr lang="de-DE" sz="3200" dirty="0" smtClean="0"/>
          </a:p>
          <a:p>
            <a:r>
              <a:rPr lang="de-DE" sz="3200" dirty="0" smtClean="0"/>
              <a:t>die </a:t>
            </a:r>
            <a:r>
              <a:rPr lang="de-DE" sz="3200" dirty="0"/>
              <a:t>von Anfang an </a:t>
            </a:r>
            <a:r>
              <a:rPr lang="de-DE" sz="3200" b="1" dirty="0" smtClean="0"/>
              <a:t>Augenzeugen </a:t>
            </a:r>
            <a:r>
              <a:rPr lang="de-DE" sz="3200" dirty="0"/>
              <a:t>und Diener des Wortes </a:t>
            </a:r>
            <a:endParaRPr lang="de-DE" sz="3200" dirty="0" smtClean="0"/>
          </a:p>
          <a:p>
            <a:r>
              <a:rPr lang="de-DE" sz="3200" dirty="0" smtClean="0"/>
              <a:t>gewesen </a:t>
            </a:r>
            <a:r>
              <a:rPr lang="de-DE" sz="3200" dirty="0"/>
              <a:t>sind, </a:t>
            </a:r>
            <a:r>
              <a:rPr lang="de-DE" sz="3200" dirty="0" smtClean="0"/>
              <a:t>so </a:t>
            </a:r>
            <a:r>
              <a:rPr lang="de-DE" sz="3200" dirty="0"/>
              <a:t>schien es auch mir gut, der ich allem von </a:t>
            </a:r>
            <a:endParaRPr lang="de-DE" sz="3200" dirty="0" smtClean="0"/>
          </a:p>
          <a:p>
            <a:r>
              <a:rPr lang="de-DE" sz="3200" dirty="0" smtClean="0"/>
              <a:t>Anfang </a:t>
            </a:r>
            <a:r>
              <a:rPr lang="de-DE" sz="3200" dirty="0"/>
              <a:t>an </a:t>
            </a:r>
            <a:r>
              <a:rPr lang="de-DE" sz="3200" b="1" dirty="0"/>
              <a:t>genau nachgegangen bin</a:t>
            </a:r>
            <a:r>
              <a:rPr lang="de-DE" sz="3200" dirty="0"/>
              <a:t>, es dir </a:t>
            </a:r>
            <a:r>
              <a:rPr lang="de-DE" sz="3200" b="1" dirty="0"/>
              <a:t>der </a:t>
            </a:r>
            <a:r>
              <a:rPr lang="de-DE" sz="3200" b="1" dirty="0" smtClean="0"/>
              <a:t>Reihe </a:t>
            </a:r>
            <a:r>
              <a:rPr lang="de-DE" sz="3200" b="1" dirty="0"/>
              <a:t>nach </a:t>
            </a:r>
            <a:endParaRPr lang="de-DE" sz="3200" b="1" dirty="0" smtClean="0"/>
          </a:p>
          <a:p>
            <a:r>
              <a:rPr lang="de-DE" sz="3200" b="1" dirty="0" smtClean="0"/>
              <a:t>zu </a:t>
            </a:r>
            <a:r>
              <a:rPr lang="de-DE" sz="3200" b="1" dirty="0"/>
              <a:t>beschreiben</a:t>
            </a:r>
            <a:r>
              <a:rPr lang="de-DE" sz="3200" dirty="0"/>
              <a:t>, vortrefflichster Theophilus, </a:t>
            </a:r>
            <a:r>
              <a:rPr lang="de-DE" sz="3200" dirty="0" smtClean="0"/>
              <a:t>damit </a:t>
            </a:r>
            <a:r>
              <a:rPr lang="de-DE" sz="3200" dirty="0"/>
              <a:t>du die </a:t>
            </a:r>
            <a:endParaRPr lang="de-DE" sz="3200" dirty="0" smtClean="0"/>
          </a:p>
          <a:p>
            <a:r>
              <a:rPr lang="de-DE" sz="3200" dirty="0" smtClean="0"/>
              <a:t>Gewissheit </a:t>
            </a:r>
            <a:r>
              <a:rPr lang="de-DE" sz="3200" dirty="0"/>
              <a:t>der Dinge erkennst, in denen du unterrichtet </a:t>
            </a:r>
            <a:endParaRPr lang="de-DE" sz="3200" dirty="0" smtClean="0"/>
          </a:p>
          <a:p>
            <a:r>
              <a:rPr lang="de-DE" sz="3200" dirty="0" smtClean="0"/>
              <a:t>worden </a:t>
            </a:r>
            <a:r>
              <a:rPr lang="de-DE" sz="3200" dirty="0"/>
              <a:t>bist.</a:t>
            </a:r>
            <a:r>
              <a:rPr lang="de-CH" sz="3200" dirty="0"/>
              <a:t>“ </a:t>
            </a:r>
            <a:r>
              <a:rPr lang="de-CH" sz="3200" b="1" dirty="0"/>
              <a:t>(Lk 1,1-4)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304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Office PowerPoint</Application>
  <PresentationFormat>Breitbild</PresentationFormat>
  <Paragraphs>118</Paragraphs>
  <Slides>22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Image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Reinhard</cp:lastModifiedBy>
  <cp:revision>107</cp:revision>
  <dcterms:created xsi:type="dcterms:W3CDTF">2018-05-19T05:14:58Z</dcterms:created>
  <dcterms:modified xsi:type="dcterms:W3CDTF">2018-11-04T06:26:06Z</dcterms:modified>
</cp:coreProperties>
</file>