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04" r:id="rId3"/>
    <p:sldId id="308" r:id="rId4"/>
    <p:sldId id="309" r:id="rId5"/>
    <p:sldId id="314" r:id="rId6"/>
    <p:sldId id="311" r:id="rId7"/>
    <p:sldId id="310" r:id="rId8"/>
    <p:sldId id="312" r:id="rId9"/>
    <p:sldId id="313" r:id="rId10"/>
    <p:sldId id="322" r:id="rId11"/>
    <p:sldId id="323" r:id="rId12"/>
    <p:sldId id="324" r:id="rId13"/>
    <p:sldId id="325" r:id="rId14"/>
    <p:sldId id="321" r:id="rId15"/>
    <p:sldId id="315" r:id="rId16"/>
    <p:sldId id="316" r:id="rId17"/>
    <p:sldId id="334" r:id="rId18"/>
    <p:sldId id="317" r:id="rId19"/>
    <p:sldId id="318" r:id="rId20"/>
    <p:sldId id="319" r:id="rId21"/>
    <p:sldId id="326" r:id="rId22"/>
    <p:sldId id="327" r:id="rId23"/>
    <p:sldId id="328" r:id="rId24"/>
    <p:sldId id="330" r:id="rId25"/>
    <p:sldId id="331" r:id="rId26"/>
    <p:sldId id="332" r:id="rId27"/>
    <p:sldId id="333" r:id="rId28"/>
    <p:sldId id="335" r:id="rId29"/>
    <p:sldId id="303"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4" d="100"/>
          <a:sy n="94" d="100"/>
        </p:scale>
        <p:origin x="96" y="6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5" name="Fußzeilenplatzhalter 4">
            <a:extLst>
              <a:ext uri="{FF2B5EF4-FFF2-40B4-BE49-F238E27FC236}">
                <a16:creationId xmlns=""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5" name="Fußzeilenplatzhalter 4">
            <a:extLst>
              <a:ext uri="{FF2B5EF4-FFF2-40B4-BE49-F238E27FC236}">
                <a16:creationId xmlns=""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5" name="Fußzeilenplatzhalter 4">
            <a:extLst>
              <a:ext uri="{FF2B5EF4-FFF2-40B4-BE49-F238E27FC236}">
                <a16:creationId xmlns=""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14.12.2018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5" name="Fußzeilenplatzhalter 4">
            <a:extLst>
              <a:ext uri="{FF2B5EF4-FFF2-40B4-BE49-F238E27FC236}">
                <a16:creationId xmlns=""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5" name="Fußzeilenplatzhalter 4">
            <a:extLst>
              <a:ext uri="{FF2B5EF4-FFF2-40B4-BE49-F238E27FC236}">
                <a16:creationId xmlns=""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6" name="Fußzeilenplatzhalter 5">
            <a:extLst>
              <a:ext uri="{FF2B5EF4-FFF2-40B4-BE49-F238E27FC236}">
                <a16:creationId xmlns=""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8" name="Fußzeilenplatzhalter 7">
            <a:extLst>
              <a:ext uri="{FF2B5EF4-FFF2-40B4-BE49-F238E27FC236}">
                <a16:creationId xmlns=""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4" name="Fußzeilenplatzhalter 3">
            <a:extLst>
              <a:ext uri="{FF2B5EF4-FFF2-40B4-BE49-F238E27FC236}">
                <a16:creationId xmlns=""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3" name="Fußzeilenplatzhalter 2">
            <a:extLst>
              <a:ext uri="{FF2B5EF4-FFF2-40B4-BE49-F238E27FC236}">
                <a16:creationId xmlns=""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6" name="Fußzeilenplatzhalter 5">
            <a:extLst>
              <a:ext uri="{FF2B5EF4-FFF2-40B4-BE49-F238E27FC236}">
                <a16:creationId xmlns=""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14.12.2018</a:t>
            </a:fld>
            <a:endParaRPr lang="de-CH"/>
          </a:p>
        </p:txBody>
      </p:sp>
      <p:sp>
        <p:nvSpPr>
          <p:cNvPr id="6" name="Fußzeilenplatzhalter 5">
            <a:extLst>
              <a:ext uri="{FF2B5EF4-FFF2-40B4-BE49-F238E27FC236}">
                <a16:creationId xmlns=""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14.12.2018</a:t>
            </a:fld>
            <a:endParaRPr lang="de-CH"/>
          </a:p>
        </p:txBody>
      </p:sp>
      <p:sp>
        <p:nvSpPr>
          <p:cNvPr id="5" name="Fußzeilenplatzhalter 4">
            <a:extLst>
              <a:ext uri="{FF2B5EF4-FFF2-40B4-BE49-F238E27FC236}">
                <a16:creationId xmlns=""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4415696" cy="938719"/>
          </a:xfrm>
          <a:prstGeom prst="rect">
            <a:avLst/>
          </a:prstGeom>
          <a:noFill/>
        </p:spPr>
        <p:txBody>
          <a:bodyPr wrap="none" rtlCol="0">
            <a:spAutoFit/>
          </a:bodyPr>
          <a:lstStyle/>
          <a:p>
            <a:r>
              <a:rPr lang="de-CH" sz="5500" b="1" dirty="0" smtClean="0"/>
              <a:t>Levitikus Teil 2</a:t>
            </a:r>
            <a:endParaRPr lang="de-CH" sz="5500" b="1" dirty="0"/>
          </a:p>
        </p:txBody>
      </p:sp>
    </p:spTree>
    <p:extLst>
      <p:ext uri="{BB962C8B-B14F-4D97-AF65-F5344CB8AC3E}">
        <p14:creationId xmlns:p14="http://schemas.microsoft.com/office/powerpoint/2010/main" val="378833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7600" y="845950"/>
            <a:ext cx="10109200" cy="4747197"/>
          </a:xfrm>
          <a:prstGeom prst="rect">
            <a:avLst/>
          </a:prstGeom>
        </p:spPr>
        <p:txBody>
          <a:bodyPr wrap="square">
            <a:spAutoFit/>
          </a:bodyPr>
          <a:lstStyle/>
          <a:p>
            <a:pPr>
              <a:lnSpc>
                <a:spcPct val="107000"/>
              </a:lnSpc>
              <a:spcBef>
                <a:spcPts val="1200"/>
              </a:spcBef>
              <a:spcAft>
                <a:spcPts val="0"/>
              </a:spcAft>
            </a:pP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Speiseopfer (2 </a:t>
            </a:r>
            <a:r>
              <a:rPr lang="de-CH" sz="3200" b="1" kern="0" dirty="0">
                <a:latin typeface="Calibri Light" panose="020F0302020204030204" pitchFamily="34" charset="0"/>
                <a:ea typeface="Times New Roman" panose="02020603050405020304" pitchFamily="18" charset="0"/>
                <a:cs typeface="Times New Roman" panose="02020603050405020304" pitchFamily="18" charset="0"/>
              </a:rPr>
              <a:t>und </a:t>
            </a: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6,7-15)</a:t>
            </a:r>
          </a:p>
          <a:p>
            <a:pPr>
              <a:lnSpc>
                <a:spcPct val="107000"/>
              </a:lnSpc>
              <a:spcBef>
                <a:spcPts val="1200"/>
              </a:spcBef>
              <a:spcAft>
                <a:spcPts val="0"/>
              </a:spcAft>
            </a:pPr>
            <a:endParaRPr lang="de-CH" sz="3200" b="1" kern="0" dirty="0">
              <a:latin typeface="Calibri Light" panose="020F0302020204030204" pitchFamily="34" charset="0"/>
              <a:ea typeface="Times New Roman" panose="02020603050405020304" pitchFamily="18" charset="0"/>
              <a:cs typeface="Times New Roman" panose="02020603050405020304" pitchFamily="18" charset="0"/>
            </a:endParaRPr>
          </a:p>
          <a:p>
            <a:r>
              <a:rPr lang="de-CH" sz="2800" b="1" dirty="0"/>
              <a:t>Bedeutung</a:t>
            </a:r>
          </a:p>
          <a:p>
            <a:r>
              <a:rPr lang="de-CH" sz="2800" dirty="0"/>
              <a:t>Es geht in diesem Opfer um das Vollkommene Leben von Jesus. </a:t>
            </a:r>
          </a:p>
          <a:p>
            <a:r>
              <a:rPr lang="de-CH" sz="2800" dirty="0" smtClean="0"/>
              <a:t>Das </a:t>
            </a:r>
            <a:r>
              <a:rPr lang="de-CH" sz="2800" dirty="0"/>
              <a:t>Speiseopfer versinnbildlicht überdies Christus (die höchste Gabe des Vaters) in seinem vollkommenen Menschsein. </a:t>
            </a:r>
          </a:p>
          <a:p>
            <a:r>
              <a:rPr lang="de-CH" sz="2800" dirty="0"/>
              <a:t>Das </a:t>
            </a:r>
            <a:r>
              <a:rPr lang="de-CH" sz="2800" dirty="0" err="1"/>
              <a:t>Feinmehl</a:t>
            </a:r>
            <a:r>
              <a:rPr lang="de-CH" sz="2800" dirty="0"/>
              <a:t> spricht von der vollkommenen Reinheit Jesu, welches sich in Worten, Taten und in seinem ganzen Leben zeigt.</a:t>
            </a:r>
          </a:p>
          <a:p>
            <a:r>
              <a:rPr lang="de-CH" sz="2800" dirty="0"/>
              <a:t>Lukas 4,22; Markus 7,37; Johannes18,4-5; Epheser 4,21-22; Lukas 2,40 zeigen auf wie rein Jesus war in seinem Leben.</a:t>
            </a:r>
          </a:p>
        </p:txBody>
      </p:sp>
    </p:spTree>
    <p:extLst>
      <p:ext uri="{BB962C8B-B14F-4D97-AF65-F5344CB8AC3E}">
        <p14:creationId xmlns:p14="http://schemas.microsoft.com/office/powerpoint/2010/main" val="1081202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7600" y="845950"/>
            <a:ext cx="10109200" cy="3885423"/>
          </a:xfrm>
          <a:prstGeom prst="rect">
            <a:avLst/>
          </a:prstGeom>
        </p:spPr>
        <p:txBody>
          <a:bodyPr wrap="square">
            <a:spAutoFit/>
          </a:bodyPr>
          <a:lstStyle/>
          <a:p>
            <a:pPr>
              <a:lnSpc>
                <a:spcPct val="107000"/>
              </a:lnSpc>
              <a:spcBef>
                <a:spcPts val="1200"/>
              </a:spcBef>
              <a:spcAft>
                <a:spcPts val="0"/>
              </a:spcAft>
            </a:pP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Friedensopfer (3 </a:t>
            </a:r>
            <a:r>
              <a:rPr lang="de-CH" sz="3200" b="1" kern="0" dirty="0">
                <a:latin typeface="Calibri Light" panose="020F0302020204030204" pitchFamily="34" charset="0"/>
                <a:ea typeface="Times New Roman" panose="02020603050405020304" pitchFamily="18" charset="0"/>
                <a:cs typeface="Times New Roman" panose="02020603050405020304" pitchFamily="18" charset="0"/>
              </a:rPr>
              <a:t>und </a:t>
            </a: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7,11-38)</a:t>
            </a:r>
          </a:p>
          <a:p>
            <a:pPr>
              <a:lnSpc>
                <a:spcPct val="107000"/>
              </a:lnSpc>
              <a:spcBef>
                <a:spcPts val="1200"/>
              </a:spcBef>
              <a:spcAft>
                <a:spcPts val="0"/>
              </a:spcAft>
            </a:pPr>
            <a:endParaRPr lang="de-CH" sz="3200" b="1" kern="0" dirty="0">
              <a:latin typeface="Calibri Light" panose="020F0302020204030204" pitchFamily="34" charset="0"/>
              <a:ea typeface="Times New Roman" panose="02020603050405020304" pitchFamily="18" charset="0"/>
              <a:cs typeface="Times New Roman" panose="02020603050405020304" pitchFamily="18" charset="0"/>
            </a:endParaRPr>
          </a:p>
          <a:p>
            <a:r>
              <a:rPr lang="de-CH" sz="2800" b="1" dirty="0"/>
              <a:t>Bedeutung</a:t>
            </a:r>
          </a:p>
          <a:p>
            <a:r>
              <a:rPr lang="de-CH" sz="2800" dirty="0"/>
              <a:t>Es bedeutet auch Dank-, Rettungs-, Wohlstands-, Gemeinschafts- und Freundschaftsopfer. </a:t>
            </a:r>
          </a:p>
          <a:p>
            <a:r>
              <a:rPr lang="de-CH" sz="2800" dirty="0"/>
              <a:t>Lukas= Frieden und Gemeinschaft mit Gott durch Christus. In keinem anderen Evangelium hatte Jesus so viel Gemeinschaft mit den Menschen. </a:t>
            </a:r>
          </a:p>
        </p:txBody>
      </p:sp>
    </p:spTree>
    <p:extLst>
      <p:ext uri="{BB962C8B-B14F-4D97-AF65-F5344CB8AC3E}">
        <p14:creationId xmlns:p14="http://schemas.microsoft.com/office/powerpoint/2010/main" val="831010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7600" y="845950"/>
            <a:ext cx="10109200" cy="3023648"/>
          </a:xfrm>
          <a:prstGeom prst="rect">
            <a:avLst/>
          </a:prstGeom>
        </p:spPr>
        <p:txBody>
          <a:bodyPr wrap="square">
            <a:spAutoFit/>
          </a:bodyPr>
          <a:lstStyle/>
          <a:p>
            <a:pPr>
              <a:lnSpc>
                <a:spcPct val="107000"/>
              </a:lnSpc>
              <a:spcBef>
                <a:spcPts val="1200"/>
              </a:spcBef>
              <a:spcAft>
                <a:spcPts val="0"/>
              </a:spcAft>
            </a:pPr>
            <a:r>
              <a:rPr lang="de-CH" sz="3200" b="1" kern="0" dirty="0" err="1" smtClean="0">
                <a:latin typeface="Calibri Light" panose="020F0302020204030204" pitchFamily="34" charset="0"/>
                <a:ea typeface="Times New Roman" panose="02020603050405020304" pitchFamily="18" charset="0"/>
                <a:cs typeface="Times New Roman" panose="02020603050405020304" pitchFamily="18" charset="0"/>
              </a:rPr>
              <a:t>Sündopfer</a:t>
            </a: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 (4 </a:t>
            </a:r>
            <a:r>
              <a:rPr lang="de-CH" sz="3200" b="1" kern="0" dirty="0">
                <a:latin typeface="Calibri Light" panose="020F0302020204030204" pitchFamily="34" charset="0"/>
                <a:ea typeface="Times New Roman" panose="02020603050405020304" pitchFamily="18" charset="0"/>
                <a:cs typeface="Times New Roman" panose="02020603050405020304" pitchFamily="18" charset="0"/>
              </a:rPr>
              <a:t>und </a:t>
            </a: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6,17-23)</a:t>
            </a:r>
          </a:p>
          <a:p>
            <a:pPr>
              <a:lnSpc>
                <a:spcPct val="107000"/>
              </a:lnSpc>
              <a:spcBef>
                <a:spcPts val="1200"/>
              </a:spcBef>
              <a:spcAft>
                <a:spcPts val="0"/>
              </a:spcAft>
            </a:pPr>
            <a:endParaRPr lang="de-CH" sz="3200" b="1" kern="0" dirty="0">
              <a:latin typeface="Calibri Light" panose="020F0302020204030204" pitchFamily="34" charset="0"/>
              <a:ea typeface="Times New Roman" panose="02020603050405020304" pitchFamily="18" charset="0"/>
              <a:cs typeface="Times New Roman" panose="02020603050405020304" pitchFamily="18" charset="0"/>
            </a:endParaRPr>
          </a:p>
          <a:p>
            <a:r>
              <a:rPr lang="de-CH" sz="2800" b="1" dirty="0"/>
              <a:t>Bedeutung</a:t>
            </a:r>
          </a:p>
          <a:p>
            <a:r>
              <a:rPr lang="de-CH" sz="2800" dirty="0"/>
              <a:t>Es ist ein </a:t>
            </a:r>
            <a:r>
              <a:rPr lang="de-CH" sz="2800" dirty="0" err="1"/>
              <a:t>Sündopfer</a:t>
            </a:r>
            <a:r>
              <a:rPr lang="de-CH" sz="2800" dirty="0"/>
              <a:t> und heisst auch ein Zielverfehlungsopfer</a:t>
            </a:r>
          </a:p>
          <a:p>
            <a:r>
              <a:rPr lang="de-CH" sz="2800" dirty="0"/>
              <a:t>Markus= Christus litt wegen unseren Sünden und der Sünde in uns (Markus der Knecht)</a:t>
            </a:r>
          </a:p>
        </p:txBody>
      </p:sp>
    </p:spTree>
    <p:extLst>
      <p:ext uri="{BB962C8B-B14F-4D97-AF65-F5344CB8AC3E}">
        <p14:creationId xmlns:p14="http://schemas.microsoft.com/office/powerpoint/2010/main" val="140859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7600" y="845950"/>
            <a:ext cx="10109200" cy="2592761"/>
          </a:xfrm>
          <a:prstGeom prst="rect">
            <a:avLst/>
          </a:prstGeom>
        </p:spPr>
        <p:txBody>
          <a:bodyPr wrap="square">
            <a:spAutoFit/>
          </a:bodyPr>
          <a:lstStyle/>
          <a:p>
            <a:pPr>
              <a:lnSpc>
                <a:spcPct val="107000"/>
              </a:lnSpc>
              <a:spcBef>
                <a:spcPts val="1200"/>
              </a:spcBef>
              <a:spcAft>
                <a:spcPts val="0"/>
              </a:spcAft>
            </a:pP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Schuldopfer (5 </a:t>
            </a:r>
            <a:r>
              <a:rPr lang="de-CH" sz="3200" b="1" kern="0" dirty="0">
                <a:latin typeface="Calibri Light" panose="020F0302020204030204" pitchFamily="34" charset="0"/>
                <a:ea typeface="Times New Roman" panose="02020603050405020304" pitchFamily="18" charset="0"/>
                <a:cs typeface="Times New Roman" panose="02020603050405020304" pitchFamily="18" charset="0"/>
              </a:rPr>
              <a:t>und </a:t>
            </a: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7,1-10)</a:t>
            </a:r>
          </a:p>
          <a:p>
            <a:pPr>
              <a:lnSpc>
                <a:spcPct val="107000"/>
              </a:lnSpc>
              <a:spcBef>
                <a:spcPts val="1200"/>
              </a:spcBef>
              <a:spcAft>
                <a:spcPts val="0"/>
              </a:spcAft>
            </a:pPr>
            <a:endParaRPr lang="de-CH" sz="3200" b="1" kern="0" dirty="0">
              <a:latin typeface="Calibri Light" panose="020F0302020204030204" pitchFamily="34" charset="0"/>
              <a:ea typeface="Times New Roman" panose="02020603050405020304" pitchFamily="18" charset="0"/>
              <a:cs typeface="Times New Roman" panose="02020603050405020304" pitchFamily="18" charset="0"/>
            </a:endParaRPr>
          </a:p>
          <a:p>
            <a:r>
              <a:rPr lang="de-CH" sz="2800" b="1" dirty="0"/>
              <a:t>Bedeutung</a:t>
            </a:r>
          </a:p>
          <a:p>
            <a:r>
              <a:rPr lang="de-CH" sz="2800" dirty="0"/>
              <a:t>Schuldopfer</a:t>
            </a:r>
          </a:p>
          <a:p>
            <a:r>
              <a:rPr lang="de-CH" sz="2800" dirty="0"/>
              <a:t>Matthäus= Das Werk Christi macht allen Schaden gut (Matt. 27,25)</a:t>
            </a:r>
          </a:p>
        </p:txBody>
      </p:sp>
    </p:spTree>
    <p:extLst>
      <p:ext uri="{BB962C8B-B14F-4D97-AF65-F5344CB8AC3E}">
        <p14:creationId xmlns:p14="http://schemas.microsoft.com/office/powerpoint/2010/main" val="323630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397942" y="537687"/>
            <a:ext cx="9751580"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8-10			Priester und Vermittler</a:t>
            </a:r>
            <a:endParaRPr lang="de-CH" sz="2400" dirty="0" smtClean="0"/>
          </a:p>
        </p:txBody>
      </p:sp>
      <p:sp>
        <p:nvSpPr>
          <p:cNvPr id="3" name="Rechteck 2"/>
          <p:cNvSpPr/>
          <p:nvPr/>
        </p:nvSpPr>
        <p:spPr>
          <a:xfrm>
            <a:off x="1092132" y="2024410"/>
            <a:ext cx="10363200" cy="181588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1.Petrus 2,5</a:t>
            </a:r>
          </a:p>
          <a:p>
            <a:pPr>
              <a:spcAft>
                <a:spcPts val="0"/>
              </a:spcAft>
            </a:pPr>
            <a:r>
              <a:rPr lang="de-CH" sz="2800" i="1" spc="75" dirty="0">
                <a:latin typeface="Calibri" panose="020F0502020204030204" pitchFamily="34" charset="0"/>
                <a:ea typeface="Times New Roman" panose="02020603050405020304" pitchFamily="18" charset="0"/>
                <a:cs typeface="Times New Roman" panose="02020603050405020304" pitchFamily="18" charset="0"/>
              </a:rPr>
              <a:t>5 so lasst auch ihr euch nun als lebendige Steine aufbauen, als ein geistliches Haus, als ein heiliges Priestertum, um geistliche Opfer darzubringen, die Gott wohlgefällig2 sind durch Jesus Christus.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5197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397942" y="537687"/>
            <a:ext cx="7981672"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11-16			Reinigung</a:t>
            </a:r>
            <a:endParaRPr lang="de-CH" sz="2400" dirty="0" smtClean="0"/>
          </a:p>
        </p:txBody>
      </p:sp>
      <p:sp>
        <p:nvSpPr>
          <p:cNvPr id="3" name="Rechteck 2"/>
          <p:cNvSpPr/>
          <p:nvPr/>
        </p:nvSpPr>
        <p:spPr>
          <a:xfrm>
            <a:off x="1117600" y="1930420"/>
            <a:ext cx="8950960" cy="3970318"/>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Israel sollte Gottes absolutem Massstab gehorchen, ungeachtet einer Begründung oder eines mangelnden Verständnisses.</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Gott schrieb eine so einzigartige Ernährung vor, damit es für Israel schwierig war, mit den götzendienerischen Völkern um sie her zu essen. Ihre Speisegesetze dienten als Barriere für leichtfertige Vermischung mit Götzendienern. Es gab reale gesundheitliche und hygienische Vorteile, dich dies war nur nebensächlich.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hteck 3"/>
          <p:cNvSpPr/>
          <p:nvPr/>
        </p:nvSpPr>
        <p:spPr>
          <a:xfrm>
            <a:off x="670560" y="5890578"/>
            <a:ext cx="11013440" cy="523220"/>
          </a:xfrm>
          <a:prstGeom prst="rect">
            <a:avLst/>
          </a:prstGeom>
        </p:spPr>
        <p:txBody>
          <a:bodyPr wrap="square">
            <a:spAutoFit/>
          </a:bodyPr>
          <a:lstStyle/>
          <a:p>
            <a:pPr>
              <a:spcAft>
                <a:spcPts val="0"/>
              </a:spcAft>
            </a:pPr>
            <a:r>
              <a:rPr lang="de-CH" sz="2800" b="1" dirty="0">
                <a:latin typeface="Calibri" panose="020F0502020204030204" pitchFamily="34" charset="0"/>
                <a:ea typeface="Calibri" panose="020F0502020204030204" pitchFamily="34" charset="0"/>
                <a:cs typeface="Times New Roman" panose="02020603050405020304" pitchFamily="18" charset="0"/>
              </a:rPr>
              <a:t>Die Hauptsache </a:t>
            </a:r>
            <a:r>
              <a:rPr lang="de-CH" sz="2800" b="1" dirty="0" smtClean="0">
                <a:latin typeface="Calibri" panose="020F0502020204030204" pitchFamily="34" charset="0"/>
                <a:ea typeface="Calibri" panose="020F0502020204030204" pitchFamily="34" charset="0"/>
                <a:cs typeface="Times New Roman" panose="02020603050405020304" pitchFamily="18" charset="0"/>
              </a:rPr>
              <a:t>war Gottes </a:t>
            </a:r>
            <a:r>
              <a:rPr lang="de-CH" sz="2800" b="1" dirty="0">
                <a:latin typeface="Calibri" panose="020F0502020204030204" pitchFamily="34" charset="0"/>
                <a:ea typeface="Calibri" panose="020F0502020204030204" pitchFamily="34" charset="0"/>
                <a:cs typeface="Times New Roman" panose="02020603050405020304" pitchFamily="18" charset="0"/>
              </a:rPr>
              <a:t>Wille </a:t>
            </a:r>
            <a:r>
              <a:rPr lang="de-CH" sz="2800" b="1" dirty="0" smtClean="0">
                <a:latin typeface="Calibri" panose="020F0502020204030204" pitchFamily="34" charset="0"/>
                <a:ea typeface="Calibri" panose="020F0502020204030204" pitchFamily="34" charset="0"/>
                <a:cs typeface="Times New Roman" panose="02020603050405020304" pitchFamily="18" charset="0"/>
              </a:rPr>
              <a:t>zum Gehorsam </a:t>
            </a:r>
            <a:r>
              <a:rPr lang="de-CH" sz="2800" b="1" dirty="0">
                <a:latin typeface="Calibri" panose="020F0502020204030204" pitchFamily="34" charset="0"/>
                <a:ea typeface="Calibri" panose="020F0502020204030204" pitchFamily="34" charset="0"/>
                <a:cs typeface="Times New Roman" panose="02020603050405020304" pitchFamily="18" charset="0"/>
              </a:rPr>
              <a:t>und der Absonderung!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feld 4"/>
          <p:cNvSpPr txBox="1"/>
          <p:nvPr/>
        </p:nvSpPr>
        <p:spPr>
          <a:xfrm>
            <a:off x="1473200" y="1300898"/>
            <a:ext cx="2554225" cy="523220"/>
          </a:xfrm>
          <a:prstGeom prst="rect">
            <a:avLst/>
          </a:prstGeom>
          <a:noFill/>
        </p:spPr>
        <p:txBody>
          <a:bodyPr wrap="none" rtlCol="0">
            <a:spAutoFit/>
          </a:bodyPr>
          <a:lstStyle/>
          <a:p>
            <a:r>
              <a:rPr lang="de-CH" sz="2800" b="1" dirty="0" smtClean="0"/>
              <a:t>Rein und unrein</a:t>
            </a:r>
            <a:endParaRPr lang="de-CH" sz="2800" b="1" dirty="0"/>
          </a:p>
        </p:txBody>
      </p:sp>
    </p:spTree>
    <p:extLst>
      <p:ext uri="{BB962C8B-B14F-4D97-AF65-F5344CB8AC3E}">
        <p14:creationId xmlns:p14="http://schemas.microsoft.com/office/powerpoint/2010/main" val="1293743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33680" y="1184018"/>
            <a:ext cx="11826240" cy="5348900"/>
          </a:xfrm>
          <a:prstGeom prst="rect">
            <a:avLst/>
          </a:prstGeom>
        </p:spPr>
        <p:txBody>
          <a:bodyPr wrap="square">
            <a:spAutoFit/>
          </a:bodyPr>
          <a:lstStyle/>
          <a:p>
            <a:pPr>
              <a:lnSpc>
                <a:spcPct val="107000"/>
              </a:lnSpc>
              <a:spcAft>
                <a:spcPts val="200"/>
              </a:spcAft>
            </a:pPr>
            <a:r>
              <a:rPr lang="de-CH" sz="2800" i="1" u="sng" spc="75" dirty="0">
                <a:latin typeface="Cambria" panose="02040503050406030204" pitchFamily="18" charset="0"/>
                <a:ea typeface="Times New Roman" panose="02020603050405020304" pitchFamily="18" charset="0"/>
                <a:cs typeface="Times New Roman" panose="02020603050405020304" pitchFamily="18" charset="0"/>
              </a:rPr>
              <a:t>3</a:t>
            </a:r>
            <a:r>
              <a:rPr lang="de-CH" sz="2800" i="1" spc="75" dirty="0">
                <a:latin typeface="Cambria" panose="02040503050406030204" pitchFamily="18" charset="0"/>
                <a:ea typeface="Times New Roman" panose="02020603050405020304" pitchFamily="18" charset="0"/>
                <a:cs typeface="Times New Roman" panose="02020603050405020304" pitchFamily="18" charset="0"/>
              </a:rPr>
              <a:t> </a:t>
            </a:r>
            <a:r>
              <a:rPr lang="de-CH" sz="2800" i="1" spc="75" dirty="0">
                <a:latin typeface="Calibri" panose="020F0502020204030204" pitchFamily="34" charset="0"/>
                <a:ea typeface="Times New Roman" panose="02020603050405020304" pitchFamily="18" charset="0"/>
                <a:cs typeface="Times New Roman" panose="02020603050405020304" pitchFamily="18" charset="0"/>
              </a:rPr>
              <a:t>Alles, was ganz gespaltene Klauen hat und wiederkäut unter den Tieren, dürft ihr essen. </a:t>
            </a:r>
          </a:p>
          <a:p>
            <a:pPr>
              <a:spcAft>
                <a:spcPts val="0"/>
              </a:spcAft>
            </a:pPr>
            <a:endParaRPr lang="de-CH" sz="2800" dirty="0" smtClean="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CH" sz="2800" dirty="0" smtClean="0">
                <a:latin typeface="Calibri" panose="020F0502020204030204" pitchFamily="34" charset="0"/>
                <a:ea typeface="Calibri" panose="020F0502020204030204" pitchFamily="34" charset="0"/>
                <a:cs typeface="Times New Roman" panose="02020603050405020304" pitchFamily="18" charset="0"/>
              </a:rPr>
              <a:t>Was </a:t>
            </a:r>
            <a:r>
              <a:rPr lang="de-CH" sz="2800" dirty="0">
                <a:latin typeface="Calibri" panose="020F0502020204030204" pitchFamily="34" charset="0"/>
                <a:ea typeface="Calibri" panose="020F0502020204030204" pitchFamily="34" charset="0"/>
                <a:cs typeface="Times New Roman" panose="02020603050405020304" pitchFamily="18" charset="0"/>
              </a:rPr>
              <a:t>heisst gespaltene Klauen und Wiederkäuer? </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Wiederkäuen= wenn sie sich ausruhen kommt es den Tieren noch einmal hoch und sie kauen es noch einmal. Dies ist ein Bild auf unser Verhalten mit dem Worte Gottes. Wir lesen das Wort und zu einem späteren Zeitpunkt kauen wir es noch einmal durch. Wir denken darüber nach.</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Gespaltene Klauen= diese Tiere haben dadurch eine grössere Fläche um im morastigen Boden halt zu finden. Sie sinken weniger ein und kommen besser vorwärts. Als Gläubige sollen wir uns nicht vom morastigen Boden runterziehen lassen.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feld 2"/>
          <p:cNvSpPr txBox="1"/>
          <p:nvPr/>
        </p:nvSpPr>
        <p:spPr>
          <a:xfrm>
            <a:off x="1397942" y="537687"/>
            <a:ext cx="7981672"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11-16			Reinigung</a:t>
            </a:r>
            <a:endParaRPr lang="de-CH" sz="2400" dirty="0" smtClean="0"/>
          </a:p>
        </p:txBody>
      </p:sp>
    </p:spTree>
    <p:extLst>
      <p:ext uri="{BB962C8B-B14F-4D97-AF65-F5344CB8AC3E}">
        <p14:creationId xmlns:p14="http://schemas.microsoft.com/office/powerpoint/2010/main" val="372549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397942" y="537687"/>
            <a:ext cx="7391767"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17-22		Heilig leben</a:t>
            </a:r>
            <a:endParaRPr lang="de-CH" sz="2400" dirty="0" smtClean="0"/>
          </a:p>
        </p:txBody>
      </p:sp>
    </p:spTree>
    <p:extLst>
      <p:ext uri="{BB962C8B-B14F-4D97-AF65-F5344CB8AC3E}">
        <p14:creationId xmlns:p14="http://schemas.microsoft.com/office/powerpoint/2010/main" val="32530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37920" y="2074262"/>
            <a:ext cx="9032240" cy="1899879"/>
          </a:xfrm>
          <a:prstGeom prst="rect">
            <a:avLst/>
          </a:prstGeom>
        </p:spPr>
        <p:txBody>
          <a:bodyPr wrap="square">
            <a:spAutoFit/>
          </a:bodyPr>
          <a:lstStyle/>
          <a:p>
            <a:pPr>
              <a:lnSpc>
                <a:spcPct val="106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Durch die verschiedenen Feste wollte Gott das Element der Regelmässigkeit in den Gottesdiensten einbringen. Die Feste waren Begegnungen mit dem Herrn, Feste der Gemeinschaft und Lehre sowie des Gedenkens an den Bund.</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feld 4"/>
          <p:cNvSpPr txBox="1"/>
          <p:nvPr/>
        </p:nvSpPr>
        <p:spPr>
          <a:xfrm>
            <a:off x="1397942" y="537687"/>
            <a:ext cx="9751387"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23-27		Gemeinschaft mit Gott</a:t>
            </a:r>
            <a:endParaRPr lang="de-CH" sz="2400" dirty="0" smtClean="0"/>
          </a:p>
        </p:txBody>
      </p:sp>
    </p:spTree>
    <p:extLst>
      <p:ext uri="{BB962C8B-B14F-4D97-AF65-F5344CB8AC3E}">
        <p14:creationId xmlns:p14="http://schemas.microsoft.com/office/powerpoint/2010/main" val="3251101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76960" y="1045627"/>
            <a:ext cx="10789920" cy="4198329"/>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Der wöchentliche Sabbat (23,3</a:t>
            </a:r>
            <a:r>
              <a:rPr lang="de-CH" sz="2800" b="1" dirty="0" smtClean="0">
                <a:latin typeface="Calibri Light" panose="020F0302020204030204" pitchFamily="34" charset="0"/>
                <a:ea typeface="Times New Roman" panose="02020603050405020304" pitchFamily="18" charset="0"/>
                <a:cs typeface="Times New Roman" panose="02020603050405020304" pitchFamily="18" charset="0"/>
              </a:rPr>
              <a:t>)</a:t>
            </a: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Der Sabbat wird als der erste Festtag erwähnt.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Es geht hier um den Sabbat.</a:t>
            </a: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Ruhe für Mensch und Tier und Gedenken an den Bundesgott Israels</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Einstellung jeder Arbeit; Verdoppelung der täglichen Opfer durch die Priester und Erneuerung der Schaubrote.</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Vorausbild auf die Ruhe im vollendeten Werk Christi (Hebräer 4,1-10).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Ruhe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4088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4150110" cy="1477328"/>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Levitikus</a:t>
            </a:r>
            <a:endParaRPr lang="de-CH" sz="2400" dirty="0" smtClean="0"/>
          </a:p>
          <a:p>
            <a:endParaRPr lang="de-CH" sz="2400" dirty="0"/>
          </a:p>
          <a:p>
            <a:r>
              <a:rPr lang="de-CH" sz="3000" dirty="0" smtClean="0">
                <a:latin typeface="Arial" panose="020B0604020202020204" pitchFamily="34" charset="0"/>
                <a:cs typeface="Arial" panose="020B0604020202020204" pitchFamily="34" charset="0"/>
              </a:rPr>
              <a:t>Kapitel</a:t>
            </a:r>
            <a:r>
              <a:rPr lang="de-CH" sz="3000" dirty="0">
                <a:latin typeface="Arial" panose="020B0604020202020204" pitchFamily="34" charset="0"/>
                <a:cs typeface="Arial" panose="020B0604020202020204" pitchFamily="34" charset="0"/>
              </a:rPr>
              <a:t>: </a:t>
            </a:r>
            <a:r>
              <a:rPr lang="de-CH" sz="3000" dirty="0" smtClean="0">
                <a:latin typeface="Arial" panose="020B0604020202020204" pitchFamily="34" charset="0"/>
                <a:cs typeface="Arial" panose="020B0604020202020204" pitchFamily="34" charset="0"/>
              </a:rPr>
              <a:t>27 </a:t>
            </a:r>
            <a:r>
              <a:rPr lang="de-CH" sz="3000" dirty="0">
                <a:latin typeface="Arial" panose="020B0604020202020204" pitchFamily="34" charset="0"/>
                <a:cs typeface="Arial" panose="020B0604020202020204" pitchFamily="34" charset="0"/>
              </a:rPr>
              <a:t>| Verse: </a:t>
            </a:r>
            <a:r>
              <a:rPr lang="de-CH" sz="3000" dirty="0" smtClean="0">
                <a:latin typeface="Arial" panose="020B0604020202020204" pitchFamily="34" charset="0"/>
                <a:cs typeface="Arial" panose="020B0604020202020204" pitchFamily="34" charset="0"/>
              </a:rPr>
              <a:t>859</a:t>
            </a:r>
            <a:endParaRPr lang="de-CH"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45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78000" y="1434386"/>
            <a:ext cx="8646160" cy="3797578"/>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Passah (23,4-5)  14. </a:t>
            </a:r>
            <a:r>
              <a:rPr lang="de-CH" sz="2800" b="1" dirty="0" smtClean="0">
                <a:latin typeface="Calibri Light" panose="020F0302020204030204" pitchFamily="34" charset="0"/>
                <a:ea typeface="Times New Roman" panose="02020603050405020304" pitchFamily="18" charset="0"/>
                <a:cs typeface="Times New Roman" panose="02020603050405020304" pitchFamily="18" charset="0"/>
              </a:rPr>
              <a:t>Nisan</a:t>
            </a: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Erinnerung an die Befreiung von Knechtschaft und Tod in Ägypten.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Versammlung aller Männer am Heiligtum.</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Das geschlachtete Lamm ist typisch für Christi stellvertretenden Tod. Erinnerung an das schonende Vorübergehen.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Erlösung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134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65200" y="1218307"/>
            <a:ext cx="10149840" cy="3797578"/>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Fest der ungesäuerten Brote (23,6-8) 15.-21. </a:t>
            </a:r>
            <a:r>
              <a:rPr lang="de-CH" sz="2800" b="1" dirty="0" smtClean="0">
                <a:latin typeface="Calibri Light" panose="020F0302020204030204" pitchFamily="34" charset="0"/>
                <a:ea typeface="Times New Roman" panose="02020603050405020304" pitchFamily="18" charset="0"/>
                <a:cs typeface="Times New Roman" panose="02020603050405020304" pitchFamily="18" charset="0"/>
              </a:rPr>
              <a:t>Nisan</a:t>
            </a: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Loskauf Israels durch den Herrn als seinen "Erstgeborenen".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Ausfegung</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des Sauerteiges und Schlachtung und Verzehr eines fehlerlosen Lammes.</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Das ungesäuerte Brot bedeutet ein sündloses Leben, dessen sich die Gläubigen befleissigen sollen. Trennung von der Sünde.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Hingabe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874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80720" y="1251506"/>
            <a:ext cx="10820400" cy="3797578"/>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Fest der Erstlinge (23,10-14)  16. </a:t>
            </a:r>
            <a:r>
              <a:rPr lang="de-CH" sz="2800" b="1" dirty="0" smtClean="0">
                <a:latin typeface="Calibri Light" panose="020F0302020204030204" pitchFamily="34" charset="0"/>
                <a:ea typeface="Times New Roman" panose="02020603050405020304" pitchFamily="18" charset="0"/>
                <a:cs typeface="Times New Roman" panose="02020603050405020304" pitchFamily="18" charset="0"/>
              </a:rPr>
              <a:t>Nisan</a:t>
            </a: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Weihe der gesamten Ernte an den Gott, dessen Besitz wir nur verwalten.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Abschneiden neuer Ähren am 10. des Monats welche am 16. als Schwingopfer </a:t>
            </a: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dargebrcht</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wurden.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Die neuen Ähren sind ein Typus auf Christi Auferstehung als der Erstling der Toten (1.Kor.15,20,23).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Auferstehungsleben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03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06400" y="975462"/>
            <a:ext cx="11501120" cy="3797578"/>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Pfingstfest (23,15-21) 6. </a:t>
            </a:r>
            <a:r>
              <a:rPr lang="de-CH" sz="2800" b="1" dirty="0" err="1" smtClean="0">
                <a:latin typeface="Calibri Light" panose="020F0302020204030204" pitchFamily="34" charset="0"/>
                <a:ea typeface="Times New Roman" panose="02020603050405020304" pitchFamily="18" charset="0"/>
                <a:cs typeface="Times New Roman" panose="02020603050405020304" pitchFamily="18" charset="0"/>
              </a:rPr>
              <a:t>Siwan</a:t>
            </a:r>
            <a:endParaRPr lang="de-CH" sz="2800" b="1" dirty="0" smtClean="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Dank für die Gerstenernte, Weihe der kommenden Weizenernte und Erinnerung an die Befreiung aus der </a:t>
            </a: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Knechschaft</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 Ägypten.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Versammlung der Männer am Heiligtum; Opferung zweier gesäuerter Brote; Spenden für die Armen.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Die zwei Brote stehen für die zweifache Erstlingsernte des Heiligen Geistes; Die Gemeinde und später aus Israel (Jak.1,18; Offb.14,4).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Ernte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0694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92480" y="1072844"/>
            <a:ext cx="10922000" cy="3797578"/>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Neujahrsfest (23,23-25) 1. </a:t>
            </a:r>
            <a:r>
              <a:rPr lang="de-CH" sz="2800" b="1" dirty="0" err="1" smtClean="0">
                <a:latin typeface="Calibri Light" panose="020F0302020204030204" pitchFamily="34" charset="0"/>
                <a:ea typeface="Times New Roman" panose="02020603050405020304" pitchFamily="18" charset="0"/>
                <a:cs typeface="Times New Roman" panose="02020603050405020304" pitchFamily="18" charset="0"/>
              </a:rPr>
              <a:t>Tischri</a:t>
            </a:r>
            <a:endParaRPr lang="de-CH" sz="2800" b="1" dirty="0" smtClean="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Beginn des bürgerlichen Jahres und Feier des heiligen siebten Monats, der wichtige Feste enthält.</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"Lärmblasen" an diesem Neumond wurden die Trompeten länger und lauter geblasen als sonst. </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Israels erneute Zusammenkunft vor dem Tag der Trauer und der Freude im Tausendjährigen Reich.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Wiederkunft, Bereitschaft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8896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62000" y="872139"/>
            <a:ext cx="11084560" cy="5180649"/>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Versöhnungstag (23,26-32) 10 </a:t>
            </a:r>
            <a:r>
              <a:rPr lang="de-CH" sz="2800" b="1" dirty="0" err="1" smtClean="0">
                <a:latin typeface="Calibri Light" panose="020F0302020204030204" pitchFamily="34" charset="0"/>
                <a:ea typeface="Times New Roman" panose="02020603050405020304" pitchFamily="18" charset="0"/>
                <a:cs typeface="Times New Roman" panose="02020603050405020304" pitchFamily="18" charset="0"/>
              </a:rPr>
              <a:t>Tischri</a:t>
            </a:r>
            <a:endParaRPr lang="de-CH" sz="2800" b="1" dirty="0" smtClean="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Sühnung für unbedeckte Sünden und Versinnbildlichung der Wegnahme dieser Sünden, wodurch das Volk für ein weiteres Jahr zeremoniell rein war.</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Trauer und Busse; Opfer eines Jungstieres und zweier Ziegenböcke durch den Hohepriester als Zeichen für die Sühnung und Wegnahme der Sünden.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Hinweis auf die Sühne für alle unsere Sünden durch Christus, der die </a:t>
            </a: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Srafe</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bezahlt und die Sünde weggenommen hat (Hebräer 10,23-26).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Versöhnung, Wiederherstellung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77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66800" y="1121921"/>
            <a:ext cx="10657840" cy="4719625"/>
          </a:xfrm>
          <a:prstGeom prst="rect">
            <a:avLst/>
          </a:prstGeom>
        </p:spPr>
        <p:txBody>
          <a:bodyPr wrap="square">
            <a:spAutoFit/>
          </a:bodyPr>
          <a:lstStyle/>
          <a:p>
            <a:pPr>
              <a:lnSpc>
                <a:spcPct val="106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Laubhüttenfest (23,33-43) 15.-22. </a:t>
            </a:r>
            <a:r>
              <a:rPr lang="de-CH" sz="2800" b="1" dirty="0" err="1" smtClean="0">
                <a:latin typeface="Calibri Light" panose="020F0302020204030204" pitchFamily="34" charset="0"/>
                <a:ea typeface="Times New Roman" panose="02020603050405020304" pitchFamily="18" charset="0"/>
                <a:cs typeface="Times New Roman" panose="02020603050405020304" pitchFamily="18" charset="0"/>
              </a:rPr>
              <a:t>Tischri</a:t>
            </a:r>
            <a:endParaRPr lang="de-CH" sz="2800" b="1" dirty="0" smtClean="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6000"/>
              </a:lnSpc>
              <a:spcBef>
                <a:spcPts val="200"/>
              </a:spcBef>
              <a:spcAft>
                <a:spcPts val="0"/>
              </a:spcAft>
            </a:pP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Gedenken an die Wüstenwanderung und Versorgung </a:t>
            </a: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duch</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Gott; Freude über die eingebrachte Ernte; Erfüllung aller Gelübde, die während des vergangenen Jahres eingegangen wurden, für freiwillige Opfer und Dankopfer.</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Wohnen in Laubhütten; Erfüllung von </a:t>
            </a: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Gelübten</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besondere Opfer </a:t>
            </a:r>
            <a:r>
              <a:rPr lang="de-CH" sz="28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vährend</a:t>
            </a: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sieben Tagen.</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de-CH"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Vorausbild auf die Freude und den Frieden Israels nach der Reinigung im Tausendjährigen Reich (Sach.14). </a:t>
            </a: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Fremdlinge und Pilger</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3188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36320" y="1575967"/>
            <a:ext cx="10556240" cy="3121111"/>
          </a:xfrm>
          <a:prstGeom prst="rect">
            <a:avLst/>
          </a:prstGeom>
        </p:spPr>
        <p:txBody>
          <a:bodyPr wrap="square">
            <a:spAutoFit/>
          </a:bodyPr>
          <a:lstStyle/>
          <a:p>
            <a:pPr>
              <a:lnSpc>
                <a:spcPct val="106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Im Kapitel 24 geht es um den Leuchter und die Schaubrote.</a:t>
            </a:r>
          </a:p>
          <a:p>
            <a:pPr>
              <a:lnSpc>
                <a:spcPct val="106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Im Kapitel 25 werden speziell das Sabbatjahr und das Jubeljahr angesprochen. </a:t>
            </a:r>
          </a:p>
          <a:p>
            <a:pPr>
              <a:lnSpc>
                <a:spcPct val="106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Im Kapitel 26 geht es um Segen und Fluch bei Gehorsam oder eben ungehorsam. </a:t>
            </a:r>
          </a:p>
          <a:p>
            <a:pPr>
              <a:lnSpc>
                <a:spcPct val="106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Im Kapitel 27 geht es um Gelübde, Gaben und Zehnten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feld 2"/>
          <p:cNvSpPr txBox="1"/>
          <p:nvPr/>
        </p:nvSpPr>
        <p:spPr>
          <a:xfrm>
            <a:off x="1397942" y="537687"/>
            <a:ext cx="9751387"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23-27		Gemeinschaft mit Gott</a:t>
            </a:r>
            <a:endParaRPr lang="de-CH" sz="2400" dirty="0" smtClean="0"/>
          </a:p>
        </p:txBody>
      </p:sp>
    </p:spTree>
    <p:extLst>
      <p:ext uri="{BB962C8B-B14F-4D97-AF65-F5344CB8AC3E}">
        <p14:creationId xmlns:p14="http://schemas.microsoft.com/office/powerpoint/2010/main" val="109537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11FC962-2F30-4908-A3AD-D2DA6A8003D7}"/>
              </a:ext>
            </a:extLst>
          </p:cNvPr>
          <p:cNvSpPr>
            <a:spLocks noGrp="1"/>
          </p:cNvSpPr>
          <p:nvPr>
            <p:ph type="title"/>
          </p:nvPr>
        </p:nvSpPr>
        <p:spPr>
          <a:xfrm>
            <a:off x="838200" y="365126"/>
            <a:ext cx="10515600" cy="817130"/>
          </a:xfrm>
        </p:spPr>
        <p:txBody>
          <a:bodyPr/>
          <a:lstStyle/>
          <a:p>
            <a:pPr algn="ctr"/>
            <a:r>
              <a:rPr lang="de-CH" b="1" dirty="0" smtClean="0"/>
              <a:t>Aufbau des Buches Levitikus</a:t>
            </a:r>
            <a:endParaRPr lang="de-CH" b="1" dirty="0"/>
          </a:p>
        </p:txBody>
      </p:sp>
      <p:sp>
        <p:nvSpPr>
          <p:cNvPr id="6" name="Abgerundetes Rechteck 5"/>
          <p:cNvSpPr/>
          <p:nvPr/>
        </p:nvSpPr>
        <p:spPr>
          <a:xfrm>
            <a:off x="3551066" y="1495888"/>
            <a:ext cx="5193438" cy="732408"/>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600" b="1" dirty="0"/>
              <a:t>Levitikus – Das Buch der Heiligung</a:t>
            </a:r>
          </a:p>
        </p:txBody>
      </p:sp>
      <p:sp>
        <p:nvSpPr>
          <p:cNvPr id="7" name="Abgerundetes Rechteck 6"/>
          <p:cNvSpPr/>
          <p:nvPr/>
        </p:nvSpPr>
        <p:spPr>
          <a:xfrm>
            <a:off x="1753334" y="3102745"/>
            <a:ext cx="3364637" cy="572611"/>
          </a:xfrm>
          <a:prstGeom prst="roundRect">
            <a:avLst/>
          </a:prstGeom>
          <a:solidFill>
            <a:schemeClr val="accent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600" dirty="0" smtClean="0"/>
              <a:t>Wie werde ich heilig?</a:t>
            </a:r>
            <a:endParaRPr lang="de-CH" sz="2600" dirty="0"/>
          </a:p>
        </p:txBody>
      </p:sp>
      <p:sp>
        <p:nvSpPr>
          <p:cNvPr id="8" name="Abgerundetes Rechteck 7"/>
          <p:cNvSpPr/>
          <p:nvPr/>
        </p:nvSpPr>
        <p:spPr>
          <a:xfrm>
            <a:off x="7622952" y="3102744"/>
            <a:ext cx="3013974" cy="572611"/>
          </a:xfrm>
          <a:prstGeom prst="roundRect">
            <a:avLst/>
          </a:prstGeom>
          <a:solidFill>
            <a:schemeClr val="accent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600" dirty="0" smtClean="0"/>
              <a:t>Wie lebe ich heilig?</a:t>
            </a:r>
            <a:endParaRPr lang="de-CH" sz="2600" dirty="0"/>
          </a:p>
        </p:txBody>
      </p:sp>
      <p:sp>
        <p:nvSpPr>
          <p:cNvPr id="9" name="Ellipse 8"/>
          <p:cNvSpPr/>
          <p:nvPr/>
        </p:nvSpPr>
        <p:spPr>
          <a:xfrm>
            <a:off x="568171" y="4678532"/>
            <a:ext cx="1544715"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Opfer</a:t>
            </a:r>
          </a:p>
          <a:p>
            <a:pPr algn="ctr"/>
            <a:r>
              <a:rPr lang="de-CH" sz="2600" dirty="0" smtClean="0"/>
              <a:t>1-7</a:t>
            </a:r>
            <a:endParaRPr lang="de-CH" sz="2600" dirty="0"/>
          </a:p>
        </p:txBody>
      </p:sp>
      <p:sp>
        <p:nvSpPr>
          <p:cNvPr id="10" name="Ellipse 9"/>
          <p:cNvSpPr/>
          <p:nvPr/>
        </p:nvSpPr>
        <p:spPr>
          <a:xfrm>
            <a:off x="2541228" y="4678532"/>
            <a:ext cx="1788851"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Priester</a:t>
            </a:r>
          </a:p>
          <a:p>
            <a:pPr algn="ctr"/>
            <a:r>
              <a:rPr lang="de-CH" sz="2600" dirty="0" smtClean="0"/>
              <a:t>8-10</a:t>
            </a:r>
            <a:endParaRPr lang="de-CH" sz="2600" dirty="0"/>
          </a:p>
        </p:txBody>
      </p:sp>
      <p:sp>
        <p:nvSpPr>
          <p:cNvPr id="11" name="Ellipse 10"/>
          <p:cNvSpPr/>
          <p:nvPr/>
        </p:nvSpPr>
        <p:spPr>
          <a:xfrm>
            <a:off x="4869398" y="4678532"/>
            <a:ext cx="2196485"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Reinigung</a:t>
            </a:r>
          </a:p>
          <a:p>
            <a:pPr algn="ctr"/>
            <a:r>
              <a:rPr lang="de-CH" sz="2600" dirty="0" smtClean="0"/>
              <a:t>11-16</a:t>
            </a:r>
            <a:endParaRPr lang="de-CH" sz="2600" dirty="0"/>
          </a:p>
        </p:txBody>
      </p:sp>
      <p:sp>
        <p:nvSpPr>
          <p:cNvPr id="12" name="Ellipse 11"/>
          <p:cNvSpPr/>
          <p:nvPr/>
        </p:nvSpPr>
        <p:spPr>
          <a:xfrm>
            <a:off x="8097905" y="4678532"/>
            <a:ext cx="2102528"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Heiligung</a:t>
            </a:r>
          </a:p>
          <a:p>
            <a:pPr algn="ctr"/>
            <a:r>
              <a:rPr lang="de-CH" sz="2600" dirty="0" smtClean="0"/>
              <a:t>17-27</a:t>
            </a:r>
            <a:endParaRPr lang="de-CH" sz="2600" dirty="0"/>
          </a:p>
        </p:txBody>
      </p:sp>
      <p:cxnSp>
        <p:nvCxnSpPr>
          <p:cNvPr id="14" name="Gerade Verbindung mit Pfeil 13"/>
          <p:cNvCxnSpPr/>
          <p:nvPr/>
        </p:nvCxnSpPr>
        <p:spPr>
          <a:xfrm flipH="1">
            <a:off x="3551066" y="2330391"/>
            <a:ext cx="310716" cy="65694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Gerade Verbindung mit Pfeil 16"/>
          <p:cNvCxnSpPr/>
          <p:nvPr/>
        </p:nvCxnSpPr>
        <p:spPr>
          <a:xfrm>
            <a:off x="8813302" y="2401411"/>
            <a:ext cx="260409" cy="58592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0" name="Gerade Verbindung mit Pfeil 19"/>
          <p:cNvCxnSpPr/>
          <p:nvPr/>
        </p:nvCxnSpPr>
        <p:spPr>
          <a:xfrm>
            <a:off x="4705165" y="3896559"/>
            <a:ext cx="852256" cy="63105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1" name="Gerade Verbindung mit Pfeil 20"/>
          <p:cNvCxnSpPr/>
          <p:nvPr/>
        </p:nvCxnSpPr>
        <p:spPr>
          <a:xfrm>
            <a:off x="3435653" y="3896559"/>
            <a:ext cx="0" cy="67618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Gerade Verbindung mit Pfeil 21"/>
          <p:cNvCxnSpPr/>
          <p:nvPr/>
        </p:nvCxnSpPr>
        <p:spPr>
          <a:xfrm flipH="1">
            <a:off x="1489962" y="3941688"/>
            <a:ext cx="337352" cy="58592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6" name="Gerade Verbindung mit Pfeil 25"/>
          <p:cNvCxnSpPr/>
          <p:nvPr/>
        </p:nvCxnSpPr>
        <p:spPr>
          <a:xfrm>
            <a:off x="9149169" y="3896559"/>
            <a:ext cx="0" cy="67618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9" name="Gerade Verbindung 28"/>
          <p:cNvCxnSpPr/>
          <p:nvPr/>
        </p:nvCxnSpPr>
        <p:spPr>
          <a:xfrm>
            <a:off x="7341833" y="2401411"/>
            <a:ext cx="0" cy="4372251"/>
          </a:xfrm>
          <a:prstGeom prst="line">
            <a:avLst/>
          </a:prstGeom>
          <a:ln w="38100">
            <a:solidFill>
              <a:srgbClr val="66CCFF"/>
            </a:solidFill>
            <a:prstDash val="dash"/>
          </a:ln>
        </p:spPr>
        <p:style>
          <a:lnRef idx="1">
            <a:schemeClr val="dk1"/>
          </a:lnRef>
          <a:fillRef idx="0">
            <a:schemeClr val="dk1"/>
          </a:fillRef>
          <a:effectRef idx="0">
            <a:schemeClr val="dk1"/>
          </a:effectRef>
          <a:fontRef idx="minor">
            <a:schemeClr val="tx1"/>
          </a:fontRef>
        </p:style>
      </p:cxnSp>
      <p:sp>
        <p:nvSpPr>
          <p:cNvPr id="32" name="Textfeld 31"/>
          <p:cNvSpPr txBox="1"/>
          <p:nvPr/>
        </p:nvSpPr>
        <p:spPr>
          <a:xfrm>
            <a:off x="2394154" y="5982875"/>
            <a:ext cx="2260555" cy="492443"/>
          </a:xfrm>
          <a:prstGeom prst="rect">
            <a:avLst/>
          </a:prstGeom>
          <a:noFill/>
        </p:spPr>
        <p:txBody>
          <a:bodyPr wrap="none" rtlCol="0">
            <a:spAutoFit/>
          </a:bodyPr>
          <a:lstStyle/>
          <a:p>
            <a:r>
              <a:rPr lang="de-CH" sz="2600" b="1" dirty="0" smtClean="0">
                <a:solidFill>
                  <a:srgbClr val="00B0F0"/>
                </a:solidFill>
              </a:rPr>
              <a:t>Zugang zu Gott</a:t>
            </a:r>
            <a:endParaRPr lang="de-CH" sz="2600" b="1" dirty="0">
              <a:solidFill>
                <a:srgbClr val="00B0F0"/>
              </a:solidFill>
            </a:endParaRPr>
          </a:p>
        </p:txBody>
      </p:sp>
      <p:sp>
        <p:nvSpPr>
          <p:cNvPr id="33" name="Textfeld 32"/>
          <p:cNvSpPr txBox="1"/>
          <p:nvPr/>
        </p:nvSpPr>
        <p:spPr>
          <a:xfrm>
            <a:off x="7915915" y="5973322"/>
            <a:ext cx="3341684" cy="492443"/>
          </a:xfrm>
          <a:prstGeom prst="rect">
            <a:avLst/>
          </a:prstGeom>
          <a:noFill/>
        </p:spPr>
        <p:txBody>
          <a:bodyPr wrap="none" rtlCol="0">
            <a:spAutoFit/>
          </a:bodyPr>
          <a:lstStyle/>
          <a:p>
            <a:r>
              <a:rPr lang="de-CH" sz="2600" b="1" dirty="0" smtClean="0">
                <a:solidFill>
                  <a:srgbClr val="00B0F0"/>
                </a:solidFill>
              </a:rPr>
              <a:t>Gemeinschaft mit Gott</a:t>
            </a:r>
            <a:endParaRPr lang="de-CH" sz="2600" b="1" dirty="0">
              <a:solidFill>
                <a:srgbClr val="00B0F0"/>
              </a:solidFill>
            </a:endParaRPr>
          </a:p>
        </p:txBody>
      </p:sp>
    </p:spTree>
    <p:extLst>
      <p:ext uri="{BB962C8B-B14F-4D97-AF65-F5344CB8AC3E}">
        <p14:creationId xmlns:p14="http://schemas.microsoft.com/office/powerpoint/2010/main" val="229049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4415696" cy="938719"/>
          </a:xfrm>
          <a:prstGeom prst="rect">
            <a:avLst/>
          </a:prstGeom>
          <a:noFill/>
        </p:spPr>
        <p:txBody>
          <a:bodyPr wrap="none" rtlCol="0">
            <a:spAutoFit/>
          </a:bodyPr>
          <a:lstStyle/>
          <a:p>
            <a:r>
              <a:rPr lang="de-CH" sz="5500" b="1" dirty="0" smtClean="0"/>
              <a:t>Levitikus Teil 2</a:t>
            </a:r>
            <a:endParaRPr lang="de-CH" sz="5500" b="1" dirty="0"/>
          </a:p>
        </p:txBody>
      </p:sp>
    </p:spTree>
    <p:extLst>
      <p:ext uri="{BB962C8B-B14F-4D97-AF65-F5344CB8AC3E}">
        <p14:creationId xmlns:p14="http://schemas.microsoft.com/office/powerpoint/2010/main" val="209442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4878259" cy="1754326"/>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Thema des Levitikus:</a:t>
            </a:r>
          </a:p>
          <a:p>
            <a:endParaRPr lang="de-CH" sz="3600" b="1" dirty="0">
              <a:latin typeface="Arial" panose="020B0604020202020204" pitchFamily="34" charset="0"/>
              <a:cs typeface="Arial" panose="020B0604020202020204" pitchFamily="34" charset="0"/>
            </a:endParaRPr>
          </a:p>
          <a:p>
            <a:r>
              <a:rPr lang="de-CH" sz="3600" b="1" dirty="0" smtClean="0">
                <a:latin typeface="Arial" panose="020B0604020202020204" pitchFamily="34" charset="0"/>
                <a:cs typeface="Arial" panose="020B0604020202020204" pitchFamily="34" charset="0"/>
              </a:rPr>
              <a:t>Heiligung</a:t>
            </a:r>
            <a:endParaRPr lang="de-CH" sz="2400" dirty="0" smtClean="0"/>
          </a:p>
        </p:txBody>
      </p:sp>
      <p:sp>
        <p:nvSpPr>
          <p:cNvPr id="3" name="Textfeld 2"/>
          <p:cNvSpPr txBox="1"/>
          <p:nvPr/>
        </p:nvSpPr>
        <p:spPr>
          <a:xfrm>
            <a:off x="1586203" y="3418114"/>
            <a:ext cx="9058890" cy="1754326"/>
          </a:xfrm>
          <a:prstGeom prst="rect">
            <a:avLst/>
          </a:prstGeom>
          <a:noFill/>
        </p:spPr>
        <p:txBody>
          <a:bodyPr wrap="none" rtlCol="0">
            <a:spAutoFit/>
          </a:bodyPr>
          <a:lstStyle/>
          <a:p>
            <a:r>
              <a:rPr lang="de-CH" sz="3600" b="1" dirty="0" err="1" smtClean="0">
                <a:latin typeface="Arial" panose="020B0604020202020204" pitchFamily="34" charset="0"/>
                <a:cs typeface="Arial" panose="020B0604020202020204" pitchFamily="34" charset="0"/>
              </a:rPr>
              <a:t>Schlüsselvers</a:t>
            </a:r>
            <a:r>
              <a:rPr lang="de-CH" sz="3600" b="1" dirty="0" smtClean="0">
                <a:latin typeface="Arial" panose="020B0604020202020204" pitchFamily="34" charset="0"/>
                <a:cs typeface="Arial" panose="020B0604020202020204" pitchFamily="34" charset="0"/>
              </a:rPr>
              <a:t> 19,2:</a:t>
            </a:r>
          </a:p>
          <a:p>
            <a:r>
              <a:rPr lang="de-CH" sz="3600" b="1" dirty="0" smtClean="0">
                <a:latin typeface="Arial" panose="020B0604020202020204" pitchFamily="34" charset="0"/>
                <a:cs typeface="Arial" panose="020B0604020202020204" pitchFamily="34" charset="0"/>
              </a:rPr>
              <a:t>«Ihr sollt heilig sein, denn ich bin heilig, </a:t>
            </a:r>
          </a:p>
          <a:p>
            <a:r>
              <a:rPr lang="de-CH" sz="3600" b="1" dirty="0" smtClean="0">
                <a:latin typeface="Arial" panose="020B0604020202020204" pitchFamily="34" charset="0"/>
                <a:cs typeface="Arial" panose="020B0604020202020204" pitchFamily="34" charset="0"/>
              </a:rPr>
              <a:t>der Herr, euer Gott!»</a:t>
            </a:r>
            <a:endParaRPr lang="de-CH" sz="2400" dirty="0" smtClean="0"/>
          </a:p>
        </p:txBody>
      </p:sp>
    </p:spTree>
    <p:extLst>
      <p:ext uri="{BB962C8B-B14F-4D97-AF65-F5344CB8AC3E}">
        <p14:creationId xmlns:p14="http://schemas.microsoft.com/office/powerpoint/2010/main" val="159763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rotWithShape="1">
          <a:blip r:embed="rId2"/>
          <a:srcRect b="22887"/>
          <a:stretch/>
        </p:blipFill>
        <p:spPr>
          <a:xfrm>
            <a:off x="250813" y="82830"/>
            <a:ext cx="11598215" cy="6192464"/>
          </a:xfrm>
          <a:prstGeom prst="rect">
            <a:avLst/>
          </a:prstGeom>
        </p:spPr>
      </p:pic>
    </p:spTree>
    <p:extLst>
      <p:ext uri="{BB962C8B-B14F-4D97-AF65-F5344CB8AC3E}">
        <p14:creationId xmlns:p14="http://schemas.microsoft.com/office/powerpoint/2010/main" val="1149349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496557" y="304617"/>
            <a:ext cx="2877775"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Opfer im AT:</a:t>
            </a:r>
          </a:p>
        </p:txBody>
      </p:sp>
      <p:sp>
        <p:nvSpPr>
          <p:cNvPr id="3" name="Textfeld 2"/>
          <p:cNvSpPr txBox="1"/>
          <p:nvPr/>
        </p:nvSpPr>
        <p:spPr>
          <a:xfrm>
            <a:off x="860061" y="1230726"/>
            <a:ext cx="8820043" cy="1569660"/>
          </a:xfrm>
          <a:prstGeom prst="rect">
            <a:avLst/>
          </a:prstGeom>
          <a:noFill/>
        </p:spPr>
        <p:txBody>
          <a:bodyPr wrap="none" rtlCol="0">
            <a:spAutoFit/>
          </a:bodyPr>
          <a:lstStyle/>
          <a:p>
            <a:r>
              <a:rPr lang="de-CH" sz="3200" b="1" dirty="0" smtClean="0">
                <a:latin typeface="Arial" panose="020B0604020202020204" pitchFamily="34" charset="0"/>
                <a:cs typeface="Arial" panose="020B0604020202020204" pitchFamily="34" charset="0"/>
              </a:rPr>
              <a:t>Abel				Bei ihm lernen wir, </a:t>
            </a:r>
          </a:p>
          <a:p>
            <a:r>
              <a:rPr lang="de-CH" sz="3200" b="1" dirty="0" smtClean="0">
                <a:latin typeface="Arial" panose="020B0604020202020204" pitchFamily="34" charset="0"/>
                <a:cs typeface="Arial" panose="020B0604020202020204" pitchFamily="34" charset="0"/>
              </a:rPr>
              <a:t>				dass das Opfer eine </a:t>
            </a:r>
          </a:p>
          <a:p>
            <a:r>
              <a:rPr lang="de-CH" sz="3200" b="1" dirty="0" smtClean="0">
                <a:latin typeface="Arial" panose="020B0604020202020204" pitchFamily="34" charset="0"/>
                <a:cs typeface="Arial" panose="020B0604020202020204" pitchFamily="34" charset="0"/>
              </a:rPr>
              <a:t>				Stellvertretung einnimmt.</a:t>
            </a:r>
            <a:endParaRPr lang="de-CH" sz="2000" dirty="0" smtClean="0"/>
          </a:p>
        </p:txBody>
      </p:sp>
      <p:sp>
        <p:nvSpPr>
          <p:cNvPr id="4" name="Textfeld 3"/>
          <p:cNvSpPr txBox="1"/>
          <p:nvPr/>
        </p:nvSpPr>
        <p:spPr>
          <a:xfrm>
            <a:off x="860061" y="3088421"/>
            <a:ext cx="9251251" cy="1077218"/>
          </a:xfrm>
          <a:prstGeom prst="rect">
            <a:avLst/>
          </a:prstGeom>
          <a:noFill/>
        </p:spPr>
        <p:txBody>
          <a:bodyPr wrap="none" rtlCol="0">
            <a:spAutoFit/>
          </a:bodyPr>
          <a:lstStyle/>
          <a:p>
            <a:r>
              <a:rPr lang="de-CH" sz="3200" b="1" dirty="0" smtClean="0">
                <a:latin typeface="Arial" panose="020B0604020202020204" pitchFamily="34" charset="0"/>
                <a:cs typeface="Arial" panose="020B0604020202020204" pitchFamily="34" charset="0"/>
              </a:rPr>
              <a:t>Noah			Sein Opfer zeigt uns, dass </a:t>
            </a:r>
          </a:p>
          <a:p>
            <a:r>
              <a:rPr lang="de-CH" sz="3200" b="1" dirty="0" smtClean="0">
                <a:latin typeface="Arial" panose="020B0604020202020204" pitchFamily="34" charset="0"/>
                <a:cs typeface="Arial" panose="020B0604020202020204" pitchFamily="34" charset="0"/>
              </a:rPr>
              <a:t>				das Opfer rein sein musste.</a:t>
            </a:r>
            <a:endParaRPr lang="de-CH" sz="2000" dirty="0" smtClean="0"/>
          </a:p>
        </p:txBody>
      </p:sp>
      <p:sp>
        <p:nvSpPr>
          <p:cNvPr id="5" name="Textfeld 4"/>
          <p:cNvSpPr txBox="1"/>
          <p:nvPr/>
        </p:nvSpPr>
        <p:spPr>
          <a:xfrm>
            <a:off x="876453" y="4392510"/>
            <a:ext cx="8178842" cy="1569660"/>
          </a:xfrm>
          <a:prstGeom prst="rect">
            <a:avLst/>
          </a:prstGeom>
          <a:noFill/>
        </p:spPr>
        <p:txBody>
          <a:bodyPr wrap="none" rtlCol="0">
            <a:spAutoFit/>
          </a:bodyPr>
          <a:lstStyle/>
          <a:p>
            <a:r>
              <a:rPr lang="de-CH" sz="3200" b="1" dirty="0" smtClean="0">
                <a:latin typeface="Arial" panose="020B0604020202020204" pitchFamily="34" charset="0"/>
                <a:cs typeface="Arial" panose="020B0604020202020204" pitchFamily="34" charset="0"/>
              </a:rPr>
              <a:t>Abraham			Hier geht es darum, </a:t>
            </a:r>
          </a:p>
          <a:p>
            <a:r>
              <a:rPr lang="de-CH" sz="3200" b="1" dirty="0" smtClean="0">
                <a:latin typeface="Arial" panose="020B0604020202020204" pitchFamily="34" charset="0"/>
                <a:cs typeface="Arial" panose="020B0604020202020204" pitchFamily="34" charset="0"/>
              </a:rPr>
              <a:t>				zu sehen, dass es ein </a:t>
            </a:r>
          </a:p>
          <a:p>
            <a:r>
              <a:rPr lang="de-CH" sz="3200" b="1" dirty="0" smtClean="0">
                <a:latin typeface="Arial" panose="020B0604020202020204" pitchFamily="34" charset="0"/>
                <a:cs typeface="Arial" panose="020B0604020202020204" pitchFamily="34" charset="0"/>
              </a:rPr>
              <a:t>				Mensch sein musste.</a:t>
            </a:r>
            <a:endParaRPr lang="de-CH" sz="2000" dirty="0" smtClean="0"/>
          </a:p>
        </p:txBody>
      </p:sp>
    </p:spTree>
    <p:extLst>
      <p:ext uri="{BB962C8B-B14F-4D97-AF65-F5344CB8AC3E}">
        <p14:creationId xmlns:p14="http://schemas.microsoft.com/office/powerpoint/2010/main" val="3484278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397942" y="537687"/>
            <a:ext cx="6032421"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1-7			Opfer</a:t>
            </a:r>
            <a:endParaRPr lang="de-CH" sz="2400" dirty="0" smtClean="0"/>
          </a:p>
        </p:txBody>
      </p:sp>
      <p:sp>
        <p:nvSpPr>
          <p:cNvPr id="3" name="Textfeld 2"/>
          <p:cNvSpPr txBox="1"/>
          <p:nvPr/>
        </p:nvSpPr>
        <p:spPr>
          <a:xfrm>
            <a:off x="630488" y="1564640"/>
            <a:ext cx="10481972" cy="4678204"/>
          </a:xfrm>
          <a:prstGeom prst="rect">
            <a:avLst/>
          </a:prstGeom>
          <a:noFill/>
        </p:spPr>
        <p:txBody>
          <a:bodyPr wrap="none" rtlCol="0">
            <a:spAutoFit/>
          </a:bodyPr>
          <a:lstStyle/>
          <a:p>
            <a:r>
              <a:rPr lang="de-CH" sz="2800" dirty="0"/>
              <a:t>Wir können diese verschiedenen Opfer nach unterschiedlichen </a:t>
            </a:r>
            <a:endParaRPr lang="de-CH" sz="2800" dirty="0" smtClean="0"/>
          </a:p>
          <a:p>
            <a:r>
              <a:rPr lang="de-CH" sz="2800" dirty="0" smtClean="0"/>
              <a:t>Gesichtspunkten </a:t>
            </a:r>
            <a:r>
              <a:rPr lang="de-CH" sz="2800" dirty="0"/>
              <a:t>einteilen:</a:t>
            </a:r>
          </a:p>
          <a:p>
            <a:pPr marL="457200" lvl="0" indent="-457200">
              <a:buFont typeface="Arial" panose="020B0604020202020204" pitchFamily="34" charset="0"/>
              <a:buChar char="•"/>
            </a:pPr>
            <a:r>
              <a:rPr lang="de-CH" sz="2800" dirty="0"/>
              <a:t>Freiwillige Opfer und Pflichtopfer </a:t>
            </a:r>
          </a:p>
          <a:p>
            <a:pPr marL="457200" lvl="0" indent="-457200">
              <a:buFont typeface="Arial" panose="020B0604020202020204" pitchFamily="34" charset="0"/>
              <a:buChar char="•"/>
            </a:pPr>
            <a:r>
              <a:rPr lang="de-CH" sz="2800" dirty="0"/>
              <a:t>Brand- und </a:t>
            </a:r>
            <a:r>
              <a:rPr lang="de-CH" sz="2800" dirty="0" err="1"/>
              <a:t>Sündopfer</a:t>
            </a:r>
            <a:r>
              <a:rPr lang="de-CH" sz="2800" dirty="0"/>
              <a:t>, dass heisst, Opfer zum lieblichen Geruch für </a:t>
            </a:r>
            <a:endParaRPr lang="de-CH" sz="2800" dirty="0" smtClean="0"/>
          </a:p>
          <a:p>
            <a:pPr lvl="0"/>
            <a:r>
              <a:rPr lang="de-CH" sz="2800" dirty="0" smtClean="0"/>
              <a:t>Gott </a:t>
            </a:r>
            <a:r>
              <a:rPr lang="de-CH" sz="2800" dirty="0"/>
              <a:t>und solche, die es nicht waren.</a:t>
            </a:r>
          </a:p>
          <a:p>
            <a:pPr marL="457200" lvl="0" indent="-457200">
              <a:buFont typeface="Arial" panose="020B0604020202020204" pitchFamily="34" charset="0"/>
              <a:buChar char="•"/>
            </a:pPr>
            <a:r>
              <a:rPr lang="de-CH" sz="2800" dirty="0"/>
              <a:t>Schlachtopfer und Speiseopfer, beziehungsweise </a:t>
            </a:r>
            <a:r>
              <a:rPr lang="de-CH" sz="2800" dirty="0" smtClean="0"/>
              <a:t>blutige</a:t>
            </a:r>
          </a:p>
          <a:p>
            <a:pPr lvl="0"/>
            <a:r>
              <a:rPr lang="de-CH" sz="2800" dirty="0" smtClean="0"/>
              <a:t>und </a:t>
            </a:r>
            <a:r>
              <a:rPr lang="de-CH" sz="2800" dirty="0"/>
              <a:t>unblutige Opfer</a:t>
            </a:r>
          </a:p>
          <a:p>
            <a:pPr marL="457200" lvl="0" indent="-457200">
              <a:buFont typeface="Arial" panose="020B0604020202020204" pitchFamily="34" charset="0"/>
              <a:buChar char="•"/>
            </a:pPr>
            <a:r>
              <a:rPr lang="de-CH" sz="2800" dirty="0"/>
              <a:t>Es </a:t>
            </a:r>
            <a:r>
              <a:rPr lang="de-CH" sz="2800" dirty="0" smtClean="0"/>
              <a:t>gab </a:t>
            </a:r>
            <a:r>
              <a:rPr lang="de-CH" sz="2800" dirty="0"/>
              <a:t>unterschiedliche Formen der Darbringung, </a:t>
            </a:r>
            <a:endParaRPr lang="de-CH" sz="2800" dirty="0" smtClean="0"/>
          </a:p>
          <a:p>
            <a:pPr lvl="0"/>
            <a:r>
              <a:rPr lang="de-CH" sz="2800" dirty="0" smtClean="0"/>
              <a:t>zum </a:t>
            </a:r>
            <a:r>
              <a:rPr lang="de-CH" sz="2800" dirty="0"/>
              <a:t>Beispiel verschiedene </a:t>
            </a:r>
            <a:r>
              <a:rPr lang="de-CH" sz="2800" dirty="0" smtClean="0"/>
              <a:t>Tiere </a:t>
            </a:r>
            <a:r>
              <a:rPr lang="de-CH" sz="2800" dirty="0"/>
              <a:t>und verschiedene </a:t>
            </a:r>
          </a:p>
          <a:p>
            <a:pPr lvl="0"/>
            <a:r>
              <a:rPr lang="de-CH" sz="2800" dirty="0" smtClean="0"/>
              <a:t>Zubereitungsformen </a:t>
            </a:r>
            <a:r>
              <a:rPr lang="de-CH" sz="2800" dirty="0"/>
              <a:t>der der Speiseopfer.</a:t>
            </a:r>
          </a:p>
          <a:p>
            <a:endParaRPr lang="de-CH" dirty="0"/>
          </a:p>
        </p:txBody>
      </p:sp>
    </p:spTree>
    <p:extLst>
      <p:ext uri="{BB962C8B-B14F-4D97-AF65-F5344CB8AC3E}">
        <p14:creationId xmlns:p14="http://schemas.microsoft.com/office/powerpoint/2010/main" val="2174405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397942" y="537687"/>
            <a:ext cx="6032421"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1-7			Opfer</a:t>
            </a:r>
            <a:endParaRPr lang="de-CH" sz="2400" dirty="0" smtClean="0"/>
          </a:p>
        </p:txBody>
      </p:sp>
      <p:sp>
        <p:nvSpPr>
          <p:cNvPr id="7" name="Rechteck 6"/>
          <p:cNvSpPr/>
          <p:nvPr/>
        </p:nvSpPr>
        <p:spPr>
          <a:xfrm>
            <a:off x="910262" y="1771134"/>
            <a:ext cx="4869153" cy="523220"/>
          </a:xfrm>
          <a:prstGeom prst="rect">
            <a:avLst/>
          </a:prstGeom>
        </p:spPr>
        <p:txBody>
          <a:bodyPr wrap="non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Was ist bei allen Opfern </a:t>
            </a:r>
            <a:r>
              <a:rPr lang="de-CH" sz="2800" dirty="0" smtClean="0">
                <a:latin typeface="Calibri" panose="020F0502020204030204" pitchFamily="34" charset="0"/>
                <a:ea typeface="Calibri" panose="020F0502020204030204" pitchFamily="34" charset="0"/>
                <a:cs typeface="Times New Roman" panose="02020603050405020304" pitchFamily="18" charset="0"/>
              </a:rPr>
              <a:t>ähnlich</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hteck 7"/>
          <p:cNvSpPr/>
          <p:nvPr/>
        </p:nvSpPr>
        <p:spPr>
          <a:xfrm>
            <a:off x="447040" y="3218914"/>
            <a:ext cx="10048240" cy="3108543"/>
          </a:xfrm>
          <a:prstGeom prst="rect">
            <a:avLst/>
          </a:prstGeom>
        </p:spPr>
        <p:txBody>
          <a:bodyPr wrap="square">
            <a:spAutoFit/>
          </a:bodyPr>
          <a:lstStyle/>
          <a:p>
            <a:pPr marL="342900" lvl="0" indent="-342900">
              <a:spcAft>
                <a:spcPts val="0"/>
              </a:spcAft>
              <a:buFont typeface="Symbol" panose="05050102010706020507" pitchFamily="18" charset="2"/>
              <a:buChar char=""/>
            </a:pPr>
            <a:r>
              <a:rPr lang="de-CH" dirty="0">
                <a:latin typeface="Calibri" panose="020F0502020204030204" pitchFamily="34" charset="0"/>
                <a:ea typeface="Calibri" panose="020F0502020204030204" pitchFamily="34" charset="0"/>
                <a:cs typeface="Times New Roman" panose="02020603050405020304" pitchFamily="18" charset="0"/>
              </a:rPr>
              <a:t>„</a:t>
            </a:r>
            <a:r>
              <a:rPr lang="de-CH" sz="2800" dirty="0">
                <a:latin typeface="Calibri" panose="020F0502020204030204" pitchFamily="34" charset="0"/>
                <a:ea typeface="Calibri" panose="020F0502020204030204" pitchFamily="34" charset="0"/>
                <a:cs typeface="Times New Roman" panose="02020603050405020304" pitchFamily="18" charset="0"/>
              </a:rPr>
              <a:t>Wer von euch überführt mich der Sünde?“ (Joh. 8,46)</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„Der Fürst der Welt kommt und hat nichts in mir“ (Joh. 14,30)</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„Den, der Sünde nicht kannte, hat er für uns zur Sünde gemacht“ (2 Kor. 5,21)</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 der keine Sünde tat, noch wurde Trug in seinem Mund gefunden“ (1 </a:t>
            </a:r>
            <a:r>
              <a:rPr lang="de-CH" sz="2800" dirty="0" err="1">
                <a:latin typeface="Calibri" panose="020F0502020204030204" pitchFamily="34" charset="0"/>
                <a:ea typeface="Calibri" panose="020F0502020204030204" pitchFamily="34" charset="0"/>
                <a:cs typeface="Times New Roman" panose="02020603050405020304" pitchFamily="18" charset="0"/>
              </a:rPr>
              <a:t>Pet</a:t>
            </a:r>
            <a:r>
              <a:rPr lang="de-CH" sz="2800" dirty="0">
                <a:latin typeface="Calibri" panose="020F0502020204030204" pitchFamily="34" charset="0"/>
                <a:ea typeface="Calibri" panose="020F0502020204030204" pitchFamily="34" charset="0"/>
                <a:cs typeface="Times New Roman" panose="02020603050405020304" pitchFamily="18" charset="0"/>
              </a:rPr>
              <a:t>. 2,22)</a:t>
            </a: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„und Sünde ist nicht in ihm“ (1 Joh. 3,5)</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hteck 8"/>
          <p:cNvSpPr/>
          <p:nvPr/>
        </p:nvSpPr>
        <p:spPr>
          <a:xfrm>
            <a:off x="910262" y="2695694"/>
            <a:ext cx="1860959" cy="523220"/>
          </a:xfrm>
          <a:prstGeom prst="rect">
            <a:avLst/>
          </a:prstGeom>
        </p:spPr>
        <p:txBody>
          <a:bodyPr wrap="none">
            <a:spAutoFit/>
          </a:bodyPr>
          <a:lstStyle/>
          <a:p>
            <a:pPr>
              <a:spcAft>
                <a:spcPts val="0"/>
              </a:spcAft>
            </a:pPr>
            <a:r>
              <a:rPr lang="de-CH" sz="2800" dirty="0" smtClean="0">
                <a:latin typeface="Calibri" panose="020F0502020204030204" pitchFamily="34" charset="0"/>
                <a:ea typeface="Calibri" panose="020F0502020204030204" pitchFamily="34" charset="0"/>
                <a:cs typeface="Times New Roman" panose="02020603050405020304" pitchFamily="18" charset="0"/>
              </a:rPr>
              <a:t>- Ohne Fehl</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2939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397942" y="537687"/>
            <a:ext cx="6032421"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Kapitel 1-7			Opfer</a:t>
            </a:r>
            <a:endParaRPr lang="de-CH" sz="2400" dirty="0" smtClean="0"/>
          </a:p>
        </p:txBody>
      </p:sp>
      <p:sp>
        <p:nvSpPr>
          <p:cNvPr id="3" name="Rechteck 2"/>
          <p:cNvSpPr/>
          <p:nvPr/>
        </p:nvSpPr>
        <p:spPr>
          <a:xfrm>
            <a:off x="1492505" y="2147532"/>
            <a:ext cx="4965270" cy="1526700"/>
          </a:xfrm>
          <a:prstGeom prst="rect">
            <a:avLst/>
          </a:prstGeom>
        </p:spPr>
        <p:txBody>
          <a:bodyPr wrap="none">
            <a:spAutoFit/>
          </a:bodyPr>
          <a:lstStyle/>
          <a:p>
            <a:pPr marL="457200" indent="-457200">
              <a:lnSpc>
                <a:spcPct val="107000"/>
              </a:lnSpc>
              <a:spcBef>
                <a:spcPts val="200"/>
              </a:spcBef>
              <a:spcAft>
                <a:spcPts val="0"/>
              </a:spcAft>
              <a:buFontTx/>
              <a:buChar char="-"/>
            </a:pPr>
            <a:r>
              <a:rPr lang="de-CH" sz="2800" b="1" dirty="0" smtClean="0">
                <a:latin typeface="Calibri Light" panose="020F0302020204030204" pitchFamily="34" charset="0"/>
                <a:ea typeface="Times New Roman" panose="02020603050405020304" pitchFamily="18" charset="0"/>
                <a:cs typeface="Times New Roman" panose="02020603050405020304" pitchFamily="18" charset="0"/>
              </a:rPr>
              <a:t>Der Opfernde</a:t>
            </a:r>
          </a:p>
          <a:p>
            <a:pPr marL="457200" indent="-457200">
              <a:lnSpc>
                <a:spcPct val="107000"/>
              </a:lnSpc>
              <a:spcBef>
                <a:spcPts val="200"/>
              </a:spcBef>
              <a:spcAft>
                <a:spcPts val="0"/>
              </a:spcAft>
              <a:buFontTx/>
              <a:buChar char="-"/>
            </a:pPr>
            <a:r>
              <a:rPr lang="de-CH" sz="2800" b="1" dirty="0" smtClean="0">
                <a:effectLst/>
                <a:latin typeface="Calibri Light" panose="020F0302020204030204" pitchFamily="34" charset="0"/>
                <a:ea typeface="Times New Roman" panose="02020603050405020304" pitchFamily="18" charset="0"/>
                <a:cs typeface="Times New Roman" panose="02020603050405020304" pitchFamily="18" charset="0"/>
              </a:rPr>
              <a:t>Die Priester und Leviten</a:t>
            </a:r>
          </a:p>
          <a:p>
            <a:pPr marL="457200" indent="-457200">
              <a:lnSpc>
                <a:spcPct val="107000"/>
              </a:lnSpc>
              <a:spcBef>
                <a:spcPts val="200"/>
              </a:spcBef>
              <a:spcAft>
                <a:spcPts val="0"/>
              </a:spcAft>
              <a:buFontTx/>
              <a:buChar char="-"/>
            </a:pPr>
            <a:r>
              <a:rPr lang="de-CH" sz="2800" b="1" dirty="0" smtClean="0">
                <a:latin typeface="Calibri Light" panose="020F0302020204030204" pitchFamily="34" charset="0"/>
                <a:ea typeface="Times New Roman" panose="02020603050405020304" pitchFamily="18" charset="0"/>
                <a:cs typeface="Times New Roman" panose="02020603050405020304" pitchFamily="18" charset="0"/>
              </a:rPr>
              <a:t>Wann durfte geopfert werden</a:t>
            </a:r>
            <a:endParaRPr lang="de-CH" sz="2800" b="1"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67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7600" y="845950"/>
            <a:ext cx="10109200" cy="4372094"/>
          </a:xfrm>
          <a:prstGeom prst="rect">
            <a:avLst/>
          </a:prstGeom>
        </p:spPr>
        <p:txBody>
          <a:bodyPr wrap="square">
            <a:spAutoFit/>
          </a:bodyPr>
          <a:lstStyle/>
          <a:p>
            <a:pPr>
              <a:lnSpc>
                <a:spcPct val="107000"/>
              </a:lnSpc>
              <a:spcBef>
                <a:spcPts val="1200"/>
              </a:spcBef>
              <a:spcAft>
                <a:spcPts val="0"/>
              </a:spcAft>
            </a:pPr>
            <a:r>
              <a:rPr lang="de-CH" sz="3200" b="1" kern="0" dirty="0">
                <a:latin typeface="Calibri Light" panose="020F0302020204030204" pitchFamily="34" charset="0"/>
                <a:ea typeface="Times New Roman" panose="02020603050405020304" pitchFamily="18" charset="0"/>
                <a:cs typeface="Times New Roman" panose="02020603050405020304" pitchFamily="18" charset="0"/>
              </a:rPr>
              <a:t>Brandopfer (1 und 6,1-6</a:t>
            </a:r>
            <a:r>
              <a:rPr lang="de-CH" sz="3200" b="1" kern="0" dirty="0" smtClean="0">
                <a:latin typeface="Calibri Light" panose="020F0302020204030204" pitchFamily="34" charset="0"/>
                <a:ea typeface="Times New Roman" panose="02020603050405020304" pitchFamily="18" charset="0"/>
                <a:cs typeface="Times New Roman" panose="02020603050405020304" pitchFamily="18" charset="0"/>
              </a:rPr>
              <a:t>)</a:t>
            </a:r>
          </a:p>
          <a:p>
            <a:pPr>
              <a:lnSpc>
                <a:spcPct val="107000"/>
              </a:lnSpc>
              <a:spcBef>
                <a:spcPts val="1200"/>
              </a:spcBef>
              <a:spcAft>
                <a:spcPts val="0"/>
              </a:spcAft>
            </a:pPr>
            <a:endParaRPr lang="de-CH" sz="3200" b="1" kern="0"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b="1" dirty="0">
                <a:latin typeface="Calibri Light" panose="020F0302020204030204" pitchFamily="34" charset="0"/>
                <a:ea typeface="Times New Roman" panose="02020603050405020304" pitchFamily="18" charset="0"/>
                <a:cs typeface="Times New Roman" panose="02020603050405020304" pitchFamily="18" charset="0"/>
              </a:rPr>
              <a:t>Bedeutung</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Im hebräischen meint es ein „aufsteigendes Opfer“, im griechischen meint es ein „vollständig verbrannt werdendes Opfer“.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Opfer zur Verherrlichung Gottes („ein Opfer zum lieblichen Geruch für den Herrn“.)</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Johannes= Vollkommenheit Christi (Joh. 17,4) Es wird immer wieder gezeigt das Gott verherrlicht wird. Er war vollkommen gehorsam.</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3097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1172</Words>
  <Application>Microsoft Office PowerPoint</Application>
  <PresentationFormat>Breitbild</PresentationFormat>
  <Paragraphs>149</Paragraphs>
  <Slides>29</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29</vt:i4>
      </vt:variant>
    </vt:vector>
  </HeadingPairs>
  <TitlesOfParts>
    <vt:vector size="36" baseType="lpstr">
      <vt:lpstr>Arial</vt:lpstr>
      <vt:lpstr>Calibri</vt:lpstr>
      <vt:lpstr>Calibri Light</vt:lpstr>
      <vt:lpstr>Cambria</vt:lpstr>
      <vt:lpstr>Symbol</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Aufbau des Buches Levitikus</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EliteBook</cp:lastModifiedBy>
  <cp:revision>174</cp:revision>
  <dcterms:created xsi:type="dcterms:W3CDTF">2018-08-12T05:46:28Z</dcterms:created>
  <dcterms:modified xsi:type="dcterms:W3CDTF">2018-12-14T20:04:38Z</dcterms:modified>
</cp:coreProperties>
</file>