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1" r:id="rId2"/>
    <p:sldId id="827" r:id="rId3"/>
    <p:sldId id="826" r:id="rId4"/>
    <p:sldId id="828" r:id="rId5"/>
    <p:sldId id="732" r:id="rId6"/>
    <p:sldId id="829" r:id="rId7"/>
    <p:sldId id="811" r:id="rId8"/>
    <p:sldId id="847" r:id="rId9"/>
    <p:sldId id="853" r:id="rId10"/>
    <p:sldId id="852" r:id="rId11"/>
    <p:sldId id="848" r:id="rId12"/>
    <p:sldId id="841" r:id="rId13"/>
    <p:sldId id="792" r:id="rId14"/>
    <p:sldId id="849" r:id="rId15"/>
    <p:sldId id="850" r:id="rId16"/>
    <p:sldId id="851" r:id="rId17"/>
    <p:sldId id="804" r:id="rId18"/>
    <p:sldId id="806" r:id="rId19"/>
    <p:sldId id="823" r:id="rId20"/>
    <p:sldId id="854" r:id="rId21"/>
    <p:sldId id="855" r:id="rId22"/>
    <p:sldId id="856" r:id="rId23"/>
    <p:sldId id="857" r:id="rId24"/>
    <p:sldId id="858" r:id="rId25"/>
    <p:sldId id="859" r:id="rId26"/>
    <p:sldId id="860" r:id="rId27"/>
    <p:sldId id="861" r:id="rId28"/>
    <p:sldId id="844" r:id="rId29"/>
    <p:sldId id="773" r:id="rId30"/>
    <p:sldId id="845" r:id="rId31"/>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2982" autoAdjust="0"/>
  </p:normalViewPr>
  <p:slideViewPr>
    <p:cSldViewPr snapToGrid="0">
      <p:cViewPr varScale="1">
        <p:scale>
          <a:sx n="152" d="100"/>
          <a:sy n="152" d="100"/>
        </p:scale>
        <p:origin x="640" y="108"/>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09.06.2022</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3</a:t>
            </a:fld>
            <a:endParaRPr lang="de-CH"/>
          </a:p>
        </p:txBody>
      </p:sp>
    </p:spTree>
    <p:extLst>
      <p:ext uri="{BB962C8B-B14F-4D97-AF65-F5344CB8AC3E}">
        <p14:creationId xmlns:p14="http://schemas.microsoft.com/office/powerpoint/2010/main" val="252744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15</a:t>
            </a:fld>
            <a:endParaRPr lang="de-CH"/>
          </a:p>
        </p:txBody>
      </p:sp>
    </p:spTree>
    <p:extLst>
      <p:ext uri="{BB962C8B-B14F-4D97-AF65-F5344CB8AC3E}">
        <p14:creationId xmlns:p14="http://schemas.microsoft.com/office/powerpoint/2010/main" val="270857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16</a:t>
            </a:fld>
            <a:endParaRPr lang="de-CH"/>
          </a:p>
        </p:txBody>
      </p:sp>
    </p:spTree>
    <p:extLst>
      <p:ext uri="{BB962C8B-B14F-4D97-AF65-F5344CB8AC3E}">
        <p14:creationId xmlns:p14="http://schemas.microsoft.com/office/powerpoint/2010/main" val="281173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17</a:t>
            </a:fld>
            <a:endParaRPr lang="de-CH"/>
          </a:p>
        </p:txBody>
      </p:sp>
    </p:spTree>
    <p:extLst>
      <p:ext uri="{BB962C8B-B14F-4D97-AF65-F5344CB8AC3E}">
        <p14:creationId xmlns:p14="http://schemas.microsoft.com/office/powerpoint/2010/main" val="164444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18</a:t>
            </a:fld>
            <a:endParaRPr lang="de-CH"/>
          </a:p>
        </p:txBody>
      </p:sp>
    </p:spTree>
    <p:extLst>
      <p:ext uri="{BB962C8B-B14F-4D97-AF65-F5344CB8AC3E}">
        <p14:creationId xmlns:p14="http://schemas.microsoft.com/office/powerpoint/2010/main" val="3553745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19</a:t>
            </a:fld>
            <a:endParaRPr lang="de-CH"/>
          </a:p>
        </p:txBody>
      </p:sp>
    </p:spTree>
    <p:extLst>
      <p:ext uri="{BB962C8B-B14F-4D97-AF65-F5344CB8AC3E}">
        <p14:creationId xmlns:p14="http://schemas.microsoft.com/office/powerpoint/2010/main" val="133632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20</a:t>
            </a:fld>
            <a:endParaRPr lang="de-CH"/>
          </a:p>
        </p:txBody>
      </p:sp>
    </p:spTree>
    <p:extLst>
      <p:ext uri="{BB962C8B-B14F-4D97-AF65-F5344CB8AC3E}">
        <p14:creationId xmlns:p14="http://schemas.microsoft.com/office/powerpoint/2010/main" val="66473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21</a:t>
            </a:fld>
            <a:endParaRPr lang="de-CH"/>
          </a:p>
        </p:txBody>
      </p:sp>
    </p:spTree>
    <p:extLst>
      <p:ext uri="{BB962C8B-B14F-4D97-AF65-F5344CB8AC3E}">
        <p14:creationId xmlns:p14="http://schemas.microsoft.com/office/powerpoint/2010/main" val="2193210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22</a:t>
            </a:fld>
            <a:endParaRPr lang="de-CH"/>
          </a:p>
        </p:txBody>
      </p:sp>
    </p:spTree>
    <p:extLst>
      <p:ext uri="{BB962C8B-B14F-4D97-AF65-F5344CB8AC3E}">
        <p14:creationId xmlns:p14="http://schemas.microsoft.com/office/powerpoint/2010/main" val="275158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23</a:t>
            </a:fld>
            <a:endParaRPr lang="de-CH"/>
          </a:p>
        </p:txBody>
      </p:sp>
    </p:spTree>
    <p:extLst>
      <p:ext uri="{BB962C8B-B14F-4D97-AF65-F5344CB8AC3E}">
        <p14:creationId xmlns:p14="http://schemas.microsoft.com/office/powerpoint/2010/main" val="2248477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24</a:t>
            </a:fld>
            <a:endParaRPr lang="de-CH"/>
          </a:p>
        </p:txBody>
      </p:sp>
    </p:spTree>
    <p:extLst>
      <p:ext uri="{BB962C8B-B14F-4D97-AF65-F5344CB8AC3E}">
        <p14:creationId xmlns:p14="http://schemas.microsoft.com/office/powerpoint/2010/main" val="159224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4</a:t>
            </a:fld>
            <a:endParaRPr lang="de-CH"/>
          </a:p>
        </p:txBody>
      </p:sp>
    </p:spTree>
    <p:extLst>
      <p:ext uri="{BB962C8B-B14F-4D97-AF65-F5344CB8AC3E}">
        <p14:creationId xmlns:p14="http://schemas.microsoft.com/office/powerpoint/2010/main" val="2549660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25</a:t>
            </a:fld>
            <a:endParaRPr lang="de-CH"/>
          </a:p>
        </p:txBody>
      </p:sp>
    </p:spTree>
    <p:extLst>
      <p:ext uri="{BB962C8B-B14F-4D97-AF65-F5344CB8AC3E}">
        <p14:creationId xmlns:p14="http://schemas.microsoft.com/office/powerpoint/2010/main" val="119036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26</a:t>
            </a:fld>
            <a:endParaRPr lang="de-CH"/>
          </a:p>
        </p:txBody>
      </p:sp>
    </p:spTree>
    <p:extLst>
      <p:ext uri="{BB962C8B-B14F-4D97-AF65-F5344CB8AC3E}">
        <p14:creationId xmlns:p14="http://schemas.microsoft.com/office/powerpoint/2010/main" val="2395481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27</a:t>
            </a:fld>
            <a:endParaRPr lang="de-CH"/>
          </a:p>
        </p:txBody>
      </p:sp>
    </p:spTree>
    <p:extLst>
      <p:ext uri="{BB962C8B-B14F-4D97-AF65-F5344CB8AC3E}">
        <p14:creationId xmlns:p14="http://schemas.microsoft.com/office/powerpoint/2010/main" val="1987009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28</a:t>
            </a:fld>
            <a:endParaRPr lang="de-CH"/>
          </a:p>
        </p:txBody>
      </p:sp>
    </p:spTree>
    <p:extLst>
      <p:ext uri="{BB962C8B-B14F-4D97-AF65-F5344CB8AC3E}">
        <p14:creationId xmlns:p14="http://schemas.microsoft.com/office/powerpoint/2010/main" val="31493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7</a:t>
            </a:fld>
            <a:endParaRPr lang="de-CH"/>
          </a:p>
        </p:txBody>
      </p:sp>
    </p:spTree>
    <p:extLst>
      <p:ext uri="{BB962C8B-B14F-4D97-AF65-F5344CB8AC3E}">
        <p14:creationId xmlns:p14="http://schemas.microsoft.com/office/powerpoint/2010/main" val="358916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8</a:t>
            </a:fld>
            <a:endParaRPr lang="de-CH"/>
          </a:p>
        </p:txBody>
      </p:sp>
    </p:spTree>
    <p:extLst>
      <p:ext uri="{BB962C8B-B14F-4D97-AF65-F5344CB8AC3E}">
        <p14:creationId xmlns:p14="http://schemas.microsoft.com/office/powerpoint/2010/main" val="410204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9</a:t>
            </a:fld>
            <a:endParaRPr lang="de-CH"/>
          </a:p>
        </p:txBody>
      </p:sp>
    </p:spTree>
    <p:extLst>
      <p:ext uri="{BB962C8B-B14F-4D97-AF65-F5344CB8AC3E}">
        <p14:creationId xmlns:p14="http://schemas.microsoft.com/office/powerpoint/2010/main" val="268191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10</a:t>
            </a:fld>
            <a:endParaRPr lang="de-CH"/>
          </a:p>
        </p:txBody>
      </p:sp>
    </p:spTree>
    <p:extLst>
      <p:ext uri="{BB962C8B-B14F-4D97-AF65-F5344CB8AC3E}">
        <p14:creationId xmlns:p14="http://schemas.microsoft.com/office/powerpoint/2010/main" val="279502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11</a:t>
            </a:fld>
            <a:endParaRPr lang="de-CH"/>
          </a:p>
        </p:txBody>
      </p:sp>
    </p:spTree>
    <p:extLst>
      <p:ext uri="{BB962C8B-B14F-4D97-AF65-F5344CB8AC3E}">
        <p14:creationId xmlns:p14="http://schemas.microsoft.com/office/powerpoint/2010/main" val="2108263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13</a:t>
            </a:fld>
            <a:endParaRPr lang="de-CH"/>
          </a:p>
        </p:txBody>
      </p:sp>
    </p:spTree>
    <p:extLst>
      <p:ext uri="{BB962C8B-B14F-4D97-AF65-F5344CB8AC3E}">
        <p14:creationId xmlns:p14="http://schemas.microsoft.com/office/powerpoint/2010/main" val="168000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14</a:t>
            </a:fld>
            <a:endParaRPr lang="de-CH"/>
          </a:p>
        </p:txBody>
      </p:sp>
    </p:spTree>
    <p:extLst>
      <p:ext uri="{BB962C8B-B14F-4D97-AF65-F5344CB8AC3E}">
        <p14:creationId xmlns:p14="http://schemas.microsoft.com/office/powerpoint/2010/main" val="206891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09.06.2022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09.06.2022</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09.06.2022</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1722825" y="4855617"/>
            <a:ext cx="8746349" cy="938719"/>
          </a:xfrm>
          <a:prstGeom prst="rect">
            <a:avLst/>
          </a:prstGeom>
          <a:noFill/>
        </p:spPr>
        <p:txBody>
          <a:bodyPr wrap="square" rtlCol="0">
            <a:spAutoFit/>
          </a:bodyPr>
          <a:lstStyle/>
          <a:p>
            <a:pPr algn="ctr"/>
            <a:r>
              <a:rPr lang="de-CH" sz="5500" b="1" dirty="0"/>
              <a:t>Zedekia – 1000-jähriges Reich</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20" y="1351597"/>
            <a:ext cx="172837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Nationen</a:t>
            </a:r>
            <a:r>
              <a:rPr lang="de-DE" sz="3000" dirty="0"/>
              <a:t>:</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20" y="2056865"/>
            <a:ext cx="8120786" cy="3093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„Du, König, du König der Könige, dem der Gott des Himmels die Königsherrschaft, die Macht und die Stärke und die Ehre gegeben hat – und überall, wo Menschenkinder, Tiere des Feldes und Vögel des Himmels wohnen, hat er sie in deine Hand gegeben und dich zum Herrscher über sie alle gesetzt –, du bist das Haupt aus Gold.“ Dan 2,37-38</a:t>
            </a:r>
          </a:p>
        </p:txBody>
      </p:sp>
      <p:pic>
        <p:nvPicPr>
          <p:cNvPr id="3" name="Grafik 2">
            <a:extLst>
              <a:ext uri="{FF2B5EF4-FFF2-40B4-BE49-F238E27FC236}">
                <a16:creationId xmlns:a16="http://schemas.microsoft.com/office/drawing/2014/main" id="{D3B9A79E-9701-437D-A5BD-59FBC69B892E}"/>
              </a:ext>
            </a:extLst>
          </p:cNvPr>
          <p:cNvPicPr>
            <a:picLocks noChangeAspect="1"/>
          </p:cNvPicPr>
          <p:nvPr/>
        </p:nvPicPr>
        <p:blipFill>
          <a:blip r:embed="rId3"/>
          <a:stretch>
            <a:fillRect/>
          </a:stretch>
        </p:blipFill>
        <p:spPr>
          <a:xfrm>
            <a:off x="9321527" y="320879"/>
            <a:ext cx="1955234" cy="6216242"/>
          </a:xfrm>
          <a:prstGeom prst="rect">
            <a:avLst/>
          </a:prstGeom>
        </p:spPr>
      </p:pic>
      <p:cxnSp>
        <p:nvCxnSpPr>
          <p:cNvPr id="8" name="Gerade Verbindung mit Pfeil 7">
            <a:extLst>
              <a:ext uri="{FF2B5EF4-FFF2-40B4-BE49-F238E27FC236}">
                <a16:creationId xmlns:a16="http://schemas.microsoft.com/office/drawing/2014/main" id="{1031BF52-05A8-4F5C-AC24-8D2A0846AE85}"/>
              </a:ext>
            </a:extLst>
          </p:cNvPr>
          <p:cNvCxnSpPr>
            <a:cxnSpLocks/>
          </p:cNvCxnSpPr>
          <p:nvPr/>
        </p:nvCxnSpPr>
        <p:spPr>
          <a:xfrm flipV="1">
            <a:off x="8892701" y="947954"/>
            <a:ext cx="857651" cy="117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20" y="5320183"/>
            <a:ext cx="8120786" cy="1020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dirty="0"/>
              <a:t>Neue Zeitrechnung:</a:t>
            </a:r>
          </a:p>
          <a:p>
            <a:pPr marL="0" indent="0">
              <a:buNone/>
            </a:pPr>
            <a:r>
              <a:rPr lang="de-CH" sz="3000" dirty="0"/>
              <a:t>Esra, Nehemia, Esther, Haggai, Sacharja</a:t>
            </a:r>
            <a:endParaRPr lang="de-DE" sz="3000" dirty="0"/>
          </a:p>
        </p:txBody>
      </p:sp>
    </p:spTree>
    <p:extLst>
      <p:ext uri="{BB962C8B-B14F-4D97-AF65-F5344CB8AC3E}">
        <p14:creationId xmlns:p14="http://schemas.microsoft.com/office/powerpoint/2010/main" val="323819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20" y="1351597"/>
            <a:ext cx="1405399"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Juden</a:t>
            </a:r>
            <a:r>
              <a:rPr lang="de-DE" sz="3000" dirty="0"/>
              <a:t>:</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2056865"/>
            <a:ext cx="9110687" cy="1818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zu Zedekia, dem König von </a:t>
            </a:r>
            <a:r>
              <a:rPr lang="de-DE" sz="3000" dirty="0" err="1"/>
              <a:t>Juda</a:t>
            </a:r>
            <a:r>
              <a:rPr lang="de-DE" sz="3000" dirty="0"/>
              <a:t>, redete ich nach all diesen Worten: Steckt eure Hälse in das Joch des Königs von Babel und dient ihm und seinem Volk, dann werdet ihr am Leben bleiben!“ </a:t>
            </a:r>
            <a:r>
              <a:rPr lang="de-DE" sz="3000" dirty="0" err="1"/>
              <a:t>Jer</a:t>
            </a:r>
            <a:r>
              <a:rPr lang="de-DE" sz="3000" dirty="0"/>
              <a:t> 27,12</a:t>
            </a:r>
          </a:p>
        </p:txBody>
      </p:sp>
      <p:sp>
        <p:nvSpPr>
          <p:cNvPr id="9" name="Inhaltsplatzhalter 4">
            <a:extLst>
              <a:ext uri="{FF2B5EF4-FFF2-40B4-BE49-F238E27FC236}">
                <a16:creationId xmlns:a16="http://schemas.microsoft.com/office/drawing/2014/main" id="{A4F4B315-90C7-4D9A-A4BC-412F4E97C8B8}"/>
              </a:ext>
            </a:extLst>
          </p:cNvPr>
          <p:cNvSpPr txBox="1">
            <a:spLocks/>
          </p:cNvSpPr>
          <p:nvPr/>
        </p:nvSpPr>
        <p:spPr>
          <a:xfrm>
            <a:off x="637319" y="4236441"/>
            <a:ext cx="8032702" cy="20562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Zwei Bestimmungen des Bundes:</a:t>
            </a:r>
          </a:p>
          <a:p>
            <a:pPr marL="514350" indent="-514350">
              <a:buFont typeface="+mj-lt"/>
              <a:buAutoNum type="arabicPeriod"/>
            </a:pPr>
            <a:r>
              <a:rPr lang="de-DE" sz="3000" dirty="0"/>
              <a:t>Heidnische Nationen besitzen die Weltmacht</a:t>
            </a:r>
          </a:p>
          <a:p>
            <a:pPr marL="514350" indent="-514350">
              <a:buFont typeface="+mj-lt"/>
              <a:buAutoNum type="arabicPeriod"/>
            </a:pPr>
            <a:r>
              <a:rPr lang="de-DE" sz="3000" dirty="0"/>
              <a:t>Israel ist den heidnischen Weltmächten politisch untergeordnet</a:t>
            </a:r>
          </a:p>
        </p:txBody>
      </p:sp>
    </p:spTree>
    <p:extLst>
      <p:ext uri="{BB962C8B-B14F-4D97-AF65-F5344CB8AC3E}">
        <p14:creationId xmlns:p14="http://schemas.microsoft.com/office/powerpoint/2010/main" val="167011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9">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p:cTn id="26"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p:cTn id="33"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graphicFrame>
        <p:nvGraphicFramePr>
          <p:cNvPr id="5" name="Tabelle 4">
            <a:extLst>
              <a:ext uri="{FF2B5EF4-FFF2-40B4-BE49-F238E27FC236}">
                <a16:creationId xmlns:a16="http://schemas.microsoft.com/office/drawing/2014/main" id="{87233AA5-8DFE-40A0-AEB6-A4B41AE0151B}"/>
              </a:ext>
            </a:extLst>
          </p:cNvPr>
          <p:cNvGraphicFramePr>
            <a:graphicFrameLocks noGrp="1"/>
          </p:cNvGraphicFramePr>
          <p:nvPr>
            <p:extLst>
              <p:ext uri="{D42A27DB-BD31-4B8C-83A1-F6EECF244321}">
                <p14:modId xmlns:p14="http://schemas.microsoft.com/office/powerpoint/2010/main" val="763250139"/>
              </p:ext>
            </p:extLst>
          </p:nvPr>
        </p:nvGraphicFramePr>
        <p:xfrm>
          <a:off x="376105" y="1331357"/>
          <a:ext cx="11565624" cy="4847390"/>
        </p:xfrm>
        <a:graphic>
          <a:graphicData uri="http://schemas.openxmlformats.org/drawingml/2006/table">
            <a:tbl>
              <a:tblPr firstRow="1" firstCol="1" bandRow="1">
                <a:tableStyleId>{5C22544A-7EE6-4342-B048-85BDC9FD1C3A}</a:tableStyleId>
              </a:tblPr>
              <a:tblGrid>
                <a:gridCol w="2367097">
                  <a:extLst>
                    <a:ext uri="{9D8B030D-6E8A-4147-A177-3AD203B41FA5}">
                      <a16:colId xmlns:a16="http://schemas.microsoft.com/office/drawing/2014/main" val="20000"/>
                    </a:ext>
                  </a:extLst>
                </a:gridCol>
                <a:gridCol w="2269222">
                  <a:extLst>
                    <a:ext uri="{9D8B030D-6E8A-4147-A177-3AD203B41FA5}">
                      <a16:colId xmlns:a16="http://schemas.microsoft.com/office/drawing/2014/main" val="20002"/>
                    </a:ext>
                  </a:extLst>
                </a:gridCol>
                <a:gridCol w="1832995">
                  <a:extLst>
                    <a:ext uri="{9D8B030D-6E8A-4147-A177-3AD203B41FA5}">
                      <a16:colId xmlns:a16="http://schemas.microsoft.com/office/drawing/2014/main" val="2081807033"/>
                    </a:ext>
                  </a:extLst>
                </a:gridCol>
                <a:gridCol w="2399251">
                  <a:extLst>
                    <a:ext uri="{9D8B030D-6E8A-4147-A177-3AD203B41FA5}">
                      <a16:colId xmlns:a16="http://schemas.microsoft.com/office/drawing/2014/main" val="213104993"/>
                    </a:ext>
                  </a:extLst>
                </a:gridCol>
                <a:gridCol w="2697059">
                  <a:extLst>
                    <a:ext uri="{9D8B030D-6E8A-4147-A177-3AD203B41FA5}">
                      <a16:colId xmlns:a16="http://schemas.microsoft.com/office/drawing/2014/main" val="3398582701"/>
                    </a:ext>
                  </a:extLst>
                </a:gridCol>
              </a:tblGrid>
              <a:tr h="434178">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 mit</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Repräsentant für</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Beding-</a:t>
                      </a:r>
                    </a:p>
                    <a:p>
                      <a:pPr algn="ctr">
                        <a:spcAft>
                          <a:spcPts val="0"/>
                        </a:spcAft>
                      </a:pPr>
                      <a:r>
                        <a:rPr lang="de-CH" sz="2800" b="1" dirty="0" err="1">
                          <a:effectLst/>
                          <a:latin typeface="Calibri" panose="020F0502020204030204" pitchFamily="34" charset="0"/>
                          <a:ea typeface="Calibri" panose="020F0502020204030204" pitchFamily="34" charset="0"/>
                          <a:cs typeface="Times New Roman" panose="02020603050405020304" pitchFamily="18" charset="0"/>
                        </a:rPr>
                        <a:t>ungen</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Bundesschluss</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Gültigkeitsdauer</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Noah</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666660929"/>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Abraham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2654307634"/>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Mose</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Zweiseitig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785641695"/>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David</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Haus Davids</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350066073"/>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Zedekia</a:t>
                      </a:r>
                      <a:b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Nebukadnezar</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br>
                        <a:rPr lang="de-CH" sz="2800" b="0" kern="1200" dirty="0">
                          <a:solidFill>
                            <a:schemeClr val="tx1"/>
                          </a:solidFill>
                          <a:effectLst/>
                          <a:latin typeface="+mn-lt"/>
                          <a:ea typeface="+mn-ea"/>
                          <a:cs typeface="+mn-cs"/>
                        </a:rPr>
                      </a:br>
                      <a:r>
                        <a:rPr lang="de-CH" sz="2800" b="0" kern="1200" dirty="0">
                          <a:solidFill>
                            <a:schemeClr val="tx1"/>
                          </a:solidFill>
                          <a:effectLst/>
                          <a:latin typeface="+mn-lt"/>
                          <a:ea typeface="+mn-ea"/>
                          <a:cs typeface="+mn-cs"/>
                        </a:rPr>
                        <a:t>Nationen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Dreiseitig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3899986761"/>
                  </a:ext>
                </a:extLst>
              </a:tr>
            </a:tbl>
          </a:graphicData>
        </a:graphic>
      </p:graphicFrame>
      <p:sp>
        <p:nvSpPr>
          <p:cNvPr id="8" name="Textfeld 7">
            <a:extLst>
              <a:ext uri="{FF2B5EF4-FFF2-40B4-BE49-F238E27FC236}">
                <a16:creationId xmlns:a16="http://schemas.microsoft.com/office/drawing/2014/main" id="{0DB86858-0E1A-4514-A0FB-E93107440CA0}"/>
              </a:ext>
            </a:extLst>
          </p:cNvPr>
          <p:cNvSpPr txBox="1"/>
          <p:nvPr/>
        </p:nvSpPr>
        <p:spPr>
          <a:xfrm>
            <a:off x="376105" y="6178747"/>
            <a:ext cx="1794466" cy="369332"/>
          </a:xfrm>
          <a:prstGeom prst="rect">
            <a:avLst/>
          </a:prstGeom>
          <a:noFill/>
        </p:spPr>
        <p:txBody>
          <a:bodyPr wrap="none" rtlCol="0">
            <a:spAutoFit/>
          </a:bodyPr>
          <a:lstStyle/>
          <a:p>
            <a:r>
              <a:rPr lang="de-CH" i="1" dirty="0"/>
              <a:t>Bündnisse Gottes</a:t>
            </a:r>
          </a:p>
        </p:txBody>
      </p:sp>
    </p:spTree>
    <p:extLst>
      <p:ext uri="{BB962C8B-B14F-4D97-AF65-F5344CB8AC3E}">
        <p14:creationId xmlns:p14="http://schemas.microsoft.com/office/powerpoint/2010/main" val="311664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8" name="Inhaltsplatzhalter 4">
            <a:extLst>
              <a:ext uri="{FF2B5EF4-FFF2-40B4-BE49-F238E27FC236}">
                <a16:creationId xmlns:a16="http://schemas.microsoft.com/office/drawing/2014/main" id="{3BC4D3D3-CA6C-480D-94C1-58C5294E7734}"/>
              </a:ext>
            </a:extLst>
          </p:cNvPr>
          <p:cNvSpPr txBox="1">
            <a:spLocks/>
          </p:cNvSpPr>
          <p:nvPr/>
        </p:nvSpPr>
        <p:spPr>
          <a:xfrm>
            <a:off x="637320" y="2125480"/>
            <a:ext cx="10289340" cy="10665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auch empörte er sich gegen den König Nebukadnezar, der ihn bei Gott hatte schwören lassen.“ 2Chr 36,13a</a:t>
            </a:r>
          </a:p>
        </p:txBody>
      </p:sp>
      <p:sp>
        <p:nvSpPr>
          <p:cNvPr id="7" name="Inhaltsplatzhalter 4">
            <a:extLst>
              <a:ext uri="{FF2B5EF4-FFF2-40B4-BE49-F238E27FC236}">
                <a16:creationId xmlns:a16="http://schemas.microsoft.com/office/drawing/2014/main" id="{FB01B5E0-4A6C-4AB1-BD95-B30B80000D19}"/>
              </a:ext>
            </a:extLst>
          </p:cNvPr>
          <p:cNvSpPr txBox="1">
            <a:spLocks/>
          </p:cNvSpPr>
          <p:nvPr/>
        </p:nvSpPr>
        <p:spPr>
          <a:xfrm>
            <a:off x="637320" y="1351597"/>
            <a:ext cx="1405399"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Juden</a:t>
            </a:r>
            <a:r>
              <a:rPr lang="de-DE" sz="3000" dirty="0"/>
              <a:t>:</a:t>
            </a:r>
          </a:p>
        </p:txBody>
      </p:sp>
    </p:spTree>
    <p:extLst>
      <p:ext uri="{BB962C8B-B14F-4D97-AF65-F5344CB8AC3E}">
        <p14:creationId xmlns:p14="http://schemas.microsoft.com/office/powerpoint/2010/main" val="27105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9" name="Inhaltsplatzhalter 4">
            <a:extLst>
              <a:ext uri="{FF2B5EF4-FFF2-40B4-BE49-F238E27FC236}">
                <a16:creationId xmlns:a16="http://schemas.microsoft.com/office/drawing/2014/main" id="{95D367B9-C08F-4EA8-A365-E1333F18FADF}"/>
              </a:ext>
            </a:extLst>
          </p:cNvPr>
          <p:cNvSpPr txBox="1">
            <a:spLocks/>
          </p:cNvSpPr>
          <p:nvPr/>
        </p:nvSpPr>
        <p:spPr>
          <a:xfrm>
            <a:off x="637319" y="2051378"/>
            <a:ext cx="6661103" cy="44414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der HERR ließ mich vier Handwerker sehen. Und ich sagte: Was wollen diese tun? Und er sprach: Das sind die Hörner, die </a:t>
            </a:r>
            <a:r>
              <a:rPr lang="de-DE" sz="3000" dirty="0" err="1"/>
              <a:t>Juda</a:t>
            </a:r>
            <a:r>
              <a:rPr lang="de-DE" sz="3000" dirty="0"/>
              <a:t> derartig zerstreut haben, dass niemand mehr sein Haupt erhob; und diese sind gekommen, um sie in Schrecken zu setzen und um die Hörner der Nationen niederzuwerfen, die ein Horn gegen das Land </a:t>
            </a:r>
            <a:r>
              <a:rPr lang="de-DE" sz="3000" dirty="0" err="1"/>
              <a:t>Juda</a:t>
            </a:r>
            <a:r>
              <a:rPr lang="de-DE" sz="3000" dirty="0"/>
              <a:t> erhoben haben, um es zu zerstreuen.“ </a:t>
            </a:r>
            <a:r>
              <a:rPr lang="de-DE" sz="3000" dirty="0" err="1"/>
              <a:t>Sach</a:t>
            </a:r>
            <a:r>
              <a:rPr lang="de-DE" sz="3000" dirty="0"/>
              <a:t> 2,3-4</a:t>
            </a:r>
          </a:p>
        </p:txBody>
      </p:sp>
      <p:pic>
        <p:nvPicPr>
          <p:cNvPr id="11" name="Grafik 10">
            <a:extLst>
              <a:ext uri="{FF2B5EF4-FFF2-40B4-BE49-F238E27FC236}">
                <a16:creationId xmlns:a16="http://schemas.microsoft.com/office/drawing/2014/main" id="{98BFA803-C9A8-479C-8AF5-E2E254AD7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428" y="1182256"/>
            <a:ext cx="4379513" cy="3284635"/>
          </a:xfrm>
          <a:prstGeom prst="rect">
            <a:avLst/>
          </a:prstGeom>
        </p:spPr>
      </p:pic>
      <p:sp>
        <p:nvSpPr>
          <p:cNvPr id="12" name="Inhaltsplatzhalter 4">
            <a:extLst>
              <a:ext uri="{FF2B5EF4-FFF2-40B4-BE49-F238E27FC236}">
                <a16:creationId xmlns:a16="http://schemas.microsoft.com/office/drawing/2014/main" id="{8C78A67E-D69B-4C31-BF26-14DD9CC94A92}"/>
              </a:ext>
            </a:extLst>
          </p:cNvPr>
          <p:cNvSpPr txBox="1">
            <a:spLocks/>
          </p:cNvSpPr>
          <p:nvPr/>
        </p:nvSpPr>
        <p:spPr>
          <a:xfrm>
            <a:off x="637320" y="1351597"/>
            <a:ext cx="1833238"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Nationen</a:t>
            </a:r>
            <a:r>
              <a:rPr lang="de-DE" sz="3000" dirty="0"/>
              <a:t>:</a:t>
            </a:r>
          </a:p>
        </p:txBody>
      </p:sp>
    </p:spTree>
    <p:extLst>
      <p:ext uri="{BB962C8B-B14F-4D97-AF65-F5344CB8AC3E}">
        <p14:creationId xmlns:p14="http://schemas.microsoft.com/office/powerpoint/2010/main" val="330508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12" name="Inhaltsplatzhalter 4">
            <a:extLst>
              <a:ext uri="{FF2B5EF4-FFF2-40B4-BE49-F238E27FC236}">
                <a16:creationId xmlns:a16="http://schemas.microsoft.com/office/drawing/2014/main" id="{8C78A67E-D69B-4C31-BF26-14DD9CC94A92}"/>
              </a:ext>
            </a:extLst>
          </p:cNvPr>
          <p:cNvSpPr txBox="1">
            <a:spLocks/>
          </p:cNvSpPr>
          <p:nvPr/>
        </p:nvSpPr>
        <p:spPr>
          <a:xfrm>
            <a:off x="637320" y="1351597"/>
            <a:ext cx="1845144"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Nationen</a:t>
            </a:r>
            <a:r>
              <a:rPr lang="de-DE" sz="3000" dirty="0"/>
              <a:t>:</a:t>
            </a:r>
          </a:p>
        </p:txBody>
      </p:sp>
      <p:pic>
        <p:nvPicPr>
          <p:cNvPr id="3" name="Grafik 2">
            <a:extLst>
              <a:ext uri="{FF2B5EF4-FFF2-40B4-BE49-F238E27FC236}">
                <a16:creationId xmlns:a16="http://schemas.microsoft.com/office/drawing/2014/main" id="{77EE3A81-8157-45D2-87EB-0DBE0AEFF258}"/>
              </a:ext>
            </a:extLst>
          </p:cNvPr>
          <p:cNvPicPr>
            <a:picLocks noChangeAspect="1"/>
          </p:cNvPicPr>
          <p:nvPr/>
        </p:nvPicPr>
        <p:blipFill>
          <a:blip r:embed="rId3"/>
          <a:stretch>
            <a:fillRect/>
          </a:stretch>
        </p:blipFill>
        <p:spPr>
          <a:xfrm>
            <a:off x="2482464" y="1476461"/>
            <a:ext cx="6146184" cy="5071145"/>
          </a:xfrm>
          <a:prstGeom prst="rect">
            <a:avLst/>
          </a:prstGeom>
        </p:spPr>
      </p:pic>
    </p:spTree>
    <p:extLst>
      <p:ext uri="{BB962C8B-B14F-4D97-AF65-F5344CB8AC3E}">
        <p14:creationId xmlns:p14="http://schemas.microsoft.com/office/powerpoint/2010/main" val="273393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12" name="Inhaltsplatzhalter 4">
            <a:extLst>
              <a:ext uri="{FF2B5EF4-FFF2-40B4-BE49-F238E27FC236}">
                <a16:creationId xmlns:a16="http://schemas.microsoft.com/office/drawing/2014/main" id="{8C78A67E-D69B-4C31-BF26-14DD9CC94A92}"/>
              </a:ext>
            </a:extLst>
          </p:cNvPr>
          <p:cNvSpPr txBox="1">
            <a:spLocks/>
          </p:cNvSpPr>
          <p:nvPr/>
        </p:nvSpPr>
        <p:spPr>
          <a:xfrm>
            <a:off x="637320" y="1351597"/>
            <a:ext cx="1820654"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Nationen</a:t>
            </a:r>
            <a:r>
              <a:rPr lang="de-DE" sz="3000" dirty="0"/>
              <a:t>:</a:t>
            </a:r>
          </a:p>
        </p:txBody>
      </p:sp>
      <p:graphicFrame>
        <p:nvGraphicFramePr>
          <p:cNvPr id="5" name="Objekt 4">
            <a:extLst>
              <a:ext uri="{FF2B5EF4-FFF2-40B4-BE49-F238E27FC236}">
                <a16:creationId xmlns:a16="http://schemas.microsoft.com/office/drawing/2014/main" id="{C6C4F58B-F011-4AF5-A3D4-275C07DEB461}"/>
              </a:ext>
            </a:extLst>
          </p:cNvPr>
          <p:cNvGraphicFramePr>
            <a:graphicFrameLocks noChangeAspect="1"/>
          </p:cNvGraphicFramePr>
          <p:nvPr>
            <p:extLst>
              <p:ext uri="{D42A27DB-BD31-4B8C-83A1-F6EECF244321}">
                <p14:modId xmlns:p14="http://schemas.microsoft.com/office/powerpoint/2010/main" val="3854905221"/>
              </p:ext>
            </p:extLst>
          </p:nvPr>
        </p:nvGraphicFramePr>
        <p:xfrm>
          <a:off x="0" y="1887523"/>
          <a:ext cx="12192000" cy="5202996"/>
        </p:xfrm>
        <a:graphic>
          <a:graphicData uri="http://schemas.openxmlformats.org/presentationml/2006/ole">
            <mc:AlternateContent xmlns:mc="http://schemas.openxmlformats.org/markup-compatibility/2006">
              <mc:Choice xmlns:v="urn:schemas-microsoft-com:vml" Requires="v">
                <p:oleObj r:id="rId3" imgW="3120840" imgH="1331640" progId="">
                  <p:embed/>
                </p:oleObj>
              </mc:Choice>
              <mc:Fallback>
                <p:oleObj r:id="rId3" imgW="3120840" imgH="1331640" progId="">
                  <p:embed/>
                  <p:pic>
                    <p:nvPicPr>
                      <p:cNvPr id="2" name="Objekt 1">
                        <a:extLst>
                          <a:ext uri="{FF2B5EF4-FFF2-40B4-BE49-F238E27FC236}">
                            <a16:creationId xmlns:a16="http://schemas.microsoft.com/office/drawing/2014/main" id="{9CDB1AA1-B46E-4349-9C24-0719A0BD191D}"/>
                          </a:ext>
                        </a:extLst>
                      </p:cNvPr>
                      <p:cNvPicPr/>
                      <p:nvPr/>
                    </p:nvPicPr>
                    <p:blipFill>
                      <a:blip r:embed="rId4"/>
                      <a:stretch>
                        <a:fillRect/>
                      </a:stretch>
                    </p:blipFill>
                    <p:spPr>
                      <a:xfrm>
                        <a:off x="0" y="1887523"/>
                        <a:ext cx="12192000" cy="5202996"/>
                      </a:xfrm>
                      <a:prstGeom prst="rect">
                        <a:avLst/>
                      </a:prstGeom>
                    </p:spPr>
                  </p:pic>
                </p:oleObj>
              </mc:Fallback>
            </mc:AlternateContent>
          </a:graphicData>
        </a:graphic>
      </p:graphicFrame>
    </p:spTree>
    <p:extLst>
      <p:ext uri="{BB962C8B-B14F-4D97-AF65-F5344CB8AC3E}">
        <p14:creationId xmlns:p14="http://schemas.microsoft.com/office/powerpoint/2010/main" val="274921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Ende (Gericht)</a:t>
            </a:r>
          </a:p>
        </p:txBody>
      </p:sp>
      <p:sp>
        <p:nvSpPr>
          <p:cNvPr id="7" name="Textfeld 6">
            <a:extLst>
              <a:ext uri="{FF2B5EF4-FFF2-40B4-BE49-F238E27FC236}">
                <a16:creationId xmlns:a16="http://schemas.microsoft.com/office/drawing/2014/main" id="{FB520BCE-80A6-4A69-895D-90A28F56B701}"/>
              </a:ext>
            </a:extLst>
          </p:cNvPr>
          <p:cNvSpPr txBox="1"/>
          <p:nvPr/>
        </p:nvSpPr>
        <p:spPr>
          <a:xfrm>
            <a:off x="513805" y="149000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err="1"/>
              <a:t>Trübsalszeit</a:t>
            </a:r>
            <a:r>
              <a:rPr lang="de-CH" sz="3000" dirty="0"/>
              <a:t> (70. Jahrwoche Daniels)	</a:t>
            </a:r>
          </a:p>
        </p:txBody>
      </p:sp>
      <p:pic>
        <p:nvPicPr>
          <p:cNvPr id="3" name="Grafik 2">
            <a:extLst>
              <a:ext uri="{FF2B5EF4-FFF2-40B4-BE49-F238E27FC236}">
                <a16:creationId xmlns:a16="http://schemas.microsoft.com/office/drawing/2014/main" id="{C3AC5CA9-42DF-4D77-918C-DB454F9E22CE}"/>
              </a:ext>
            </a:extLst>
          </p:cNvPr>
          <p:cNvPicPr>
            <a:picLocks noChangeAspect="1"/>
          </p:cNvPicPr>
          <p:nvPr/>
        </p:nvPicPr>
        <p:blipFill>
          <a:blip r:embed="rId3"/>
          <a:stretch>
            <a:fillRect/>
          </a:stretch>
        </p:blipFill>
        <p:spPr>
          <a:xfrm>
            <a:off x="8146075" y="98954"/>
            <a:ext cx="3434228" cy="3073433"/>
          </a:xfrm>
          <a:prstGeom prst="rect">
            <a:avLst/>
          </a:prstGeom>
        </p:spPr>
      </p:pic>
      <p:sp>
        <p:nvSpPr>
          <p:cNvPr id="11" name="Inhaltsplatzhalter 4">
            <a:extLst>
              <a:ext uri="{FF2B5EF4-FFF2-40B4-BE49-F238E27FC236}">
                <a16:creationId xmlns:a16="http://schemas.microsoft.com/office/drawing/2014/main" id="{1BD0E9DB-1D58-4CFF-8FC0-C44ED438C79D}"/>
              </a:ext>
            </a:extLst>
          </p:cNvPr>
          <p:cNvSpPr txBox="1">
            <a:spLocks/>
          </p:cNvSpPr>
          <p:nvPr/>
        </p:nvSpPr>
        <p:spPr>
          <a:xfrm>
            <a:off x="513805" y="2584779"/>
            <a:ext cx="4708342"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Juden</a:t>
            </a:r>
            <a:r>
              <a:rPr lang="de-DE" sz="3000" dirty="0"/>
              <a:t>: 	</a:t>
            </a:r>
            <a:r>
              <a:rPr lang="de-CH" sz="3000" dirty="0"/>
              <a:t>Verfolgung</a:t>
            </a:r>
            <a:endParaRPr lang="de-DE" sz="3000" dirty="0"/>
          </a:p>
        </p:txBody>
      </p:sp>
      <p:sp>
        <p:nvSpPr>
          <p:cNvPr id="13" name="Textfeld 12">
            <a:extLst>
              <a:ext uri="{FF2B5EF4-FFF2-40B4-BE49-F238E27FC236}">
                <a16:creationId xmlns:a16="http://schemas.microsoft.com/office/drawing/2014/main" id="{907AD3E3-16C4-4B6C-86D7-C076F9D6907E}"/>
              </a:ext>
            </a:extLst>
          </p:cNvPr>
          <p:cNvSpPr txBox="1"/>
          <p:nvPr/>
        </p:nvSpPr>
        <p:spPr>
          <a:xfrm>
            <a:off x="513805" y="3172387"/>
            <a:ext cx="9488648" cy="1015663"/>
          </a:xfrm>
          <a:prstGeom prst="rect">
            <a:avLst/>
          </a:prstGeom>
          <a:noFill/>
        </p:spPr>
        <p:txBody>
          <a:bodyPr wrap="square">
            <a:spAutoFit/>
          </a:bodyPr>
          <a:lstStyle/>
          <a:p>
            <a:r>
              <a:rPr lang="fr-CH" sz="3000" dirty="0"/>
              <a:t>„</a:t>
            </a:r>
            <a:r>
              <a:rPr lang="de-DE" sz="3000" dirty="0"/>
              <a:t>und Jerusalem wird zertreten werden von den Nationen, bis die Zeiten der Nationen erfüllt sein werden.</a:t>
            </a:r>
            <a:r>
              <a:rPr lang="fr-CH" sz="3000" dirty="0"/>
              <a:t>“ </a:t>
            </a:r>
            <a:r>
              <a:rPr lang="fr-CH" sz="3000" dirty="0" err="1"/>
              <a:t>Lk</a:t>
            </a:r>
            <a:r>
              <a:rPr lang="fr-CH" sz="3000" dirty="0"/>
              <a:t> 21,24b</a:t>
            </a:r>
            <a:endParaRPr lang="de-CH" sz="3000" dirty="0"/>
          </a:p>
        </p:txBody>
      </p:sp>
      <p:sp>
        <p:nvSpPr>
          <p:cNvPr id="14" name="Inhaltsplatzhalter 4">
            <a:extLst>
              <a:ext uri="{FF2B5EF4-FFF2-40B4-BE49-F238E27FC236}">
                <a16:creationId xmlns:a16="http://schemas.microsoft.com/office/drawing/2014/main" id="{EC4D1D86-E539-463C-BEC8-B7A773BB2DBF}"/>
              </a:ext>
            </a:extLst>
          </p:cNvPr>
          <p:cNvSpPr txBox="1">
            <a:spLocks/>
          </p:cNvSpPr>
          <p:nvPr/>
        </p:nvSpPr>
        <p:spPr>
          <a:xfrm>
            <a:off x="513805" y="4593735"/>
            <a:ext cx="41420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Nationen</a:t>
            </a:r>
            <a:r>
              <a:rPr lang="de-DE" sz="3000" dirty="0"/>
              <a:t>:	Völkergericht</a:t>
            </a:r>
          </a:p>
        </p:txBody>
      </p:sp>
      <p:sp>
        <p:nvSpPr>
          <p:cNvPr id="16" name="Textfeld 15">
            <a:extLst>
              <a:ext uri="{FF2B5EF4-FFF2-40B4-BE49-F238E27FC236}">
                <a16:creationId xmlns:a16="http://schemas.microsoft.com/office/drawing/2014/main" id="{16932A4C-F678-45FA-94A5-A74006D945F9}"/>
              </a:ext>
            </a:extLst>
          </p:cNvPr>
          <p:cNvSpPr txBox="1"/>
          <p:nvPr/>
        </p:nvSpPr>
        <p:spPr>
          <a:xfrm>
            <a:off x="513806" y="5181343"/>
            <a:ext cx="8386914" cy="1477328"/>
          </a:xfrm>
          <a:prstGeom prst="rect">
            <a:avLst/>
          </a:prstGeom>
          <a:noFill/>
        </p:spPr>
        <p:txBody>
          <a:bodyPr wrap="square">
            <a:spAutoFit/>
          </a:bodyPr>
          <a:lstStyle/>
          <a:p>
            <a:r>
              <a:rPr lang="fr-CH" sz="3000" dirty="0"/>
              <a:t>„</a:t>
            </a:r>
            <a:r>
              <a:rPr lang="de-DE" sz="3000" dirty="0"/>
              <a:t>Und ich werde dort mit ihnen ins Gericht gehen wegen meines Volkes und meines Erbteils Israel, das sie unter die Nationen zerstreut haben.</a:t>
            </a:r>
            <a:r>
              <a:rPr lang="fr-CH" sz="3000" dirty="0"/>
              <a:t>“ Joel 4,2b</a:t>
            </a:r>
            <a:endParaRPr lang="de-CH" sz="3000" dirty="0"/>
          </a:p>
        </p:txBody>
      </p:sp>
    </p:spTree>
    <p:extLst>
      <p:ext uri="{BB962C8B-B14F-4D97-AF65-F5344CB8AC3E}">
        <p14:creationId xmlns:p14="http://schemas.microsoft.com/office/powerpoint/2010/main" val="22177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omic Style Surprise Illustration 91074 Vector Art at Vecteezy">
            <a:extLst>
              <a:ext uri="{FF2B5EF4-FFF2-40B4-BE49-F238E27FC236}">
                <a16:creationId xmlns:a16="http://schemas.microsoft.com/office/drawing/2014/main" id="{A2F3AE9D-3F48-4675-879E-4E8DF3E59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68" y="0"/>
            <a:ext cx="9796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32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Das Zeitalter der Gemeinde</a:t>
            </a:r>
          </a:p>
        </p:txBody>
      </p:sp>
      <p:sp>
        <p:nvSpPr>
          <p:cNvPr id="10" name="Textfeld 9">
            <a:extLst>
              <a:ext uri="{FF2B5EF4-FFF2-40B4-BE49-F238E27FC236}">
                <a16:creationId xmlns:a16="http://schemas.microsoft.com/office/drawing/2014/main" id="{53F66C82-FCD0-4C65-91C0-2CAB958CD63A}"/>
              </a:ext>
            </a:extLst>
          </p:cNvPr>
          <p:cNvSpPr txBox="1"/>
          <p:nvPr/>
        </p:nvSpPr>
        <p:spPr>
          <a:xfrm>
            <a:off x="1005980" y="2938580"/>
            <a:ext cx="7420761" cy="2400657"/>
          </a:xfrm>
          <a:prstGeom prst="rect">
            <a:avLst/>
          </a:prstGeom>
          <a:noFill/>
        </p:spPr>
        <p:txBody>
          <a:bodyPr wrap="square">
            <a:spAutoFit/>
          </a:bodyPr>
          <a:lstStyle/>
          <a:p>
            <a:r>
              <a:rPr lang="de-CH" sz="3000" dirty="0"/>
              <a:t>Die NT Definition von Geheimnis:</a:t>
            </a:r>
          </a:p>
          <a:p>
            <a:endParaRPr lang="de-CH" sz="3000" dirty="0"/>
          </a:p>
          <a:p>
            <a:pPr algn="ctr"/>
            <a:r>
              <a:rPr lang="de-CH" sz="3000" dirty="0"/>
              <a:t>Ein Geheimnis verweist auf etwas, das im AT vollkommen verborgen war und erst im NT offenbart wurde.</a:t>
            </a:r>
          </a:p>
        </p:txBody>
      </p:sp>
      <p:pic>
        <p:nvPicPr>
          <p:cNvPr id="3" name="Grafik 2">
            <a:extLst>
              <a:ext uri="{FF2B5EF4-FFF2-40B4-BE49-F238E27FC236}">
                <a16:creationId xmlns:a16="http://schemas.microsoft.com/office/drawing/2014/main" id="{82F9A6E7-1D95-464C-9CEF-400963E07D4E}"/>
              </a:ext>
            </a:extLst>
          </p:cNvPr>
          <p:cNvPicPr>
            <a:picLocks noChangeAspect="1"/>
          </p:cNvPicPr>
          <p:nvPr/>
        </p:nvPicPr>
        <p:blipFill>
          <a:blip r:embed="rId3"/>
          <a:stretch>
            <a:fillRect/>
          </a:stretch>
        </p:blipFill>
        <p:spPr>
          <a:xfrm>
            <a:off x="6096000" y="1350036"/>
            <a:ext cx="5921928" cy="4504934"/>
          </a:xfrm>
          <a:prstGeom prst="rect">
            <a:avLst/>
          </a:prstGeom>
        </p:spPr>
      </p:pic>
    </p:spTree>
    <p:extLst>
      <p:ext uri="{BB962C8B-B14F-4D97-AF65-F5344CB8AC3E}">
        <p14:creationId xmlns:p14="http://schemas.microsoft.com/office/powerpoint/2010/main" val="404898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04F90D-D79E-44E7-8A46-31A9DD062CF5}"/>
              </a:ext>
            </a:extLst>
          </p:cNvPr>
          <p:cNvSpPr txBox="1"/>
          <p:nvPr/>
        </p:nvSpPr>
        <p:spPr>
          <a:xfrm>
            <a:off x="717830" y="1016294"/>
            <a:ext cx="10861258" cy="4247317"/>
          </a:xfrm>
          <a:prstGeom prst="rect">
            <a:avLst/>
          </a:prstGeom>
          <a:noFill/>
        </p:spPr>
        <p:txBody>
          <a:bodyPr wrap="square">
            <a:spAutoFit/>
          </a:bodyPr>
          <a:lstStyle/>
          <a:p>
            <a:r>
              <a:rPr lang="fr-CH" sz="3000" dirty="0"/>
              <a:t>„</a:t>
            </a:r>
            <a:r>
              <a:rPr lang="de-DE" sz="3000" dirty="0"/>
              <a:t>Die Grundlage der Errettung in jedem Zeitalter ist der Tod Christi;</a:t>
            </a:r>
          </a:p>
          <a:p>
            <a:endParaRPr lang="de-DE" sz="3000" dirty="0"/>
          </a:p>
          <a:p>
            <a:r>
              <a:rPr lang="de-DE" sz="3000" dirty="0"/>
              <a:t>die Voraussetzung zur Errettung in jedem Zeitalter ist Glaube;</a:t>
            </a:r>
          </a:p>
          <a:p>
            <a:r>
              <a:rPr lang="de-DE" sz="3000" dirty="0"/>
              <a:t> </a:t>
            </a:r>
          </a:p>
          <a:p>
            <a:r>
              <a:rPr lang="de-DE" sz="3000" dirty="0"/>
              <a:t>das Objekt des Glaubens in jedem Zeitalter ist Gott; </a:t>
            </a:r>
          </a:p>
          <a:p>
            <a:endParaRPr lang="de-DE" sz="3000" dirty="0"/>
          </a:p>
          <a:p>
            <a:r>
              <a:rPr lang="de-DE" sz="3000" dirty="0"/>
              <a:t>der Inhalt des Glaubens ändert sich in den verschiedenen Zeitaltern.</a:t>
            </a:r>
            <a:r>
              <a:rPr lang="fr-CH" sz="3000" dirty="0"/>
              <a:t>“</a:t>
            </a:r>
          </a:p>
          <a:p>
            <a:endParaRPr lang="fr-CH" sz="3000" dirty="0"/>
          </a:p>
          <a:p>
            <a:r>
              <a:rPr lang="fr-CH" sz="3000" dirty="0"/>
              <a:t>C. </a:t>
            </a:r>
            <a:r>
              <a:rPr lang="fr-CH" sz="3000" dirty="0" err="1"/>
              <a:t>Ryrie</a:t>
            </a:r>
            <a:r>
              <a:rPr lang="fr-CH" sz="3000" dirty="0"/>
              <a:t>, </a:t>
            </a:r>
            <a:r>
              <a:rPr lang="fr-CH" sz="3000" dirty="0" err="1"/>
              <a:t>Dispensationalismus</a:t>
            </a:r>
            <a:r>
              <a:rPr lang="fr-CH" sz="3000" dirty="0"/>
              <a:t> S. 165</a:t>
            </a:r>
          </a:p>
        </p:txBody>
      </p:sp>
    </p:spTree>
    <p:extLst>
      <p:ext uri="{BB962C8B-B14F-4D97-AF65-F5344CB8AC3E}">
        <p14:creationId xmlns:p14="http://schemas.microsoft.com/office/powerpoint/2010/main" val="1021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8 Geheimnisse in den Paulus Briefen</a:t>
            </a:r>
          </a:p>
        </p:txBody>
      </p:sp>
      <p:sp>
        <p:nvSpPr>
          <p:cNvPr id="10" name="Textfeld 9">
            <a:extLst>
              <a:ext uri="{FF2B5EF4-FFF2-40B4-BE49-F238E27FC236}">
                <a16:creationId xmlns:a16="http://schemas.microsoft.com/office/drawing/2014/main" id="{53F66C82-FCD0-4C65-91C0-2CAB958CD63A}"/>
              </a:ext>
            </a:extLst>
          </p:cNvPr>
          <p:cNvSpPr txBox="1"/>
          <p:nvPr/>
        </p:nvSpPr>
        <p:spPr>
          <a:xfrm>
            <a:off x="1469530" y="2351758"/>
            <a:ext cx="9488647" cy="1938992"/>
          </a:xfrm>
          <a:prstGeom prst="rect">
            <a:avLst/>
          </a:prstGeom>
          <a:noFill/>
        </p:spPr>
        <p:txBody>
          <a:bodyPr wrap="square">
            <a:spAutoFit/>
          </a:bodyPr>
          <a:lstStyle/>
          <a:p>
            <a:r>
              <a:rPr lang="fr-CH" sz="3000" dirty="0"/>
              <a:t>„</a:t>
            </a:r>
            <a:r>
              <a:rPr lang="de-DE" sz="3000" dirty="0"/>
              <a:t>Denn ich will nicht, Brüder, dass euch dieses Geheimnis unbekannt ist, damit ihr nicht euch selbst für klug haltet: Verstockung ist Israel zum Teil widerfahren, bis die </a:t>
            </a:r>
            <a:r>
              <a:rPr lang="de-DE" sz="3000" dirty="0" err="1"/>
              <a:t>Vollzahl</a:t>
            </a:r>
            <a:r>
              <a:rPr lang="de-DE" sz="3000" dirty="0"/>
              <a:t> der Nationen hineingekommen sein wird;</a:t>
            </a:r>
            <a:r>
              <a:rPr lang="fr-CH" sz="3000" dirty="0"/>
              <a:t>“ </a:t>
            </a:r>
            <a:r>
              <a:rPr lang="fr-CH" sz="3000" dirty="0" err="1"/>
              <a:t>Röm</a:t>
            </a:r>
            <a:r>
              <a:rPr lang="fr-CH" sz="3000" dirty="0"/>
              <a:t> 11,25</a:t>
            </a:r>
            <a:endParaRPr lang="de-CH" sz="3000" dirty="0"/>
          </a:p>
        </p:txBody>
      </p:sp>
      <p:sp>
        <p:nvSpPr>
          <p:cNvPr id="4" name="Textfeld 3">
            <a:extLst>
              <a:ext uri="{FF2B5EF4-FFF2-40B4-BE49-F238E27FC236}">
                <a16:creationId xmlns:a16="http://schemas.microsoft.com/office/drawing/2014/main" id="{7BBE596F-9555-4B8A-BA6E-622364FED146}"/>
              </a:ext>
            </a:extLst>
          </p:cNvPr>
          <p:cNvSpPr txBox="1"/>
          <p:nvPr/>
        </p:nvSpPr>
        <p:spPr>
          <a:xfrm>
            <a:off x="513805" y="149000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a:t>1. Das Geheimnis der </a:t>
            </a:r>
            <a:r>
              <a:rPr lang="de-CH" sz="3000" b="1" dirty="0" err="1"/>
              <a:t>Vollzahl</a:t>
            </a:r>
            <a:r>
              <a:rPr lang="de-CH" sz="3000" b="1" dirty="0"/>
              <a:t> der Nationen</a:t>
            </a:r>
            <a:r>
              <a:rPr lang="de-CH" sz="3000" dirty="0"/>
              <a:t>	</a:t>
            </a:r>
          </a:p>
        </p:txBody>
      </p:sp>
    </p:spTree>
    <p:extLst>
      <p:ext uri="{BB962C8B-B14F-4D97-AF65-F5344CB8AC3E}">
        <p14:creationId xmlns:p14="http://schemas.microsoft.com/office/powerpoint/2010/main" val="272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8 Geheimnisse in den Paulus Briefen</a:t>
            </a:r>
          </a:p>
        </p:txBody>
      </p:sp>
      <p:sp>
        <p:nvSpPr>
          <p:cNvPr id="10" name="Textfeld 9">
            <a:extLst>
              <a:ext uri="{FF2B5EF4-FFF2-40B4-BE49-F238E27FC236}">
                <a16:creationId xmlns:a16="http://schemas.microsoft.com/office/drawing/2014/main" id="{53F66C82-FCD0-4C65-91C0-2CAB958CD63A}"/>
              </a:ext>
            </a:extLst>
          </p:cNvPr>
          <p:cNvSpPr txBox="1"/>
          <p:nvPr/>
        </p:nvSpPr>
        <p:spPr>
          <a:xfrm>
            <a:off x="1469530" y="2351758"/>
            <a:ext cx="9488647" cy="2862322"/>
          </a:xfrm>
          <a:prstGeom prst="rect">
            <a:avLst/>
          </a:prstGeom>
          <a:noFill/>
        </p:spPr>
        <p:txBody>
          <a:bodyPr wrap="square">
            <a:spAutoFit/>
          </a:bodyPr>
          <a:lstStyle/>
          <a:p>
            <a:r>
              <a:rPr lang="fr-CH" sz="3000" dirty="0"/>
              <a:t>„</a:t>
            </a:r>
            <a:r>
              <a:rPr lang="de-DE" sz="3000" dirty="0"/>
              <a:t>Siehe, ich sage euch ein Geheimnis: Wir werden nicht alle entschlafen, wir werden aber alle verwandelt werden, in einem Nu, in einem Augenblick, bei der letzten Posaune; denn posaunen wird es, und die Toten werden auferweckt werden, unvergänglich sein, und wir werden verwandelt werden.</a:t>
            </a:r>
            <a:r>
              <a:rPr lang="fr-CH" sz="3000" dirty="0"/>
              <a:t>“ 1Kor 15,51-52</a:t>
            </a:r>
            <a:endParaRPr lang="de-CH" sz="3000" dirty="0"/>
          </a:p>
        </p:txBody>
      </p:sp>
      <p:sp>
        <p:nvSpPr>
          <p:cNvPr id="4" name="Textfeld 3">
            <a:extLst>
              <a:ext uri="{FF2B5EF4-FFF2-40B4-BE49-F238E27FC236}">
                <a16:creationId xmlns:a16="http://schemas.microsoft.com/office/drawing/2014/main" id="{7BBE596F-9555-4B8A-BA6E-622364FED146}"/>
              </a:ext>
            </a:extLst>
          </p:cNvPr>
          <p:cNvSpPr txBox="1"/>
          <p:nvPr/>
        </p:nvSpPr>
        <p:spPr>
          <a:xfrm>
            <a:off x="513805" y="149000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a:t>2. Das Geheimnis der Verwandlung</a:t>
            </a:r>
            <a:r>
              <a:rPr lang="de-CH" sz="3000" dirty="0"/>
              <a:t>	</a:t>
            </a:r>
          </a:p>
        </p:txBody>
      </p:sp>
    </p:spTree>
    <p:extLst>
      <p:ext uri="{BB962C8B-B14F-4D97-AF65-F5344CB8AC3E}">
        <p14:creationId xmlns:p14="http://schemas.microsoft.com/office/powerpoint/2010/main" val="264886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8 Geheimnisse in den Paulus Briefen</a:t>
            </a:r>
          </a:p>
        </p:txBody>
      </p:sp>
      <p:sp>
        <p:nvSpPr>
          <p:cNvPr id="10" name="Textfeld 9">
            <a:extLst>
              <a:ext uri="{FF2B5EF4-FFF2-40B4-BE49-F238E27FC236}">
                <a16:creationId xmlns:a16="http://schemas.microsoft.com/office/drawing/2014/main" id="{53F66C82-FCD0-4C65-91C0-2CAB958CD63A}"/>
              </a:ext>
            </a:extLst>
          </p:cNvPr>
          <p:cNvSpPr txBox="1"/>
          <p:nvPr/>
        </p:nvSpPr>
        <p:spPr>
          <a:xfrm>
            <a:off x="1469530" y="2351758"/>
            <a:ext cx="9488647" cy="3323987"/>
          </a:xfrm>
          <a:prstGeom prst="rect">
            <a:avLst/>
          </a:prstGeom>
          <a:noFill/>
        </p:spPr>
        <p:txBody>
          <a:bodyPr wrap="square">
            <a:spAutoFit/>
          </a:bodyPr>
          <a:lstStyle/>
          <a:p>
            <a:r>
              <a:rPr lang="fr-CH" sz="3000" dirty="0"/>
              <a:t>„</a:t>
            </a:r>
            <a:r>
              <a:rPr lang="de-DE" sz="3000" dirty="0"/>
              <a:t>Er hat uns ja das Geheimnis seines Willens zu erkennen gegeben nach seinem Wohlgefallen, das er sich vorgenommen hat in ihm für die Verwaltung bei der Erfüllung der Zeiten; alles zusammenzufassen in dem Christus, das, was in den Himmeln, und das, was auf der Erde ist – in ihm. Und in ihm haben wir auch ein Erbteil erlangt,</a:t>
            </a:r>
            <a:r>
              <a:rPr lang="fr-CH" sz="3000" dirty="0"/>
              <a:t>“ </a:t>
            </a:r>
            <a:r>
              <a:rPr lang="fr-CH" sz="3000" dirty="0" err="1"/>
              <a:t>Eph</a:t>
            </a:r>
            <a:r>
              <a:rPr lang="fr-CH" sz="3000" dirty="0"/>
              <a:t> 1,9-11a</a:t>
            </a:r>
            <a:endParaRPr lang="de-CH" sz="3000" dirty="0"/>
          </a:p>
        </p:txBody>
      </p:sp>
      <p:sp>
        <p:nvSpPr>
          <p:cNvPr id="4" name="Textfeld 3">
            <a:extLst>
              <a:ext uri="{FF2B5EF4-FFF2-40B4-BE49-F238E27FC236}">
                <a16:creationId xmlns:a16="http://schemas.microsoft.com/office/drawing/2014/main" id="{7BBE596F-9555-4B8A-BA6E-622364FED146}"/>
              </a:ext>
            </a:extLst>
          </p:cNvPr>
          <p:cNvSpPr txBox="1"/>
          <p:nvPr/>
        </p:nvSpPr>
        <p:spPr>
          <a:xfrm>
            <a:off x="513805" y="149000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a:t>3. Das Geheimnis seines Willens</a:t>
            </a:r>
            <a:r>
              <a:rPr lang="de-CH" sz="3000" dirty="0"/>
              <a:t>	</a:t>
            </a:r>
          </a:p>
        </p:txBody>
      </p:sp>
    </p:spTree>
    <p:extLst>
      <p:ext uri="{BB962C8B-B14F-4D97-AF65-F5344CB8AC3E}">
        <p14:creationId xmlns:p14="http://schemas.microsoft.com/office/powerpoint/2010/main" val="246914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8 Geheimnisse in den Paulus Briefen</a:t>
            </a:r>
          </a:p>
        </p:txBody>
      </p:sp>
      <p:sp>
        <p:nvSpPr>
          <p:cNvPr id="10" name="Textfeld 9">
            <a:extLst>
              <a:ext uri="{FF2B5EF4-FFF2-40B4-BE49-F238E27FC236}">
                <a16:creationId xmlns:a16="http://schemas.microsoft.com/office/drawing/2014/main" id="{53F66C82-FCD0-4C65-91C0-2CAB958CD63A}"/>
              </a:ext>
            </a:extLst>
          </p:cNvPr>
          <p:cNvSpPr txBox="1"/>
          <p:nvPr/>
        </p:nvSpPr>
        <p:spPr>
          <a:xfrm>
            <a:off x="1469530" y="2351758"/>
            <a:ext cx="9488647" cy="3785652"/>
          </a:xfrm>
          <a:prstGeom prst="rect">
            <a:avLst/>
          </a:prstGeom>
          <a:noFill/>
        </p:spPr>
        <p:txBody>
          <a:bodyPr wrap="square">
            <a:spAutoFit/>
          </a:bodyPr>
          <a:lstStyle/>
          <a:p>
            <a:r>
              <a:rPr lang="fr-CH" sz="3000" dirty="0"/>
              <a:t>„</a:t>
            </a:r>
            <a:r>
              <a:rPr lang="de-DE" sz="3000" dirty="0"/>
              <a:t>beim Lesen könnt ihr meine Einsicht in das Geheimnis des Christus merken –, das in anderen Geschlechtern den Söhnen der Menschen nicht zu erkennen gegeben wurde, wie es jetzt seinen heiligen Aposteln und Propheten durch den Geist offenbart worden ist: Die Nationen sollen nämlich Miterben und Mitglieder am gleichen Leib sein und Mitteilhaber der Verheißung in Christus Jesus durch das Evangelium,</a:t>
            </a:r>
            <a:r>
              <a:rPr lang="fr-CH" sz="3000" dirty="0"/>
              <a:t>“ </a:t>
            </a:r>
            <a:r>
              <a:rPr lang="fr-CH" sz="3000" dirty="0" err="1"/>
              <a:t>Eph</a:t>
            </a:r>
            <a:r>
              <a:rPr lang="fr-CH" sz="3000" dirty="0"/>
              <a:t> 3,4-6</a:t>
            </a:r>
            <a:endParaRPr lang="de-CH" sz="3000" dirty="0"/>
          </a:p>
        </p:txBody>
      </p:sp>
      <p:sp>
        <p:nvSpPr>
          <p:cNvPr id="4" name="Textfeld 3">
            <a:extLst>
              <a:ext uri="{FF2B5EF4-FFF2-40B4-BE49-F238E27FC236}">
                <a16:creationId xmlns:a16="http://schemas.microsoft.com/office/drawing/2014/main" id="{7BBE596F-9555-4B8A-BA6E-622364FED146}"/>
              </a:ext>
            </a:extLst>
          </p:cNvPr>
          <p:cNvSpPr txBox="1"/>
          <p:nvPr/>
        </p:nvSpPr>
        <p:spPr>
          <a:xfrm>
            <a:off x="513805" y="149000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a:t>4. Das Geheimnis der Einverleibung der Nationen</a:t>
            </a:r>
            <a:r>
              <a:rPr lang="de-CH" sz="3000" dirty="0"/>
              <a:t>	</a:t>
            </a:r>
          </a:p>
        </p:txBody>
      </p:sp>
    </p:spTree>
    <p:extLst>
      <p:ext uri="{BB962C8B-B14F-4D97-AF65-F5344CB8AC3E}">
        <p14:creationId xmlns:p14="http://schemas.microsoft.com/office/powerpoint/2010/main" val="42079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8 Geheimnisse in den Paulus Briefen</a:t>
            </a:r>
          </a:p>
        </p:txBody>
      </p:sp>
      <p:sp>
        <p:nvSpPr>
          <p:cNvPr id="10" name="Textfeld 9">
            <a:extLst>
              <a:ext uri="{FF2B5EF4-FFF2-40B4-BE49-F238E27FC236}">
                <a16:creationId xmlns:a16="http://schemas.microsoft.com/office/drawing/2014/main" id="{53F66C82-FCD0-4C65-91C0-2CAB958CD63A}"/>
              </a:ext>
            </a:extLst>
          </p:cNvPr>
          <p:cNvSpPr txBox="1"/>
          <p:nvPr/>
        </p:nvSpPr>
        <p:spPr>
          <a:xfrm>
            <a:off x="1469530" y="2351758"/>
            <a:ext cx="9488647" cy="1938992"/>
          </a:xfrm>
          <a:prstGeom prst="rect">
            <a:avLst/>
          </a:prstGeom>
          <a:noFill/>
        </p:spPr>
        <p:txBody>
          <a:bodyPr wrap="square">
            <a:spAutoFit/>
          </a:bodyPr>
          <a:lstStyle/>
          <a:p>
            <a:r>
              <a:rPr lang="fr-CH" sz="3000" dirty="0"/>
              <a:t>„</a:t>
            </a:r>
            <a:r>
              <a:rPr lang="de-DE" sz="3000" dirty="0"/>
              <a:t>»Deswegen wird ein Mensch Vater und Mutter verlassen und seiner Frau anhängen, und die zwei werden ein Fleisch sein.« Dieses Geheimnis ist groß, ich aber deute es auf Christus und auf die Gemeinde.</a:t>
            </a:r>
            <a:r>
              <a:rPr lang="fr-CH" sz="3000" dirty="0"/>
              <a:t>“ </a:t>
            </a:r>
            <a:r>
              <a:rPr lang="fr-CH" sz="3000" dirty="0" err="1"/>
              <a:t>Eph</a:t>
            </a:r>
            <a:r>
              <a:rPr lang="fr-CH" sz="3000" dirty="0"/>
              <a:t> 5,31-32</a:t>
            </a:r>
            <a:endParaRPr lang="de-CH" sz="3000" dirty="0"/>
          </a:p>
        </p:txBody>
      </p:sp>
      <p:sp>
        <p:nvSpPr>
          <p:cNvPr id="4" name="Textfeld 3">
            <a:extLst>
              <a:ext uri="{FF2B5EF4-FFF2-40B4-BE49-F238E27FC236}">
                <a16:creationId xmlns:a16="http://schemas.microsoft.com/office/drawing/2014/main" id="{7BBE596F-9555-4B8A-BA6E-622364FED146}"/>
              </a:ext>
            </a:extLst>
          </p:cNvPr>
          <p:cNvSpPr txBox="1"/>
          <p:nvPr/>
        </p:nvSpPr>
        <p:spPr>
          <a:xfrm>
            <a:off x="513805" y="149000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a:t>5. Das Geheimnis der Frau des Christus</a:t>
            </a:r>
            <a:r>
              <a:rPr lang="de-CH" sz="3000" dirty="0"/>
              <a:t>	</a:t>
            </a:r>
          </a:p>
        </p:txBody>
      </p:sp>
    </p:spTree>
    <p:extLst>
      <p:ext uri="{BB962C8B-B14F-4D97-AF65-F5344CB8AC3E}">
        <p14:creationId xmlns:p14="http://schemas.microsoft.com/office/powerpoint/2010/main" val="267438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8 Geheimnisse in den Paulus Briefen</a:t>
            </a:r>
          </a:p>
        </p:txBody>
      </p:sp>
      <p:sp>
        <p:nvSpPr>
          <p:cNvPr id="10" name="Textfeld 9">
            <a:extLst>
              <a:ext uri="{FF2B5EF4-FFF2-40B4-BE49-F238E27FC236}">
                <a16:creationId xmlns:a16="http://schemas.microsoft.com/office/drawing/2014/main" id="{53F66C82-FCD0-4C65-91C0-2CAB958CD63A}"/>
              </a:ext>
            </a:extLst>
          </p:cNvPr>
          <p:cNvSpPr txBox="1"/>
          <p:nvPr/>
        </p:nvSpPr>
        <p:spPr>
          <a:xfrm>
            <a:off x="1469530" y="2351758"/>
            <a:ext cx="9488647" cy="2862322"/>
          </a:xfrm>
          <a:prstGeom prst="rect">
            <a:avLst/>
          </a:prstGeom>
          <a:noFill/>
        </p:spPr>
        <p:txBody>
          <a:bodyPr wrap="square">
            <a:spAutoFit/>
          </a:bodyPr>
          <a:lstStyle/>
          <a:p>
            <a:r>
              <a:rPr lang="fr-CH" sz="3000" dirty="0"/>
              <a:t>„</a:t>
            </a:r>
            <a:r>
              <a:rPr lang="de-DE" sz="3000" dirty="0"/>
              <a:t>das Geheimnis, das von den Zeitaltern und von den Geschlechtern her verborgen war, jetzt aber seinen Heiligen offenbart worden ist. Ihnen wollte Gott zu erkennen geben, was der Reichtum der Herrlichkeit dieses Geheimnisses unter den Nationen sei, und das ist: Christus in euch, die Hoffnung der Herrlichkeit.</a:t>
            </a:r>
            <a:r>
              <a:rPr lang="fr-CH" sz="3000" dirty="0"/>
              <a:t>“ Kol 1,26-27</a:t>
            </a:r>
            <a:endParaRPr lang="de-CH" sz="3000" dirty="0"/>
          </a:p>
        </p:txBody>
      </p:sp>
      <p:sp>
        <p:nvSpPr>
          <p:cNvPr id="4" name="Textfeld 3">
            <a:extLst>
              <a:ext uri="{FF2B5EF4-FFF2-40B4-BE49-F238E27FC236}">
                <a16:creationId xmlns:a16="http://schemas.microsoft.com/office/drawing/2014/main" id="{7BBE596F-9555-4B8A-BA6E-622364FED146}"/>
              </a:ext>
            </a:extLst>
          </p:cNvPr>
          <p:cNvSpPr txBox="1"/>
          <p:nvPr/>
        </p:nvSpPr>
        <p:spPr>
          <a:xfrm>
            <a:off x="513805" y="149000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a:t>6. Das Geheimnis Christus in euch</a:t>
            </a:r>
            <a:r>
              <a:rPr lang="de-CH" sz="3000" dirty="0"/>
              <a:t>	</a:t>
            </a:r>
          </a:p>
        </p:txBody>
      </p:sp>
    </p:spTree>
    <p:extLst>
      <p:ext uri="{BB962C8B-B14F-4D97-AF65-F5344CB8AC3E}">
        <p14:creationId xmlns:p14="http://schemas.microsoft.com/office/powerpoint/2010/main" val="255186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8 Geheimnisse in den Paulus Briefen</a:t>
            </a:r>
          </a:p>
        </p:txBody>
      </p:sp>
      <p:sp>
        <p:nvSpPr>
          <p:cNvPr id="10" name="Textfeld 9">
            <a:extLst>
              <a:ext uri="{FF2B5EF4-FFF2-40B4-BE49-F238E27FC236}">
                <a16:creationId xmlns:a16="http://schemas.microsoft.com/office/drawing/2014/main" id="{53F66C82-FCD0-4C65-91C0-2CAB958CD63A}"/>
              </a:ext>
            </a:extLst>
          </p:cNvPr>
          <p:cNvSpPr txBox="1"/>
          <p:nvPr/>
        </p:nvSpPr>
        <p:spPr>
          <a:xfrm>
            <a:off x="1469529" y="2351758"/>
            <a:ext cx="10103083" cy="2400657"/>
          </a:xfrm>
          <a:prstGeom prst="rect">
            <a:avLst/>
          </a:prstGeom>
          <a:noFill/>
        </p:spPr>
        <p:txBody>
          <a:bodyPr wrap="square">
            <a:spAutoFit/>
          </a:bodyPr>
          <a:lstStyle/>
          <a:p>
            <a:r>
              <a:rPr lang="fr-CH" sz="3000" dirty="0"/>
              <a:t>„</a:t>
            </a:r>
            <a:r>
              <a:rPr lang="de-DE" sz="3000" dirty="0"/>
              <a:t>Denn schon ist das Geheimnis der Gesetzlosigkeit wirksam; doch nur, bis der, welcher jetzt aufhält, beseitigt wird; und dann wird der Gesetzlose offenbart werden, den der Herr Jesus beseitigen wird durch den Hauch seines Mundes und vernichten durch die Erscheinung seiner Ankunft;</a:t>
            </a:r>
            <a:r>
              <a:rPr lang="fr-CH" sz="3000" dirty="0"/>
              <a:t>“ 2Thess 2,7-8</a:t>
            </a:r>
            <a:endParaRPr lang="de-CH" sz="3000" dirty="0"/>
          </a:p>
        </p:txBody>
      </p:sp>
      <p:sp>
        <p:nvSpPr>
          <p:cNvPr id="4" name="Textfeld 3">
            <a:extLst>
              <a:ext uri="{FF2B5EF4-FFF2-40B4-BE49-F238E27FC236}">
                <a16:creationId xmlns:a16="http://schemas.microsoft.com/office/drawing/2014/main" id="{7BBE596F-9555-4B8A-BA6E-622364FED146}"/>
              </a:ext>
            </a:extLst>
          </p:cNvPr>
          <p:cNvSpPr txBox="1"/>
          <p:nvPr/>
        </p:nvSpPr>
        <p:spPr>
          <a:xfrm>
            <a:off x="513805" y="149000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a:t>7. Das Geheimnis der Gesetzlosigkeit</a:t>
            </a:r>
            <a:r>
              <a:rPr lang="de-CH" sz="3000" dirty="0"/>
              <a:t>	</a:t>
            </a:r>
          </a:p>
        </p:txBody>
      </p:sp>
    </p:spTree>
    <p:extLst>
      <p:ext uri="{BB962C8B-B14F-4D97-AF65-F5344CB8AC3E}">
        <p14:creationId xmlns:p14="http://schemas.microsoft.com/office/powerpoint/2010/main" val="380698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8 Geheimnisse in den Paulus Briefen</a:t>
            </a:r>
          </a:p>
        </p:txBody>
      </p:sp>
      <p:sp>
        <p:nvSpPr>
          <p:cNvPr id="10" name="Textfeld 9">
            <a:extLst>
              <a:ext uri="{FF2B5EF4-FFF2-40B4-BE49-F238E27FC236}">
                <a16:creationId xmlns:a16="http://schemas.microsoft.com/office/drawing/2014/main" id="{53F66C82-FCD0-4C65-91C0-2CAB958CD63A}"/>
              </a:ext>
            </a:extLst>
          </p:cNvPr>
          <p:cNvSpPr txBox="1"/>
          <p:nvPr/>
        </p:nvSpPr>
        <p:spPr>
          <a:xfrm>
            <a:off x="1469530" y="2351758"/>
            <a:ext cx="9914332" cy="1938992"/>
          </a:xfrm>
          <a:prstGeom prst="rect">
            <a:avLst/>
          </a:prstGeom>
          <a:noFill/>
        </p:spPr>
        <p:txBody>
          <a:bodyPr wrap="square">
            <a:spAutoFit/>
          </a:bodyPr>
          <a:lstStyle/>
          <a:p>
            <a:r>
              <a:rPr lang="fr-CH" sz="3000" dirty="0"/>
              <a:t>„</a:t>
            </a:r>
            <a:r>
              <a:rPr lang="de-DE" sz="3000" dirty="0"/>
              <a:t>Und anerkannt groß ist das Geheimnis der Gottesfurcht: Der offenbart worden ist im Fleisch, gerechtfertigt im Geist, gesehen von den Engeln, gepredigt unter den Nationen, geglaubt in der Welt, aufgenommen in Herrlichkeit.</a:t>
            </a:r>
            <a:r>
              <a:rPr lang="fr-CH" sz="3000" dirty="0"/>
              <a:t>“ 1Tim 3,16</a:t>
            </a:r>
            <a:endParaRPr lang="de-CH" sz="3000" dirty="0"/>
          </a:p>
        </p:txBody>
      </p:sp>
      <p:sp>
        <p:nvSpPr>
          <p:cNvPr id="4" name="Textfeld 3">
            <a:extLst>
              <a:ext uri="{FF2B5EF4-FFF2-40B4-BE49-F238E27FC236}">
                <a16:creationId xmlns:a16="http://schemas.microsoft.com/office/drawing/2014/main" id="{7BBE596F-9555-4B8A-BA6E-622364FED146}"/>
              </a:ext>
            </a:extLst>
          </p:cNvPr>
          <p:cNvSpPr txBox="1"/>
          <p:nvPr/>
        </p:nvSpPr>
        <p:spPr>
          <a:xfrm>
            <a:off x="513805" y="149000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a:t>8. Das Geheimnis der Gottesfurcht</a:t>
            </a:r>
            <a:r>
              <a:rPr lang="de-CH" sz="3000" dirty="0"/>
              <a:t>	</a:t>
            </a:r>
          </a:p>
        </p:txBody>
      </p:sp>
    </p:spTree>
    <p:extLst>
      <p:ext uri="{BB962C8B-B14F-4D97-AF65-F5344CB8AC3E}">
        <p14:creationId xmlns:p14="http://schemas.microsoft.com/office/powerpoint/2010/main" val="20296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87F56E45-C566-4261-91A1-CCFE95FDCEFE}"/>
              </a:ext>
            </a:extLst>
          </p:cNvPr>
          <p:cNvSpPr txBox="1"/>
          <p:nvPr/>
        </p:nvSpPr>
        <p:spPr>
          <a:xfrm>
            <a:off x="624279" y="2290777"/>
            <a:ext cx="11153863" cy="1015663"/>
          </a:xfrm>
          <a:prstGeom prst="rect">
            <a:avLst/>
          </a:prstGeom>
          <a:noFill/>
        </p:spPr>
        <p:txBody>
          <a:bodyPr wrap="square">
            <a:spAutoFit/>
          </a:bodyPr>
          <a:lstStyle/>
          <a:p>
            <a:r>
              <a:rPr lang="fr-CH" sz="3000" dirty="0"/>
              <a:t>„</a:t>
            </a:r>
            <a:r>
              <a:rPr lang="de-DE" sz="3000" dirty="0"/>
              <a:t>Ihr seid aufgebaut auf der Grundlage der Apostel und Propheten, wobei Christus Jesus selbst Eckstein ist.</a:t>
            </a:r>
            <a:r>
              <a:rPr lang="fr-CH" sz="3000" dirty="0"/>
              <a:t>“ </a:t>
            </a:r>
            <a:r>
              <a:rPr lang="fr-CH" sz="3000" dirty="0" err="1"/>
              <a:t>Eph</a:t>
            </a:r>
            <a:r>
              <a:rPr lang="fr-CH" sz="3000" dirty="0"/>
              <a:t> 2,20</a:t>
            </a:r>
            <a:endParaRPr lang="de-CH" sz="3000" dirty="0"/>
          </a:p>
        </p:txBody>
      </p:sp>
      <p:sp>
        <p:nvSpPr>
          <p:cNvPr id="7" name="Textfeld 6">
            <a:extLst>
              <a:ext uri="{FF2B5EF4-FFF2-40B4-BE49-F238E27FC236}">
                <a16:creationId xmlns:a16="http://schemas.microsoft.com/office/drawing/2014/main" id="{53F66C82-FCD0-4C65-91C0-2CAB958CD63A}"/>
              </a:ext>
            </a:extLst>
          </p:cNvPr>
          <p:cNvSpPr txBox="1"/>
          <p:nvPr/>
        </p:nvSpPr>
        <p:spPr>
          <a:xfrm>
            <a:off x="624279" y="1228685"/>
            <a:ext cx="11189729" cy="1015663"/>
          </a:xfrm>
          <a:prstGeom prst="rect">
            <a:avLst/>
          </a:prstGeom>
          <a:noFill/>
        </p:spPr>
        <p:txBody>
          <a:bodyPr wrap="square">
            <a:spAutoFit/>
          </a:bodyPr>
          <a:lstStyle/>
          <a:p>
            <a:pPr marL="457200" indent="-457200">
              <a:buFont typeface="Arial" panose="020B0604020202020204" pitchFamily="34" charset="0"/>
              <a:buChar char="•"/>
            </a:pPr>
            <a:r>
              <a:rPr lang="de-CH" sz="3000" dirty="0"/>
              <a:t>Das Gesetz im Zeitalter der Gemeinde: Das Gesetz Christi /</a:t>
            </a:r>
          </a:p>
          <a:p>
            <a:r>
              <a:rPr lang="de-CH" sz="3000" dirty="0"/>
              <a:t>	Das Gesetz des Geistes des Lebens / Das königliche Gesetz</a:t>
            </a:r>
          </a:p>
        </p:txBody>
      </p:sp>
      <p:sp>
        <p:nvSpPr>
          <p:cNvPr id="14" name="Titel 1">
            <a:extLst>
              <a:ext uri="{FF2B5EF4-FFF2-40B4-BE49-F238E27FC236}">
                <a16:creationId xmlns:a16="http://schemas.microsoft.com/office/drawing/2014/main" id="{D2439E5C-FAC6-4BE7-BFC9-D20ABDDB02E4}"/>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Gesetz und Voraussetzung zur Errettung</a:t>
            </a:r>
          </a:p>
        </p:txBody>
      </p:sp>
      <p:sp>
        <p:nvSpPr>
          <p:cNvPr id="5" name="Textfeld 4">
            <a:extLst>
              <a:ext uri="{FF2B5EF4-FFF2-40B4-BE49-F238E27FC236}">
                <a16:creationId xmlns:a16="http://schemas.microsoft.com/office/drawing/2014/main" id="{82B00BEC-3531-4C13-A3B9-DEE686C35EBC}"/>
              </a:ext>
            </a:extLst>
          </p:cNvPr>
          <p:cNvSpPr txBox="1"/>
          <p:nvPr/>
        </p:nvSpPr>
        <p:spPr>
          <a:xfrm>
            <a:off x="624279" y="4752581"/>
            <a:ext cx="8972726" cy="1938992"/>
          </a:xfrm>
          <a:prstGeom prst="rect">
            <a:avLst/>
          </a:prstGeom>
          <a:noFill/>
        </p:spPr>
        <p:txBody>
          <a:bodyPr wrap="square">
            <a:spAutoFit/>
          </a:bodyPr>
          <a:lstStyle/>
          <a:p>
            <a:r>
              <a:rPr lang="fr-CH" sz="3000" dirty="0"/>
              <a:t>„</a:t>
            </a:r>
            <a:r>
              <a:rPr lang="de-DE" sz="3000" dirty="0"/>
              <a:t>Das ist das Wort des Glaubens, das wir predigen, dass, wenn du mit deinem Mund Jesus als Herrn bekennst und in deinem Herzen glaubst, dass Gott ihn aus den Toten auferweckt hat, du gerettet werden wirst.</a:t>
            </a:r>
            <a:r>
              <a:rPr lang="fr-CH" sz="3000" dirty="0"/>
              <a:t>“ </a:t>
            </a:r>
            <a:r>
              <a:rPr lang="fr-CH" sz="3000" dirty="0" err="1"/>
              <a:t>Röm</a:t>
            </a:r>
            <a:r>
              <a:rPr lang="fr-CH" sz="3000" dirty="0"/>
              <a:t> 10,8b-9</a:t>
            </a:r>
            <a:endParaRPr lang="de-CH" sz="3000" dirty="0"/>
          </a:p>
        </p:txBody>
      </p:sp>
      <p:sp>
        <p:nvSpPr>
          <p:cNvPr id="6" name="Textfeld 5">
            <a:extLst>
              <a:ext uri="{FF2B5EF4-FFF2-40B4-BE49-F238E27FC236}">
                <a16:creationId xmlns:a16="http://schemas.microsoft.com/office/drawing/2014/main" id="{23F88761-72B4-4DB0-896A-9162EE1B73B7}"/>
              </a:ext>
            </a:extLst>
          </p:cNvPr>
          <p:cNvSpPr txBox="1"/>
          <p:nvPr/>
        </p:nvSpPr>
        <p:spPr>
          <a:xfrm>
            <a:off x="624279" y="3521679"/>
            <a:ext cx="10184936" cy="1015663"/>
          </a:xfrm>
          <a:prstGeom prst="rect">
            <a:avLst/>
          </a:prstGeom>
          <a:noFill/>
        </p:spPr>
        <p:txBody>
          <a:bodyPr wrap="square">
            <a:spAutoFit/>
          </a:bodyPr>
          <a:lstStyle/>
          <a:p>
            <a:r>
              <a:rPr lang="de-CH" sz="3000" dirty="0"/>
              <a:t>Mosaisches Gesetz:	Handle, damit du gesegnet wirst!</a:t>
            </a:r>
          </a:p>
          <a:p>
            <a:r>
              <a:rPr lang="de-CH" sz="3000" dirty="0"/>
              <a:t>Gesetz Christi:		Du bist bereits gesegnet, darum handle!</a:t>
            </a:r>
          </a:p>
        </p:txBody>
      </p:sp>
    </p:spTree>
    <p:extLst>
      <p:ext uri="{BB962C8B-B14F-4D97-AF65-F5344CB8AC3E}">
        <p14:creationId xmlns:p14="http://schemas.microsoft.com/office/powerpoint/2010/main" val="304291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134189" y="3984405"/>
            <a:ext cx="8299617" cy="1015663"/>
          </a:xfrm>
          <a:prstGeom prst="rect">
            <a:avLst/>
          </a:prstGeom>
        </p:spPr>
        <p:txBody>
          <a:bodyPr wrap="square">
            <a:spAutoFit/>
          </a:bodyPr>
          <a:lstStyle/>
          <a:p>
            <a:r>
              <a:rPr lang="fr-CH" sz="3000" dirty="0"/>
              <a:t>„</a:t>
            </a:r>
            <a:r>
              <a:rPr lang="de-DE" sz="3000" dirty="0"/>
              <a:t>Die Grundlage der Errettung in jedem Zeitalter ist der Tod Christi;</a:t>
            </a:r>
            <a:r>
              <a:rPr lang="fr-CH" sz="3000" dirty="0"/>
              <a:t>“ C. </a:t>
            </a:r>
            <a:r>
              <a:rPr lang="fr-CH" sz="3000" dirty="0" err="1"/>
              <a:t>Ryrie</a:t>
            </a:r>
            <a:endParaRPr lang="fr-CH" sz="3000" dirty="0"/>
          </a:p>
        </p:txBody>
      </p:sp>
      <p:pic>
        <p:nvPicPr>
          <p:cNvPr id="9" name="Grafik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8683" y="4782796"/>
            <a:ext cx="1033354" cy="1545353"/>
          </a:xfrm>
          <a:prstGeom prst="rect">
            <a:avLst/>
          </a:prstGeom>
          <a:noFill/>
          <a:ln>
            <a:noFill/>
          </a:ln>
          <a:effectLst>
            <a:glow rad="228600">
              <a:schemeClr val="accent4">
                <a:satMod val="175000"/>
                <a:alpha val="40000"/>
              </a:schemeClr>
            </a:glow>
          </a:effectLst>
        </p:spPr>
      </p:pic>
      <p:sp>
        <p:nvSpPr>
          <p:cNvPr id="13" name="Textfeld 12">
            <a:extLst>
              <a:ext uri="{FF2B5EF4-FFF2-40B4-BE49-F238E27FC236}">
                <a16:creationId xmlns:a16="http://schemas.microsoft.com/office/drawing/2014/main" id="{26FAE2F5-949B-48BC-AD84-C950B7C0C306}"/>
              </a:ext>
            </a:extLst>
          </p:cNvPr>
          <p:cNvSpPr txBox="1"/>
          <p:nvPr/>
        </p:nvSpPr>
        <p:spPr>
          <a:xfrm>
            <a:off x="920637" y="1028343"/>
            <a:ext cx="10350725" cy="2400657"/>
          </a:xfrm>
          <a:prstGeom prst="rect">
            <a:avLst/>
          </a:prstGeom>
          <a:noFill/>
        </p:spPr>
        <p:txBody>
          <a:bodyPr wrap="square">
            <a:spAutoFit/>
          </a:bodyPr>
          <a:lstStyle/>
          <a:p>
            <a:r>
              <a:rPr lang="de-CH" sz="3000" dirty="0"/>
              <a:t>„</a:t>
            </a:r>
            <a:r>
              <a:rPr lang="de-DE" sz="3000" dirty="0"/>
              <a:t>Gnade euch und Friede von Gott, unserem Vater, und dem Herrn Jesus Christus, der sich selbst für unsere Sünden hingegeben hat, damit er uns herausreißt aus dem gegenwärtigen bösen Zeitalter nach dem Willen unseres Gottes und Vaters, dem die Herrlichkeit sei von Ewigkeit zu Ewigkeit! Amen.</a:t>
            </a:r>
            <a:r>
              <a:rPr lang="de-CH" sz="3000" dirty="0"/>
              <a:t>“ Gal 1,3-5</a:t>
            </a:r>
          </a:p>
        </p:txBody>
      </p:sp>
    </p:spTree>
    <p:extLst>
      <p:ext uri="{BB962C8B-B14F-4D97-AF65-F5344CB8AC3E}">
        <p14:creationId xmlns:p14="http://schemas.microsoft.com/office/powerpoint/2010/main" val="38490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881589"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
        <p:nvSpPr>
          <p:cNvPr id="13" name="Textfeld 12"/>
          <p:cNvSpPr txBox="1"/>
          <p:nvPr/>
        </p:nvSpPr>
        <p:spPr>
          <a:xfrm>
            <a:off x="2092688" y="2521352"/>
            <a:ext cx="1630446" cy="553998"/>
          </a:xfrm>
          <a:prstGeom prst="rect">
            <a:avLst/>
          </a:prstGeom>
          <a:noFill/>
        </p:spPr>
        <p:txBody>
          <a:bodyPr wrap="none" rtlCol="0">
            <a:spAutoFit/>
          </a:bodyPr>
          <a:lstStyle/>
          <a:p>
            <a:r>
              <a:rPr lang="de-CH" sz="3000" dirty="0"/>
              <a:t>Vorbilder</a:t>
            </a:r>
          </a:p>
        </p:txBody>
      </p:sp>
      <p:sp>
        <p:nvSpPr>
          <p:cNvPr id="14" name="Textfeld 13"/>
          <p:cNvSpPr txBox="1"/>
          <p:nvPr/>
        </p:nvSpPr>
        <p:spPr>
          <a:xfrm>
            <a:off x="9791232" y="2494437"/>
            <a:ext cx="1881087" cy="1015663"/>
          </a:xfrm>
          <a:prstGeom prst="rect">
            <a:avLst/>
          </a:prstGeom>
          <a:noFill/>
        </p:spPr>
        <p:txBody>
          <a:bodyPr wrap="square" rtlCol="0">
            <a:spAutoFit/>
          </a:bodyPr>
          <a:lstStyle/>
          <a:p>
            <a:pPr algn="ctr"/>
            <a:r>
              <a:rPr lang="de-CH" sz="3000" dirty="0"/>
              <a:t>Die Fülle der Zeiten</a:t>
            </a:r>
          </a:p>
        </p:txBody>
      </p:sp>
      <p:sp>
        <p:nvSpPr>
          <p:cNvPr id="16" name="Textfeld 15"/>
          <p:cNvSpPr txBox="1"/>
          <p:nvPr/>
        </p:nvSpPr>
        <p:spPr>
          <a:xfrm>
            <a:off x="1375056" y="5707707"/>
            <a:ext cx="9441888" cy="1015663"/>
          </a:xfrm>
          <a:prstGeom prst="rect">
            <a:avLst/>
          </a:prstGeom>
          <a:noFill/>
        </p:spPr>
        <p:txBody>
          <a:bodyPr wrap="square" rtlCol="0">
            <a:spAutoFit/>
          </a:bodyPr>
          <a:lstStyle/>
          <a:p>
            <a:r>
              <a:rPr lang="de-CH" sz="3000" dirty="0" err="1"/>
              <a:t>Dispensationalismus</a:t>
            </a:r>
            <a:r>
              <a:rPr lang="de-CH" sz="3000" dirty="0"/>
              <a:t> = 	Einteilung der biblischen Geschichte </a:t>
            </a:r>
          </a:p>
          <a:p>
            <a:r>
              <a:rPr lang="de-CH" sz="3000" dirty="0"/>
              <a:t>			          	in Zeitalter/Haushaltungen</a:t>
            </a:r>
          </a:p>
        </p:txBody>
      </p:sp>
      <p:sp>
        <p:nvSpPr>
          <p:cNvPr id="17" name="Textfeld 16">
            <a:extLst>
              <a:ext uri="{FF2B5EF4-FFF2-40B4-BE49-F238E27FC236}">
                <a16:creationId xmlns:a16="http://schemas.microsoft.com/office/drawing/2014/main" id="{9FDD5BF4-BF24-4377-84CC-6FE713FEB6B4}"/>
              </a:ext>
            </a:extLst>
          </p:cNvPr>
          <p:cNvSpPr txBox="1"/>
          <p:nvPr/>
        </p:nvSpPr>
        <p:spPr>
          <a:xfrm>
            <a:off x="6930802" y="2493169"/>
            <a:ext cx="2295906" cy="1015663"/>
          </a:xfrm>
          <a:prstGeom prst="rect">
            <a:avLst/>
          </a:prstGeom>
          <a:noFill/>
        </p:spPr>
        <p:txBody>
          <a:bodyPr wrap="square" rtlCol="0">
            <a:spAutoFit/>
          </a:bodyPr>
          <a:lstStyle/>
          <a:p>
            <a:pPr algn="ctr"/>
            <a:r>
              <a:rPr lang="de-CH" sz="3000" dirty="0"/>
              <a:t>Das Zeitalter der Zeitalter</a:t>
            </a:r>
          </a:p>
        </p:txBody>
      </p:sp>
      <p:sp>
        <p:nvSpPr>
          <p:cNvPr id="18" name="Textfeld 17">
            <a:extLst>
              <a:ext uri="{FF2B5EF4-FFF2-40B4-BE49-F238E27FC236}">
                <a16:creationId xmlns:a16="http://schemas.microsoft.com/office/drawing/2014/main" id="{2AA98D28-826B-42B9-AFF1-0FA27FB31A17}"/>
              </a:ext>
            </a:extLst>
          </p:cNvPr>
          <p:cNvSpPr txBox="1"/>
          <p:nvPr/>
        </p:nvSpPr>
        <p:spPr>
          <a:xfrm>
            <a:off x="5155456" y="1283662"/>
            <a:ext cx="1881087" cy="1015663"/>
          </a:xfrm>
          <a:prstGeom prst="rect">
            <a:avLst/>
          </a:prstGeom>
          <a:noFill/>
        </p:spPr>
        <p:txBody>
          <a:bodyPr wrap="square" rtlCol="0">
            <a:spAutoFit/>
          </a:bodyPr>
          <a:lstStyle/>
          <a:p>
            <a:pPr algn="ctr"/>
            <a:r>
              <a:rPr lang="de-CH" sz="3000" dirty="0"/>
              <a:t>Die Fülle der Zeit</a:t>
            </a:r>
          </a:p>
        </p:txBody>
      </p:sp>
      <p:cxnSp>
        <p:nvCxnSpPr>
          <p:cNvPr id="3" name="Gerade Verbindung mit Pfeil 2">
            <a:extLst>
              <a:ext uri="{FF2B5EF4-FFF2-40B4-BE49-F238E27FC236}">
                <a16:creationId xmlns:a16="http://schemas.microsoft.com/office/drawing/2014/main" id="{CC2A48A5-9960-4213-864B-328EDE584F35}"/>
              </a:ext>
            </a:extLst>
          </p:cNvPr>
          <p:cNvCxnSpPr>
            <a:cxnSpLocks/>
          </p:cNvCxnSpPr>
          <p:nvPr/>
        </p:nvCxnSpPr>
        <p:spPr>
          <a:xfrm>
            <a:off x="234926" y="3868139"/>
            <a:ext cx="5345971"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537A23A0-7D30-4FBA-BF62-4588C548E059}"/>
              </a:ext>
            </a:extLst>
          </p:cNvPr>
          <p:cNvSpPr txBox="1"/>
          <p:nvPr/>
        </p:nvSpPr>
        <p:spPr>
          <a:xfrm>
            <a:off x="2480483" y="3308365"/>
            <a:ext cx="765531" cy="553998"/>
          </a:xfrm>
          <a:prstGeom prst="rect">
            <a:avLst/>
          </a:prstGeom>
          <a:noFill/>
        </p:spPr>
        <p:txBody>
          <a:bodyPr wrap="none" rtlCol="0">
            <a:spAutoFit/>
          </a:bodyPr>
          <a:lstStyle/>
          <a:p>
            <a:r>
              <a:rPr lang="de-CH" sz="3000" dirty="0"/>
              <a:t>Zeit</a:t>
            </a:r>
          </a:p>
        </p:txBody>
      </p:sp>
    </p:spTree>
    <p:extLst>
      <p:ext uri="{BB962C8B-B14F-4D97-AF65-F5344CB8AC3E}">
        <p14:creationId xmlns:p14="http://schemas.microsoft.com/office/powerpoint/2010/main" val="3204039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1722825" y="4855617"/>
            <a:ext cx="8746349" cy="938719"/>
          </a:xfrm>
          <a:prstGeom prst="rect">
            <a:avLst/>
          </a:prstGeom>
          <a:noFill/>
        </p:spPr>
        <p:txBody>
          <a:bodyPr wrap="square" rtlCol="0">
            <a:spAutoFit/>
          </a:bodyPr>
          <a:lstStyle/>
          <a:p>
            <a:pPr algn="ctr"/>
            <a:r>
              <a:rPr lang="de-CH" sz="5500" b="1" dirty="0"/>
              <a:t>Zedekia – 1000-jähriges Reich</a:t>
            </a:r>
          </a:p>
        </p:txBody>
      </p:sp>
    </p:spTree>
    <p:extLst>
      <p:ext uri="{BB962C8B-B14F-4D97-AF65-F5344CB8AC3E}">
        <p14:creationId xmlns:p14="http://schemas.microsoft.com/office/powerpoint/2010/main" val="207348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17" name="Textfeld 16">
            <a:extLst>
              <a:ext uri="{FF2B5EF4-FFF2-40B4-BE49-F238E27FC236}">
                <a16:creationId xmlns:a16="http://schemas.microsoft.com/office/drawing/2014/main" id="{67F6E477-407B-49D0-8376-4571550EE3EE}"/>
              </a:ext>
            </a:extLst>
          </p:cNvPr>
          <p:cNvSpPr txBox="1"/>
          <p:nvPr/>
        </p:nvSpPr>
        <p:spPr>
          <a:xfrm>
            <a:off x="838200" y="1841617"/>
            <a:ext cx="9719345" cy="1015663"/>
          </a:xfrm>
          <a:prstGeom prst="rect">
            <a:avLst/>
          </a:prstGeom>
          <a:noFill/>
        </p:spPr>
        <p:txBody>
          <a:bodyPr wrap="square">
            <a:spAutoFit/>
          </a:bodyPr>
          <a:lstStyle/>
          <a:p>
            <a:r>
              <a:rPr lang="fr-CH" sz="3000" dirty="0"/>
              <a:t>„</a:t>
            </a:r>
            <a:r>
              <a:rPr lang="de-DE" sz="3000" dirty="0"/>
              <a:t>Und siehe, ich bin bei euch alle Tage bis zur Vollendung des Zeitalters.</a:t>
            </a:r>
            <a:r>
              <a:rPr lang="fr-CH" sz="3000" dirty="0"/>
              <a:t>“ Mt 28,20b</a:t>
            </a:r>
            <a:endParaRPr lang="de-CH" sz="3000" dirty="0"/>
          </a:p>
        </p:txBody>
      </p:sp>
    </p:spTree>
    <p:extLst>
      <p:ext uri="{BB962C8B-B14F-4D97-AF65-F5344CB8AC3E}">
        <p14:creationId xmlns:p14="http://schemas.microsoft.com/office/powerpoint/2010/main" val="33206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9C3A6A-1368-467B-9ADD-B86D98EB4A89}"/>
              </a:ext>
            </a:extLst>
          </p:cNvPr>
          <p:cNvPicPr>
            <a:picLocks noChangeAspect="1"/>
          </p:cNvPicPr>
          <p:nvPr/>
        </p:nvPicPr>
        <p:blipFill>
          <a:blip r:embed="rId2"/>
          <a:stretch>
            <a:fillRect/>
          </a:stretch>
        </p:blipFill>
        <p:spPr>
          <a:xfrm>
            <a:off x="1453025" y="132774"/>
            <a:ext cx="9285949" cy="6592451"/>
          </a:xfrm>
          <a:prstGeom prst="rect">
            <a:avLst/>
          </a:prstGeom>
        </p:spPr>
      </p:pic>
    </p:spTree>
    <p:extLst>
      <p:ext uri="{BB962C8B-B14F-4D97-AF65-F5344CB8AC3E}">
        <p14:creationId xmlns:p14="http://schemas.microsoft.com/office/powerpoint/2010/main" val="286561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Zedekia – 1000-jähriges Reich</a:t>
            </a:r>
          </a:p>
        </p:txBody>
      </p:sp>
      <p:sp>
        <p:nvSpPr>
          <p:cNvPr id="22" name="Textfeld 21">
            <a:extLst>
              <a:ext uri="{FF2B5EF4-FFF2-40B4-BE49-F238E27FC236}">
                <a16:creationId xmlns:a16="http://schemas.microsoft.com/office/drawing/2014/main" id="{18B7D288-ADAE-41E4-89AB-4CA899538239}"/>
              </a:ext>
            </a:extLst>
          </p:cNvPr>
          <p:cNvSpPr txBox="1"/>
          <p:nvPr/>
        </p:nvSpPr>
        <p:spPr>
          <a:xfrm>
            <a:off x="1351676" y="1751030"/>
            <a:ext cx="9488648" cy="1015663"/>
          </a:xfrm>
          <a:prstGeom prst="rect">
            <a:avLst/>
          </a:prstGeom>
          <a:noFill/>
        </p:spPr>
        <p:txBody>
          <a:bodyPr wrap="square">
            <a:spAutoFit/>
          </a:bodyPr>
          <a:lstStyle/>
          <a:p>
            <a:r>
              <a:rPr lang="fr-CH" sz="3000" dirty="0"/>
              <a:t>„</a:t>
            </a:r>
            <a:r>
              <a:rPr lang="de-DE" sz="3000" dirty="0"/>
              <a:t>und Jerusalem wird zertreten werden von den Nationen, bis die Zeiten der Nationen erfüllt sein werden.</a:t>
            </a:r>
            <a:r>
              <a:rPr lang="fr-CH" sz="3000" dirty="0"/>
              <a:t>“ </a:t>
            </a:r>
            <a:r>
              <a:rPr lang="fr-CH" sz="3000" dirty="0" err="1"/>
              <a:t>Lk</a:t>
            </a:r>
            <a:r>
              <a:rPr lang="fr-CH" sz="3000" dirty="0"/>
              <a:t> 21,24b</a:t>
            </a:r>
            <a:endParaRPr lang="de-CH" sz="3000" dirty="0"/>
          </a:p>
        </p:txBody>
      </p:sp>
      <p:cxnSp>
        <p:nvCxnSpPr>
          <p:cNvPr id="5" name="Gerade Verbindung mit Pfeil 4">
            <a:extLst>
              <a:ext uri="{FF2B5EF4-FFF2-40B4-BE49-F238E27FC236}">
                <a16:creationId xmlns:a16="http://schemas.microsoft.com/office/drawing/2014/main" id="{15252584-868F-4CBC-9BA4-5BCAD9F2F4EE}"/>
              </a:ext>
            </a:extLst>
          </p:cNvPr>
          <p:cNvCxnSpPr>
            <a:cxnSpLocks/>
          </p:cNvCxnSpPr>
          <p:nvPr/>
        </p:nvCxnSpPr>
        <p:spPr>
          <a:xfrm flipV="1">
            <a:off x="4492274" y="4052888"/>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72E4ACBA-C95E-4EF4-864B-A8CA2E2975F3}"/>
              </a:ext>
            </a:extLst>
          </p:cNvPr>
          <p:cNvSpPr txBox="1"/>
          <p:nvPr/>
        </p:nvSpPr>
        <p:spPr>
          <a:xfrm>
            <a:off x="700099" y="3738138"/>
            <a:ext cx="11001525" cy="553998"/>
          </a:xfrm>
          <a:prstGeom prst="rect">
            <a:avLst/>
          </a:prstGeom>
          <a:noFill/>
        </p:spPr>
        <p:txBody>
          <a:bodyPr wrap="square">
            <a:spAutoFit/>
          </a:bodyPr>
          <a:lstStyle/>
          <a:p>
            <a:r>
              <a:rPr lang="de-CH" sz="3000" dirty="0"/>
              <a:t>Zeitalter der </a:t>
            </a:r>
            <a:r>
              <a:rPr lang="de-CH" sz="3000" u="sng" dirty="0"/>
              <a:t>Nationen</a:t>
            </a:r>
            <a:r>
              <a:rPr lang="de-CH" sz="3000" dirty="0"/>
              <a:t>	                seit 597 v.Chr. bis 1000-jähriges Reich</a:t>
            </a:r>
          </a:p>
        </p:txBody>
      </p:sp>
      <p:sp>
        <p:nvSpPr>
          <p:cNvPr id="8" name="Textfeld 7">
            <a:extLst>
              <a:ext uri="{FF2B5EF4-FFF2-40B4-BE49-F238E27FC236}">
                <a16:creationId xmlns:a16="http://schemas.microsoft.com/office/drawing/2014/main" id="{39C09405-61E2-4F6B-B8B8-DC85B13E2B6B}"/>
              </a:ext>
            </a:extLst>
          </p:cNvPr>
          <p:cNvSpPr txBox="1"/>
          <p:nvPr/>
        </p:nvSpPr>
        <p:spPr>
          <a:xfrm>
            <a:off x="1001434" y="4978024"/>
            <a:ext cx="10398854" cy="1015663"/>
          </a:xfrm>
          <a:prstGeom prst="rect">
            <a:avLst/>
          </a:prstGeom>
          <a:noFill/>
        </p:spPr>
        <p:txBody>
          <a:bodyPr wrap="square">
            <a:spAutoFit/>
          </a:bodyPr>
          <a:lstStyle/>
          <a:p>
            <a:pPr marL="457200" indent="-457200">
              <a:buFont typeface="Arial" panose="020B0604020202020204" pitchFamily="34" charset="0"/>
              <a:buChar char="•"/>
            </a:pPr>
            <a:r>
              <a:rPr lang="de-CH" sz="3000" dirty="0"/>
              <a:t>605 v.Chr.:	</a:t>
            </a:r>
            <a:r>
              <a:rPr lang="de-CH" sz="3000" dirty="0" err="1"/>
              <a:t>Juda</a:t>
            </a:r>
            <a:r>
              <a:rPr lang="de-CH" sz="3000" dirty="0"/>
              <a:t> wird ein Satellitenstaat von Babylon</a:t>
            </a:r>
          </a:p>
          <a:p>
            <a:pPr marL="457200" indent="-457200">
              <a:buFont typeface="Arial" panose="020B0604020202020204" pitchFamily="34" charset="0"/>
              <a:buChar char="•"/>
            </a:pPr>
            <a:r>
              <a:rPr lang="de-CH" sz="3000" dirty="0"/>
              <a:t>597 v.Chr.:	Nebukadnezar schliesst mit Zedekia einen Bund </a:t>
            </a:r>
          </a:p>
        </p:txBody>
      </p:sp>
    </p:spTree>
    <p:extLst>
      <p:ext uri="{BB962C8B-B14F-4D97-AF65-F5344CB8AC3E}">
        <p14:creationId xmlns:p14="http://schemas.microsoft.com/office/powerpoint/2010/main" val="13084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p:cTn id="3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20" y="1351597"/>
            <a:ext cx="10289340" cy="2333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„Siehe, der König von Babel ist nach Jerusalem gekommen und hat seinen König und seine Obersten weggenommen und hat sie zu sich nach Babel weggeführt. Und er nahm einen von den königlichen Nachkommen und schloss mit ihm einen Bund und ließ ihn einen Eid eingehen.“ </a:t>
            </a:r>
            <a:r>
              <a:rPr lang="de-DE" sz="3000" dirty="0" err="1"/>
              <a:t>Hes</a:t>
            </a:r>
            <a:r>
              <a:rPr lang="de-DE" sz="3000" dirty="0"/>
              <a:t> 17,12b-13a</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21" y="3854207"/>
            <a:ext cx="5159472" cy="1841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„Darum spricht der Herr, HERR: So wahr ich lebe, wenn ich meinen Eid, den er verachtet, und meinen Bund, den er gebrochen hat, ihm nicht auf seinen Kopf bringe!“ </a:t>
            </a:r>
            <a:r>
              <a:rPr lang="de-DE" sz="3000" dirty="0" err="1"/>
              <a:t>Hes</a:t>
            </a:r>
            <a:r>
              <a:rPr lang="de-DE" sz="3000" dirty="0"/>
              <a:t> 17,19</a:t>
            </a:r>
          </a:p>
        </p:txBody>
      </p:sp>
      <p:sp>
        <p:nvSpPr>
          <p:cNvPr id="8" name="Rechteck 7">
            <a:extLst>
              <a:ext uri="{FF2B5EF4-FFF2-40B4-BE49-F238E27FC236}">
                <a16:creationId xmlns:a16="http://schemas.microsoft.com/office/drawing/2014/main" id="{070A6A65-4024-4D90-A0DF-CEA0CC7E8B5D}"/>
              </a:ext>
            </a:extLst>
          </p:cNvPr>
          <p:cNvSpPr/>
          <p:nvPr/>
        </p:nvSpPr>
        <p:spPr>
          <a:xfrm>
            <a:off x="8163106" y="4051361"/>
            <a:ext cx="894908" cy="553998"/>
          </a:xfrm>
          <a:prstGeom prst="rect">
            <a:avLst/>
          </a:prstGeom>
        </p:spPr>
        <p:txBody>
          <a:bodyPr wrap="square">
            <a:spAutoFit/>
          </a:bodyPr>
          <a:lstStyle/>
          <a:p>
            <a:r>
              <a:rPr lang="de-CH" sz="3000" dirty="0"/>
              <a:t>Gott</a:t>
            </a:r>
            <a:endParaRPr lang="fr-CH" sz="3000" dirty="0"/>
          </a:p>
        </p:txBody>
      </p:sp>
      <p:cxnSp>
        <p:nvCxnSpPr>
          <p:cNvPr id="9" name="Gerade Verbindung mit Pfeil 8">
            <a:extLst>
              <a:ext uri="{FF2B5EF4-FFF2-40B4-BE49-F238E27FC236}">
                <a16:creationId xmlns:a16="http://schemas.microsoft.com/office/drawing/2014/main" id="{E3AA73A0-D586-4D87-9BC1-85816522A2EC}"/>
              </a:ext>
            </a:extLst>
          </p:cNvPr>
          <p:cNvCxnSpPr>
            <a:cxnSpLocks/>
          </p:cNvCxnSpPr>
          <p:nvPr/>
        </p:nvCxnSpPr>
        <p:spPr>
          <a:xfrm>
            <a:off x="8644115" y="4571803"/>
            <a:ext cx="0" cy="998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408ED1E-579E-4E6A-86F2-A42FFA1DB765}"/>
              </a:ext>
            </a:extLst>
          </p:cNvPr>
          <p:cNvSpPr/>
          <p:nvPr/>
        </p:nvSpPr>
        <p:spPr>
          <a:xfrm>
            <a:off x="6096000" y="5415970"/>
            <a:ext cx="1384265" cy="553998"/>
          </a:xfrm>
          <a:prstGeom prst="rect">
            <a:avLst/>
          </a:prstGeom>
        </p:spPr>
        <p:txBody>
          <a:bodyPr wrap="square">
            <a:spAutoFit/>
          </a:bodyPr>
          <a:lstStyle/>
          <a:p>
            <a:r>
              <a:rPr lang="de-CH" sz="3000" dirty="0"/>
              <a:t>Zedekia</a:t>
            </a:r>
            <a:endParaRPr lang="fr-CH" sz="3000" dirty="0"/>
          </a:p>
        </p:txBody>
      </p:sp>
      <p:sp>
        <p:nvSpPr>
          <p:cNvPr id="11" name="Rechteck 10">
            <a:extLst>
              <a:ext uri="{FF2B5EF4-FFF2-40B4-BE49-F238E27FC236}">
                <a16:creationId xmlns:a16="http://schemas.microsoft.com/office/drawing/2014/main" id="{FD5E3923-3C0D-4210-8A02-9D07559105A4}"/>
              </a:ext>
            </a:extLst>
          </p:cNvPr>
          <p:cNvSpPr/>
          <p:nvPr/>
        </p:nvSpPr>
        <p:spPr>
          <a:xfrm>
            <a:off x="9645942" y="5415970"/>
            <a:ext cx="2431490" cy="553998"/>
          </a:xfrm>
          <a:prstGeom prst="rect">
            <a:avLst/>
          </a:prstGeom>
        </p:spPr>
        <p:txBody>
          <a:bodyPr wrap="square">
            <a:spAutoFit/>
          </a:bodyPr>
          <a:lstStyle/>
          <a:p>
            <a:r>
              <a:rPr lang="de-CH" sz="3000" dirty="0"/>
              <a:t>Nebukadnezar</a:t>
            </a:r>
            <a:endParaRPr lang="fr-CH" sz="3000" dirty="0"/>
          </a:p>
        </p:txBody>
      </p:sp>
      <p:cxnSp>
        <p:nvCxnSpPr>
          <p:cNvPr id="12" name="Gerade Verbindung mit Pfeil 11">
            <a:extLst>
              <a:ext uri="{FF2B5EF4-FFF2-40B4-BE49-F238E27FC236}">
                <a16:creationId xmlns:a16="http://schemas.microsoft.com/office/drawing/2014/main" id="{B6A0B920-7EB4-4F8A-BA62-C595DF62599C}"/>
              </a:ext>
            </a:extLst>
          </p:cNvPr>
          <p:cNvCxnSpPr>
            <a:cxnSpLocks/>
          </p:cNvCxnSpPr>
          <p:nvPr/>
        </p:nvCxnSpPr>
        <p:spPr>
          <a:xfrm flipH="1">
            <a:off x="7753484" y="5702401"/>
            <a:ext cx="1714151"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9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20" y="1351597"/>
            <a:ext cx="172837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Nationen</a:t>
            </a:r>
            <a:r>
              <a:rPr lang="de-DE" sz="3000" dirty="0"/>
              <a:t>:</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20" y="2056865"/>
            <a:ext cx="8120786" cy="3093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„Du, König, du König der Könige, dem der Gott des Himmels die Königsherrschaft, die Macht und die Stärke und die Ehre gegeben hat – und überall, wo Menschenkinder, Tiere des Feldes und Vögel des Himmels wohnen, hat er sie in deine Hand gegeben und dich zum Herrscher über sie alle gesetzt –, du bist das Haupt aus Gold.“ Dan 2,37-38</a:t>
            </a:r>
          </a:p>
        </p:txBody>
      </p:sp>
      <p:pic>
        <p:nvPicPr>
          <p:cNvPr id="3" name="Grafik 2">
            <a:extLst>
              <a:ext uri="{FF2B5EF4-FFF2-40B4-BE49-F238E27FC236}">
                <a16:creationId xmlns:a16="http://schemas.microsoft.com/office/drawing/2014/main" id="{D3B9A79E-9701-437D-A5BD-59FBC69B892E}"/>
              </a:ext>
            </a:extLst>
          </p:cNvPr>
          <p:cNvPicPr>
            <a:picLocks noChangeAspect="1"/>
          </p:cNvPicPr>
          <p:nvPr/>
        </p:nvPicPr>
        <p:blipFill>
          <a:blip r:embed="rId3"/>
          <a:stretch>
            <a:fillRect/>
          </a:stretch>
        </p:blipFill>
        <p:spPr>
          <a:xfrm>
            <a:off x="9321527" y="320879"/>
            <a:ext cx="1955234" cy="6216242"/>
          </a:xfrm>
          <a:prstGeom prst="rect">
            <a:avLst/>
          </a:prstGeom>
        </p:spPr>
      </p:pic>
      <p:cxnSp>
        <p:nvCxnSpPr>
          <p:cNvPr id="8" name="Gerade Verbindung mit Pfeil 7">
            <a:extLst>
              <a:ext uri="{FF2B5EF4-FFF2-40B4-BE49-F238E27FC236}">
                <a16:creationId xmlns:a16="http://schemas.microsoft.com/office/drawing/2014/main" id="{1031BF52-05A8-4F5C-AC24-8D2A0846AE85}"/>
              </a:ext>
            </a:extLst>
          </p:cNvPr>
          <p:cNvCxnSpPr>
            <a:cxnSpLocks/>
          </p:cNvCxnSpPr>
          <p:nvPr/>
        </p:nvCxnSpPr>
        <p:spPr>
          <a:xfrm flipV="1">
            <a:off x="8892701" y="947954"/>
            <a:ext cx="857651" cy="117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20" y="5320183"/>
            <a:ext cx="8120786" cy="1020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Du hast mir die Herrschaft über die Menschen anvertraut.</a:t>
            </a:r>
            <a:r>
              <a:rPr lang="de-DE" sz="3000" dirty="0"/>
              <a:t>“ Gebet Nebukadnezars zu Marduk</a:t>
            </a:r>
          </a:p>
        </p:txBody>
      </p:sp>
    </p:spTree>
    <p:extLst>
      <p:ext uri="{BB962C8B-B14F-4D97-AF65-F5344CB8AC3E}">
        <p14:creationId xmlns:p14="http://schemas.microsoft.com/office/powerpoint/2010/main" val="72527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20" y="1351597"/>
            <a:ext cx="172837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Nationen</a:t>
            </a:r>
            <a:r>
              <a:rPr lang="de-DE" sz="3000" dirty="0"/>
              <a:t>:</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20" y="2056865"/>
            <a:ext cx="8120786" cy="3093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„Du, König, du König der Könige, dem der Gott des Himmels die Königsherrschaft, die Macht und die Stärke und die Ehre gegeben hat – und überall, wo Menschenkinder, Tiere des Feldes und Vögel des Himmels wohnen, hat er sie in deine Hand gegeben und dich zum Herrscher über sie alle gesetzt –, du bist das Haupt aus Gold.“ Dan 2,37-38</a:t>
            </a:r>
          </a:p>
        </p:txBody>
      </p:sp>
      <p:pic>
        <p:nvPicPr>
          <p:cNvPr id="3" name="Grafik 2">
            <a:extLst>
              <a:ext uri="{FF2B5EF4-FFF2-40B4-BE49-F238E27FC236}">
                <a16:creationId xmlns:a16="http://schemas.microsoft.com/office/drawing/2014/main" id="{D3B9A79E-9701-437D-A5BD-59FBC69B892E}"/>
              </a:ext>
            </a:extLst>
          </p:cNvPr>
          <p:cNvPicPr>
            <a:picLocks noChangeAspect="1"/>
          </p:cNvPicPr>
          <p:nvPr/>
        </p:nvPicPr>
        <p:blipFill>
          <a:blip r:embed="rId3"/>
          <a:stretch>
            <a:fillRect/>
          </a:stretch>
        </p:blipFill>
        <p:spPr>
          <a:xfrm>
            <a:off x="9321527" y="320879"/>
            <a:ext cx="1955234" cy="6216242"/>
          </a:xfrm>
          <a:prstGeom prst="rect">
            <a:avLst/>
          </a:prstGeom>
        </p:spPr>
      </p:pic>
      <p:cxnSp>
        <p:nvCxnSpPr>
          <p:cNvPr id="8" name="Gerade Verbindung mit Pfeil 7">
            <a:extLst>
              <a:ext uri="{FF2B5EF4-FFF2-40B4-BE49-F238E27FC236}">
                <a16:creationId xmlns:a16="http://schemas.microsoft.com/office/drawing/2014/main" id="{1031BF52-05A8-4F5C-AC24-8D2A0846AE85}"/>
              </a:ext>
            </a:extLst>
          </p:cNvPr>
          <p:cNvCxnSpPr>
            <a:cxnSpLocks/>
          </p:cNvCxnSpPr>
          <p:nvPr/>
        </p:nvCxnSpPr>
        <p:spPr>
          <a:xfrm flipV="1">
            <a:off x="8892701" y="947954"/>
            <a:ext cx="857651" cy="117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20" y="5320183"/>
            <a:ext cx="8120786" cy="1020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„er (der Fremde) wird zum Haupt, du aber wirst zum Schwanz.“ 5Mo 28,44b</a:t>
            </a:r>
          </a:p>
        </p:txBody>
      </p:sp>
    </p:spTree>
    <p:extLst>
      <p:ext uri="{BB962C8B-B14F-4D97-AF65-F5344CB8AC3E}">
        <p14:creationId xmlns:p14="http://schemas.microsoft.com/office/powerpoint/2010/main" val="16766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1670</Words>
  <Application>Microsoft Office PowerPoint</Application>
  <PresentationFormat>Breitbild</PresentationFormat>
  <Paragraphs>171</Paragraphs>
  <Slides>30</Slides>
  <Notes>23</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0</vt:i4>
      </vt:variant>
      <vt:variant>
        <vt:lpstr>Folientitel</vt:lpstr>
      </vt:variant>
      <vt:variant>
        <vt:i4>30</vt:i4>
      </vt:variant>
    </vt:vector>
  </HeadingPairs>
  <TitlesOfParts>
    <vt:vector size="34" baseType="lpstr">
      <vt:lpstr>Arial</vt:lpstr>
      <vt:lpstr>Calibri</vt:lpstr>
      <vt:lpstr>Calibri Light</vt:lpstr>
      <vt:lpstr>Office</vt:lpstr>
      <vt:lpstr>PowerPoint-Präsentation</vt:lpstr>
      <vt:lpstr>PowerPoint-Präsentation</vt:lpstr>
      <vt:lpstr>Einleitung</vt:lpstr>
      <vt:lpstr>Einleitung</vt:lpstr>
      <vt:lpstr>PowerPoint-Präsentation</vt:lpstr>
      <vt:lpstr>Zedekia – 1000-jähriges Reich</vt:lpstr>
      <vt:lpstr>Bund (Segen)</vt:lpstr>
      <vt:lpstr>Bund (Segen)</vt:lpstr>
      <vt:lpstr>Bund (Segen)</vt:lpstr>
      <vt:lpstr>Bund (Segen)</vt:lpstr>
      <vt:lpstr>Bund (Segen)</vt:lpstr>
      <vt:lpstr>Bund (Segen)</vt:lpstr>
      <vt:lpstr>Entwicklung (Niedergang)</vt:lpstr>
      <vt:lpstr>Entwicklung (Niedergang)</vt:lpstr>
      <vt:lpstr>Entwicklung (Niedergang)</vt:lpstr>
      <vt:lpstr>Entwicklung (Niedergang)</vt:lpstr>
      <vt:lpstr>Ende (Gericht)</vt:lpstr>
      <vt:lpstr>PowerPoint-Präsentation</vt:lpstr>
      <vt:lpstr>Das Zeitalter der Gemeinde</vt:lpstr>
      <vt:lpstr>Die 8 Geheimnisse in den Paulus Briefen</vt:lpstr>
      <vt:lpstr>Die 8 Geheimnisse in den Paulus Briefen</vt:lpstr>
      <vt:lpstr>Die 8 Geheimnisse in den Paulus Briefen</vt:lpstr>
      <vt:lpstr>Die 8 Geheimnisse in den Paulus Briefen</vt:lpstr>
      <vt:lpstr>Die 8 Geheimnisse in den Paulus Briefen</vt:lpstr>
      <vt:lpstr>Die 8 Geheimnisse in den Paulus Briefen</vt:lpstr>
      <vt:lpstr>Die 8 Geheimnisse in den Paulus Briefen</vt:lpstr>
      <vt:lpstr>Die 8 Geheimnisse in den Paulus Briefen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Zedekia - 1000-jähriges Reich</dc:title>
  <dc:creator>mbriggeler@furrerfrey.ch</dc:creator>
  <cp:keywords>Heilszeitalter</cp:keywords>
  <cp:lastModifiedBy>Briggeler Michael</cp:lastModifiedBy>
  <cp:revision>1329</cp:revision>
  <cp:lastPrinted>2019-08-13T14:18:40Z</cp:lastPrinted>
  <dcterms:created xsi:type="dcterms:W3CDTF">2018-08-12T05:46:28Z</dcterms:created>
  <dcterms:modified xsi:type="dcterms:W3CDTF">2022-06-09T05:41:14Z</dcterms:modified>
</cp:coreProperties>
</file>