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808" r:id="rId3"/>
    <p:sldId id="798" r:id="rId4"/>
    <p:sldId id="797" r:id="rId5"/>
    <p:sldId id="766" r:id="rId6"/>
    <p:sldId id="795" r:id="rId7"/>
    <p:sldId id="732" r:id="rId8"/>
    <p:sldId id="769" r:id="rId9"/>
    <p:sldId id="809" r:id="rId10"/>
    <p:sldId id="810" r:id="rId11"/>
    <p:sldId id="811" r:id="rId12"/>
    <p:sldId id="770" r:id="rId13"/>
    <p:sldId id="812" r:id="rId14"/>
    <p:sldId id="813" r:id="rId15"/>
    <p:sldId id="814" r:id="rId16"/>
    <p:sldId id="815" r:id="rId17"/>
    <p:sldId id="816" r:id="rId18"/>
    <p:sldId id="818" r:id="rId19"/>
    <p:sldId id="819" r:id="rId20"/>
    <p:sldId id="820" r:id="rId21"/>
    <p:sldId id="821" r:id="rId22"/>
    <p:sldId id="817" r:id="rId23"/>
    <p:sldId id="792" r:id="rId24"/>
    <p:sldId id="822" r:id="rId25"/>
    <p:sldId id="804" r:id="rId26"/>
    <p:sldId id="806" r:id="rId27"/>
    <p:sldId id="823" r:id="rId28"/>
    <p:sldId id="773" r:id="rId29"/>
    <p:sldId id="807" r:id="rId3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82" autoAdjust="0"/>
  </p:normalViewPr>
  <p:slideViewPr>
    <p:cSldViewPr snapToGrid="0">
      <p:cViewPr varScale="1">
        <p:scale>
          <a:sx n="152" d="100"/>
          <a:sy n="152" d="100"/>
        </p:scale>
        <p:origin x="64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08.03.2022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374164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50569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62128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6</a:t>
            </a:fld>
            <a:endParaRPr lang="de-CH"/>
          </a:p>
        </p:txBody>
      </p:sp>
    </p:spTree>
    <p:extLst>
      <p:ext uri="{BB962C8B-B14F-4D97-AF65-F5344CB8AC3E}">
        <p14:creationId xmlns:p14="http://schemas.microsoft.com/office/powerpoint/2010/main" val="144758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168000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24</a:t>
            </a:fld>
            <a:endParaRPr lang="de-CH"/>
          </a:p>
        </p:txBody>
      </p:sp>
    </p:spTree>
    <p:extLst>
      <p:ext uri="{BB962C8B-B14F-4D97-AF65-F5344CB8AC3E}">
        <p14:creationId xmlns:p14="http://schemas.microsoft.com/office/powerpoint/2010/main" val="10995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164444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26</a:t>
            </a:fld>
            <a:endParaRPr lang="de-CH"/>
          </a:p>
        </p:txBody>
      </p:sp>
    </p:spTree>
    <p:extLst>
      <p:ext uri="{BB962C8B-B14F-4D97-AF65-F5344CB8AC3E}">
        <p14:creationId xmlns:p14="http://schemas.microsoft.com/office/powerpoint/2010/main" val="355374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27</a:t>
            </a:fld>
            <a:endParaRPr lang="de-CH"/>
          </a:p>
        </p:txBody>
      </p:sp>
    </p:spTree>
    <p:extLst>
      <p:ext uri="{BB962C8B-B14F-4D97-AF65-F5344CB8AC3E}">
        <p14:creationId xmlns:p14="http://schemas.microsoft.com/office/powerpoint/2010/main" val="133632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08.03.2022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08.03.2022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08.03.2022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Mose - David</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Mose – David</a:t>
            </a:r>
          </a:p>
        </p:txBody>
      </p:sp>
      <p:cxnSp>
        <p:nvCxnSpPr>
          <p:cNvPr id="8" name="Gerade Verbindung mit Pfeil 7">
            <a:extLst>
              <a:ext uri="{FF2B5EF4-FFF2-40B4-BE49-F238E27FC236}">
                <a16:creationId xmlns:a16="http://schemas.microsoft.com/office/drawing/2014/main" id="{425FF16D-368A-44CE-A1FF-09DF761719C3}"/>
              </a:ext>
            </a:extLst>
          </p:cNvPr>
          <p:cNvCxnSpPr>
            <a:cxnSpLocks/>
          </p:cNvCxnSpPr>
          <p:nvPr/>
        </p:nvCxnSpPr>
        <p:spPr>
          <a:xfrm flipV="1">
            <a:off x="6162702" y="5980733"/>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C5B1F55-0806-423F-AE80-ACCD79865FCF}"/>
              </a:ext>
            </a:extLst>
          </p:cNvPr>
          <p:cNvSpPr txBox="1"/>
          <p:nvPr/>
        </p:nvSpPr>
        <p:spPr>
          <a:xfrm>
            <a:off x="2444537" y="5678336"/>
            <a:ext cx="9267721" cy="553998"/>
          </a:xfrm>
          <a:prstGeom prst="rect">
            <a:avLst/>
          </a:prstGeom>
          <a:noFill/>
        </p:spPr>
        <p:txBody>
          <a:bodyPr wrap="square">
            <a:spAutoFit/>
          </a:bodyPr>
          <a:lstStyle/>
          <a:p>
            <a:r>
              <a:rPr lang="de-CH" sz="3000"/>
              <a:t>Zeitalter des </a:t>
            </a:r>
            <a:r>
              <a:rPr lang="de-CH" sz="3000" u="sng" dirty="0"/>
              <a:t>Gesetzes</a:t>
            </a:r>
            <a:r>
              <a:rPr lang="de-CH" sz="3000" dirty="0"/>
              <a:t>	                557 Jahre</a:t>
            </a:r>
          </a:p>
        </p:txBody>
      </p:sp>
      <p:sp>
        <p:nvSpPr>
          <p:cNvPr id="22" name="Textfeld 21">
            <a:extLst>
              <a:ext uri="{FF2B5EF4-FFF2-40B4-BE49-F238E27FC236}">
                <a16:creationId xmlns:a16="http://schemas.microsoft.com/office/drawing/2014/main" id="{18B7D288-ADAE-41E4-89AB-4CA899538239}"/>
              </a:ext>
            </a:extLst>
          </p:cNvPr>
          <p:cNvSpPr txBox="1"/>
          <p:nvPr/>
        </p:nvSpPr>
        <p:spPr>
          <a:xfrm>
            <a:off x="838200" y="1277732"/>
            <a:ext cx="9773920" cy="1015663"/>
          </a:xfrm>
          <a:prstGeom prst="rect">
            <a:avLst/>
          </a:prstGeom>
          <a:noFill/>
        </p:spPr>
        <p:txBody>
          <a:bodyPr wrap="square">
            <a:spAutoFit/>
          </a:bodyPr>
          <a:lstStyle/>
          <a:p>
            <a:r>
              <a:rPr lang="fr-CH" sz="3000" dirty="0"/>
              <a:t>„</a:t>
            </a:r>
            <a:r>
              <a:rPr lang="de-DE" sz="3000" dirty="0"/>
              <a:t>Da gebot der Pharao seinem ganzen Volk und sprach: Werft alle Söhne, die ihnen geboren werden, in den Nil;</a:t>
            </a:r>
            <a:r>
              <a:rPr lang="fr-CH" sz="3000" dirty="0"/>
              <a:t>“ 2Mo 1,22</a:t>
            </a:r>
            <a:endParaRPr lang="de-CH" sz="3000" dirty="0"/>
          </a:p>
        </p:txBody>
      </p:sp>
      <p:sp>
        <p:nvSpPr>
          <p:cNvPr id="23" name="Textfeld 22">
            <a:extLst>
              <a:ext uri="{FF2B5EF4-FFF2-40B4-BE49-F238E27FC236}">
                <a16:creationId xmlns:a16="http://schemas.microsoft.com/office/drawing/2014/main" id="{AB443644-007D-43B8-BBCA-1229FBFCAD6A}"/>
              </a:ext>
            </a:extLst>
          </p:cNvPr>
          <p:cNvSpPr txBox="1"/>
          <p:nvPr/>
        </p:nvSpPr>
        <p:spPr>
          <a:xfrm>
            <a:off x="838200" y="2630144"/>
            <a:ext cx="7731760" cy="1477328"/>
          </a:xfrm>
          <a:prstGeom prst="rect">
            <a:avLst/>
          </a:prstGeom>
          <a:noFill/>
        </p:spPr>
        <p:txBody>
          <a:bodyPr wrap="square">
            <a:spAutoFit/>
          </a:bodyPr>
          <a:lstStyle/>
          <a:p>
            <a:pPr marL="457200" indent="-457200">
              <a:buFont typeface="Arial" panose="020B0604020202020204" pitchFamily="34" charset="0"/>
              <a:buChar char="•"/>
            </a:pPr>
            <a:r>
              <a:rPr lang="de-CH" sz="3000" dirty="0"/>
              <a:t>Gott beruft Mose</a:t>
            </a:r>
          </a:p>
          <a:p>
            <a:pPr marL="457200" indent="-457200">
              <a:buFont typeface="Arial" panose="020B0604020202020204" pitchFamily="34" charset="0"/>
              <a:buChar char="•"/>
            </a:pPr>
            <a:r>
              <a:rPr lang="de-CH" sz="3000" dirty="0"/>
              <a:t>Gott richtet Ägypten mit 10 Plagen</a:t>
            </a:r>
          </a:p>
          <a:p>
            <a:pPr marL="457200" indent="-457200">
              <a:buFont typeface="Arial" panose="020B0604020202020204" pitchFamily="34" charset="0"/>
              <a:buChar char="•"/>
            </a:pPr>
            <a:r>
              <a:rPr lang="de-CH" sz="3000" dirty="0"/>
              <a:t>Gott erlöst Israel und gibt ihnen ein Gesetz</a:t>
            </a:r>
          </a:p>
        </p:txBody>
      </p:sp>
      <p:sp>
        <p:nvSpPr>
          <p:cNvPr id="24" name="Textfeld 23">
            <a:extLst>
              <a:ext uri="{FF2B5EF4-FFF2-40B4-BE49-F238E27FC236}">
                <a16:creationId xmlns:a16="http://schemas.microsoft.com/office/drawing/2014/main" id="{CA75C795-ED52-44D6-A111-7611A77825F3}"/>
              </a:ext>
            </a:extLst>
          </p:cNvPr>
          <p:cNvSpPr txBox="1"/>
          <p:nvPr/>
        </p:nvSpPr>
        <p:spPr>
          <a:xfrm>
            <a:off x="838200" y="4201008"/>
            <a:ext cx="10922000" cy="1477328"/>
          </a:xfrm>
          <a:prstGeom prst="rect">
            <a:avLst/>
          </a:prstGeom>
          <a:noFill/>
        </p:spPr>
        <p:txBody>
          <a:bodyPr wrap="square">
            <a:spAutoFit/>
          </a:bodyPr>
          <a:lstStyle/>
          <a:p>
            <a:r>
              <a:rPr lang="de-CH" sz="3000" dirty="0"/>
              <a:t>„</a:t>
            </a:r>
            <a:r>
              <a:rPr lang="de-DE" sz="3000" dirty="0"/>
              <a:t>Ich erinnere mich – dir zugute – an die Treue deiner Jugendzeit, an die Liebe deiner Brautzeit, wie du hinter mir hergingst in der Wüste,</a:t>
            </a:r>
            <a:r>
              <a:rPr lang="de-CH" sz="3000" dirty="0"/>
              <a:t>“ </a:t>
            </a:r>
            <a:r>
              <a:rPr lang="de-CH" sz="3000" dirty="0" err="1"/>
              <a:t>Jer</a:t>
            </a:r>
            <a:r>
              <a:rPr lang="de-CH" sz="3000" dirty="0"/>
              <a:t> 2,2b</a:t>
            </a:r>
          </a:p>
        </p:txBody>
      </p:sp>
    </p:spTree>
    <p:extLst>
      <p:ext uri="{BB962C8B-B14F-4D97-AF65-F5344CB8AC3E}">
        <p14:creationId xmlns:p14="http://schemas.microsoft.com/office/powerpoint/2010/main" val="262062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713365" y="1814733"/>
            <a:ext cx="11060342" cy="3323987"/>
          </a:xfrm>
          <a:prstGeom prst="rect">
            <a:avLst/>
          </a:prstGeom>
          <a:noFill/>
        </p:spPr>
        <p:txBody>
          <a:bodyPr wrap="square">
            <a:spAutoFit/>
          </a:bodyPr>
          <a:lstStyle/>
          <a:p>
            <a:r>
              <a:rPr lang="fr-CH" sz="3000" dirty="0"/>
              <a:t>„3 </a:t>
            </a:r>
            <a:r>
              <a:rPr lang="de-DE" sz="3000" dirty="0"/>
              <a:t>Mose aber stieg hinauf zu Gott. Und der HERR rief ihm vom Berg aus zu: So sollst du zum Haus Jakob sagen und den Söhnen Israel mitteilen:4 Ihr habt gesehen, was ich den Ägyptern angetan und wie ich euch auf Adlerflügeln getragen und euch zu mir gebracht habe.5 Und nun, wenn ihr willig auf meine Stimme hören und meinen Bund halten werdet, dann sollt ihr aus allen Völkern mein Eigentum sein; denn mir gehört die ganze Erde.</a:t>
            </a:r>
            <a:r>
              <a:rPr lang="fr-CH" sz="3000" dirty="0"/>
              <a:t>“ 2Mo 19,3-5</a:t>
            </a:r>
            <a:endParaRPr lang="de-CH" sz="3000" dirty="0"/>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42202"/>
            <a:ext cx="2690235" cy="553998"/>
          </a:xfrm>
          <a:prstGeom prst="rect">
            <a:avLst/>
          </a:prstGeom>
          <a:noFill/>
        </p:spPr>
        <p:txBody>
          <a:bodyPr wrap="square">
            <a:spAutoFit/>
          </a:bodyPr>
          <a:lstStyle/>
          <a:p>
            <a:r>
              <a:rPr lang="de-CH" sz="3000" b="1" dirty="0"/>
              <a:t>Bundespartner</a:t>
            </a:r>
          </a:p>
        </p:txBody>
      </p:sp>
      <p:sp>
        <p:nvSpPr>
          <p:cNvPr id="12" name="Textfeld 11">
            <a:extLst>
              <a:ext uri="{FF2B5EF4-FFF2-40B4-BE49-F238E27FC236}">
                <a16:creationId xmlns:a16="http://schemas.microsoft.com/office/drawing/2014/main" id="{F1AEF5D2-1A4F-4C86-9972-B00A45C67432}"/>
              </a:ext>
            </a:extLst>
          </p:cNvPr>
          <p:cNvSpPr txBox="1"/>
          <p:nvPr/>
        </p:nvSpPr>
        <p:spPr>
          <a:xfrm>
            <a:off x="1239463" y="5260685"/>
            <a:ext cx="1305740" cy="553998"/>
          </a:xfrm>
          <a:prstGeom prst="rect">
            <a:avLst/>
          </a:prstGeom>
          <a:noFill/>
        </p:spPr>
        <p:txBody>
          <a:bodyPr wrap="square">
            <a:spAutoFit/>
          </a:bodyPr>
          <a:lstStyle/>
          <a:p>
            <a:r>
              <a:rPr lang="de-CH" sz="3000" dirty="0"/>
              <a:t>Adam</a:t>
            </a:r>
          </a:p>
        </p:txBody>
      </p:sp>
      <p:sp>
        <p:nvSpPr>
          <p:cNvPr id="13" name="Textfeld 12">
            <a:extLst>
              <a:ext uri="{FF2B5EF4-FFF2-40B4-BE49-F238E27FC236}">
                <a16:creationId xmlns:a16="http://schemas.microsoft.com/office/drawing/2014/main" id="{A1DCC7D4-F5F2-4DE0-9B5A-BB7E2F507E12}"/>
              </a:ext>
            </a:extLst>
          </p:cNvPr>
          <p:cNvSpPr txBox="1"/>
          <p:nvPr/>
        </p:nvSpPr>
        <p:spPr>
          <a:xfrm>
            <a:off x="2921456" y="5263477"/>
            <a:ext cx="1090422" cy="553998"/>
          </a:xfrm>
          <a:prstGeom prst="rect">
            <a:avLst/>
          </a:prstGeom>
          <a:noFill/>
        </p:spPr>
        <p:txBody>
          <a:bodyPr wrap="square">
            <a:spAutoFit/>
          </a:bodyPr>
          <a:lstStyle/>
          <a:p>
            <a:r>
              <a:rPr lang="de-CH" sz="3000" dirty="0"/>
              <a:t>Noah</a:t>
            </a:r>
          </a:p>
        </p:txBody>
      </p:sp>
      <p:sp>
        <p:nvSpPr>
          <p:cNvPr id="14" name="Textfeld 13">
            <a:extLst>
              <a:ext uri="{FF2B5EF4-FFF2-40B4-BE49-F238E27FC236}">
                <a16:creationId xmlns:a16="http://schemas.microsoft.com/office/drawing/2014/main" id="{EBB03C77-6E0A-4E88-986F-7048A39D69F1}"/>
              </a:ext>
            </a:extLst>
          </p:cNvPr>
          <p:cNvSpPr txBox="1"/>
          <p:nvPr/>
        </p:nvSpPr>
        <p:spPr>
          <a:xfrm>
            <a:off x="1689672" y="5924945"/>
            <a:ext cx="2153252" cy="553998"/>
          </a:xfrm>
          <a:prstGeom prst="rect">
            <a:avLst/>
          </a:prstGeom>
          <a:noFill/>
        </p:spPr>
        <p:txBody>
          <a:bodyPr wrap="square">
            <a:spAutoFit/>
          </a:bodyPr>
          <a:lstStyle/>
          <a:p>
            <a:r>
              <a:rPr lang="de-CH" sz="3000" dirty="0"/>
              <a:t>Menschheit</a:t>
            </a:r>
          </a:p>
        </p:txBody>
      </p:sp>
      <p:cxnSp>
        <p:nvCxnSpPr>
          <p:cNvPr id="15" name="Gerade Verbindung mit Pfeil 14">
            <a:extLst>
              <a:ext uri="{FF2B5EF4-FFF2-40B4-BE49-F238E27FC236}">
                <a16:creationId xmlns:a16="http://schemas.microsoft.com/office/drawing/2014/main" id="{A3F4BE49-2AE4-4EB7-9F0E-AFA3A07EFE3B}"/>
              </a:ext>
            </a:extLst>
          </p:cNvPr>
          <p:cNvCxnSpPr>
            <a:cxnSpLocks/>
          </p:cNvCxnSpPr>
          <p:nvPr/>
        </p:nvCxnSpPr>
        <p:spPr>
          <a:xfrm>
            <a:off x="1955683" y="5749155"/>
            <a:ext cx="259668" cy="226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A6DCB1E-F09C-4792-BA77-7280E40E742C}"/>
              </a:ext>
            </a:extLst>
          </p:cNvPr>
          <p:cNvCxnSpPr>
            <a:cxnSpLocks/>
          </p:cNvCxnSpPr>
          <p:nvPr/>
        </p:nvCxnSpPr>
        <p:spPr>
          <a:xfrm flipH="1">
            <a:off x="3079808" y="5766732"/>
            <a:ext cx="217939" cy="238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7B429568-8151-4943-AD5A-25F79ACEBFA1}"/>
              </a:ext>
            </a:extLst>
          </p:cNvPr>
          <p:cNvSpPr txBox="1"/>
          <p:nvPr/>
        </p:nvSpPr>
        <p:spPr>
          <a:xfrm>
            <a:off x="5555781" y="5260685"/>
            <a:ext cx="1644096" cy="553998"/>
          </a:xfrm>
          <a:prstGeom prst="rect">
            <a:avLst/>
          </a:prstGeom>
          <a:noFill/>
        </p:spPr>
        <p:txBody>
          <a:bodyPr wrap="square">
            <a:spAutoFit/>
          </a:bodyPr>
          <a:lstStyle/>
          <a:p>
            <a:r>
              <a:rPr lang="de-CH" sz="3000" dirty="0"/>
              <a:t>Abraham</a:t>
            </a:r>
          </a:p>
        </p:txBody>
      </p:sp>
      <p:sp>
        <p:nvSpPr>
          <p:cNvPr id="18" name="Textfeld 17">
            <a:extLst>
              <a:ext uri="{FF2B5EF4-FFF2-40B4-BE49-F238E27FC236}">
                <a16:creationId xmlns:a16="http://schemas.microsoft.com/office/drawing/2014/main" id="{84682387-F4EC-46FB-A64A-6E746C37BC97}"/>
              </a:ext>
            </a:extLst>
          </p:cNvPr>
          <p:cNvSpPr txBox="1"/>
          <p:nvPr/>
        </p:nvSpPr>
        <p:spPr>
          <a:xfrm>
            <a:off x="5844087" y="5910159"/>
            <a:ext cx="1067483" cy="553998"/>
          </a:xfrm>
          <a:prstGeom prst="rect">
            <a:avLst/>
          </a:prstGeom>
          <a:noFill/>
        </p:spPr>
        <p:txBody>
          <a:bodyPr wrap="square">
            <a:spAutoFit/>
          </a:bodyPr>
          <a:lstStyle/>
          <a:p>
            <a:r>
              <a:rPr lang="de-CH" sz="3000" dirty="0"/>
              <a:t>Israel</a:t>
            </a:r>
          </a:p>
        </p:txBody>
      </p:sp>
      <p:cxnSp>
        <p:nvCxnSpPr>
          <p:cNvPr id="19" name="Gerade Verbindung mit Pfeil 18">
            <a:extLst>
              <a:ext uri="{FF2B5EF4-FFF2-40B4-BE49-F238E27FC236}">
                <a16:creationId xmlns:a16="http://schemas.microsoft.com/office/drawing/2014/main" id="{DF21CC80-1327-45D3-9855-736A7EBFE5ED}"/>
              </a:ext>
            </a:extLst>
          </p:cNvPr>
          <p:cNvCxnSpPr>
            <a:cxnSpLocks/>
          </p:cNvCxnSpPr>
          <p:nvPr/>
        </p:nvCxnSpPr>
        <p:spPr>
          <a:xfrm flipH="1">
            <a:off x="6377827" y="5740718"/>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ECFEC95-76C7-4A48-9721-A247ECBCA488}"/>
              </a:ext>
            </a:extLst>
          </p:cNvPr>
          <p:cNvSpPr txBox="1"/>
          <p:nvPr/>
        </p:nvSpPr>
        <p:spPr>
          <a:xfrm>
            <a:off x="9107998" y="5254833"/>
            <a:ext cx="1067483" cy="553998"/>
          </a:xfrm>
          <a:prstGeom prst="rect">
            <a:avLst/>
          </a:prstGeom>
          <a:noFill/>
        </p:spPr>
        <p:txBody>
          <a:bodyPr wrap="square">
            <a:spAutoFit/>
          </a:bodyPr>
          <a:lstStyle/>
          <a:p>
            <a:r>
              <a:rPr lang="de-CH" sz="3000" dirty="0"/>
              <a:t>Mose</a:t>
            </a:r>
          </a:p>
        </p:txBody>
      </p:sp>
      <p:sp>
        <p:nvSpPr>
          <p:cNvPr id="21" name="Textfeld 20">
            <a:extLst>
              <a:ext uri="{FF2B5EF4-FFF2-40B4-BE49-F238E27FC236}">
                <a16:creationId xmlns:a16="http://schemas.microsoft.com/office/drawing/2014/main" id="{32E0080F-4CD1-4C7A-BFE4-77B7748E5519}"/>
              </a:ext>
            </a:extLst>
          </p:cNvPr>
          <p:cNvSpPr txBox="1"/>
          <p:nvPr/>
        </p:nvSpPr>
        <p:spPr>
          <a:xfrm>
            <a:off x="9146538" y="5910159"/>
            <a:ext cx="1067483" cy="553998"/>
          </a:xfrm>
          <a:prstGeom prst="rect">
            <a:avLst/>
          </a:prstGeom>
          <a:noFill/>
        </p:spPr>
        <p:txBody>
          <a:bodyPr wrap="square">
            <a:spAutoFit/>
          </a:bodyPr>
          <a:lstStyle/>
          <a:p>
            <a:r>
              <a:rPr lang="de-CH" sz="3000" dirty="0"/>
              <a:t>Israel</a:t>
            </a:r>
          </a:p>
        </p:txBody>
      </p:sp>
      <p:cxnSp>
        <p:nvCxnSpPr>
          <p:cNvPr id="22" name="Gerade Verbindung mit Pfeil 21">
            <a:extLst>
              <a:ext uri="{FF2B5EF4-FFF2-40B4-BE49-F238E27FC236}">
                <a16:creationId xmlns:a16="http://schemas.microsoft.com/office/drawing/2014/main" id="{0C2861C1-E4DF-4C1B-945C-962B98AA9D41}"/>
              </a:ext>
            </a:extLst>
          </p:cNvPr>
          <p:cNvCxnSpPr>
            <a:cxnSpLocks/>
          </p:cNvCxnSpPr>
          <p:nvPr/>
        </p:nvCxnSpPr>
        <p:spPr>
          <a:xfrm flipH="1">
            <a:off x="9680278" y="5740718"/>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par>
                                <p:cTn id="73" presetID="53" presetClass="entr" presetSubtype="16"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7" grpId="0"/>
      <p:bldP spid="1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713365" y="1814733"/>
            <a:ext cx="11060342" cy="3323987"/>
          </a:xfrm>
          <a:prstGeom prst="rect">
            <a:avLst/>
          </a:prstGeom>
          <a:noFill/>
        </p:spPr>
        <p:txBody>
          <a:bodyPr wrap="square">
            <a:spAutoFit/>
          </a:bodyPr>
          <a:lstStyle/>
          <a:p>
            <a:r>
              <a:rPr lang="fr-CH" sz="3000" dirty="0"/>
              <a:t>„3 </a:t>
            </a:r>
            <a:r>
              <a:rPr lang="de-DE" sz="3000" dirty="0"/>
              <a:t>Mose aber stieg hinauf zu Gott. Und der HERR rief ihm vom Berg aus zu: So sollst du zum Haus Jakob sagen und den Söhnen Israel mitteilen:4 Ihr habt gesehen, was ich den Ägyptern angetan und wie ich euch auf Adlerflügeln getragen und euch zu mir gebracht habe.5 Und nun, wenn ihr willig auf meine Stimme hören und meinen Bund halten werdet, dann sollt ihr aus allen Völkern mein Eigentum sein; denn mir gehört die ganze Erde.</a:t>
            </a:r>
            <a:r>
              <a:rPr lang="fr-CH" sz="3000" dirty="0"/>
              <a:t>“ 2Mo 19,3-5</a:t>
            </a:r>
            <a:endParaRPr lang="de-CH" sz="3000" dirty="0"/>
          </a:p>
        </p:txBody>
      </p:sp>
      <p:sp>
        <p:nvSpPr>
          <p:cNvPr id="12" name="Textfeld 11">
            <a:extLst>
              <a:ext uri="{FF2B5EF4-FFF2-40B4-BE49-F238E27FC236}">
                <a16:creationId xmlns:a16="http://schemas.microsoft.com/office/drawing/2014/main" id="{F1AEF5D2-1A4F-4C86-9972-B00A45C67432}"/>
              </a:ext>
            </a:extLst>
          </p:cNvPr>
          <p:cNvSpPr txBox="1"/>
          <p:nvPr/>
        </p:nvSpPr>
        <p:spPr>
          <a:xfrm>
            <a:off x="1305022" y="5344645"/>
            <a:ext cx="1305740" cy="553998"/>
          </a:xfrm>
          <a:prstGeom prst="rect">
            <a:avLst/>
          </a:prstGeom>
          <a:noFill/>
        </p:spPr>
        <p:txBody>
          <a:bodyPr wrap="square">
            <a:spAutoFit/>
          </a:bodyPr>
          <a:lstStyle/>
          <a:p>
            <a:r>
              <a:rPr lang="de-CH" sz="3000" dirty="0"/>
              <a:t>Adam</a:t>
            </a:r>
          </a:p>
        </p:txBody>
      </p:sp>
      <p:sp>
        <p:nvSpPr>
          <p:cNvPr id="13" name="Textfeld 12">
            <a:extLst>
              <a:ext uri="{FF2B5EF4-FFF2-40B4-BE49-F238E27FC236}">
                <a16:creationId xmlns:a16="http://schemas.microsoft.com/office/drawing/2014/main" id="{A1DCC7D4-F5F2-4DE0-9B5A-BB7E2F507E12}"/>
              </a:ext>
            </a:extLst>
          </p:cNvPr>
          <p:cNvSpPr txBox="1"/>
          <p:nvPr/>
        </p:nvSpPr>
        <p:spPr>
          <a:xfrm>
            <a:off x="4023045" y="5307334"/>
            <a:ext cx="1090422" cy="553998"/>
          </a:xfrm>
          <a:prstGeom prst="rect">
            <a:avLst/>
          </a:prstGeom>
          <a:noFill/>
        </p:spPr>
        <p:txBody>
          <a:bodyPr wrap="square">
            <a:spAutoFit/>
          </a:bodyPr>
          <a:lstStyle/>
          <a:p>
            <a:r>
              <a:rPr lang="de-CH" sz="3000" dirty="0"/>
              <a:t>Noah</a:t>
            </a:r>
          </a:p>
        </p:txBody>
      </p:sp>
      <p:sp>
        <p:nvSpPr>
          <p:cNvPr id="14" name="Textfeld 13">
            <a:extLst>
              <a:ext uri="{FF2B5EF4-FFF2-40B4-BE49-F238E27FC236}">
                <a16:creationId xmlns:a16="http://schemas.microsoft.com/office/drawing/2014/main" id="{EBB03C77-6E0A-4E88-986F-7048A39D69F1}"/>
              </a:ext>
            </a:extLst>
          </p:cNvPr>
          <p:cNvSpPr txBox="1"/>
          <p:nvPr/>
        </p:nvSpPr>
        <p:spPr>
          <a:xfrm>
            <a:off x="764549" y="6015647"/>
            <a:ext cx="2310828" cy="553998"/>
          </a:xfrm>
          <a:prstGeom prst="rect">
            <a:avLst/>
          </a:prstGeom>
          <a:noFill/>
        </p:spPr>
        <p:txBody>
          <a:bodyPr wrap="square">
            <a:spAutoFit/>
          </a:bodyPr>
          <a:lstStyle/>
          <a:p>
            <a:r>
              <a:rPr lang="de-CH" sz="3000" dirty="0"/>
              <a:t>Bedingungen</a:t>
            </a:r>
          </a:p>
        </p:txBody>
      </p:sp>
      <p:sp>
        <p:nvSpPr>
          <p:cNvPr id="17" name="Textfeld 16">
            <a:extLst>
              <a:ext uri="{FF2B5EF4-FFF2-40B4-BE49-F238E27FC236}">
                <a16:creationId xmlns:a16="http://schemas.microsoft.com/office/drawing/2014/main" id="{7B429568-8151-4943-AD5A-25F79ACEBFA1}"/>
              </a:ext>
            </a:extLst>
          </p:cNvPr>
          <p:cNvSpPr txBox="1"/>
          <p:nvPr/>
        </p:nvSpPr>
        <p:spPr>
          <a:xfrm>
            <a:off x="6592393" y="5307334"/>
            <a:ext cx="1644096" cy="553998"/>
          </a:xfrm>
          <a:prstGeom prst="rect">
            <a:avLst/>
          </a:prstGeom>
          <a:noFill/>
        </p:spPr>
        <p:txBody>
          <a:bodyPr wrap="square">
            <a:spAutoFit/>
          </a:bodyPr>
          <a:lstStyle/>
          <a:p>
            <a:r>
              <a:rPr lang="de-CH" sz="3000" dirty="0"/>
              <a:t>Abraham</a:t>
            </a:r>
          </a:p>
        </p:txBody>
      </p:sp>
      <p:cxnSp>
        <p:nvCxnSpPr>
          <p:cNvPr id="19" name="Gerade Verbindung mit Pfeil 18">
            <a:extLst>
              <a:ext uri="{FF2B5EF4-FFF2-40B4-BE49-F238E27FC236}">
                <a16:creationId xmlns:a16="http://schemas.microsoft.com/office/drawing/2014/main" id="{DF21CC80-1327-45D3-9855-736A7EBFE5ED}"/>
              </a:ext>
            </a:extLst>
          </p:cNvPr>
          <p:cNvCxnSpPr>
            <a:cxnSpLocks/>
          </p:cNvCxnSpPr>
          <p:nvPr/>
        </p:nvCxnSpPr>
        <p:spPr>
          <a:xfrm flipH="1">
            <a:off x="7441485"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ECFEC95-76C7-4A48-9721-A247ECBCA488}"/>
              </a:ext>
            </a:extLst>
          </p:cNvPr>
          <p:cNvSpPr txBox="1"/>
          <p:nvPr/>
        </p:nvSpPr>
        <p:spPr>
          <a:xfrm>
            <a:off x="9844045" y="5307334"/>
            <a:ext cx="1067483" cy="553998"/>
          </a:xfrm>
          <a:prstGeom prst="rect">
            <a:avLst/>
          </a:prstGeom>
          <a:noFill/>
        </p:spPr>
        <p:txBody>
          <a:bodyPr wrap="square">
            <a:spAutoFit/>
          </a:bodyPr>
          <a:lstStyle/>
          <a:p>
            <a:r>
              <a:rPr lang="de-CH" sz="3000" dirty="0"/>
              <a:t>Mose</a:t>
            </a:r>
          </a:p>
        </p:txBody>
      </p:sp>
      <p:cxnSp>
        <p:nvCxnSpPr>
          <p:cNvPr id="22" name="Gerade Verbindung mit Pfeil 21">
            <a:extLst>
              <a:ext uri="{FF2B5EF4-FFF2-40B4-BE49-F238E27FC236}">
                <a16:creationId xmlns:a16="http://schemas.microsoft.com/office/drawing/2014/main" id="{0C2861C1-E4DF-4C1B-945C-962B98AA9D41}"/>
              </a:ext>
            </a:extLst>
          </p:cNvPr>
          <p:cNvCxnSpPr>
            <a:cxnSpLocks/>
          </p:cNvCxnSpPr>
          <p:nvPr/>
        </p:nvCxnSpPr>
        <p:spPr>
          <a:xfrm flipH="1">
            <a:off x="10399331"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189BF85-E91E-4EA6-B746-F0CEB450D2A3}"/>
              </a:ext>
            </a:extLst>
          </p:cNvPr>
          <p:cNvSpPr txBox="1"/>
          <p:nvPr/>
        </p:nvSpPr>
        <p:spPr>
          <a:xfrm>
            <a:off x="3419244" y="6015647"/>
            <a:ext cx="2414685" cy="553998"/>
          </a:xfrm>
          <a:prstGeom prst="rect">
            <a:avLst/>
          </a:prstGeom>
          <a:noFill/>
        </p:spPr>
        <p:txBody>
          <a:bodyPr wrap="square">
            <a:spAutoFit/>
          </a:bodyPr>
          <a:lstStyle/>
          <a:p>
            <a:r>
              <a:rPr lang="de-CH" sz="3000" dirty="0"/>
              <a:t>Bedingungslos</a:t>
            </a:r>
          </a:p>
        </p:txBody>
      </p:sp>
      <p:sp>
        <p:nvSpPr>
          <p:cNvPr id="24" name="Textfeld 23">
            <a:extLst>
              <a:ext uri="{FF2B5EF4-FFF2-40B4-BE49-F238E27FC236}">
                <a16:creationId xmlns:a16="http://schemas.microsoft.com/office/drawing/2014/main" id="{BFE55E66-E636-4015-A04C-6FEF1284B350}"/>
              </a:ext>
            </a:extLst>
          </p:cNvPr>
          <p:cNvSpPr txBox="1"/>
          <p:nvPr/>
        </p:nvSpPr>
        <p:spPr>
          <a:xfrm>
            <a:off x="6274692" y="6016804"/>
            <a:ext cx="2414685" cy="553998"/>
          </a:xfrm>
          <a:prstGeom prst="rect">
            <a:avLst/>
          </a:prstGeom>
          <a:noFill/>
        </p:spPr>
        <p:txBody>
          <a:bodyPr wrap="square">
            <a:spAutoFit/>
          </a:bodyPr>
          <a:lstStyle/>
          <a:p>
            <a:r>
              <a:rPr lang="de-CH" sz="3000" dirty="0"/>
              <a:t>Bedingungslos</a:t>
            </a:r>
          </a:p>
        </p:txBody>
      </p:sp>
      <p:sp>
        <p:nvSpPr>
          <p:cNvPr id="26" name="Textfeld 25">
            <a:extLst>
              <a:ext uri="{FF2B5EF4-FFF2-40B4-BE49-F238E27FC236}">
                <a16:creationId xmlns:a16="http://schemas.microsoft.com/office/drawing/2014/main" id="{597F61ED-7B94-4608-A2DF-51649917CAF1}"/>
              </a:ext>
            </a:extLst>
          </p:cNvPr>
          <p:cNvSpPr txBox="1"/>
          <p:nvPr/>
        </p:nvSpPr>
        <p:spPr>
          <a:xfrm>
            <a:off x="9294103" y="6016913"/>
            <a:ext cx="2310828" cy="553998"/>
          </a:xfrm>
          <a:prstGeom prst="rect">
            <a:avLst/>
          </a:prstGeom>
          <a:noFill/>
        </p:spPr>
        <p:txBody>
          <a:bodyPr wrap="square">
            <a:spAutoFit/>
          </a:bodyPr>
          <a:lstStyle/>
          <a:p>
            <a:r>
              <a:rPr lang="de-CH" sz="3000" dirty="0"/>
              <a:t>Bedingungen</a:t>
            </a:r>
          </a:p>
        </p:txBody>
      </p:sp>
      <p:cxnSp>
        <p:nvCxnSpPr>
          <p:cNvPr id="27" name="Gerade Verbindung mit Pfeil 26">
            <a:extLst>
              <a:ext uri="{FF2B5EF4-FFF2-40B4-BE49-F238E27FC236}">
                <a16:creationId xmlns:a16="http://schemas.microsoft.com/office/drawing/2014/main" id="{B5225998-1991-4D5B-9798-0A2F1993CE1E}"/>
              </a:ext>
            </a:extLst>
          </p:cNvPr>
          <p:cNvCxnSpPr>
            <a:cxnSpLocks/>
          </p:cNvCxnSpPr>
          <p:nvPr/>
        </p:nvCxnSpPr>
        <p:spPr>
          <a:xfrm flipH="1">
            <a:off x="1835460"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E52C6577-DCCD-412B-B0D1-B4F19DAC74AC}"/>
              </a:ext>
            </a:extLst>
          </p:cNvPr>
          <p:cNvCxnSpPr>
            <a:cxnSpLocks/>
          </p:cNvCxnSpPr>
          <p:nvPr/>
        </p:nvCxnSpPr>
        <p:spPr>
          <a:xfrm flipH="1">
            <a:off x="4568256"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7BFA854B-3BF4-4DE4-B54B-421C4CA86E01}"/>
              </a:ext>
            </a:extLst>
          </p:cNvPr>
          <p:cNvSpPr txBox="1"/>
          <p:nvPr/>
        </p:nvSpPr>
        <p:spPr>
          <a:xfrm>
            <a:off x="713365" y="1142202"/>
            <a:ext cx="2690235" cy="553998"/>
          </a:xfrm>
          <a:prstGeom prst="rect">
            <a:avLst/>
          </a:prstGeom>
          <a:noFill/>
        </p:spPr>
        <p:txBody>
          <a:bodyPr wrap="square">
            <a:spAutoFit/>
          </a:bodyPr>
          <a:lstStyle/>
          <a:p>
            <a:r>
              <a:rPr lang="de-CH" sz="3000" b="1" dirty="0"/>
              <a:t>Bundespartner</a:t>
            </a:r>
          </a:p>
        </p:txBody>
      </p:sp>
    </p:spTree>
    <p:extLst>
      <p:ext uri="{BB962C8B-B14F-4D97-AF65-F5344CB8AC3E}">
        <p14:creationId xmlns:p14="http://schemas.microsoft.com/office/powerpoint/2010/main" val="41472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20"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713365" y="1814733"/>
            <a:ext cx="10991802" cy="3323987"/>
          </a:xfrm>
          <a:prstGeom prst="rect">
            <a:avLst/>
          </a:prstGeom>
          <a:noFill/>
        </p:spPr>
        <p:txBody>
          <a:bodyPr wrap="square">
            <a:spAutoFit/>
          </a:bodyPr>
          <a:lstStyle/>
          <a:p>
            <a:r>
              <a:rPr lang="fr-CH" sz="3000" dirty="0"/>
              <a:t>„6 </a:t>
            </a:r>
            <a:r>
              <a:rPr lang="de-DE" sz="3000" dirty="0"/>
              <a:t>Und ihr sollt mir ein Königreich von Priestern und eine heilige Nation sein. Das sind die Worte, die du zu den Söhnen Israel reden sollst.7 Darauf ging Mose hin, rief die Ältesten des Volkes zusammen und legte ihnen all diese Worte vor, die ihm der HERR geboten hatte.8 Da antwortete das ganze Volk gemeinsam und sagte: Alles, was der HERR geredet hat, wollen wir tun! Und Mose brachte dem HERRN die Worte des Volkes zurück.</a:t>
            </a:r>
            <a:r>
              <a:rPr lang="fr-CH" sz="3000" dirty="0"/>
              <a:t>“ 2Mo 19,6-8</a:t>
            </a:r>
            <a:endParaRPr lang="de-CH" sz="3000" dirty="0"/>
          </a:p>
        </p:txBody>
      </p:sp>
      <p:sp>
        <p:nvSpPr>
          <p:cNvPr id="12" name="Textfeld 11">
            <a:extLst>
              <a:ext uri="{FF2B5EF4-FFF2-40B4-BE49-F238E27FC236}">
                <a16:creationId xmlns:a16="http://schemas.microsoft.com/office/drawing/2014/main" id="{F1AEF5D2-1A4F-4C86-9972-B00A45C67432}"/>
              </a:ext>
            </a:extLst>
          </p:cNvPr>
          <p:cNvSpPr txBox="1"/>
          <p:nvPr/>
        </p:nvSpPr>
        <p:spPr>
          <a:xfrm>
            <a:off x="1305022" y="5344645"/>
            <a:ext cx="1305740" cy="553998"/>
          </a:xfrm>
          <a:prstGeom prst="rect">
            <a:avLst/>
          </a:prstGeom>
          <a:noFill/>
        </p:spPr>
        <p:txBody>
          <a:bodyPr wrap="square">
            <a:spAutoFit/>
          </a:bodyPr>
          <a:lstStyle/>
          <a:p>
            <a:r>
              <a:rPr lang="de-CH" sz="3000" dirty="0"/>
              <a:t>Adam</a:t>
            </a:r>
          </a:p>
        </p:txBody>
      </p:sp>
      <p:sp>
        <p:nvSpPr>
          <p:cNvPr id="13" name="Textfeld 12">
            <a:extLst>
              <a:ext uri="{FF2B5EF4-FFF2-40B4-BE49-F238E27FC236}">
                <a16:creationId xmlns:a16="http://schemas.microsoft.com/office/drawing/2014/main" id="{A1DCC7D4-F5F2-4DE0-9B5A-BB7E2F507E12}"/>
              </a:ext>
            </a:extLst>
          </p:cNvPr>
          <p:cNvSpPr txBox="1"/>
          <p:nvPr/>
        </p:nvSpPr>
        <p:spPr>
          <a:xfrm>
            <a:off x="4023045" y="5307334"/>
            <a:ext cx="1090422" cy="553998"/>
          </a:xfrm>
          <a:prstGeom prst="rect">
            <a:avLst/>
          </a:prstGeom>
          <a:noFill/>
        </p:spPr>
        <p:txBody>
          <a:bodyPr wrap="square">
            <a:spAutoFit/>
          </a:bodyPr>
          <a:lstStyle/>
          <a:p>
            <a:r>
              <a:rPr lang="de-CH" sz="3000" dirty="0"/>
              <a:t>Noah</a:t>
            </a:r>
          </a:p>
        </p:txBody>
      </p:sp>
      <p:sp>
        <p:nvSpPr>
          <p:cNvPr id="14" name="Textfeld 13">
            <a:extLst>
              <a:ext uri="{FF2B5EF4-FFF2-40B4-BE49-F238E27FC236}">
                <a16:creationId xmlns:a16="http://schemas.microsoft.com/office/drawing/2014/main" id="{EBB03C77-6E0A-4E88-986F-7048A39D69F1}"/>
              </a:ext>
            </a:extLst>
          </p:cNvPr>
          <p:cNvSpPr txBox="1"/>
          <p:nvPr/>
        </p:nvSpPr>
        <p:spPr>
          <a:xfrm>
            <a:off x="1118601" y="5994561"/>
            <a:ext cx="1508751" cy="553998"/>
          </a:xfrm>
          <a:prstGeom prst="rect">
            <a:avLst/>
          </a:prstGeom>
          <a:noFill/>
        </p:spPr>
        <p:txBody>
          <a:bodyPr wrap="square">
            <a:spAutoFit/>
          </a:bodyPr>
          <a:lstStyle/>
          <a:p>
            <a:r>
              <a:rPr lang="de-CH" sz="3000" dirty="0"/>
              <a:t>Einseitig</a:t>
            </a:r>
          </a:p>
        </p:txBody>
      </p:sp>
      <p:sp>
        <p:nvSpPr>
          <p:cNvPr id="17" name="Textfeld 16">
            <a:extLst>
              <a:ext uri="{FF2B5EF4-FFF2-40B4-BE49-F238E27FC236}">
                <a16:creationId xmlns:a16="http://schemas.microsoft.com/office/drawing/2014/main" id="{7B429568-8151-4943-AD5A-25F79ACEBFA1}"/>
              </a:ext>
            </a:extLst>
          </p:cNvPr>
          <p:cNvSpPr txBox="1"/>
          <p:nvPr/>
        </p:nvSpPr>
        <p:spPr>
          <a:xfrm>
            <a:off x="6592393" y="5307334"/>
            <a:ext cx="1644096" cy="553998"/>
          </a:xfrm>
          <a:prstGeom prst="rect">
            <a:avLst/>
          </a:prstGeom>
          <a:noFill/>
        </p:spPr>
        <p:txBody>
          <a:bodyPr wrap="square">
            <a:spAutoFit/>
          </a:bodyPr>
          <a:lstStyle/>
          <a:p>
            <a:r>
              <a:rPr lang="de-CH" sz="3000" dirty="0"/>
              <a:t>Abraham</a:t>
            </a:r>
          </a:p>
        </p:txBody>
      </p:sp>
      <p:cxnSp>
        <p:nvCxnSpPr>
          <p:cNvPr id="19" name="Gerade Verbindung mit Pfeil 18">
            <a:extLst>
              <a:ext uri="{FF2B5EF4-FFF2-40B4-BE49-F238E27FC236}">
                <a16:creationId xmlns:a16="http://schemas.microsoft.com/office/drawing/2014/main" id="{DF21CC80-1327-45D3-9855-736A7EBFE5ED}"/>
              </a:ext>
            </a:extLst>
          </p:cNvPr>
          <p:cNvCxnSpPr>
            <a:cxnSpLocks/>
          </p:cNvCxnSpPr>
          <p:nvPr/>
        </p:nvCxnSpPr>
        <p:spPr>
          <a:xfrm flipH="1">
            <a:off x="7441485"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ECFEC95-76C7-4A48-9721-A247ECBCA488}"/>
              </a:ext>
            </a:extLst>
          </p:cNvPr>
          <p:cNvSpPr txBox="1"/>
          <p:nvPr/>
        </p:nvSpPr>
        <p:spPr>
          <a:xfrm>
            <a:off x="9844045" y="5307334"/>
            <a:ext cx="1067483" cy="553998"/>
          </a:xfrm>
          <a:prstGeom prst="rect">
            <a:avLst/>
          </a:prstGeom>
          <a:noFill/>
        </p:spPr>
        <p:txBody>
          <a:bodyPr wrap="square">
            <a:spAutoFit/>
          </a:bodyPr>
          <a:lstStyle/>
          <a:p>
            <a:r>
              <a:rPr lang="de-CH" sz="3000" dirty="0"/>
              <a:t>Mose</a:t>
            </a:r>
          </a:p>
        </p:txBody>
      </p:sp>
      <p:cxnSp>
        <p:nvCxnSpPr>
          <p:cNvPr id="22" name="Gerade Verbindung mit Pfeil 21">
            <a:extLst>
              <a:ext uri="{FF2B5EF4-FFF2-40B4-BE49-F238E27FC236}">
                <a16:creationId xmlns:a16="http://schemas.microsoft.com/office/drawing/2014/main" id="{0C2861C1-E4DF-4C1B-945C-962B98AA9D41}"/>
              </a:ext>
            </a:extLst>
          </p:cNvPr>
          <p:cNvCxnSpPr>
            <a:cxnSpLocks/>
          </p:cNvCxnSpPr>
          <p:nvPr/>
        </p:nvCxnSpPr>
        <p:spPr>
          <a:xfrm flipH="1">
            <a:off x="10399331"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597F61ED-7B94-4608-A2DF-51649917CAF1}"/>
              </a:ext>
            </a:extLst>
          </p:cNvPr>
          <p:cNvSpPr txBox="1"/>
          <p:nvPr/>
        </p:nvSpPr>
        <p:spPr>
          <a:xfrm>
            <a:off x="9560340" y="6034177"/>
            <a:ext cx="1746429" cy="553998"/>
          </a:xfrm>
          <a:prstGeom prst="rect">
            <a:avLst/>
          </a:prstGeom>
          <a:noFill/>
        </p:spPr>
        <p:txBody>
          <a:bodyPr wrap="square">
            <a:spAutoFit/>
          </a:bodyPr>
          <a:lstStyle/>
          <a:p>
            <a:r>
              <a:rPr lang="de-CH" sz="3000" dirty="0"/>
              <a:t>Zweiseitig</a:t>
            </a:r>
          </a:p>
        </p:txBody>
      </p:sp>
      <p:cxnSp>
        <p:nvCxnSpPr>
          <p:cNvPr id="27" name="Gerade Verbindung mit Pfeil 26">
            <a:extLst>
              <a:ext uri="{FF2B5EF4-FFF2-40B4-BE49-F238E27FC236}">
                <a16:creationId xmlns:a16="http://schemas.microsoft.com/office/drawing/2014/main" id="{B5225998-1991-4D5B-9798-0A2F1993CE1E}"/>
              </a:ext>
            </a:extLst>
          </p:cNvPr>
          <p:cNvCxnSpPr>
            <a:cxnSpLocks/>
          </p:cNvCxnSpPr>
          <p:nvPr/>
        </p:nvCxnSpPr>
        <p:spPr>
          <a:xfrm flipH="1">
            <a:off x="1835460"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E52C6577-DCCD-412B-B0D1-B4F19DAC74AC}"/>
              </a:ext>
            </a:extLst>
          </p:cNvPr>
          <p:cNvCxnSpPr>
            <a:cxnSpLocks/>
          </p:cNvCxnSpPr>
          <p:nvPr/>
        </p:nvCxnSpPr>
        <p:spPr>
          <a:xfrm flipH="1">
            <a:off x="4568256" y="584798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5AFE48C-8DEE-43ED-B11C-B027AED81706}"/>
              </a:ext>
            </a:extLst>
          </p:cNvPr>
          <p:cNvSpPr txBox="1"/>
          <p:nvPr/>
        </p:nvSpPr>
        <p:spPr>
          <a:xfrm>
            <a:off x="3813880" y="6034177"/>
            <a:ext cx="1508751" cy="553998"/>
          </a:xfrm>
          <a:prstGeom prst="rect">
            <a:avLst/>
          </a:prstGeom>
          <a:noFill/>
        </p:spPr>
        <p:txBody>
          <a:bodyPr wrap="square">
            <a:spAutoFit/>
          </a:bodyPr>
          <a:lstStyle/>
          <a:p>
            <a:r>
              <a:rPr lang="de-CH" sz="3000" dirty="0"/>
              <a:t>Einseitig</a:t>
            </a:r>
          </a:p>
        </p:txBody>
      </p:sp>
      <p:sp>
        <p:nvSpPr>
          <p:cNvPr id="21" name="Textfeld 20">
            <a:extLst>
              <a:ext uri="{FF2B5EF4-FFF2-40B4-BE49-F238E27FC236}">
                <a16:creationId xmlns:a16="http://schemas.microsoft.com/office/drawing/2014/main" id="{AA836B7F-FA8B-4EF6-A272-A783DBA909EE}"/>
              </a:ext>
            </a:extLst>
          </p:cNvPr>
          <p:cNvSpPr txBox="1"/>
          <p:nvPr/>
        </p:nvSpPr>
        <p:spPr>
          <a:xfrm>
            <a:off x="6703931" y="6034177"/>
            <a:ext cx="1508751" cy="553998"/>
          </a:xfrm>
          <a:prstGeom prst="rect">
            <a:avLst/>
          </a:prstGeom>
          <a:noFill/>
        </p:spPr>
        <p:txBody>
          <a:bodyPr wrap="square">
            <a:spAutoFit/>
          </a:bodyPr>
          <a:lstStyle/>
          <a:p>
            <a:r>
              <a:rPr lang="de-CH" sz="3000" dirty="0"/>
              <a:t>Einseitig</a:t>
            </a:r>
          </a:p>
        </p:txBody>
      </p:sp>
      <p:sp>
        <p:nvSpPr>
          <p:cNvPr id="25" name="Textfeld 24">
            <a:extLst>
              <a:ext uri="{FF2B5EF4-FFF2-40B4-BE49-F238E27FC236}">
                <a16:creationId xmlns:a16="http://schemas.microsoft.com/office/drawing/2014/main" id="{08BEAA7F-46B0-40AD-BCF1-7AED04E97960}"/>
              </a:ext>
            </a:extLst>
          </p:cNvPr>
          <p:cNvSpPr txBox="1"/>
          <p:nvPr/>
        </p:nvSpPr>
        <p:spPr>
          <a:xfrm>
            <a:off x="713365" y="1142202"/>
            <a:ext cx="2690235" cy="553998"/>
          </a:xfrm>
          <a:prstGeom prst="rect">
            <a:avLst/>
          </a:prstGeom>
          <a:noFill/>
        </p:spPr>
        <p:txBody>
          <a:bodyPr wrap="square">
            <a:spAutoFit/>
          </a:bodyPr>
          <a:lstStyle/>
          <a:p>
            <a:r>
              <a:rPr lang="de-CH" sz="3000" b="1" dirty="0"/>
              <a:t>Bundespartner</a:t>
            </a:r>
          </a:p>
        </p:txBody>
      </p:sp>
    </p:spTree>
    <p:extLst>
      <p:ext uri="{BB962C8B-B14F-4D97-AF65-F5344CB8AC3E}">
        <p14:creationId xmlns:p14="http://schemas.microsoft.com/office/powerpoint/2010/main" val="39647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7" grpId="0"/>
      <p:bldP spid="20" grpId="0"/>
      <p:bldP spid="26"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713365" y="1955900"/>
            <a:ext cx="10991802" cy="2400657"/>
          </a:xfrm>
          <a:prstGeom prst="rect">
            <a:avLst/>
          </a:prstGeom>
          <a:noFill/>
        </p:spPr>
        <p:txBody>
          <a:bodyPr wrap="square">
            <a:spAutoFit/>
          </a:bodyPr>
          <a:lstStyle/>
          <a:p>
            <a:r>
              <a:rPr lang="fr-CH" sz="3000" dirty="0"/>
              <a:t>„</a:t>
            </a:r>
            <a:r>
              <a:rPr lang="de-DE" sz="3000" dirty="0"/>
              <a:t>Und er nahm das Buch des Bundes und las es vor den Ohren des Volkes. Und sie sagten: Alles, was der HERR geredet hat, wollen wir tun und gehorchen. Darauf nahm Mose das Blut, besprengte damit das Volk und sagte: Siehe, das Blut des Bundes, den der HERR auf all diese Worte mit euch geschlossen hat!</a:t>
            </a:r>
            <a:r>
              <a:rPr lang="fr-CH" sz="3000" dirty="0"/>
              <a:t>“ 2Mo 24,7-8</a:t>
            </a:r>
            <a:endParaRPr lang="de-CH" sz="3000" dirty="0"/>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cxnSp>
        <p:nvCxnSpPr>
          <p:cNvPr id="23" name="Gerade Verbindung mit Pfeil 22">
            <a:extLst>
              <a:ext uri="{FF2B5EF4-FFF2-40B4-BE49-F238E27FC236}">
                <a16:creationId xmlns:a16="http://schemas.microsoft.com/office/drawing/2014/main" id="{FE2E1B21-97CE-47DE-AD22-EAE7214BBCD8}"/>
              </a:ext>
            </a:extLst>
          </p:cNvPr>
          <p:cNvCxnSpPr>
            <a:cxnSpLocks/>
          </p:cNvCxnSpPr>
          <p:nvPr/>
        </p:nvCxnSpPr>
        <p:spPr>
          <a:xfrm flipV="1">
            <a:off x="3487818" y="5540469"/>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8C6721F3-4716-4258-9A5E-3277AAF13103}"/>
              </a:ext>
            </a:extLst>
          </p:cNvPr>
          <p:cNvSpPr txBox="1"/>
          <p:nvPr/>
        </p:nvSpPr>
        <p:spPr>
          <a:xfrm>
            <a:off x="5034812" y="4801805"/>
            <a:ext cx="2242289" cy="1477328"/>
          </a:xfrm>
          <a:prstGeom prst="rect">
            <a:avLst/>
          </a:prstGeom>
          <a:noFill/>
        </p:spPr>
        <p:txBody>
          <a:bodyPr wrap="square">
            <a:spAutoFit/>
          </a:bodyPr>
          <a:lstStyle/>
          <a:p>
            <a:pPr algn="ctr"/>
            <a:r>
              <a:rPr lang="de-CH" sz="3000" dirty="0"/>
              <a:t>10 Gebote</a:t>
            </a:r>
          </a:p>
          <a:p>
            <a:pPr algn="ctr"/>
            <a:r>
              <a:rPr lang="de-CH" sz="3000" dirty="0"/>
              <a:t>+</a:t>
            </a:r>
          </a:p>
          <a:p>
            <a:pPr algn="ctr"/>
            <a:r>
              <a:rPr lang="de-CH" sz="3000" dirty="0"/>
              <a:t>603 Gebote</a:t>
            </a:r>
          </a:p>
        </p:txBody>
      </p:sp>
      <p:cxnSp>
        <p:nvCxnSpPr>
          <p:cNvPr id="25" name="Gerade Verbindung mit Pfeil 24">
            <a:extLst>
              <a:ext uri="{FF2B5EF4-FFF2-40B4-BE49-F238E27FC236}">
                <a16:creationId xmlns:a16="http://schemas.microsoft.com/office/drawing/2014/main" id="{534CEBC9-F3AA-45D2-92D6-24643D03E9F0}"/>
              </a:ext>
            </a:extLst>
          </p:cNvPr>
          <p:cNvCxnSpPr>
            <a:cxnSpLocks/>
          </p:cNvCxnSpPr>
          <p:nvPr/>
        </p:nvCxnSpPr>
        <p:spPr>
          <a:xfrm flipV="1">
            <a:off x="7551818" y="5540469"/>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C0747A3-E116-4053-A7C7-AA68B0001737}"/>
              </a:ext>
            </a:extLst>
          </p:cNvPr>
          <p:cNvSpPr txBox="1"/>
          <p:nvPr/>
        </p:nvSpPr>
        <p:spPr>
          <a:xfrm>
            <a:off x="8823645" y="5263470"/>
            <a:ext cx="2242289" cy="553998"/>
          </a:xfrm>
          <a:prstGeom prst="rect">
            <a:avLst/>
          </a:prstGeom>
          <a:noFill/>
        </p:spPr>
        <p:txBody>
          <a:bodyPr wrap="square">
            <a:spAutoFit/>
          </a:bodyPr>
          <a:lstStyle/>
          <a:p>
            <a:pPr algn="ctr"/>
            <a:r>
              <a:rPr lang="de-CH" sz="3000" b="1" dirty="0"/>
              <a:t>613 Gebote</a:t>
            </a:r>
          </a:p>
        </p:txBody>
      </p:sp>
      <p:sp>
        <p:nvSpPr>
          <p:cNvPr id="30" name="Textfeld 29">
            <a:extLst>
              <a:ext uri="{FF2B5EF4-FFF2-40B4-BE49-F238E27FC236}">
                <a16:creationId xmlns:a16="http://schemas.microsoft.com/office/drawing/2014/main" id="{A229F924-3CDA-4572-BAF4-A21AA3568F46}"/>
              </a:ext>
            </a:extLst>
          </p:cNvPr>
          <p:cNvSpPr txBox="1"/>
          <p:nvPr/>
        </p:nvSpPr>
        <p:spPr>
          <a:xfrm>
            <a:off x="1038562" y="5032637"/>
            <a:ext cx="2242289" cy="1015663"/>
          </a:xfrm>
          <a:prstGeom prst="rect">
            <a:avLst/>
          </a:prstGeom>
          <a:noFill/>
        </p:spPr>
        <p:txBody>
          <a:bodyPr wrap="square">
            <a:spAutoFit/>
          </a:bodyPr>
          <a:lstStyle/>
          <a:p>
            <a:pPr algn="ctr"/>
            <a:r>
              <a:rPr lang="de-CH" sz="3000" dirty="0"/>
              <a:t>Buch des</a:t>
            </a:r>
          </a:p>
          <a:p>
            <a:pPr algn="ctr"/>
            <a:r>
              <a:rPr lang="de-CH" sz="3000" dirty="0"/>
              <a:t>Bundes</a:t>
            </a:r>
          </a:p>
        </p:txBody>
      </p:sp>
    </p:spTree>
    <p:extLst>
      <p:ext uri="{BB962C8B-B14F-4D97-AF65-F5344CB8AC3E}">
        <p14:creationId xmlns:p14="http://schemas.microsoft.com/office/powerpoint/2010/main" val="17343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4"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1938992"/>
          </a:xfrm>
          <a:prstGeom prst="rect">
            <a:avLst/>
          </a:prstGeom>
          <a:noFill/>
        </p:spPr>
        <p:txBody>
          <a:bodyPr wrap="square">
            <a:spAutoFit/>
          </a:bodyPr>
          <a:lstStyle/>
          <a:p>
            <a:pPr marL="457200" indent="-457200">
              <a:buFont typeface="Arial" panose="020B0604020202020204" pitchFamily="34" charset="0"/>
              <a:buChar char="•"/>
            </a:pPr>
            <a:r>
              <a:rPr lang="de-CH" sz="3000" dirty="0"/>
              <a:t>248 positive Gebote (erlaubt oder vorgeschrieben)</a:t>
            </a:r>
          </a:p>
          <a:p>
            <a:r>
              <a:rPr lang="de-CH" sz="3000" dirty="0"/>
              <a:t>     365 negative Gebote (verboten)</a:t>
            </a:r>
          </a:p>
          <a:p>
            <a:pPr marL="457200" indent="-457200">
              <a:buFont typeface="Arial" panose="020B0604020202020204" pitchFamily="34" charset="0"/>
              <a:buChar char="•"/>
            </a:pPr>
            <a:r>
              <a:rPr lang="de-CH" sz="3000" dirty="0"/>
              <a:t>Segnungen und Gerichte</a:t>
            </a:r>
          </a:p>
          <a:p>
            <a:endParaRPr lang="de-CH" sz="3000" dirty="0"/>
          </a:p>
        </p:txBody>
      </p:sp>
      <p:sp>
        <p:nvSpPr>
          <p:cNvPr id="8" name="Textfeld 7">
            <a:extLst>
              <a:ext uri="{FF2B5EF4-FFF2-40B4-BE49-F238E27FC236}">
                <a16:creationId xmlns:a16="http://schemas.microsoft.com/office/drawing/2014/main" id="{A928C653-C024-43F9-8BC3-C13AA2063169}"/>
              </a:ext>
            </a:extLst>
          </p:cNvPr>
          <p:cNvSpPr txBox="1"/>
          <p:nvPr/>
        </p:nvSpPr>
        <p:spPr>
          <a:xfrm>
            <a:off x="5324106" y="3515597"/>
            <a:ext cx="1543788" cy="553998"/>
          </a:xfrm>
          <a:prstGeom prst="rect">
            <a:avLst/>
          </a:prstGeom>
          <a:noFill/>
        </p:spPr>
        <p:txBody>
          <a:bodyPr wrap="square">
            <a:spAutoFit/>
          </a:bodyPr>
          <a:lstStyle/>
          <a:p>
            <a:pPr algn="ctr"/>
            <a:r>
              <a:rPr lang="de-CH" sz="3000" dirty="0"/>
              <a:t>5Mo 28</a:t>
            </a:r>
          </a:p>
        </p:txBody>
      </p:sp>
      <p:sp>
        <p:nvSpPr>
          <p:cNvPr id="9" name="Textfeld 8">
            <a:extLst>
              <a:ext uri="{FF2B5EF4-FFF2-40B4-BE49-F238E27FC236}">
                <a16:creationId xmlns:a16="http://schemas.microsoft.com/office/drawing/2014/main" id="{5AE2A3DD-56E8-44A2-A9E9-DD447129EA1A}"/>
              </a:ext>
            </a:extLst>
          </p:cNvPr>
          <p:cNvSpPr txBox="1"/>
          <p:nvPr/>
        </p:nvSpPr>
        <p:spPr>
          <a:xfrm>
            <a:off x="3228607" y="4552269"/>
            <a:ext cx="1890919" cy="553998"/>
          </a:xfrm>
          <a:prstGeom prst="rect">
            <a:avLst/>
          </a:prstGeom>
          <a:noFill/>
        </p:spPr>
        <p:txBody>
          <a:bodyPr wrap="square">
            <a:spAutoFit/>
          </a:bodyPr>
          <a:lstStyle/>
          <a:p>
            <a:pPr algn="ctr"/>
            <a:r>
              <a:rPr lang="de-CH" sz="3000" dirty="0"/>
              <a:t>Gehorsam</a:t>
            </a:r>
          </a:p>
        </p:txBody>
      </p:sp>
      <p:sp>
        <p:nvSpPr>
          <p:cNvPr id="10" name="Textfeld 9">
            <a:extLst>
              <a:ext uri="{FF2B5EF4-FFF2-40B4-BE49-F238E27FC236}">
                <a16:creationId xmlns:a16="http://schemas.microsoft.com/office/drawing/2014/main" id="{17BBC3F0-FDB7-432D-ABFE-E4F800FE0E87}"/>
              </a:ext>
            </a:extLst>
          </p:cNvPr>
          <p:cNvSpPr txBox="1"/>
          <p:nvPr/>
        </p:nvSpPr>
        <p:spPr>
          <a:xfrm>
            <a:off x="7072476" y="4552269"/>
            <a:ext cx="2284620" cy="553998"/>
          </a:xfrm>
          <a:prstGeom prst="rect">
            <a:avLst/>
          </a:prstGeom>
          <a:noFill/>
        </p:spPr>
        <p:txBody>
          <a:bodyPr wrap="square">
            <a:spAutoFit/>
          </a:bodyPr>
          <a:lstStyle/>
          <a:p>
            <a:pPr algn="ctr"/>
            <a:r>
              <a:rPr lang="de-CH" sz="3000" dirty="0"/>
              <a:t>Ungehorsam</a:t>
            </a:r>
          </a:p>
        </p:txBody>
      </p:sp>
      <p:sp>
        <p:nvSpPr>
          <p:cNvPr id="12" name="Textfeld 11">
            <a:extLst>
              <a:ext uri="{FF2B5EF4-FFF2-40B4-BE49-F238E27FC236}">
                <a16:creationId xmlns:a16="http://schemas.microsoft.com/office/drawing/2014/main" id="{7158F3DC-291C-482C-8604-E8EB00EB93D4}"/>
              </a:ext>
            </a:extLst>
          </p:cNvPr>
          <p:cNvSpPr txBox="1"/>
          <p:nvPr/>
        </p:nvSpPr>
        <p:spPr>
          <a:xfrm>
            <a:off x="1368745" y="5608676"/>
            <a:ext cx="2691022" cy="1015663"/>
          </a:xfrm>
          <a:prstGeom prst="rect">
            <a:avLst/>
          </a:prstGeom>
          <a:noFill/>
        </p:spPr>
        <p:txBody>
          <a:bodyPr wrap="square">
            <a:spAutoFit/>
          </a:bodyPr>
          <a:lstStyle/>
          <a:p>
            <a:pPr algn="ctr"/>
            <a:r>
              <a:rPr lang="de-CH" sz="3000" dirty="0"/>
              <a:t>14 Verse Segnungen</a:t>
            </a:r>
          </a:p>
        </p:txBody>
      </p:sp>
      <p:sp>
        <p:nvSpPr>
          <p:cNvPr id="13" name="Textfeld 12">
            <a:extLst>
              <a:ext uri="{FF2B5EF4-FFF2-40B4-BE49-F238E27FC236}">
                <a16:creationId xmlns:a16="http://schemas.microsoft.com/office/drawing/2014/main" id="{3E628585-FE8B-4210-84CA-779E42935F9F}"/>
              </a:ext>
            </a:extLst>
          </p:cNvPr>
          <p:cNvSpPr txBox="1"/>
          <p:nvPr/>
        </p:nvSpPr>
        <p:spPr>
          <a:xfrm>
            <a:off x="9049245" y="5608675"/>
            <a:ext cx="1890919" cy="1015663"/>
          </a:xfrm>
          <a:prstGeom prst="rect">
            <a:avLst/>
          </a:prstGeom>
          <a:noFill/>
        </p:spPr>
        <p:txBody>
          <a:bodyPr wrap="square">
            <a:spAutoFit/>
          </a:bodyPr>
          <a:lstStyle/>
          <a:p>
            <a:pPr algn="ctr"/>
            <a:r>
              <a:rPr lang="de-CH" sz="3000" dirty="0"/>
              <a:t>54 Verse Gerichte</a:t>
            </a:r>
          </a:p>
        </p:txBody>
      </p:sp>
      <p:cxnSp>
        <p:nvCxnSpPr>
          <p:cNvPr id="14" name="Gerade Verbindung mit Pfeil 13">
            <a:extLst>
              <a:ext uri="{FF2B5EF4-FFF2-40B4-BE49-F238E27FC236}">
                <a16:creationId xmlns:a16="http://schemas.microsoft.com/office/drawing/2014/main" id="{36FC0532-4D78-4567-AFA7-528D4D650219}"/>
              </a:ext>
            </a:extLst>
          </p:cNvPr>
          <p:cNvCxnSpPr>
            <a:cxnSpLocks/>
          </p:cNvCxnSpPr>
          <p:nvPr/>
        </p:nvCxnSpPr>
        <p:spPr>
          <a:xfrm flipH="1">
            <a:off x="4930871" y="4110567"/>
            <a:ext cx="304335"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916826F-1819-4B5F-81CE-0AAFE0993E4D}"/>
              </a:ext>
            </a:extLst>
          </p:cNvPr>
          <p:cNvCxnSpPr>
            <a:cxnSpLocks/>
          </p:cNvCxnSpPr>
          <p:nvPr/>
        </p:nvCxnSpPr>
        <p:spPr>
          <a:xfrm flipH="1">
            <a:off x="3544726" y="5196603"/>
            <a:ext cx="304335"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25E5F2F5-80D4-45E4-ACEB-C85DB1C9E528}"/>
              </a:ext>
            </a:extLst>
          </p:cNvPr>
          <p:cNvCxnSpPr>
            <a:cxnSpLocks/>
          </p:cNvCxnSpPr>
          <p:nvPr/>
        </p:nvCxnSpPr>
        <p:spPr>
          <a:xfrm>
            <a:off x="6783943" y="4116200"/>
            <a:ext cx="345706" cy="3697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0DD6640-0981-46D8-8F17-5557DEE0354B}"/>
              </a:ext>
            </a:extLst>
          </p:cNvPr>
          <p:cNvCxnSpPr>
            <a:cxnSpLocks/>
          </p:cNvCxnSpPr>
          <p:nvPr/>
        </p:nvCxnSpPr>
        <p:spPr>
          <a:xfrm>
            <a:off x="8838540" y="5202236"/>
            <a:ext cx="345706" cy="3697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2400657"/>
          </a:xfrm>
          <a:prstGeom prst="rect">
            <a:avLst/>
          </a:prstGeom>
          <a:noFill/>
        </p:spPr>
        <p:txBody>
          <a:bodyPr wrap="square">
            <a:spAutoFit/>
          </a:bodyPr>
          <a:lstStyle/>
          <a:p>
            <a:pPr marL="457200" indent="-457200">
              <a:buFont typeface="Arial" panose="020B0604020202020204" pitchFamily="34" charset="0"/>
              <a:buChar char="•"/>
            </a:pPr>
            <a:r>
              <a:rPr lang="de-CH" sz="3000" dirty="0"/>
              <a:t>248 positive Gebote (erlaubt oder vorgeschrieben)</a:t>
            </a:r>
          </a:p>
          <a:p>
            <a:r>
              <a:rPr lang="de-CH" sz="3000" dirty="0"/>
              <a:t>     365 negative Gebote (verboten)</a:t>
            </a:r>
          </a:p>
          <a:p>
            <a:pPr marL="457200" indent="-457200">
              <a:buFont typeface="Arial" panose="020B0604020202020204" pitchFamily="34" charset="0"/>
              <a:buChar char="•"/>
            </a:pPr>
            <a:r>
              <a:rPr lang="de-CH" sz="3000" dirty="0"/>
              <a:t>Segnungen und Gerichte</a:t>
            </a:r>
          </a:p>
          <a:p>
            <a:pPr marL="457200" indent="-457200">
              <a:buFont typeface="Arial" panose="020B0604020202020204" pitchFamily="34" charset="0"/>
              <a:buChar char="•"/>
            </a:pPr>
            <a:r>
              <a:rPr lang="de-CH" sz="3000" dirty="0"/>
              <a:t>Blutopfer</a:t>
            </a:r>
          </a:p>
          <a:p>
            <a:endParaRPr lang="de-CH" sz="3000" dirty="0"/>
          </a:p>
        </p:txBody>
      </p:sp>
      <p:sp>
        <p:nvSpPr>
          <p:cNvPr id="17" name="Textfeld 16">
            <a:extLst>
              <a:ext uri="{FF2B5EF4-FFF2-40B4-BE49-F238E27FC236}">
                <a16:creationId xmlns:a16="http://schemas.microsoft.com/office/drawing/2014/main" id="{B21C75DF-3872-44A2-946C-BD00B47B798B}"/>
              </a:ext>
            </a:extLst>
          </p:cNvPr>
          <p:cNvSpPr txBox="1"/>
          <p:nvPr/>
        </p:nvSpPr>
        <p:spPr>
          <a:xfrm>
            <a:off x="1126065" y="3821106"/>
            <a:ext cx="10891164" cy="1477328"/>
          </a:xfrm>
          <a:prstGeom prst="rect">
            <a:avLst/>
          </a:prstGeom>
          <a:noFill/>
        </p:spPr>
        <p:txBody>
          <a:bodyPr wrap="square">
            <a:spAutoFit/>
          </a:bodyPr>
          <a:lstStyle/>
          <a:p>
            <a:r>
              <a:rPr lang="de-CH" sz="3000" dirty="0"/>
              <a:t>„</a:t>
            </a:r>
            <a:r>
              <a:rPr lang="de-DE" sz="3000" dirty="0"/>
              <a:t>Denn die Seele des Fleisches ist im Blut, und ich selbst habe es euch auf den Altar gegeben, Sühnung für eure Seelen zu erwirken. Denn das Blut ist es, das Sühnung tut durch die Seele in ihm.</a:t>
            </a:r>
            <a:r>
              <a:rPr lang="de-CH" sz="3000" dirty="0"/>
              <a:t>“</a:t>
            </a:r>
            <a:r>
              <a:rPr lang="fr-CH" sz="3000" dirty="0"/>
              <a:t> 3Mo 17,11</a:t>
            </a:r>
            <a:endParaRPr lang="de-CH" sz="3000" dirty="0"/>
          </a:p>
        </p:txBody>
      </p:sp>
      <p:sp>
        <p:nvSpPr>
          <p:cNvPr id="19" name="Textfeld 18">
            <a:extLst>
              <a:ext uri="{FF2B5EF4-FFF2-40B4-BE49-F238E27FC236}">
                <a16:creationId xmlns:a16="http://schemas.microsoft.com/office/drawing/2014/main" id="{3906B06E-076F-42F1-80D6-425EA96425A7}"/>
              </a:ext>
            </a:extLst>
          </p:cNvPr>
          <p:cNvSpPr txBox="1"/>
          <p:nvPr/>
        </p:nvSpPr>
        <p:spPr>
          <a:xfrm>
            <a:off x="1126065" y="5477211"/>
            <a:ext cx="8140700" cy="1015663"/>
          </a:xfrm>
          <a:prstGeom prst="rect">
            <a:avLst/>
          </a:prstGeom>
          <a:noFill/>
        </p:spPr>
        <p:txBody>
          <a:bodyPr wrap="square">
            <a:spAutoFit/>
          </a:bodyPr>
          <a:lstStyle/>
          <a:p>
            <a:r>
              <a:rPr lang="fr-CH" sz="3000" dirty="0"/>
              <a:t>„</a:t>
            </a:r>
            <a:r>
              <a:rPr lang="de-DE" sz="3000" dirty="0"/>
              <a:t>denn unmöglich kann Blut von Stieren und Böcken Sünden wegnehmen.</a:t>
            </a:r>
            <a:r>
              <a:rPr lang="fr-CH" sz="3000" dirty="0"/>
              <a:t>“ </a:t>
            </a:r>
            <a:r>
              <a:rPr lang="fr-CH" sz="3000" dirty="0" err="1"/>
              <a:t>Hebr</a:t>
            </a:r>
            <a:r>
              <a:rPr lang="fr-CH" sz="3000" dirty="0"/>
              <a:t> 10,4</a:t>
            </a:r>
            <a:endParaRPr lang="de-CH" sz="3000" dirty="0"/>
          </a:p>
        </p:txBody>
      </p:sp>
    </p:spTree>
    <p:extLst>
      <p:ext uri="{BB962C8B-B14F-4D97-AF65-F5344CB8AC3E}">
        <p14:creationId xmlns:p14="http://schemas.microsoft.com/office/powerpoint/2010/main" val="177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2862322"/>
          </a:xfrm>
          <a:prstGeom prst="rect">
            <a:avLst/>
          </a:prstGeom>
          <a:noFill/>
        </p:spPr>
        <p:txBody>
          <a:bodyPr wrap="square">
            <a:spAutoFit/>
          </a:bodyPr>
          <a:lstStyle/>
          <a:p>
            <a:pPr marL="457200" indent="-457200">
              <a:buFont typeface="Arial" panose="020B0604020202020204" pitchFamily="34" charset="0"/>
              <a:buChar char="•"/>
            </a:pPr>
            <a:r>
              <a:rPr lang="de-CH" sz="3000" dirty="0"/>
              <a:t>248 positive Gebote (erlaubt oder vorgeschrieben)</a:t>
            </a:r>
          </a:p>
          <a:p>
            <a:r>
              <a:rPr lang="de-CH" sz="3000" dirty="0"/>
              <a:t>     365 negative Gebote (verboten)</a:t>
            </a:r>
          </a:p>
          <a:p>
            <a:pPr marL="457200" indent="-457200">
              <a:buFont typeface="Arial" panose="020B0604020202020204" pitchFamily="34" charset="0"/>
              <a:buChar char="•"/>
            </a:pPr>
            <a:r>
              <a:rPr lang="de-CH" sz="3000" dirty="0"/>
              <a:t>Segnungen und Gerichte</a:t>
            </a:r>
          </a:p>
          <a:p>
            <a:pPr marL="457200" indent="-457200">
              <a:buFont typeface="Arial" panose="020B0604020202020204" pitchFamily="34" charset="0"/>
              <a:buChar char="•"/>
            </a:pPr>
            <a:r>
              <a:rPr lang="de-CH" sz="3000" dirty="0"/>
              <a:t>Blutopfer</a:t>
            </a:r>
          </a:p>
          <a:p>
            <a:pPr marL="457200" indent="-457200">
              <a:buFont typeface="Arial" panose="020B0604020202020204" pitchFamily="34" charset="0"/>
              <a:buChar char="•"/>
            </a:pPr>
            <a:r>
              <a:rPr lang="de-CH" sz="3000" dirty="0"/>
              <a:t>Speisevorschriften</a:t>
            </a:r>
          </a:p>
          <a:p>
            <a:endParaRPr lang="de-CH" sz="3000" dirty="0"/>
          </a:p>
        </p:txBody>
      </p:sp>
      <p:sp>
        <p:nvSpPr>
          <p:cNvPr id="7" name="Textfeld 6">
            <a:extLst>
              <a:ext uri="{FF2B5EF4-FFF2-40B4-BE49-F238E27FC236}">
                <a16:creationId xmlns:a16="http://schemas.microsoft.com/office/drawing/2014/main" id="{36D33EA6-9EDA-472B-8646-F93F2F97EB90}"/>
              </a:ext>
            </a:extLst>
          </p:cNvPr>
          <p:cNvSpPr txBox="1"/>
          <p:nvPr/>
        </p:nvSpPr>
        <p:spPr>
          <a:xfrm>
            <a:off x="1654583" y="4293983"/>
            <a:ext cx="2448293" cy="553998"/>
          </a:xfrm>
          <a:prstGeom prst="rect">
            <a:avLst/>
          </a:prstGeom>
          <a:noFill/>
        </p:spPr>
        <p:txBody>
          <a:bodyPr wrap="square">
            <a:spAutoFit/>
          </a:bodyPr>
          <a:lstStyle/>
          <a:p>
            <a:pPr algn="ctr"/>
            <a:r>
              <a:rPr lang="de-CH" sz="3000" dirty="0"/>
              <a:t>Säugetiere</a:t>
            </a:r>
          </a:p>
        </p:txBody>
      </p:sp>
      <p:pic>
        <p:nvPicPr>
          <p:cNvPr id="4" name="Grafik 3">
            <a:extLst>
              <a:ext uri="{FF2B5EF4-FFF2-40B4-BE49-F238E27FC236}">
                <a16:creationId xmlns:a16="http://schemas.microsoft.com/office/drawing/2014/main" id="{9D4F3491-71F6-40D0-90DA-A1B979223C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78846" y="5288958"/>
            <a:ext cx="894494" cy="747691"/>
          </a:xfrm>
          <a:prstGeom prst="rect">
            <a:avLst/>
          </a:prstGeom>
        </p:spPr>
      </p:pic>
      <p:sp>
        <p:nvSpPr>
          <p:cNvPr id="12" name="Textfeld 11">
            <a:extLst>
              <a:ext uri="{FF2B5EF4-FFF2-40B4-BE49-F238E27FC236}">
                <a16:creationId xmlns:a16="http://schemas.microsoft.com/office/drawing/2014/main" id="{40415DE1-8918-424C-95B3-FE91489CD44A}"/>
              </a:ext>
            </a:extLst>
          </p:cNvPr>
          <p:cNvSpPr txBox="1"/>
          <p:nvPr/>
        </p:nvSpPr>
        <p:spPr>
          <a:xfrm>
            <a:off x="1654583" y="6104863"/>
            <a:ext cx="2448293" cy="553998"/>
          </a:xfrm>
          <a:prstGeom prst="rect">
            <a:avLst/>
          </a:prstGeom>
          <a:noFill/>
        </p:spPr>
        <p:txBody>
          <a:bodyPr wrap="square">
            <a:spAutoFit/>
          </a:bodyPr>
          <a:lstStyle/>
          <a:p>
            <a:pPr algn="ctr"/>
            <a:r>
              <a:rPr lang="de-CH" sz="3000" dirty="0"/>
              <a:t>Wiederkäuer</a:t>
            </a:r>
          </a:p>
        </p:txBody>
      </p:sp>
      <p:cxnSp>
        <p:nvCxnSpPr>
          <p:cNvPr id="13" name="Gerade Verbindung mit Pfeil 12">
            <a:extLst>
              <a:ext uri="{FF2B5EF4-FFF2-40B4-BE49-F238E27FC236}">
                <a16:creationId xmlns:a16="http://schemas.microsoft.com/office/drawing/2014/main" id="{5577666A-3E41-475A-953A-D47FED0A204A}"/>
              </a:ext>
            </a:extLst>
          </p:cNvPr>
          <p:cNvCxnSpPr>
            <a:cxnSpLocks/>
          </p:cNvCxnSpPr>
          <p:nvPr/>
        </p:nvCxnSpPr>
        <p:spPr>
          <a:xfrm flipH="1">
            <a:off x="2860367" y="4848211"/>
            <a:ext cx="1" cy="372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849D6F0-ABD8-4D3B-B23D-DCEDC32B0213}"/>
              </a:ext>
            </a:extLst>
          </p:cNvPr>
          <p:cNvSpPr txBox="1"/>
          <p:nvPr/>
        </p:nvSpPr>
        <p:spPr>
          <a:xfrm>
            <a:off x="5484333" y="4293983"/>
            <a:ext cx="1420235" cy="553998"/>
          </a:xfrm>
          <a:prstGeom prst="rect">
            <a:avLst/>
          </a:prstGeom>
          <a:noFill/>
        </p:spPr>
        <p:txBody>
          <a:bodyPr wrap="square">
            <a:spAutoFit/>
          </a:bodyPr>
          <a:lstStyle/>
          <a:p>
            <a:pPr algn="ctr"/>
            <a:r>
              <a:rPr lang="de-CH" sz="3000" dirty="0"/>
              <a:t>Fische</a:t>
            </a:r>
          </a:p>
        </p:txBody>
      </p:sp>
      <p:pic>
        <p:nvPicPr>
          <p:cNvPr id="10" name="Grafik 9">
            <a:extLst>
              <a:ext uri="{FF2B5EF4-FFF2-40B4-BE49-F238E27FC236}">
                <a16:creationId xmlns:a16="http://schemas.microsoft.com/office/drawing/2014/main" id="{7FC6E8DF-F124-411F-8203-FDFC3D4976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77771" y="5220744"/>
            <a:ext cx="2033357" cy="1011767"/>
          </a:xfrm>
          <a:prstGeom prst="rect">
            <a:avLst/>
          </a:prstGeom>
        </p:spPr>
      </p:pic>
      <p:cxnSp>
        <p:nvCxnSpPr>
          <p:cNvPr id="18" name="Gerade Verbindung mit Pfeil 17">
            <a:extLst>
              <a:ext uri="{FF2B5EF4-FFF2-40B4-BE49-F238E27FC236}">
                <a16:creationId xmlns:a16="http://schemas.microsoft.com/office/drawing/2014/main" id="{2882D3C8-2294-4BCD-A9E1-615DBAA66298}"/>
              </a:ext>
            </a:extLst>
          </p:cNvPr>
          <p:cNvCxnSpPr>
            <a:cxnSpLocks/>
          </p:cNvCxnSpPr>
          <p:nvPr/>
        </p:nvCxnSpPr>
        <p:spPr>
          <a:xfrm flipH="1">
            <a:off x="6194449" y="4836665"/>
            <a:ext cx="1" cy="372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3E5A7F8D-6F48-43C3-AE99-6A42057B484F}"/>
              </a:ext>
            </a:extLst>
          </p:cNvPr>
          <p:cNvCxnSpPr>
            <a:cxnSpLocks/>
          </p:cNvCxnSpPr>
          <p:nvPr/>
        </p:nvCxnSpPr>
        <p:spPr>
          <a:xfrm>
            <a:off x="5092700" y="5415999"/>
            <a:ext cx="335515"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A8126A98-69AC-4449-A5B4-21C4E3F75CB6}"/>
              </a:ext>
            </a:extLst>
          </p:cNvPr>
          <p:cNvCxnSpPr>
            <a:cxnSpLocks/>
          </p:cNvCxnSpPr>
          <p:nvPr/>
        </p:nvCxnSpPr>
        <p:spPr>
          <a:xfrm flipH="1">
            <a:off x="6577024" y="5310122"/>
            <a:ext cx="172485"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13E7D880-E1DD-4A9E-ACCF-8B84335A650C}"/>
              </a:ext>
            </a:extLst>
          </p:cNvPr>
          <p:cNvSpPr txBox="1"/>
          <p:nvPr/>
        </p:nvSpPr>
        <p:spPr>
          <a:xfrm>
            <a:off x="9161650" y="4293983"/>
            <a:ext cx="1212801" cy="553998"/>
          </a:xfrm>
          <a:prstGeom prst="rect">
            <a:avLst/>
          </a:prstGeom>
          <a:noFill/>
        </p:spPr>
        <p:txBody>
          <a:bodyPr wrap="square">
            <a:spAutoFit/>
          </a:bodyPr>
          <a:lstStyle/>
          <a:p>
            <a:pPr algn="ctr"/>
            <a:r>
              <a:rPr lang="de-CH" sz="3000" dirty="0"/>
              <a:t>Vögel</a:t>
            </a:r>
          </a:p>
        </p:txBody>
      </p:sp>
      <p:pic>
        <p:nvPicPr>
          <p:cNvPr id="24" name="Grafik 23">
            <a:extLst>
              <a:ext uri="{FF2B5EF4-FFF2-40B4-BE49-F238E27FC236}">
                <a16:creationId xmlns:a16="http://schemas.microsoft.com/office/drawing/2014/main" id="{1DF5EA66-B46D-44F8-8E65-A54D6B80F8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46945" y="5380403"/>
            <a:ext cx="1047792" cy="1238943"/>
          </a:xfrm>
          <a:prstGeom prst="rect">
            <a:avLst/>
          </a:prstGeom>
        </p:spPr>
      </p:pic>
      <p:pic>
        <p:nvPicPr>
          <p:cNvPr id="1028" name="Picture 4">
            <a:extLst>
              <a:ext uri="{FF2B5EF4-FFF2-40B4-BE49-F238E27FC236}">
                <a16:creationId xmlns:a16="http://schemas.microsoft.com/office/drawing/2014/main" id="{90E1B406-5495-430E-A66E-60AF4FA483D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116014" y="5313506"/>
            <a:ext cx="1417536" cy="141753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Gerade Verbindung mit Pfeil 29">
            <a:extLst>
              <a:ext uri="{FF2B5EF4-FFF2-40B4-BE49-F238E27FC236}">
                <a16:creationId xmlns:a16="http://schemas.microsoft.com/office/drawing/2014/main" id="{81DD4BA9-0EDB-4EDD-9DB3-AD77BD78A883}"/>
              </a:ext>
            </a:extLst>
          </p:cNvPr>
          <p:cNvCxnSpPr>
            <a:cxnSpLocks/>
          </p:cNvCxnSpPr>
          <p:nvPr/>
        </p:nvCxnSpPr>
        <p:spPr>
          <a:xfrm flipH="1">
            <a:off x="9816732" y="4834467"/>
            <a:ext cx="1" cy="372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par>
                                <p:cTn id="66" presetID="53" presetClass="entr" presetSubtype="16"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nodeType="withEffect">
                                  <p:stCondLst>
                                    <p:cond delay="0"/>
                                  </p:stCondLst>
                                  <p:childTnLst>
                                    <p:set>
                                      <p:cBhvr>
                                        <p:cTn id="72" dur="1" fill="hold">
                                          <p:stCondLst>
                                            <p:cond delay="0"/>
                                          </p:stCondLst>
                                        </p:cTn>
                                        <p:tgtEl>
                                          <p:spTgt spid="1028"/>
                                        </p:tgtEl>
                                        <p:attrNameLst>
                                          <p:attrName>style.visibility</p:attrName>
                                        </p:attrNameLst>
                                      </p:cBhvr>
                                      <p:to>
                                        <p:strVal val="visible"/>
                                      </p:to>
                                    </p:set>
                                    <p:anim calcmode="lin" valueType="num">
                                      <p:cBhvr>
                                        <p:cTn id="73" dur="500" fill="hold"/>
                                        <p:tgtEl>
                                          <p:spTgt spid="1028"/>
                                        </p:tgtEl>
                                        <p:attrNameLst>
                                          <p:attrName>ppt_w</p:attrName>
                                        </p:attrNameLst>
                                      </p:cBhvr>
                                      <p:tavLst>
                                        <p:tav tm="0">
                                          <p:val>
                                            <p:fltVal val="0"/>
                                          </p:val>
                                        </p:tav>
                                        <p:tav tm="100000">
                                          <p:val>
                                            <p:strVal val="#ppt_w"/>
                                          </p:val>
                                        </p:tav>
                                      </p:tavLst>
                                    </p:anim>
                                    <p:anim calcmode="lin" valueType="num">
                                      <p:cBhvr>
                                        <p:cTn id="74" dur="500" fill="hold"/>
                                        <p:tgtEl>
                                          <p:spTgt spid="1028"/>
                                        </p:tgtEl>
                                        <p:attrNameLst>
                                          <p:attrName>ppt_h</p:attrName>
                                        </p:attrNameLst>
                                      </p:cBhvr>
                                      <p:tavLst>
                                        <p:tav tm="0">
                                          <p:val>
                                            <p:fltVal val="0"/>
                                          </p:val>
                                        </p:tav>
                                        <p:tav tm="100000">
                                          <p:val>
                                            <p:strVal val="#ppt_h"/>
                                          </p:val>
                                        </p:tav>
                                      </p:tavLst>
                                    </p:anim>
                                    <p:animEffect transition="in" filter="fade">
                                      <p:cBhvr>
                                        <p:cTn id="75" dur="500"/>
                                        <p:tgtEl>
                                          <p:spTgt spid="1028"/>
                                        </p:tgtEl>
                                      </p:cBhvr>
                                    </p:animEffect>
                                  </p:childTnLst>
                                </p:cTn>
                              </p:par>
                              <p:par>
                                <p:cTn id="76" presetID="53" presetClass="entr" presetSubtype="16"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2862322"/>
          </a:xfrm>
          <a:prstGeom prst="rect">
            <a:avLst/>
          </a:prstGeom>
          <a:noFill/>
        </p:spPr>
        <p:txBody>
          <a:bodyPr wrap="square">
            <a:spAutoFit/>
          </a:bodyPr>
          <a:lstStyle/>
          <a:p>
            <a:pPr marL="457200" indent="-457200">
              <a:buFont typeface="Arial" panose="020B0604020202020204" pitchFamily="34" charset="0"/>
              <a:buChar char="•"/>
            </a:pPr>
            <a:r>
              <a:rPr lang="de-CH" sz="3000" dirty="0"/>
              <a:t>248 positive Gebote (erlaubt oder vorgeschrieben)</a:t>
            </a:r>
          </a:p>
          <a:p>
            <a:r>
              <a:rPr lang="de-CH" sz="3000" dirty="0"/>
              <a:t>     365 negative Gebote (verboten)</a:t>
            </a:r>
          </a:p>
          <a:p>
            <a:pPr marL="457200" indent="-457200">
              <a:buFont typeface="Arial" panose="020B0604020202020204" pitchFamily="34" charset="0"/>
              <a:buChar char="•"/>
            </a:pPr>
            <a:r>
              <a:rPr lang="de-CH" sz="3000" dirty="0"/>
              <a:t>Segnungen und Gerichte</a:t>
            </a:r>
          </a:p>
          <a:p>
            <a:pPr marL="457200" indent="-457200">
              <a:buFont typeface="Arial" panose="020B0604020202020204" pitchFamily="34" charset="0"/>
              <a:buChar char="•"/>
            </a:pPr>
            <a:r>
              <a:rPr lang="de-CH" sz="3000" dirty="0"/>
              <a:t>Blutopfer</a:t>
            </a:r>
          </a:p>
          <a:p>
            <a:pPr marL="457200" indent="-457200">
              <a:buFont typeface="Arial" panose="020B0604020202020204" pitchFamily="34" charset="0"/>
              <a:buChar char="•"/>
            </a:pPr>
            <a:r>
              <a:rPr lang="de-CH" sz="3000" dirty="0"/>
              <a:t>Todesstrafe</a:t>
            </a:r>
          </a:p>
          <a:p>
            <a:endParaRPr lang="de-CH" sz="3000" dirty="0"/>
          </a:p>
        </p:txBody>
      </p:sp>
      <p:sp>
        <p:nvSpPr>
          <p:cNvPr id="7" name="Textfeld 6">
            <a:extLst>
              <a:ext uri="{FF2B5EF4-FFF2-40B4-BE49-F238E27FC236}">
                <a16:creationId xmlns:a16="http://schemas.microsoft.com/office/drawing/2014/main" id="{36D33EA6-9EDA-472B-8646-F93F2F97EB90}"/>
              </a:ext>
            </a:extLst>
          </p:cNvPr>
          <p:cNvSpPr txBox="1"/>
          <p:nvPr/>
        </p:nvSpPr>
        <p:spPr>
          <a:xfrm>
            <a:off x="4397005" y="3675742"/>
            <a:ext cx="5102595" cy="2862322"/>
          </a:xfrm>
          <a:prstGeom prst="rect">
            <a:avLst/>
          </a:prstGeom>
          <a:noFill/>
        </p:spPr>
        <p:txBody>
          <a:bodyPr wrap="square">
            <a:spAutoFit/>
          </a:bodyPr>
          <a:lstStyle/>
          <a:p>
            <a:pPr marL="514350" indent="-514350">
              <a:buFont typeface="+mj-lt"/>
              <a:buAutoNum type="arabicPeriod"/>
            </a:pPr>
            <a:r>
              <a:rPr lang="de-CH" sz="3000" dirty="0"/>
              <a:t>Mord</a:t>
            </a:r>
          </a:p>
          <a:p>
            <a:pPr marL="514350" indent="-514350">
              <a:buFont typeface="+mj-lt"/>
              <a:buAutoNum type="arabicPeriod"/>
            </a:pPr>
            <a:r>
              <a:rPr lang="de-CH" sz="3000" dirty="0"/>
              <a:t>Götzendienst</a:t>
            </a:r>
          </a:p>
          <a:p>
            <a:pPr marL="514350" indent="-514350">
              <a:buFont typeface="+mj-lt"/>
              <a:buAutoNum type="arabicPeriod"/>
            </a:pPr>
            <a:r>
              <a:rPr lang="de-CH" sz="3000" dirty="0"/>
              <a:t>Ehebruch</a:t>
            </a:r>
          </a:p>
          <a:p>
            <a:pPr marL="514350" indent="-514350">
              <a:buFont typeface="+mj-lt"/>
              <a:buAutoNum type="arabicPeriod"/>
            </a:pPr>
            <a:r>
              <a:rPr lang="de-CH" sz="3000" dirty="0"/>
              <a:t>Gott oder Eltern verfluchen</a:t>
            </a:r>
          </a:p>
          <a:p>
            <a:pPr marL="514350" indent="-514350">
              <a:buFont typeface="+mj-lt"/>
              <a:buAutoNum type="arabicPeriod"/>
            </a:pPr>
            <a:r>
              <a:rPr lang="de-CH" sz="3000" dirty="0"/>
              <a:t>Brechen des Sabbats</a:t>
            </a:r>
          </a:p>
          <a:p>
            <a:pPr marL="514350" indent="-514350">
              <a:buFont typeface="+mj-lt"/>
              <a:buAutoNum type="arabicPeriod"/>
            </a:pPr>
            <a:r>
              <a:rPr lang="de-CH" sz="3000" dirty="0"/>
              <a:t>Zauberei</a:t>
            </a:r>
          </a:p>
        </p:txBody>
      </p:sp>
      <p:cxnSp>
        <p:nvCxnSpPr>
          <p:cNvPr id="19" name="Gerade Verbindung mit Pfeil 18">
            <a:extLst>
              <a:ext uri="{FF2B5EF4-FFF2-40B4-BE49-F238E27FC236}">
                <a16:creationId xmlns:a16="http://schemas.microsoft.com/office/drawing/2014/main" id="{A03B3EB8-C17A-4B69-8E53-08B7764A26FA}"/>
              </a:ext>
            </a:extLst>
          </p:cNvPr>
          <p:cNvCxnSpPr>
            <a:cxnSpLocks/>
          </p:cNvCxnSpPr>
          <p:nvPr/>
        </p:nvCxnSpPr>
        <p:spPr>
          <a:xfrm flipV="1">
            <a:off x="3293084" y="3948736"/>
            <a:ext cx="889449"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9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553998"/>
          </a:xfrm>
          <a:prstGeom prst="rect">
            <a:avLst/>
          </a:prstGeom>
          <a:noFill/>
        </p:spPr>
        <p:txBody>
          <a:bodyPr wrap="square">
            <a:spAutoFit/>
          </a:bodyPr>
          <a:lstStyle/>
          <a:p>
            <a:pPr marL="457200" indent="-457200">
              <a:buFont typeface="Arial" panose="020B0604020202020204" pitchFamily="34" charset="0"/>
              <a:buChar char="•"/>
            </a:pPr>
            <a:r>
              <a:rPr lang="de-CH" sz="3000" dirty="0"/>
              <a:t>Beschneidung</a:t>
            </a:r>
          </a:p>
        </p:txBody>
      </p:sp>
      <p:sp>
        <p:nvSpPr>
          <p:cNvPr id="8" name="Textfeld 7">
            <a:extLst>
              <a:ext uri="{FF2B5EF4-FFF2-40B4-BE49-F238E27FC236}">
                <a16:creationId xmlns:a16="http://schemas.microsoft.com/office/drawing/2014/main" id="{FA121796-2537-4413-B393-BFBA2BA59840}"/>
              </a:ext>
            </a:extLst>
          </p:cNvPr>
          <p:cNvSpPr txBox="1"/>
          <p:nvPr/>
        </p:nvSpPr>
        <p:spPr>
          <a:xfrm>
            <a:off x="2809438" y="2791888"/>
            <a:ext cx="1644096" cy="553998"/>
          </a:xfrm>
          <a:prstGeom prst="rect">
            <a:avLst/>
          </a:prstGeom>
          <a:noFill/>
        </p:spPr>
        <p:txBody>
          <a:bodyPr wrap="square">
            <a:spAutoFit/>
          </a:bodyPr>
          <a:lstStyle/>
          <a:p>
            <a:r>
              <a:rPr lang="de-CH" sz="3000" dirty="0"/>
              <a:t>Abraham</a:t>
            </a:r>
          </a:p>
        </p:txBody>
      </p:sp>
      <p:cxnSp>
        <p:nvCxnSpPr>
          <p:cNvPr id="9" name="Gerade Verbindung mit Pfeil 8">
            <a:extLst>
              <a:ext uri="{FF2B5EF4-FFF2-40B4-BE49-F238E27FC236}">
                <a16:creationId xmlns:a16="http://schemas.microsoft.com/office/drawing/2014/main" id="{6F0BC082-0A49-4F5C-AA70-66AA4DC6A555}"/>
              </a:ext>
            </a:extLst>
          </p:cNvPr>
          <p:cNvCxnSpPr>
            <a:cxnSpLocks/>
          </p:cNvCxnSpPr>
          <p:nvPr/>
        </p:nvCxnSpPr>
        <p:spPr>
          <a:xfrm flipH="1">
            <a:off x="3631486" y="3364624"/>
            <a:ext cx="1" cy="4631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6DBFE6E-63F7-4764-821C-CC32EDD004BF}"/>
              </a:ext>
            </a:extLst>
          </p:cNvPr>
          <p:cNvSpPr txBox="1"/>
          <p:nvPr/>
        </p:nvSpPr>
        <p:spPr>
          <a:xfrm>
            <a:off x="7018801" y="2809725"/>
            <a:ext cx="1067483" cy="553998"/>
          </a:xfrm>
          <a:prstGeom prst="rect">
            <a:avLst/>
          </a:prstGeom>
          <a:noFill/>
        </p:spPr>
        <p:txBody>
          <a:bodyPr wrap="square">
            <a:spAutoFit/>
          </a:bodyPr>
          <a:lstStyle/>
          <a:p>
            <a:r>
              <a:rPr lang="de-CH" sz="3000" dirty="0"/>
              <a:t>Mose</a:t>
            </a:r>
          </a:p>
        </p:txBody>
      </p:sp>
      <p:cxnSp>
        <p:nvCxnSpPr>
          <p:cNvPr id="12" name="Gerade Verbindung mit Pfeil 11">
            <a:extLst>
              <a:ext uri="{FF2B5EF4-FFF2-40B4-BE49-F238E27FC236}">
                <a16:creationId xmlns:a16="http://schemas.microsoft.com/office/drawing/2014/main" id="{41F9E50A-4723-4A6B-8A8D-4E0E78D81AC5}"/>
              </a:ext>
            </a:extLst>
          </p:cNvPr>
          <p:cNvCxnSpPr>
            <a:cxnSpLocks/>
          </p:cNvCxnSpPr>
          <p:nvPr/>
        </p:nvCxnSpPr>
        <p:spPr>
          <a:xfrm flipH="1">
            <a:off x="7561449" y="3345886"/>
            <a:ext cx="1" cy="472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749657D-F668-4D05-8157-1A6E75C0296C}"/>
              </a:ext>
            </a:extLst>
          </p:cNvPr>
          <p:cNvSpPr txBox="1"/>
          <p:nvPr/>
        </p:nvSpPr>
        <p:spPr>
          <a:xfrm>
            <a:off x="6235563" y="3846555"/>
            <a:ext cx="2976171" cy="553998"/>
          </a:xfrm>
          <a:prstGeom prst="rect">
            <a:avLst/>
          </a:prstGeom>
          <a:noFill/>
        </p:spPr>
        <p:txBody>
          <a:bodyPr wrap="square">
            <a:spAutoFit/>
          </a:bodyPr>
          <a:lstStyle/>
          <a:p>
            <a:r>
              <a:rPr lang="de-CH" sz="3000" dirty="0"/>
              <a:t>Alle unter Gesetz</a:t>
            </a:r>
          </a:p>
        </p:txBody>
      </p:sp>
      <p:sp>
        <p:nvSpPr>
          <p:cNvPr id="14" name="Textfeld 13">
            <a:extLst>
              <a:ext uri="{FF2B5EF4-FFF2-40B4-BE49-F238E27FC236}">
                <a16:creationId xmlns:a16="http://schemas.microsoft.com/office/drawing/2014/main" id="{CA8D1AE5-75EA-4385-910E-3133EC2F6D49}"/>
              </a:ext>
            </a:extLst>
          </p:cNvPr>
          <p:cNvSpPr txBox="1"/>
          <p:nvPr/>
        </p:nvSpPr>
        <p:spPr>
          <a:xfrm>
            <a:off x="3063385" y="3846555"/>
            <a:ext cx="1136202" cy="553998"/>
          </a:xfrm>
          <a:prstGeom prst="rect">
            <a:avLst/>
          </a:prstGeom>
          <a:noFill/>
        </p:spPr>
        <p:txBody>
          <a:bodyPr wrap="square">
            <a:spAutoFit/>
          </a:bodyPr>
          <a:lstStyle/>
          <a:p>
            <a:r>
              <a:rPr lang="de-CH" sz="3000" dirty="0"/>
              <a:t>Juden</a:t>
            </a:r>
          </a:p>
        </p:txBody>
      </p:sp>
      <p:sp>
        <p:nvSpPr>
          <p:cNvPr id="16" name="Textfeld 15">
            <a:extLst>
              <a:ext uri="{FF2B5EF4-FFF2-40B4-BE49-F238E27FC236}">
                <a16:creationId xmlns:a16="http://schemas.microsoft.com/office/drawing/2014/main" id="{4CEF0AAF-BDE8-4CB9-A5D3-D321A9410FE2}"/>
              </a:ext>
            </a:extLst>
          </p:cNvPr>
          <p:cNvSpPr txBox="1"/>
          <p:nvPr/>
        </p:nvSpPr>
        <p:spPr>
          <a:xfrm>
            <a:off x="838200" y="4813055"/>
            <a:ext cx="7934936" cy="1477328"/>
          </a:xfrm>
          <a:prstGeom prst="rect">
            <a:avLst/>
          </a:prstGeom>
          <a:noFill/>
        </p:spPr>
        <p:txBody>
          <a:bodyPr wrap="square">
            <a:spAutoFit/>
          </a:bodyPr>
          <a:lstStyle/>
          <a:p>
            <a:r>
              <a:rPr lang="fr-CH" sz="3000" dirty="0"/>
              <a:t>„</a:t>
            </a:r>
            <a:r>
              <a:rPr lang="de-DE" sz="3000" dirty="0"/>
              <a:t>Ich bezeuge aber noch einmal jedem Menschen, der sich beschneiden lässt, dass er das ganze Gesetz zu tun schuldig ist.</a:t>
            </a:r>
            <a:r>
              <a:rPr lang="fr-CH" sz="3000" dirty="0"/>
              <a:t>“ Gal 5,3</a:t>
            </a:r>
            <a:endParaRPr lang="de-CH" sz="3000" dirty="0"/>
          </a:p>
        </p:txBody>
      </p:sp>
    </p:spTree>
    <p:extLst>
      <p:ext uri="{BB962C8B-B14F-4D97-AF65-F5344CB8AC3E}">
        <p14:creationId xmlns:p14="http://schemas.microsoft.com/office/powerpoint/2010/main" val="34500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77262" y="2725270"/>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Tree>
    <p:extLst>
      <p:ext uri="{BB962C8B-B14F-4D97-AF65-F5344CB8AC3E}">
        <p14:creationId xmlns:p14="http://schemas.microsoft.com/office/powerpoint/2010/main" val="358270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1015663"/>
          </a:xfrm>
          <a:prstGeom prst="rect">
            <a:avLst/>
          </a:prstGeom>
          <a:noFill/>
        </p:spPr>
        <p:txBody>
          <a:bodyPr wrap="square">
            <a:spAutoFit/>
          </a:bodyPr>
          <a:lstStyle/>
          <a:p>
            <a:pPr marL="457200" indent="-457200">
              <a:buFont typeface="Arial" panose="020B0604020202020204" pitchFamily="34" charset="0"/>
              <a:buChar char="•"/>
            </a:pPr>
            <a:r>
              <a:rPr lang="de-CH" sz="3000" dirty="0"/>
              <a:t>Beschneidung</a:t>
            </a:r>
          </a:p>
          <a:p>
            <a:pPr marL="457200" indent="-457200">
              <a:buFont typeface="Arial" panose="020B0604020202020204" pitchFamily="34" charset="0"/>
              <a:buChar char="•"/>
            </a:pPr>
            <a:r>
              <a:rPr lang="de-CH" sz="3000" dirty="0"/>
              <a:t>Sabbat (Zeichen des Bundes)</a:t>
            </a:r>
          </a:p>
        </p:txBody>
      </p:sp>
      <p:sp>
        <p:nvSpPr>
          <p:cNvPr id="16" name="Textfeld 15">
            <a:extLst>
              <a:ext uri="{FF2B5EF4-FFF2-40B4-BE49-F238E27FC236}">
                <a16:creationId xmlns:a16="http://schemas.microsoft.com/office/drawing/2014/main" id="{4CEF0AAF-BDE8-4CB9-A5D3-D321A9410FE2}"/>
              </a:ext>
            </a:extLst>
          </p:cNvPr>
          <p:cNvSpPr txBox="1"/>
          <p:nvPr/>
        </p:nvSpPr>
        <p:spPr>
          <a:xfrm>
            <a:off x="1981200" y="3115488"/>
            <a:ext cx="8807042" cy="1477328"/>
          </a:xfrm>
          <a:prstGeom prst="rect">
            <a:avLst/>
          </a:prstGeom>
          <a:noFill/>
        </p:spPr>
        <p:txBody>
          <a:bodyPr wrap="square">
            <a:spAutoFit/>
          </a:bodyPr>
          <a:lstStyle/>
          <a:p>
            <a:r>
              <a:rPr lang="fr-CH" sz="3000" dirty="0"/>
              <a:t>„</a:t>
            </a:r>
            <a:r>
              <a:rPr lang="de-DE" sz="3000" dirty="0"/>
              <a:t>Er sagte nun zu ihnen: Dies ist es, was der HERR geredet hat: Morgen ist eine Sabbatfeier, ein heiliger Sabbat für den HERRN.</a:t>
            </a:r>
            <a:r>
              <a:rPr lang="fr-CH" sz="3000" dirty="0"/>
              <a:t>“ 2Mo 16,23a</a:t>
            </a:r>
            <a:endParaRPr lang="de-CH" sz="3000" dirty="0"/>
          </a:p>
        </p:txBody>
      </p:sp>
    </p:spTree>
    <p:extLst>
      <p:ext uri="{BB962C8B-B14F-4D97-AF65-F5344CB8AC3E}">
        <p14:creationId xmlns:p14="http://schemas.microsoft.com/office/powerpoint/2010/main" val="368292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1" name="Textfeld 10">
            <a:extLst>
              <a:ext uri="{FF2B5EF4-FFF2-40B4-BE49-F238E27FC236}">
                <a16:creationId xmlns:a16="http://schemas.microsoft.com/office/drawing/2014/main" id="{700FC381-CD7E-414D-B680-24953D48C4A7}"/>
              </a:ext>
            </a:extLst>
          </p:cNvPr>
          <p:cNvSpPr txBox="1"/>
          <p:nvPr/>
        </p:nvSpPr>
        <p:spPr>
          <a:xfrm>
            <a:off x="713365" y="1138770"/>
            <a:ext cx="4519035" cy="553998"/>
          </a:xfrm>
          <a:prstGeom prst="rect">
            <a:avLst/>
          </a:prstGeom>
          <a:noFill/>
        </p:spPr>
        <p:txBody>
          <a:bodyPr wrap="square">
            <a:spAutoFit/>
          </a:bodyPr>
          <a:lstStyle/>
          <a:p>
            <a:r>
              <a:rPr lang="de-CH" sz="3000" b="1" dirty="0"/>
              <a:t>Bundesbestimmungen</a:t>
            </a:r>
          </a:p>
        </p:txBody>
      </p:sp>
      <p:sp>
        <p:nvSpPr>
          <p:cNvPr id="5" name="Textfeld 4">
            <a:extLst>
              <a:ext uri="{FF2B5EF4-FFF2-40B4-BE49-F238E27FC236}">
                <a16:creationId xmlns:a16="http://schemas.microsoft.com/office/drawing/2014/main" id="{BB4AA8AD-FDEC-4B90-92FE-19EBF27B20DD}"/>
              </a:ext>
            </a:extLst>
          </p:cNvPr>
          <p:cNvSpPr txBox="1"/>
          <p:nvPr/>
        </p:nvSpPr>
        <p:spPr>
          <a:xfrm>
            <a:off x="713365" y="1816720"/>
            <a:ext cx="11495170" cy="1477328"/>
          </a:xfrm>
          <a:prstGeom prst="rect">
            <a:avLst/>
          </a:prstGeom>
          <a:noFill/>
        </p:spPr>
        <p:txBody>
          <a:bodyPr wrap="square">
            <a:spAutoFit/>
          </a:bodyPr>
          <a:lstStyle/>
          <a:p>
            <a:pPr marL="457200" indent="-457200">
              <a:buFont typeface="Arial" panose="020B0604020202020204" pitchFamily="34" charset="0"/>
              <a:buChar char="•"/>
            </a:pPr>
            <a:r>
              <a:rPr lang="de-CH" sz="3000" dirty="0"/>
              <a:t>Beschneidung</a:t>
            </a:r>
          </a:p>
          <a:p>
            <a:pPr marL="457200" indent="-457200">
              <a:buFont typeface="Arial" panose="020B0604020202020204" pitchFamily="34" charset="0"/>
              <a:buChar char="•"/>
            </a:pPr>
            <a:r>
              <a:rPr lang="de-CH" sz="3000" dirty="0"/>
              <a:t>Sabbat (Zeichen des Bundes)</a:t>
            </a:r>
          </a:p>
          <a:p>
            <a:pPr marL="457200" indent="-457200">
              <a:buFont typeface="Arial" panose="020B0604020202020204" pitchFamily="34" charset="0"/>
              <a:buChar char="•"/>
            </a:pPr>
            <a:r>
              <a:rPr lang="de-CH" sz="3000" dirty="0"/>
              <a:t>Stiftshütte</a:t>
            </a:r>
          </a:p>
        </p:txBody>
      </p:sp>
      <p:sp>
        <p:nvSpPr>
          <p:cNvPr id="7" name="Inhaltsplatzhalter 4">
            <a:extLst>
              <a:ext uri="{FF2B5EF4-FFF2-40B4-BE49-F238E27FC236}">
                <a16:creationId xmlns:a16="http://schemas.microsoft.com/office/drawing/2014/main" id="{FD40ADB2-B6E3-46B4-B60E-6D81283B0E79}"/>
              </a:ext>
            </a:extLst>
          </p:cNvPr>
          <p:cNvSpPr txBox="1">
            <a:spLocks/>
          </p:cNvSpPr>
          <p:nvPr/>
        </p:nvSpPr>
        <p:spPr>
          <a:xfrm>
            <a:off x="1943450" y="3563953"/>
            <a:ext cx="8291119" cy="948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sie sollen mir ein Heiligtum machen, damit ich in ihrer Mitte wohne.“ 2Mo 25,8</a:t>
            </a:r>
            <a:endParaRPr lang="de-CH" sz="3000" dirty="0"/>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1943450" y="4727682"/>
            <a:ext cx="8538594" cy="1883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 bedeckte die Wolke das Zelt der Begegnung, und die Herrlichkeit des HERRN erfüllte die Wohnung.“ </a:t>
            </a:r>
            <a:br>
              <a:rPr lang="de-DE" sz="3000" dirty="0"/>
            </a:br>
            <a:r>
              <a:rPr lang="de-DE" sz="3000" dirty="0"/>
              <a:t>2Mo 40,34</a:t>
            </a:r>
            <a:endParaRPr lang="de-CH" sz="3000" dirty="0"/>
          </a:p>
        </p:txBody>
      </p:sp>
    </p:spTree>
    <p:extLst>
      <p:ext uri="{BB962C8B-B14F-4D97-AF65-F5344CB8AC3E}">
        <p14:creationId xmlns:p14="http://schemas.microsoft.com/office/powerpoint/2010/main" val="138083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565198" y="1397100"/>
            <a:ext cx="11211935" cy="3323987"/>
          </a:xfrm>
          <a:prstGeom prst="rect">
            <a:avLst/>
          </a:prstGeom>
          <a:noFill/>
        </p:spPr>
        <p:txBody>
          <a:bodyPr wrap="square">
            <a:spAutoFit/>
          </a:bodyPr>
          <a:lstStyle/>
          <a:p>
            <a:r>
              <a:rPr lang="fr-CH" sz="3000" dirty="0"/>
              <a:t>„</a:t>
            </a:r>
            <a:r>
              <a:rPr lang="de-DE" sz="3000" dirty="0"/>
              <a:t>So gab der HERR Israel das ganze Land, das er ihren Vätern zu geben geschworen hatte. Und sie nahmen es in Besitz und wohnten darin. Und der HERR verschaffte ihnen Ruhe ringsumher, ganz wie er es ihren Vätern geschworen hatte. Und keiner von allen ihren Feinden hielt vor ihnen stand; alle ihre Feinde gab der HERR in ihre Hand. Es fiel kein Wort dahin von all den guten Worten, die der HERR zum Haus Israel geredet hatte. Alles traf ein.</a:t>
            </a:r>
            <a:r>
              <a:rPr lang="fr-CH" sz="3000" dirty="0"/>
              <a:t>“ Jos 21,43-45</a:t>
            </a:r>
            <a:endParaRPr lang="de-CH" sz="3000" dirty="0"/>
          </a:p>
        </p:txBody>
      </p:sp>
    </p:spTree>
    <p:extLst>
      <p:ext uri="{BB962C8B-B14F-4D97-AF65-F5344CB8AC3E}">
        <p14:creationId xmlns:p14="http://schemas.microsoft.com/office/powerpoint/2010/main" val="19098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838200" y="1624931"/>
            <a:ext cx="7113104" cy="2400657"/>
          </a:xfrm>
          <a:prstGeom prst="rect">
            <a:avLst/>
          </a:prstGeom>
          <a:noFill/>
        </p:spPr>
        <p:txBody>
          <a:bodyPr wrap="square">
            <a:spAutoFit/>
          </a:bodyPr>
          <a:lstStyle/>
          <a:p>
            <a:pPr marL="457200" indent="-457200">
              <a:buFont typeface="Arial" panose="020B0604020202020204" pitchFamily="34" charset="0"/>
              <a:buChar char="•"/>
            </a:pPr>
            <a:r>
              <a:rPr lang="de-CH" sz="3000" dirty="0"/>
              <a:t>Goldenes Kalb</a:t>
            </a:r>
          </a:p>
          <a:p>
            <a:pPr marL="457200" indent="-457200">
              <a:buFont typeface="Arial" panose="020B0604020202020204" pitchFamily="34" charset="0"/>
              <a:buChar char="•"/>
            </a:pPr>
            <a:r>
              <a:rPr lang="de-CH" sz="3000" dirty="0"/>
              <a:t>Rebellion in der Wüste</a:t>
            </a:r>
          </a:p>
          <a:p>
            <a:pPr marL="457200" indent="-457200">
              <a:buFont typeface="Arial" panose="020B0604020202020204" pitchFamily="34" charset="0"/>
              <a:buChar char="•"/>
            </a:pPr>
            <a:r>
              <a:rPr lang="de-CH" sz="3000" dirty="0" err="1"/>
              <a:t>Kadesch-Barnea</a:t>
            </a:r>
            <a:r>
              <a:rPr lang="de-CH" sz="3000" dirty="0"/>
              <a:t> Sünde</a:t>
            </a:r>
          </a:p>
          <a:p>
            <a:pPr marL="457200" indent="-457200">
              <a:buFont typeface="Arial" panose="020B0604020202020204" pitchFamily="34" charset="0"/>
              <a:buChar char="•"/>
            </a:pPr>
            <a:r>
              <a:rPr lang="de-CH" sz="3000" dirty="0"/>
              <a:t>7x Abfall von Gott in der Richterzeit</a:t>
            </a:r>
          </a:p>
          <a:p>
            <a:pPr marL="457200" indent="-457200">
              <a:buFont typeface="Arial" panose="020B0604020202020204" pitchFamily="34" charset="0"/>
              <a:buChar char="•"/>
            </a:pPr>
            <a:endParaRPr lang="de-CH" sz="3000" dirty="0"/>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2201868" y="4025588"/>
            <a:ext cx="8582090" cy="639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Jeder tat, was recht war in seinen Augen.</a:t>
            </a:r>
            <a:r>
              <a:rPr lang="de-DE" sz="3000" dirty="0"/>
              <a:t>“ </a:t>
            </a:r>
            <a:r>
              <a:rPr lang="de-DE" sz="3000" dirty="0" err="1"/>
              <a:t>Ri</a:t>
            </a:r>
            <a:r>
              <a:rPr lang="de-DE" sz="3000" dirty="0"/>
              <a:t> 17,6</a:t>
            </a:r>
            <a:endParaRPr lang="de-CH" sz="3000" dirty="0"/>
          </a:p>
        </p:txBody>
      </p:sp>
    </p:spTree>
    <p:extLst>
      <p:ext uri="{BB962C8B-B14F-4D97-AF65-F5344CB8AC3E}">
        <p14:creationId xmlns:p14="http://schemas.microsoft.com/office/powerpoint/2010/main" val="2710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 calcmode="lin" valueType="num">
                                      <p:cBhvr>
                                        <p:cTn id="1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 calcmode="lin" valueType="num">
                                      <p:cBhvr>
                                        <p:cTn id="2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 calcmode="lin" valueType="num">
                                      <p:cBhvr>
                                        <p:cTn id="2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838200" y="1624931"/>
            <a:ext cx="7113104" cy="2862322"/>
          </a:xfrm>
          <a:prstGeom prst="rect">
            <a:avLst/>
          </a:prstGeom>
          <a:noFill/>
        </p:spPr>
        <p:txBody>
          <a:bodyPr wrap="square">
            <a:spAutoFit/>
          </a:bodyPr>
          <a:lstStyle/>
          <a:p>
            <a:pPr marL="457200" indent="-457200">
              <a:buFont typeface="Arial" panose="020B0604020202020204" pitchFamily="34" charset="0"/>
              <a:buChar char="•"/>
            </a:pPr>
            <a:r>
              <a:rPr lang="de-CH" sz="3000" dirty="0"/>
              <a:t>Goldenes Kalb</a:t>
            </a:r>
          </a:p>
          <a:p>
            <a:pPr marL="457200" indent="-457200">
              <a:buFont typeface="Arial" panose="020B0604020202020204" pitchFamily="34" charset="0"/>
              <a:buChar char="•"/>
            </a:pPr>
            <a:r>
              <a:rPr lang="de-CH" sz="3000" dirty="0"/>
              <a:t>Rebellion in der Wüste</a:t>
            </a:r>
          </a:p>
          <a:p>
            <a:pPr marL="457200" indent="-457200">
              <a:buFont typeface="Arial" panose="020B0604020202020204" pitchFamily="34" charset="0"/>
              <a:buChar char="•"/>
            </a:pPr>
            <a:r>
              <a:rPr lang="de-CH" sz="3000" dirty="0" err="1"/>
              <a:t>Kadesch-Barnea</a:t>
            </a:r>
            <a:r>
              <a:rPr lang="de-CH" sz="3000" dirty="0"/>
              <a:t> Sünde</a:t>
            </a:r>
          </a:p>
          <a:p>
            <a:pPr marL="457200" indent="-457200">
              <a:buFont typeface="Arial" panose="020B0604020202020204" pitchFamily="34" charset="0"/>
              <a:buChar char="•"/>
            </a:pPr>
            <a:r>
              <a:rPr lang="de-CH" sz="3000" dirty="0"/>
              <a:t>7x Abfall von Gott in der Richterzeit</a:t>
            </a:r>
          </a:p>
          <a:p>
            <a:pPr marL="457200" indent="-457200">
              <a:buFont typeface="Arial" panose="020B0604020202020204" pitchFamily="34" charset="0"/>
              <a:buChar char="•"/>
            </a:pPr>
            <a:r>
              <a:rPr lang="de-CH" sz="3000" dirty="0"/>
              <a:t>Das Volk verwirft Gott als König</a:t>
            </a:r>
          </a:p>
          <a:p>
            <a:pPr marL="457200" indent="-457200">
              <a:buFont typeface="Arial" panose="020B0604020202020204" pitchFamily="34" charset="0"/>
              <a:buChar char="•"/>
            </a:pPr>
            <a:endParaRPr lang="de-CH" sz="3000" dirty="0"/>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1539912" y="4310357"/>
            <a:ext cx="9112175" cy="193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Der HERR aber sprach zu Samuel: Höre auf die Stimme des Volkes in allem, was sie dir sagen! Denn nicht dich haben sie verworfen, sondern mich haben sie verworfen, dass ich nicht König über sie sein soll.</a:t>
            </a:r>
            <a:r>
              <a:rPr lang="de-DE" sz="3000" dirty="0"/>
              <a:t>“ 1Sam 8,7</a:t>
            </a:r>
            <a:endParaRPr lang="de-CH" sz="3000" dirty="0"/>
          </a:p>
        </p:txBody>
      </p:sp>
    </p:spTree>
    <p:extLst>
      <p:ext uri="{BB962C8B-B14F-4D97-AF65-F5344CB8AC3E}">
        <p14:creationId xmlns:p14="http://schemas.microsoft.com/office/powerpoint/2010/main" val="11397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 calcmode="lin" valueType="num">
                                      <p:cBhvr>
                                        <p:cTn id="7"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0">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701023" y="1358425"/>
            <a:ext cx="7131012" cy="553998"/>
          </a:xfrm>
          <a:prstGeom prst="rect">
            <a:avLst/>
          </a:prstGeom>
          <a:noFill/>
        </p:spPr>
        <p:txBody>
          <a:bodyPr wrap="square">
            <a:spAutoFit/>
          </a:bodyPr>
          <a:lstStyle/>
          <a:p>
            <a:pPr marL="457200" indent="-457200">
              <a:buFont typeface="Arial" panose="020B0604020202020204" pitchFamily="34" charset="0"/>
              <a:buChar char="•"/>
            </a:pPr>
            <a:r>
              <a:rPr lang="de-CH" sz="3000" dirty="0"/>
              <a:t>Ein König nach den Gedanken des Volkes</a:t>
            </a:r>
          </a:p>
        </p:txBody>
      </p:sp>
      <p:sp>
        <p:nvSpPr>
          <p:cNvPr id="8" name="Textfeld 7">
            <a:extLst>
              <a:ext uri="{FF2B5EF4-FFF2-40B4-BE49-F238E27FC236}">
                <a16:creationId xmlns:a16="http://schemas.microsoft.com/office/drawing/2014/main" id="{F98B6E3F-7723-4BB0-B5C8-4A5F3973ABB7}"/>
              </a:ext>
            </a:extLst>
          </p:cNvPr>
          <p:cNvSpPr txBox="1"/>
          <p:nvPr/>
        </p:nvSpPr>
        <p:spPr>
          <a:xfrm>
            <a:off x="1509742" y="2352841"/>
            <a:ext cx="10263386" cy="1015663"/>
          </a:xfrm>
          <a:prstGeom prst="rect">
            <a:avLst/>
          </a:prstGeom>
          <a:noFill/>
        </p:spPr>
        <p:txBody>
          <a:bodyPr wrap="square">
            <a:spAutoFit/>
          </a:bodyPr>
          <a:lstStyle/>
          <a:p>
            <a:r>
              <a:rPr lang="fr-CH" sz="3000" dirty="0"/>
              <a:t>„</a:t>
            </a:r>
            <a:r>
              <a:rPr lang="de-CH" sz="3000" dirty="0"/>
              <a:t>Ich gab dir einen König in meinem Zorn und nahm ihn weg in meinem Grimm.</a:t>
            </a:r>
            <a:r>
              <a:rPr lang="fr-CH" sz="3000" dirty="0"/>
              <a:t>“ </a:t>
            </a:r>
            <a:r>
              <a:rPr lang="fr-CH" sz="3000" dirty="0" err="1"/>
              <a:t>Hos</a:t>
            </a:r>
            <a:r>
              <a:rPr lang="fr-CH" sz="3000" dirty="0"/>
              <a:t> 13,11</a:t>
            </a:r>
            <a:endParaRPr lang="de-CH" sz="3000" dirty="0"/>
          </a:p>
        </p:txBody>
      </p:sp>
      <p:sp>
        <p:nvSpPr>
          <p:cNvPr id="5" name="Textfeld 4">
            <a:extLst>
              <a:ext uri="{FF2B5EF4-FFF2-40B4-BE49-F238E27FC236}">
                <a16:creationId xmlns:a16="http://schemas.microsoft.com/office/drawing/2014/main" id="{F98B6E3F-7723-4BB0-B5C8-4A5F3973ABB7}"/>
              </a:ext>
            </a:extLst>
          </p:cNvPr>
          <p:cNvSpPr txBox="1"/>
          <p:nvPr/>
        </p:nvSpPr>
        <p:spPr>
          <a:xfrm>
            <a:off x="1509742" y="3808923"/>
            <a:ext cx="10263386" cy="1015663"/>
          </a:xfrm>
          <a:prstGeom prst="rect">
            <a:avLst/>
          </a:prstGeom>
          <a:noFill/>
        </p:spPr>
        <p:txBody>
          <a:bodyPr wrap="square">
            <a:spAutoFit/>
          </a:bodyPr>
          <a:lstStyle/>
          <a:p>
            <a:r>
              <a:rPr lang="fr-CH" sz="3000" dirty="0"/>
              <a:t>„</a:t>
            </a:r>
            <a:r>
              <a:rPr lang="de-DE" sz="3000" dirty="0"/>
              <a:t>Und sie legten seine Waffen in das Haus der </a:t>
            </a:r>
            <a:r>
              <a:rPr lang="de-DE" sz="3000" dirty="0" err="1"/>
              <a:t>Astarot</a:t>
            </a:r>
            <a:r>
              <a:rPr lang="de-DE" sz="3000" dirty="0"/>
              <a:t>, und seine Leiche nagelten sie an die Mauer von </a:t>
            </a:r>
            <a:r>
              <a:rPr lang="de-DE" sz="3000" dirty="0" err="1"/>
              <a:t>Bet-Schean</a:t>
            </a:r>
            <a:r>
              <a:rPr lang="de-DE" sz="3000" dirty="0"/>
              <a:t>.</a:t>
            </a:r>
            <a:r>
              <a:rPr lang="fr-CH" sz="3000" dirty="0"/>
              <a:t>“ 1Sam 31,10</a:t>
            </a:r>
            <a:endParaRPr lang="de-CH" sz="3000" dirty="0"/>
          </a:p>
        </p:txBody>
      </p:sp>
    </p:spTree>
    <p:extLst>
      <p:ext uri="{BB962C8B-B14F-4D97-AF65-F5344CB8AC3E}">
        <p14:creationId xmlns:p14="http://schemas.microsoft.com/office/powerpoint/2010/main" val="22177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Gültigkeitsdauer des Bundes</a:t>
            </a:r>
          </a:p>
        </p:txBody>
      </p:sp>
      <p:sp>
        <p:nvSpPr>
          <p:cNvPr id="9" name="Textfeld 8">
            <a:extLst>
              <a:ext uri="{FF2B5EF4-FFF2-40B4-BE49-F238E27FC236}">
                <a16:creationId xmlns:a16="http://schemas.microsoft.com/office/drawing/2014/main" id="{87F56E45-C566-4261-91A1-CCFE95FDCEFE}"/>
              </a:ext>
            </a:extLst>
          </p:cNvPr>
          <p:cNvSpPr txBox="1"/>
          <p:nvPr/>
        </p:nvSpPr>
        <p:spPr>
          <a:xfrm>
            <a:off x="838200" y="1379988"/>
            <a:ext cx="9177983" cy="1015663"/>
          </a:xfrm>
          <a:prstGeom prst="rect">
            <a:avLst/>
          </a:prstGeom>
          <a:noFill/>
        </p:spPr>
        <p:txBody>
          <a:bodyPr wrap="square">
            <a:spAutoFit/>
          </a:bodyPr>
          <a:lstStyle/>
          <a:p>
            <a:r>
              <a:rPr lang="fr-CH" sz="3000" dirty="0"/>
              <a:t>„</a:t>
            </a:r>
            <a:r>
              <a:rPr lang="de-CH" sz="3000" dirty="0"/>
              <a:t>Denn das Ende des Gesetzes ist Christus, jedem Glaubenden zur Gerechtigkeit.</a:t>
            </a:r>
            <a:r>
              <a:rPr lang="fr-CH" sz="3000" dirty="0"/>
              <a:t>“ </a:t>
            </a:r>
            <a:r>
              <a:rPr lang="fr-CH" sz="3000" dirty="0" err="1"/>
              <a:t>Röm</a:t>
            </a:r>
            <a:r>
              <a:rPr lang="fr-CH" sz="3000" dirty="0"/>
              <a:t> 10,4</a:t>
            </a:r>
            <a:endParaRPr lang="de-CH" sz="3000" dirty="0"/>
          </a:p>
        </p:txBody>
      </p:sp>
      <p:sp>
        <p:nvSpPr>
          <p:cNvPr id="8" name="Textfeld 7">
            <a:extLst>
              <a:ext uri="{FF2B5EF4-FFF2-40B4-BE49-F238E27FC236}">
                <a16:creationId xmlns:a16="http://schemas.microsoft.com/office/drawing/2014/main" id="{3350716C-88D7-47E1-9E76-17628DB2DDAC}"/>
              </a:ext>
            </a:extLst>
          </p:cNvPr>
          <p:cNvSpPr txBox="1"/>
          <p:nvPr/>
        </p:nvSpPr>
        <p:spPr>
          <a:xfrm>
            <a:off x="838199" y="2650776"/>
            <a:ext cx="9177983" cy="1938992"/>
          </a:xfrm>
          <a:prstGeom prst="rect">
            <a:avLst/>
          </a:prstGeom>
          <a:noFill/>
        </p:spPr>
        <p:txBody>
          <a:bodyPr wrap="square">
            <a:spAutoFit/>
          </a:bodyPr>
          <a:lstStyle/>
          <a:p>
            <a:r>
              <a:rPr lang="fr-CH" sz="3000" dirty="0"/>
              <a:t>„</a:t>
            </a:r>
            <a:r>
              <a:rPr lang="de-CH" sz="3000" dirty="0"/>
              <a:t>Was soll nun das Gesetz? Es wurde der Übertretungen wegen hinzugefügt – bis der Nachkomme käme, dem die Verheißung galt –, angeordnet durch Engel in der Hand eines Mittlers.</a:t>
            </a:r>
            <a:r>
              <a:rPr lang="fr-CH" sz="3000" dirty="0"/>
              <a:t>“ Gal 3,19</a:t>
            </a:r>
            <a:endParaRPr lang="de-CH" sz="3000" dirty="0"/>
          </a:p>
        </p:txBody>
      </p:sp>
      <p:sp>
        <p:nvSpPr>
          <p:cNvPr id="10" name="Textfeld 9">
            <a:extLst>
              <a:ext uri="{FF2B5EF4-FFF2-40B4-BE49-F238E27FC236}">
                <a16:creationId xmlns:a16="http://schemas.microsoft.com/office/drawing/2014/main" id="{53F66C82-FCD0-4C65-91C0-2CAB958CD63A}"/>
              </a:ext>
            </a:extLst>
          </p:cNvPr>
          <p:cNvSpPr txBox="1"/>
          <p:nvPr/>
        </p:nvSpPr>
        <p:spPr>
          <a:xfrm>
            <a:off x="838200" y="4826476"/>
            <a:ext cx="7689574" cy="1477328"/>
          </a:xfrm>
          <a:prstGeom prst="rect">
            <a:avLst/>
          </a:prstGeom>
          <a:noFill/>
        </p:spPr>
        <p:txBody>
          <a:bodyPr wrap="square">
            <a:spAutoFit/>
          </a:bodyPr>
          <a:lstStyle/>
          <a:p>
            <a:r>
              <a:rPr lang="fr-CH" sz="3000" dirty="0"/>
              <a:t>„</a:t>
            </a:r>
            <a:r>
              <a:rPr lang="de-CH" sz="3000" dirty="0"/>
              <a:t>Denn wer das ganze Gesetz hält, aber in einem strauchelt, ist aller Gebote schuldig geworden.</a:t>
            </a:r>
            <a:r>
              <a:rPr lang="fr-CH" sz="3000" dirty="0"/>
              <a:t>“ </a:t>
            </a:r>
            <a:r>
              <a:rPr lang="fr-CH" sz="3000" dirty="0" err="1"/>
              <a:t>Jak</a:t>
            </a:r>
            <a:r>
              <a:rPr lang="fr-CH" sz="3000" dirty="0"/>
              <a:t> 2,10</a:t>
            </a:r>
            <a:endParaRPr lang="de-CH" sz="3000" dirty="0"/>
          </a:p>
        </p:txBody>
      </p:sp>
    </p:spTree>
    <p:extLst>
      <p:ext uri="{BB962C8B-B14F-4D97-AF65-F5344CB8AC3E}">
        <p14:creationId xmlns:p14="http://schemas.microsoft.com/office/powerpoint/2010/main" val="28595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Voraussetzung zur Errettung</a:t>
            </a:r>
          </a:p>
        </p:txBody>
      </p:sp>
      <p:sp>
        <p:nvSpPr>
          <p:cNvPr id="9" name="Textfeld 8">
            <a:extLst>
              <a:ext uri="{FF2B5EF4-FFF2-40B4-BE49-F238E27FC236}">
                <a16:creationId xmlns:a16="http://schemas.microsoft.com/office/drawing/2014/main" id="{87F56E45-C566-4261-91A1-CCFE95FDCEFE}"/>
              </a:ext>
            </a:extLst>
          </p:cNvPr>
          <p:cNvSpPr txBox="1"/>
          <p:nvPr/>
        </p:nvSpPr>
        <p:spPr>
          <a:xfrm>
            <a:off x="838200" y="4665375"/>
            <a:ext cx="9177983" cy="1015663"/>
          </a:xfrm>
          <a:prstGeom prst="rect">
            <a:avLst/>
          </a:prstGeom>
          <a:noFill/>
        </p:spPr>
        <p:txBody>
          <a:bodyPr wrap="square">
            <a:spAutoFit/>
          </a:bodyPr>
          <a:lstStyle/>
          <a:p>
            <a:r>
              <a:rPr lang="fr-CH" sz="3000" dirty="0"/>
              <a:t>„</a:t>
            </a:r>
            <a:r>
              <a:rPr lang="de-DE" sz="3000" dirty="0"/>
              <a:t>So ist also das Gesetz heilig und das Gebot heilig und gerecht und gut.</a:t>
            </a:r>
            <a:r>
              <a:rPr lang="fr-CH" sz="3000" dirty="0"/>
              <a:t>“ </a:t>
            </a:r>
            <a:r>
              <a:rPr lang="fr-CH" sz="3000" dirty="0" err="1"/>
              <a:t>Röm</a:t>
            </a:r>
            <a:r>
              <a:rPr lang="fr-CH" sz="3000" dirty="0"/>
              <a:t> 7,12</a:t>
            </a:r>
            <a:endParaRPr lang="de-CH" sz="3000" dirty="0"/>
          </a:p>
        </p:txBody>
      </p:sp>
      <p:sp>
        <p:nvSpPr>
          <p:cNvPr id="10" name="Textfeld 9">
            <a:extLst>
              <a:ext uri="{FF2B5EF4-FFF2-40B4-BE49-F238E27FC236}">
                <a16:creationId xmlns:a16="http://schemas.microsoft.com/office/drawing/2014/main" id="{53F66C82-FCD0-4C65-91C0-2CAB958CD63A}"/>
              </a:ext>
            </a:extLst>
          </p:cNvPr>
          <p:cNvSpPr txBox="1"/>
          <p:nvPr/>
        </p:nvSpPr>
        <p:spPr>
          <a:xfrm>
            <a:off x="838200" y="3093469"/>
            <a:ext cx="10373139" cy="1015663"/>
          </a:xfrm>
          <a:prstGeom prst="rect">
            <a:avLst/>
          </a:prstGeom>
          <a:noFill/>
        </p:spPr>
        <p:txBody>
          <a:bodyPr wrap="square">
            <a:spAutoFit/>
          </a:bodyPr>
          <a:lstStyle/>
          <a:p>
            <a:r>
              <a:rPr lang="fr-CH" sz="3000" dirty="0"/>
              <a:t>„</a:t>
            </a:r>
            <a:r>
              <a:rPr lang="de-CH" sz="3000" dirty="0"/>
              <a:t>Dass aber durch Gesetz niemand vor Gott gerechtfertigt wird, ist offenbar; denn »der Gerechte wird aus Glauben leben«.</a:t>
            </a:r>
            <a:r>
              <a:rPr lang="fr-CH" sz="3000" dirty="0"/>
              <a:t>“ Gal 3,11</a:t>
            </a:r>
            <a:endParaRPr lang="de-CH" sz="3000" dirty="0"/>
          </a:p>
        </p:txBody>
      </p:sp>
      <p:sp>
        <p:nvSpPr>
          <p:cNvPr id="7" name="Textfeld 6">
            <a:extLst>
              <a:ext uri="{FF2B5EF4-FFF2-40B4-BE49-F238E27FC236}">
                <a16:creationId xmlns:a16="http://schemas.microsoft.com/office/drawing/2014/main" id="{53F66C82-FCD0-4C65-91C0-2CAB958CD63A}"/>
              </a:ext>
            </a:extLst>
          </p:cNvPr>
          <p:cNvSpPr txBox="1"/>
          <p:nvPr/>
        </p:nvSpPr>
        <p:spPr>
          <a:xfrm>
            <a:off x="1540565" y="1521563"/>
            <a:ext cx="9813235" cy="1015663"/>
          </a:xfrm>
          <a:prstGeom prst="rect">
            <a:avLst/>
          </a:prstGeom>
          <a:noFill/>
        </p:spPr>
        <p:txBody>
          <a:bodyPr wrap="square">
            <a:spAutoFit/>
          </a:bodyPr>
          <a:lstStyle/>
          <a:p>
            <a:r>
              <a:rPr lang="de-CH" sz="3000" dirty="0"/>
              <a:t>AT/NT: Mindestens 9 Absichten, die durch das Mosaische Gesetz erfüllt werden sollten (siehe Notizen zu Galater Teil 1) </a:t>
            </a:r>
          </a:p>
        </p:txBody>
      </p:sp>
    </p:spTree>
    <p:extLst>
      <p:ext uri="{BB962C8B-B14F-4D97-AF65-F5344CB8AC3E}">
        <p14:creationId xmlns:p14="http://schemas.microsoft.com/office/powerpoint/2010/main" val="404898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386AFCA-1F0F-47DC-A01C-2F0F8C0CD25B}"/>
              </a:ext>
            </a:extLst>
          </p:cNvPr>
          <p:cNvSpPr txBox="1"/>
          <p:nvPr/>
        </p:nvSpPr>
        <p:spPr>
          <a:xfrm>
            <a:off x="531629" y="430492"/>
            <a:ext cx="11276058" cy="1477328"/>
          </a:xfrm>
          <a:prstGeom prst="rect">
            <a:avLst/>
          </a:prstGeom>
          <a:noFill/>
        </p:spPr>
        <p:txBody>
          <a:bodyPr wrap="square">
            <a:spAutoFit/>
          </a:bodyPr>
          <a:lstStyle/>
          <a:p>
            <a:r>
              <a:rPr lang="de-CH" sz="3000" dirty="0"/>
              <a:t>„</a:t>
            </a:r>
            <a:r>
              <a:rPr lang="de-DE" sz="3000" dirty="0"/>
              <a:t>Denn alle, die aus Gesetzeswerken sind, die sind unter dem Fluch; denn es steht geschrieben: »Verflucht ist jeder, der nicht bleibt in allem, was im Buch des Gesetzes geschrieben ist, um es zu tun!«</a:t>
            </a:r>
            <a:r>
              <a:rPr lang="de-CH" sz="3000" dirty="0"/>
              <a:t>“ Gal 3,10</a:t>
            </a:r>
          </a:p>
        </p:txBody>
      </p:sp>
      <p:sp>
        <p:nvSpPr>
          <p:cNvPr id="8" name="Textfeld 7">
            <a:extLst>
              <a:ext uri="{FF2B5EF4-FFF2-40B4-BE49-F238E27FC236}">
                <a16:creationId xmlns:a16="http://schemas.microsoft.com/office/drawing/2014/main" id="{C386AFCA-1F0F-47DC-A01C-2F0F8C0CD25B}"/>
              </a:ext>
            </a:extLst>
          </p:cNvPr>
          <p:cNvSpPr txBox="1"/>
          <p:nvPr/>
        </p:nvSpPr>
        <p:spPr>
          <a:xfrm>
            <a:off x="531629" y="3774650"/>
            <a:ext cx="10944510" cy="1477328"/>
          </a:xfrm>
          <a:prstGeom prst="rect">
            <a:avLst/>
          </a:prstGeom>
          <a:noFill/>
        </p:spPr>
        <p:txBody>
          <a:bodyPr wrap="square">
            <a:spAutoFit/>
          </a:bodyPr>
          <a:lstStyle/>
          <a:p>
            <a:r>
              <a:rPr lang="fr-CH" sz="3000" dirty="0"/>
              <a:t>„</a:t>
            </a:r>
            <a:r>
              <a:rPr lang="de-DE" sz="3000" dirty="0"/>
              <a:t>Christus hat uns losgekauft von dem Fluch des Gesetzes, indem er ein Fluch für uns geworden ist – denn es steht geschrieben: »Verflucht ist jeder, der am Holz hängt!« –,</a:t>
            </a:r>
            <a:r>
              <a:rPr lang="fr-CH" sz="3000" dirty="0"/>
              <a:t>“ Gal 3,13</a:t>
            </a:r>
            <a:endParaRPr lang="de-CH" sz="3000" dirty="0"/>
          </a:p>
        </p:txBody>
      </p:sp>
      <p:sp>
        <p:nvSpPr>
          <p:cNvPr id="3" name="Rechteck 2"/>
          <p:cNvSpPr/>
          <p:nvPr/>
        </p:nvSpPr>
        <p:spPr>
          <a:xfrm>
            <a:off x="531629" y="5446729"/>
            <a:ext cx="8717233"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1718" y="4917039"/>
            <a:ext cx="1033354" cy="1545353"/>
          </a:xfrm>
          <a:prstGeom prst="rect">
            <a:avLst/>
          </a:prstGeom>
          <a:noFill/>
          <a:ln>
            <a:noFill/>
          </a:ln>
          <a:effectLst>
            <a:glow rad="228600">
              <a:schemeClr val="accent4">
                <a:satMod val="175000"/>
                <a:alpha val="40000"/>
              </a:schemeClr>
            </a:glow>
          </a:effectLst>
        </p:spPr>
      </p:pic>
      <p:sp>
        <p:nvSpPr>
          <p:cNvPr id="10" name="Textfeld 9">
            <a:extLst>
              <a:ext uri="{FF2B5EF4-FFF2-40B4-BE49-F238E27FC236}">
                <a16:creationId xmlns:a16="http://schemas.microsoft.com/office/drawing/2014/main" id="{90BD69A3-C5DA-4242-879B-47DA308033E6}"/>
              </a:ext>
            </a:extLst>
          </p:cNvPr>
          <p:cNvSpPr txBox="1"/>
          <p:nvPr/>
        </p:nvSpPr>
        <p:spPr>
          <a:xfrm>
            <a:off x="531629" y="2102571"/>
            <a:ext cx="11428884" cy="1477328"/>
          </a:xfrm>
          <a:prstGeom prst="rect">
            <a:avLst/>
          </a:prstGeom>
          <a:noFill/>
        </p:spPr>
        <p:txBody>
          <a:bodyPr wrap="square">
            <a:spAutoFit/>
          </a:bodyPr>
          <a:lstStyle/>
          <a:p>
            <a:r>
              <a:rPr lang="fr-CH" sz="3000" dirty="0"/>
              <a:t>„</a:t>
            </a:r>
            <a:r>
              <a:rPr lang="de-CH" sz="3000" dirty="0"/>
              <a:t>als aber die Fülle der Zeit kam, sandte Gott seinen Sohn, geboren von einer Frau, geboren unter dem Gesetz, damit er die loskaufte, die unter dem Gesetz waren, damit wir die Sohnschaft empfingen.</a:t>
            </a:r>
            <a:r>
              <a:rPr lang="fr-CH" sz="3000" dirty="0"/>
              <a:t>“ Gal 4,4-5</a:t>
            </a:r>
            <a:endParaRPr lang="de-CH" sz="3000" dirty="0"/>
          </a:p>
        </p:txBody>
      </p:sp>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Mose - David</a:t>
            </a:r>
          </a:p>
        </p:txBody>
      </p:sp>
    </p:spTree>
    <p:extLst>
      <p:ext uri="{BB962C8B-B14F-4D97-AF65-F5344CB8AC3E}">
        <p14:creationId xmlns:p14="http://schemas.microsoft.com/office/powerpoint/2010/main" val="195631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7" name="Textfeld 16">
            <a:extLst>
              <a:ext uri="{FF2B5EF4-FFF2-40B4-BE49-F238E27FC236}">
                <a16:creationId xmlns:a16="http://schemas.microsoft.com/office/drawing/2014/main" id="{67F6E477-407B-49D0-8376-4571550EE3EE}"/>
              </a:ext>
            </a:extLst>
          </p:cNvPr>
          <p:cNvSpPr txBox="1"/>
          <p:nvPr/>
        </p:nvSpPr>
        <p:spPr>
          <a:xfrm>
            <a:off x="838200" y="1778701"/>
            <a:ext cx="9277683" cy="1477328"/>
          </a:xfrm>
          <a:prstGeom prst="rect">
            <a:avLst/>
          </a:prstGeom>
          <a:noFill/>
        </p:spPr>
        <p:txBody>
          <a:bodyPr wrap="square">
            <a:spAutoFit/>
          </a:bodyPr>
          <a:lstStyle/>
          <a:p>
            <a:r>
              <a:rPr lang="fr-CH" sz="3000" dirty="0"/>
              <a:t>„</a:t>
            </a:r>
            <a:r>
              <a:rPr lang="de-DE" sz="3000" dirty="0"/>
              <a:t>jetzt aber ist er einmal in der Vollendung der Zeitalter offenbar geworden, um durch sein Opfer die Sünde aufzuheben.</a:t>
            </a:r>
            <a:r>
              <a:rPr lang="fr-CH" sz="3000" dirty="0"/>
              <a:t>“ </a:t>
            </a:r>
            <a:r>
              <a:rPr lang="fr-CH" sz="3000" dirty="0" err="1"/>
              <a:t>Hebr</a:t>
            </a:r>
            <a:r>
              <a:rPr lang="fr-CH" sz="3000" dirty="0"/>
              <a:t> 9,26b</a:t>
            </a:r>
            <a:endParaRPr lang="de-CH" sz="3000" dirty="0"/>
          </a:p>
        </p:txBody>
      </p:sp>
      <p:sp>
        <p:nvSpPr>
          <p:cNvPr id="4" name="Textfeld 3">
            <a:extLst>
              <a:ext uri="{FF2B5EF4-FFF2-40B4-BE49-F238E27FC236}">
                <a16:creationId xmlns:a16="http://schemas.microsoft.com/office/drawing/2014/main" id="{D7D5207C-002F-4CB1-8FC9-6E353B9E14BB}"/>
              </a:ext>
            </a:extLst>
          </p:cNvPr>
          <p:cNvSpPr txBox="1"/>
          <p:nvPr/>
        </p:nvSpPr>
        <p:spPr>
          <a:xfrm>
            <a:off x="838200" y="4055962"/>
            <a:ext cx="9277683" cy="1015663"/>
          </a:xfrm>
          <a:prstGeom prst="rect">
            <a:avLst/>
          </a:prstGeom>
          <a:noFill/>
        </p:spPr>
        <p:txBody>
          <a:bodyPr wrap="square">
            <a:spAutoFit/>
          </a:bodyPr>
          <a:lstStyle/>
          <a:p>
            <a:r>
              <a:rPr lang="fr-CH" sz="3000" dirty="0"/>
              <a:t>„</a:t>
            </a:r>
            <a:r>
              <a:rPr lang="de-DE" sz="3000" dirty="0"/>
              <a:t>als aber die Fülle der Zeit kam, sandte Gott seinen Sohn,</a:t>
            </a:r>
            <a:r>
              <a:rPr lang="fr-CH" sz="3000" dirty="0"/>
              <a:t>“ Gal 4,4a</a:t>
            </a:r>
            <a:endParaRPr lang="de-CH" sz="3000" dirty="0"/>
          </a:p>
        </p:txBody>
      </p:sp>
    </p:spTree>
    <p:extLst>
      <p:ext uri="{BB962C8B-B14F-4D97-AF65-F5344CB8AC3E}">
        <p14:creationId xmlns:p14="http://schemas.microsoft.com/office/powerpoint/2010/main" val="41725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92688" y="2173422"/>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
        <p:nvSpPr>
          <p:cNvPr id="18" name="Textfeld 17">
            <a:extLst>
              <a:ext uri="{FF2B5EF4-FFF2-40B4-BE49-F238E27FC236}">
                <a16:creationId xmlns:a16="http://schemas.microsoft.com/office/drawing/2014/main" id="{2AA98D28-826B-42B9-AFF1-0FA27FB31A17}"/>
              </a:ext>
            </a:extLst>
          </p:cNvPr>
          <p:cNvSpPr txBox="1"/>
          <p:nvPr/>
        </p:nvSpPr>
        <p:spPr>
          <a:xfrm>
            <a:off x="5155456" y="1283662"/>
            <a:ext cx="1881087" cy="1015663"/>
          </a:xfrm>
          <a:prstGeom prst="rect">
            <a:avLst/>
          </a:prstGeom>
          <a:noFill/>
        </p:spPr>
        <p:txBody>
          <a:bodyPr wrap="square" rtlCol="0">
            <a:spAutoFit/>
          </a:bodyPr>
          <a:lstStyle/>
          <a:p>
            <a:pPr algn="ctr"/>
            <a:r>
              <a:rPr lang="de-CH" sz="3000" dirty="0"/>
              <a:t>Die Fülle der Zeit</a:t>
            </a:r>
          </a:p>
        </p:txBody>
      </p:sp>
      <p:cxnSp>
        <p:nvCxnSpPr>
          <p:cNvPr id="3" name="Gerade Verbindung mit Pfeil 2">
            <a:extLst>
              <a:ext uri="{FF2B5EF4-FFF2-40B4-BE49-F238E27FC236}">
                <a16:creationId xmlns:a16="http://schemas.microsoft.com/office/drawing/2014/main" id="{CC2A48A5-9960-4213-864B-328EDE584F35}"/>
              </a:ext>
            </a:extLst>
          </p:cNvPr>
          <p:cNvCxnSpPr>
            <a:cxnSpLocks/>
          </p:cNvCxnSpPr>
          <p:nvPr/>
        </p:nvCxnSpPr>
        <p:spPr>
          <a:xfrm>
            <a:off x="234926" y="3868139"/>
            <a:ext cx="5345971"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537A23A0-7D30-4FBA-BF62-4588C548E059}"/>
              </a:ext>
            </a:extLst>
          </p:cNvPr>
          <p:cNvSpPr txBox="1"/>
          <p:nvPr/>
        </p:nvSpPr>
        <p:spPr>
          <a:xfrm>
            <a:off x="2480483" y="3308365"/>
            <a:ext cx="765531" cy="553998"/>
          </a:xfrm>
          <a:prstGeom prst="rect">
            <a:avLst/>
          </a:prstGeom>
          <a:noFill/>
        </p:spPr>
        <p:txBody>
          <a:bodyPr wrap="none" rtlCol="0">
            <a:spAutoFit/>
          </a:bodyPr>
          <a:lstStyle/>
          <a:p>
            <a:r>
              <a:rPr lang="de-CH" sz="3000" dirty="0"/>
              <a:t>Zeit</a:t>
            </a:r>
          </a:p>
        </p:txBody>
      </p:sp>
    </p:spTree>
    <p:extLst>
      <p:ext uri="{BB962C8B-B14F-4D97-AF65-F5344CB8AC3E}">
        <p14:creationId xmlns:p14="http://schemas.microsoft.com/office/powerpoint/2010/main" val="20544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17830" y="1016294"/>
            <a:ext cx="10861258" cy="4247317"/>
          </a:xfrm>
          <a:prstGeom prst="rect">
            <a:avLst/>
          </a:prstGeom>
          <a:noFill/>
        </p:spPr>
        <p:txBody>
          <a:bodyPr wrap="square">
            <a:spAutoFit/>
          </a:bodyPr>
          <a:lstStyle/>
          <a:p>
            <a:r>
              <a:rPr lang="fr-CH" sz="3000" dirty="0"/>
              <a:t>„</a:t>
            </a:r>
            <a:r>
              <a:rPr lang="de-DE" sz="3000" dirty="0"/>
              <a:t>Die Grundlage der Errettung in jedem Zeitalter ist der Tod Christi;</a:t>
            </a:r>
          </a:p>
          <a:p>
            <a:endParaRPr lang="de-DE" sz="3000" dirty="0"/>
          </a:p>
          <a:p>
            <a:r>
              <a:rPr lang="de-DE" sz="3000" dirty="0"/>
              <a:t>die Voraussetzung zur Errettung in jedem Zeitalter ist Glaube;</a:t>
            </a:r>
          </a:p>
          <a:p>
            <a:r>
              <a:rPr lang="de-DE" sz="3000" dirty="0"/>
              <a:t> </a:t>
            </a:r>
          </a:p>
          <a:p>
            <a:r>
              <a:rPr lang="de-DE" sz="3000" dirty="0"/>
              <a:t>das Objekt des Glaubens in jedem Zeitalter ist Gott; </a:t>
            </a:r>
          </a:p>
          <a:p>
            <a:endParaRPr lang="de-DE" sz="3000" dirty="0"/>
          </a:p>
          <a:p>
            <a:r>
              <a:rPr lang="de-DE" sz="3000" dirty="0"/>
              <a:t>der Inhalt des Glaubens ändert sich in den verschiedenen Zeitaltern.</a:t>
            </a:r>
            <a:r>
              <a:rPr lang="fr-CH" sz="3000" dirty="0"/>
              <a:t>“</a:t>
            </a:r>
          </a:p>
          <a:p>
            <a:endParaRPr lang="fr-CH" sz="3000" dirty="0"/>
          </a:p>
          <a:p>
            <a:r>
              <a:rPr lang="fr-CH" sz="3000" dirty="0"/>
              <a:t>C. </a:t>
            </a:r>
            <a:r>
              <a:rPr lang="fr-CH" sz="3000" dirty="0" err="1"/>
              <a:t>Ryrie</a:t>
            </a:r>
            <a:r>
              <a:rPr lang="fr-CH" sz="3000" dirty="0"/>
              <a:t>, </a:t>
            </a:r>
            <a:r>
              <a:rPr lang="fr-CH" sz="3000" dirty="0" err="1"/>
              <a:t>Dispensationalismus</a:t>
            </a:r>
            <a:r>
              <a:rPr lang="fr-CH" sz="3000" dirty="0"/>
              <a:t> S. 165</a:t>
            </a:r>
          </a:p>
        </p:txBody>
      </p:sp>
    </p:spTree>
    <p:extLst>
      <p:ext uri="{BB962C8B-B14F-4D97-AF65-F5344CB8AC3E}">
        <p14:creationId xmlns:p14="http://schemas.microsoft.com/office/powerpoint/2010/main" val="23802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8" name="Textfeld 17">
            <a:extLst>
              <a:ext uri="{FF2B5EF4-FFF2-40B4-BE49-F238E27FC236}">
                <a16:creationId xmlns:a16="http://schemas.microsoft.com/office/drawing/2014/main" id="{A0F94EF9-D31D-4D3F-AD88-3D7E6D0870A8}"/>
              </a:ext>
            </a:extLst>
          </p:cNvPr>
          <p:cNvSpPr txBox="1"/>
          <p:nvPr/>
        </p:nvSpPr>
        <p:spPr>
          <a:xfrm>
            <a:off x="683004" y="1232590"/>
            <a:ext cx="6251508" cy="553998"/>
          </a:xfrm>
          <a:prstGeom prst="rect">
            <a:avLst/>
          </a:prstGeom>
          <a:noFill/>
        </p:spPr>
        <p:txBody>
          <a:bodyPr wrap="square">
            <a:spAutoFit/>
          </a:bodyPr>
          <a:lstStyle/>
          <a:p>
            <a:r>
              <a:rPr lang="de-CH" sz="3000" b="1" dirty="0"/>
              <a:t>Warum überhaupt? Wegen Irrlehren:</a:t>
            </a:r>
          </a:p>
        </p:txBody>
      </p:sp>
      <p:sp>
        <p:nvSpPr>
          <p:cNvPr id="20" name="Textfeld 19">
            <a:extLst>
              <a:ext uri="{FF2B5EF4-FFF2-40B4-BE49-F238E27FC236}">
                <a16:creationId xmlns:a16="http://schemas.microsoft.com/office/drawing/2014/main" id="{F4B4EB27-63D9-4CAE-B16C-6D382B93CAC5}"/>
              </a:ext>
            </a:extLst>
          </p:cNvPr>
          <p:cNvSpPr txBox="1"/>
          <p:nvPr/>
        </p:nvSpPr>
        <p:spPr>
          <a:xfrm>
            <a:off x="683004" y="1961636"/>
            <a:ext cx="8775956" cy="2862322"/>
          </a:xfrm>
          <a:prstGeom prst="rect">
            <a:avLst/>
          </a:prstGeom>
          <a:noFill/>
        </p:spPr>
        <p:txBody>
          <a:bodyPr wrap="square">
            <a:spAutoFit/>
          </a:bodyPr>
          <a:lstStyle/>
          <a:p>
            <a:pPr marL="457200" indent="-457200">
              <a:buFont typeface="Arial" panose="020B0604020202020204" pitchFamily="34" charset="0"/>
              <a:buChar char="•"/>
            </a:pPr>
            <a:r>
              <a:rPr lang="de-CH" sz="3000" dirty="0"/>
              <a:t>Enterbung der Juden</a:t>
            </a:r>
          </a:p>
          <a:p>
            <a:pPr marL="457200" indent="-457200">
              <a:buFont typeface="Arial" panose="020B0604020202020204" pitchFamily="34" charset="0"/>
              <a:buChar char="•"/>
            </a:pPr>
            <a:r>
              <a:rPr lang="de-CH" sz="3000" dirty="0"/>
              <a:t>Vermischung Mosaisches Gesetz mit Gesetz Christi</a:t>
            </a:r>
          </a:p>
          <a:p>
            <a:pPr marL="914400" lvl="1" indent="-457200">
              <a:buFont typeface="Arial" panose="020B0604020202020204" pitchFamily="34" charset="0"/>
              <a:buChar char="•"/>
            </a:pPr>
            <a:r>
              <a:rPr lang="de-CH" sz="3000" dirty="0"/>
              <a:t>Beschneidung</a:t>
            </a:r>
          </a:p>
          <a:p>
            <a:pPr marL="914400" lvl="1" indent="-457200">
              <a:buFont typeface="Arial" panose="020B0604020202020204" pitchFamily="34" charset="0"/>
              <a:buChar char="•"/>
            </a:pPr>
            <a:r>
              <a:rPr lang="de-CH" sz="3000" dirty="0"/>
              <a:t>Einhalten des Sabbats</a:t>
            </a:r>
          </a:p>
          <a:p>
            <a:pPr marL="914400" lvl="1" indent="-457200">
              <a:buFont typeface="Arial" panose="020B0604020202020204" pitchFamily="34" charset="0"/>
              <a:buChar char="•"/>
            </a:pPr>
            <a:r>
              <a:rPr lang="de-CH" sz="3000" dirty="0"/>
              <a:t>Sonntag als Ruhetag</a:t>
            </a:r>
          </a:p>
          <a:p>
            <a:pPr marL="914400" lvl="1" indent="-457200">
              <a:buFont typeface="Arial" panose="020B0604020202020204" pitchFamily="34" charset="0"/>
              <a:buChar char="•"/>
            </a:pPr>
            <a:r>
              <a:rPr lang="de-CH" sz="3000" dirty="0"/>
              <a:t>Religiöse Feste</a:t>
            </a:r>
          </a:p>
        </p:txBody>
      </p:sp>
    </p:spTree>
    <p:extLst>
      <p:ext uri="{BB962C8B-B14F-4D97-AF65-F5344CB8AC3E}">
        <p14:creationId xmlns:p14="http://schemas.microsoft.com/office/powerpoint/2010/main" val="7465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p:cTn id="19"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 calcmode="lin" valueType="num">
                                      <p:cBhvr>
                                        <p:cTn id="26"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 calcmode="lin" valueType="num">
                                      <p:cBhvr>
                                        <p:cTn id="33"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xEl>
                                              <p:pRg st="4" end="4"/>
                                            </p:txEl>
                                          </p:spTgt>
                                        </p:tgtEl>
                                        <p:attrNameLst>
                                          <p:attrName>style.visibility</p:attrName>
                                        </p:attrNameLst>
                                      </p:cBhvr>
                                      <p:to>
                                        <p:strVal val="visible"/>
                                      </p:to>
                                    </p:set>
                                    <p:anim calcmode="lin" valueType="num">
                                      <p:cBhvr>
                                        <p:cTn id="40"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2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anim calcmode="lin" valueType="num">
                                      <p:cBhvr>
                                        <p:cTn id="47"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Mose – David</a:t>
            </a:r>
          </a:p>
        </p:txBody>
      </p:sp>
      <p:sp>
        <p:nvSpPr>
          <p:cNvPr id="22" name="Textfeld 21">
            <a:extLst>
              <a:ext uri="{FF2B5EF4-FFF2-40B4-BE49-F238E27FC236}">
                <a16:creationId xmlns:a16="http://schemas.microsoft.com/office/drawing/2014/main" id="{18B7D288-ADAE-41E4-89AB-4CA899538239}"/>
              </a:ext>
            </a:extLst>
          </p:cNvPr>
          <p:cNvSpPr txBox="1"/>
          <p:nvPr/>
        </p:nvSpPr>
        <p:spPr>
          <a:xfrm>
            <a:off x="838200" y="1565967"/>
            <a:ext cx="9773920" cy="1015663"/>
          </a:xfrm>
          <a:prstGeom prst="rect">
            <a:avLst/>
          </a:prstGeom>
          <a:noFill/>
        </p:spPr>
        <p:txBody>
          <a:bodyPr wrap="square">
            <a:spAutoFit/>
          </a:bodyPr>
          <a:lstStyle/>
          <a:p>
            <a:r>
              <a:rPr lang="fr-CH" sz="3000" dirty="0"/>
              <a:t>„</a:t>
            </a:r>
            <a:r>
              <a:rPr lang="de-DE" sz="3000" dirty="0"/>
              <a:t>Da gebot der Pharao seinem ganzen Volk: Jeden Sohn, der geboren wird, sollt ihr in den Nil werfen,</a:t>
            </a:r>
            <a:r>
              <a:rPr lang="fr-CH" sz="3000" dirty="0"/>
              <a:t>“ 2Mo 1,22</a:t>
            </a:r>
            <a:endParaRPr lang="de-CH" sz="3000" dirty="0"/>
          </a:p>
        </p:txBody>
      </p:sp>
      <p:sp>
        <p:nvSpPr>
          <p:cNvPr id="23" name="Textfeld 22">
            <a:extLst>
              <a:ext uri="{FF2B5EF4-FFF2-40B4-BE49-F238E27FC236}">
                <a16:creationId xmlns:a16="http://schemas.microsoft.com/office/drawing/2014/main" id="{AB443644-007D-43B8-BBCA-1229FBFCAD6A}"/>
              </a:ext>
            </a:extLst>
          </p:cNvPr>
          <p:cNvSpPr txBox="1"/>
          <p:nvPr/>
        </p:nvSpPr>
        <p:spPr>
          <a:xfrm>
            <a:off x="838200" y="3137039"/>
            <a:ext cx="7731760" cy="1477328"/>
          </a:xfrm>
          <a:prstGeom prst="rect">
            <a:avLst/>
          </a:prstGeom>
          <a:noFill/>
        </p:spPr>
        <p:txBody>
          <a:bodyPr wrap="square">
            <a:spAutoFit/>
          </a:bodyPr>
          <a:lstStyle/>
          <a:p>
            <a:pPr marL="457200" indent="-457200">
              <a:buFont typeface="Arial" panose="020B0604020202020204" pitchFamily="34" charset="0"/>
              <a:buChar char="•"/>
            </a:pPr>
            <a:r>
              <a:rPr lang="de-CH" sz="3000" dirty="0"/>
              <a:t>Gott beruft Mose</a:t>
            </a:r>
          </a:p>
          <a:p>
            <a:pPr marL="457200" indent="-457200">
              <a:buFont typeface="Arial" panose="020B0604020202020204" pitchFamily="34" charset="0"/>
              <a:buChar char="•"/>
            </a:pPr>
            <a:r>
              <a:rPr lang="de-CH" sz="3000" dirty="0"/>
              <a:t>Gott richtet Ägypten mit 10 Plagen</a:t>
            </a:r>
          </a:p>
          <a:p>
            <a:pPr marL="457200" indent="-457200">
              <a:buFont typeface="Arial" panose="020B0604020202020204" pitchFamily="34" charset="0"/>
              <a:buChar char="•"/>
            </a:pPr>
            <a:r>
              <a:rPr lang="de-CH" sz="3000" dirty="0"/>
              <a:t>Gott erlöst Israel und gibt ihnen ein Gesetz</a:t>
            </a:r>
          </a:p>
        </p:txBody>
      </p:sp>
    </p:spTree>
    <p:extLst>
      <p:ext uri="{BB962C8B-B14F-4D97-AF65-F5344CB8AC3E}">
        <p14:creationId xmlns:p14="http://schemas.microsoft.com/office/powerpoint/2010/main" val="19526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 calcmode="lin" valueType="num">
                                      <p:cBhvr>
                                        <p:cTn id="1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 calcmode="lin" valueType="num">
                                      <p:cBhvr>
                                        <p:cTn id="21"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 calcmode="lin" valueType="num">
                                      <p:cBhvr>
                                        <p:cTn id="28"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9B86835-EE02-489A-A6F3-29BA89E6A9CB}"/>
              </a:ext>
            </a:extLst>
          </p:cNvPr>
          <p:cNvPicPr>
            <a:picLocks noChangeAspect="1"/>
          </p:cNvPicPr>
          <p:nvPr/>
        </p:nvPicPr>
        <p:blipFill>
          <a:blip r:embed="rId2"/>
          <a:stretch>
            <a:fillRect/>
          </a:stretch>
        </p:blipFill>
        <p:spPr>
          <a:xfrm>
            <a:off x="1998133" y="379338"/>
            <a:ext cx="7949721" cy="5949895"/>
          </a:xfrm>
          <a:prstGeom prst="rect">
            <a:avLst/>
          </a:prstGeom>
        </p:spPr>
      </p:pic>
      <p:sp>
        <p:nvSpPr>
          <p:cNvPr id="11" name="Textfeld 10">
            <a:extLst>
              <a:ext uri="{FF2B5EF4-FFF2-40B4-BE49-F238E27FC236}">
                <a16:creationId xmlns:a16="http://schemas.microsoft.com/office/drawing/2014/main" id="{677DBD02-6E6A-4BE8-8518-A6A3D99AC4A8}"/>
              </a:ext>
            </a:extLst>
          </p:cNvPr>
          <p:cNvSpPr txBox="1"/>
          <p:nvPr/>
        </p:nvSpPr>
        <p:spPr>
          <a:xfrm>
            <a:off x="7214413" y="6329233"/>
            <a:ext cx="2733441" cy="338554"/>
          </a:xfrm>
          <a:prstGeom prst="rect">
            <a:avLst/>
          </a:prstGeom>
          <a:noFill/>
        </p:spPr>
        <p:txBody>
          <a:bodyPr wrap="none" rtlCol="0">
            <a:spAutoFit/>
          </a:bodyPr>
          <a:lstStyle/>
          <a:p>
            <a:r>
              <a:rPr lang="de-CH" sz="1600" dirty="0"/>
              <a:t>MacArthur Studienbibel S. 143</a:t>
            </a:r>
          </a:p>
        </p:txBody>
      </p:sp>
      <p:sp>
        <p:nvSpPr>
          <p:cNvPr id="4" name="Ellipse 3">
            <a:extLst>
              <a:ext uri="{FF2B5EF4-FFF2-40B4-BE49-F238E27FC236}">
                <a16:creationId xmlns:a16="http://schemas.microsoft.com/office/drawing/2014/main" id="{429AF237-3A5B-4530-A001-A4FEA18F02EF}"/>
              </a:ext>
            </a:extLst>
          </p:cNvPr>
          <p:cNvSpPr/>
          <p:nvPr/>
        </p:nvSpPr>
        <p:spPr>
          <a:xfrm>
            <a:off x="3708400" y="2455333"/>
            <a:ext cx="143933" cy="1397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a:extLst>
              <a:ext uri="{FF2B5EF4-FFF2-40B4-BE49-F238E27FC236}">
                <a16:creationId xmlns:a16="http://schemas.microsoft.com/office/drawing/2014/main" id="{2AE8C358-AB6C-4B5C-9379-DA7CC7C58910}"/>
              </a:ext>
            </a:extLst>
          </p:cNvPr>
          <p:cNvSpPr/>
          <p:nvPr/>
        </p:nvSpPr>
        <p:spPr>
          <a:xfrm>
            <a:off x="7031567" y="5228167"/>
            <a:ext cx="143933" cy="1397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61124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Breitbild</PresentationFormat>
  <Paragraphs>204</Paragraphs>
  <Slides>29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Calibri Light</vt:lpstr>
      <vt:lpstr>Office</vt:lpstr>
      <vt:lpstr>PowerPoint-Präsentation</vt:lpstr>
      <vt:lpstr>Einleitung</vt:lpstr>
      <vt:lpstr>Einleitung</vt:lpstr>
      <vt:lpstr>Einleitung</vt:lpstr>
      <vt:lpstr>PowerPoint-Präsentation</vt:lpstr>
      <vt:lpstr>Einleitung</vt:lpstr>
      <vt:lpstr>PowerPoint-Präsentation</vt:lpstr>
      <vt:lpstr>Mose – David</vt:lpstr>
      <vt:lpstr>PowerPoint-Präsentation</vt:lpstr>
      <vt:lpstr>Mose – David</vt:lpstr>
      <vt:lpstr>Bund (Segen)</vt:lpstr>
      <vt:lpstr>Bund (Segen)</vt:lpstr>
      <vt:lpstr>Bund (Segen)</vt:lpstr>
      <vt:lpstr>Bund (Segen)</vt:lpstr>
      <vt:lpstr>Bund (Segen)</vt:lpstr>
      <vt:lpstr>Bund (Segen)</vt:lpstr>
      <vt:lpstr>Bund (Segen)</vt:lpstr>
      <vt:lpstr>Bund (Segen)</vt:lpstr>
      <vt:lpstr>Bund (Segen)</vt:lpstr>
      <vt:lpstr>Bund (Segen)</vt:lpstr>
      <vt:lpstr>Bund (Segen)</vt:lpstr>
      <vt:lpstr>Bund (Segen)</vt:lpstr>
      <vt:lpstr>Entwicklung (Niedergang)</vt:lpstr>
      <vt:lpstr>Entwicklung (Niedergang)</vt:lpstr>
      <vt:lpstr>Ende (Gericht)</vt:lpstr>
      <vt:lpstr>Gültigkeitsdauer des Bundes</vt:lpstr>
      <vt:lpstr>Voraussetzung zur Errettung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Mose - David</dc:title>
  <dc:creator>mbriggeler@furrerfrey.ch</dc:creator>
  <cp:keywords>Heilszeitalter</cp:keywords>
  <cp:lastModifiedBy>Briggeler Michael</cp:lastModifiedBy>
  <cp:revision>1299</cp:revision>
  <cp:lastPrinted>2019-08-13T14:18:40Z</cp:lastPrinted>
  <dcterms:created xsi:type="dcterms:W3CDTF">2018-08-12T05:46:28Z</dcterms:created>
  <dcterms:modified xsi:type="dcterms:W3CDTF">2022-03-08T17:56:02Z</dcterms:modified>
</cp:coreProperties>
</file>