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1" r:id="rId2"/>
    <p:sldId id="795" r:id="rId3"/>
    <p:sldId id="826" r:id="rId4"/>
    <p:sldId id="798" r:id="rId5"/>
    <p:sldId id="797" r:id="rId6"/>
    <p:sldId id="827" r:id="rId7"/>
    <p:sldId id="732" r:id="rId8"/>
    <p:sldId id="831" r:id="rId9"/>
    <p:sldId id="833" r:id="rId10"/>
    <p:sldId id="834" r:id="rId11"/>
    <p:sldId id="832" r:id="rId12"/>
    <p:sldId id="835" r:id="rId13"/>
    <p:sldId id="829" r:id="rId14"/>
    <p:sldId id="811" r:id="rId15"/>
    <p:sldId id="770" r:id="rId16"/>
    <p:sldId id="837" r:id="rId17"/>
    <p:sldId id="838" r:id="rId18"/>
    <p:sldId id="839" r:id="rId19"/>
    <p:sldId id="840" r:id="rId20"/>
    <p:sldId id="812" r:id="rId21"/>
    <p:sldId id="841" r:id="rId22"/>
    <p:sldId id="792" r:id="rId23"/>
    <p:sldId id="822" r:id="rId24"/>
    <p:sldId id="842" r:id="rId25"/>
    <p:sldId id="804" r:id="rId26"/>
    <p:sldId id="843" r:id="rId27"/>
    <p:sldId id="806" r:id="rId28"/>
    <p:sldId id="773" r:id="rId29"/>
    <p:sldId id="825" r:id="rId30"/>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32D636"/>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2982" autoAdjust="0"/>
  </p:normalViewPr>
  <p:slideViewPr>
    <p:cSldViewPr snapToGrid="0">
      <p:cViewPr varScale="1">
        <p:scale>
          <a:sx n="152" d="100"/>
          <a:sy n="152" d="100"/>
        </p:scale>
        <p:origin x="640" y="108"/>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470CADD4-DEDA-43B1-886C-647C7C8A345C}" type="datetimeFigureOut">
              <a:rPr lang="de-CH" smtClean="0"/>
              <a:t>07.05.2022</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7763BA49-E773-46FE-919B-F9DB7C9E4EB7}" type="slidenum">
              <a:rPr lang="de-CH" smtClean="0"/>
              <a:t>‹Nr.›</a:t>
            </a:fld>
            <a:endParaRPr lang="de-CH"/>
          </a:p>
        </p:txBody>
      </p:sp>
    </p:spTree>
    <p:extLst>
      <p:ext uri="{BB962C8B-B14F-4D97-AF65-F5344CB8AC3E}">
        <p14:creationId xmlns:p14="http://schemas.microsoft.com/office/powerpoint/2010/main" val="90502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2</a:t>
            </a:fld>
            <a:endParaRPr lang="de-CH"/>
          </a:p>
        </p:txBody>
      </p:sp>
    </p:spTree>
    <p:extLst>
      <p:ext uri="{BB962C8B-B14F-4D97-AF65-F5344CB8AC3E}">
        <p14:creationId xmlns:p14="http://schemas.microsoft.com/office/powerpoint/2010/main" val="1447584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25</a:t>
            </a:fld>
            <a:endParaRPr lang="de-CH"/>
          </a:p>
        </p:txBody>
      </p:sp>
    </p:spTree>
    <p:extLst>
      <p:ext uri="{BB962C8B-B14F-4D97-AF65-F5344CB8AC3E}">
        <p14:creationId xmlns:p14="http://schemas.microsoft.com/office/powerpoint/2010/main" val="1644440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26</a:t>
            </a:fld>
            <a:endParaRPr lang="de-CH"/>
          </a:p>
        </p:txBody>
      </p:sp>
    </p:spTree>
    <p:extLst>
      <p:ext uri="{BB962C8B-B14F-4D97-AF65-F5344CB8AC3E}">
        <p14:creationId xmlns:p14="http://schemas.microsoft.com/office/powerpoint/2010/main" val="544535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27</a:t>
            </a:fld>
            <a:endParaRPr lang="de-CH"/>
          </a:p>
        </p:txBody>
      </p:sp>
    </p:spTree>
    <p:extLst>
      <p:ext uri="{BB962C8B-B14F-4D97-AF65-F5344CB8AC3E}">
        <p14:creationId xmlns:p14="http://schemas.microsoft.com/office/powerpoint/2010/main" val="355374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3</a:t>
            </a:fld>
            <a:endParaRPr lang="de-CH"/>
          </a:p>
        </p:txBody>
      </p:sp>
    </p:spTree>
    <p:extLst>
      <p:ext uri="{BB962C8B-B14F-4D97-AF65-F5344CB8AC3E}">
        <p14:creationId xmlns:p14="http://schemas.microsoft.com/office/powerpoint/2010/main" val="252744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4</a:t>
            </a:fld>
            <a:endParaRPr lang="de-CH"/>
          </a:p>
        </p:txBody>
      </p:sp>
    </p:spTree>
    <p:extLst>
      <p:ext uri="{BB962C8B-B14F-4D97-AF65-F5344CB8AC3E}">
        <p14:creationId xmlns:p14="http://schemas.microsoft.com/office/powerpoint/2010/main" val="50569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5</a:t>
            </a:fld>
            <a:endParaRPr lang="de-CH"/>
          </a:p>
        </p:txBody>
      </p:sp>
    </p:spTree>
    <p:extLst>
      <p:ext uri="{BB962C8B-B14F-4D97-AF65-F5344CB8AC3E}">
        <p14:creationId xmlns:p14="http://schemas.microsoft.com/office/powerpoint/2010/main" val="62128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14</a:t>
            </a:fld>
            <a:endParaRPr lang="de-CH"/>
          </a:p>
        </p:txBody>
      </p:sp>
    </p:spTree>
    <p:extLst>
      <p:ext uri="{BB962C8B-B14F-4D97-AF65-F5344CB8AC3E}">
        <p14:creationId xmlns:p14="http://schemas.microsoft.com/office/powerpoint/2010/main" val="358916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16</a:t>
            </a:fld>
            <a:endParaRPr lang="de-CH"/>
          </a:p>
        </p:txBody>
      </p:sp>
    </p:spTree>
    <p:extLst>
      <p:ext uri="{BB962C8B-B14F-4D97-AF65-F5344CB8AC3E}">
        <p14:creationId xmlns:p14="http://schemas.microsoft.com/office/powerpoint/2010/main" val="398735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7763BA49-E773-46FE-919B-F9DB7C9E4EB7}" type="slidenum">
              <a:rPr lang="de-CH" smtClean="0"/>
              <a:t>22</a:t>
            </a:fld>
            <a:endParaRPr lang="de-CH"/>
          </a:p>
        </p:txBody>
      </p:sp>
    </p:spTree>
    <p:extLst>
      <p:ext uri="{BB962C8B-B14F-4D97-AF65-F5344CB8AC3E}">
        <p14:creationId xmlns:p14="http://schemas.microsoft.com/office/powerpoint/2010/main" val="168000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7763BA49-E773-46FE-919B-F9DB7C9E4EB7}" type="slidenum">
              <a:rPr lang="de-CH" smtClean="0"/>
              <a:t>23</a:t>
            </a:fld>
            <a:endParaRPr lang="de-CH"/>
          </a:p>
        </p:txBody>
      </p:sp>
    </p:spTree>
    <p:extLst>
      <p:ext uri="{BB962C8B-B14F-4D97-AF65-F5344CB8AC3E}">
        <p14:creationId xmlns:p14="http://schemas.microsoft.com/office/powerpoint/2010/main" val="10995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7763BA49-E773-46FE-919B-F9DB7C9E4EB7}" type="slidenum">
              <a:rPr lang="de-CH" smtClean="0"/>
              <a:t>24</a:t>
            </a:fld>
            <a:endParaRPr lang="de-CH"/>
          </a:p>
        </p:txBody>
      </p:sp>
    </p:spTree>
    <p:extLst>
      <p:ext uri="{BB962C8B-B14F-4D97-AF65-F5344CB8AC3E}">
        <p14:creationId xmlns:p14="http://schemas.microsoft.com/office/powerpoint/2010/main" val="2643451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07.05.2022</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07.05.2022</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07.05.2022</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07.05.2022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07.05.2022</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07.05.2022</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07.05.2022</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07.05.2022</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07.05.2022</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07.05.2022</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07.05.2022</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07.05.2022</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07.05.2022</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3581273" y="4855617"/>
            <a:ext cx="5029453" cy="938719"/>
          </a:xfrm>
          <a:prstGeom prst="rect">
            <a:avLst/>
          </a:prstGeom>
          <a:noFill/>
        </p:spPr>
        <p:txBody>
          <a:bodyPr wrap="square" rtlCol="0">
            <a:spAutoFit/>
          </a:bodyPr>
          <a:lstStyle/>
          <a:p>
            <a:pPr algn="ctr"/>
            <a:r>
              <a:rPr lang="de-CH" sz="5500" b="1" dirty="0"/>
              <a:t>David - </a:t>
            </a:r>
            <a:r>
              <a:rPr lang="de-CH" sz="5500" b="1" dirty="0" err="1"/>
              <a:t>Zedekia</a:t>
            </a:r>
            <a:endParaRPr lang="de-CH" sz="5500" b="1" dirty="0"/>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A21D60C6-5AA4-4865-8EBF-BAEBD73F3A62}"/>
              </a:ext>
            </a:extLst>
          </p:cNvPr>
          <p:cNvGraphicFramePr>
            <a:graphicFrameLocks noGrp="1"/>
          </p:cNvGraphicFramePr>
          <p:nvPr>
            <p:extLst>
              <p:ext uri="{D42A27DB-BD31-4B8C-83A1-F6EECF244321}">
                <p14:modId xmlns:p14="http://schemas.microsoft.com/office/powerpoint/2010/main" val="396301330"/>
              </p:ext>
            </p:extLst>
          </p:nvPr>
        </p:nvGraphicFramePr>
        <p:xfrm>
          <a:off x="510321" y="800591"/>
          <a:ext cx="11297182" cy="2737746"/>
        </p:xfrm>
        <a:graphic>
          <a:graphicData uri="http://schemas.openxmlformats.org/drawingml/2006/table">
            <a:tbl>
              <a:tblPr firstRow="1" firstCol="1" bandRow="1">
                <a:tableStyleId>{5C22544A-7EE6-4342-B048-85BDC9FD1C3A}</a:tableStyleId>
              </a:tblPr>
              <a:tblGrid>
                <a:gridCol w="1582732">
                  <a:extLst>
                    <a:ext uri="{9D8B030D-6E8A-4147-A177-3AD203B41FA5}">
                      <a16:colId xmlns:a16="http://schemas.microsoft.com/office/drawing/2014/main" val="20000"/>
                    </a:ext>
                  </a:extLst>
                </a:gridCol>
                <a:gridCol w="2267396">
                  <a:extLst>
                    <a:ext uri="{9D8B030D-6E8A-4147-A177-3AD203B41FA5}">
                      <a16:colId xmlns:a16="http://schemas.microsoft.com/office/drawing/2014/main" val="20002"/>
                    </a:ext>
                  </a:extLst>
                </a:gridCol>
                <a:gridCol w="2191351">
                  <a:extLst>
                    <a:ext uri="{9D8B030D-6E8A-4147-A177-3AD203B41FA5}">
                      <a16:colId xmlns:a16="http://schemas.microsoft.com/office/drawing/2014/main" val="2081807033"/>
                    </a:ext>
                  </a:extLst>
                </a:gridCol>
                <a:gridCol w="2512503">
                  <a:extLst>
                    <a:ext uri="{9D8B030D-6E8A-4147-A177-3AD203B41FA5}">
                      <a16:colId xmlns:a16="http://schemas.microsoft.com/office/drawing/2014/main" val="213104993"/>
                    </a:ext>
                  </a:extLst>
                </a:gridCol>
                <a:gridCol w="2743200">
                  <a:extLst>
                    <a:ext uri="{9D8B030D-6E8A-4147-A177-3AD203B41FA5}">
                      <a16:colId xmlns:a16="http://schemas.microsoft.com/office/drawing/2014/main" val="3398582701"/>
                    </a:ext>
                  </a:extLst>
                </a:gridCol>
              </a:tblGrid>
              <a:tr h="434178">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Bund mit</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Repräsentant für</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Bedingungen</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Bundesschluss</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Gültigkeitsdauer</a:t>
                      </a:r>
                    </a:p>
                  </a:txBody>
                  <a:tcPr marL="126140" marR="126140" marT="0" marB="0" anchor="ctr">
                    <a:solidFill>
                      <a:srgbClr val="0070C0"/>
                    </a:solidFill>
                  </a:tcPr>
                </a:tc>
                <a:extLst>
                  <a:ext uri="{0D108BD9-81ED-4DB2-BD59-A6C34878D82A}">
                    <a16:rowId xmlns:a16="http://schemas.microsoft.com/office/drawing/2014/main" val="10000"/>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Adam</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Menschheit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Ja</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Begrenzt</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Noah</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Menschheit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Nein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Ewig</a:t>
                      </a:r>
                    </a:p>
                  </a:txBody>
                  <a:tcPr marL="126140" marR="126140" marT="0" marB="0" anchor="ctr">
                    <a:solidFill>
                      <a:schemeClr val="bg1">
                        <a:lumMod val="85000"/>
                      </a:schemeClr>
                    </a:solidFill>
                  </a:tcPr>
                </a:tc>
                <a:extLst>
                  <a:ext uri="{0D108BD9-81ED-4DB2-BD59-A6C34878D82A}">
                    <a16:rowId xmlns:a16="http://schemas.microsoft.com/office/drawing/2014/main" val="1666660929"/>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Abraham</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Israel</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Nein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Ewig</a:t>
                      </a:r>
                    </a:p>
                  </a:txBody>
                  <a:tcPr marL="126140" marR="126140" marT="0" marB="0" anchor="ctr">
                    <a:solidFill>
                      <a:schemeClr val="bg1">
                        <a:lumMod val="85000"/>
                      </a:schemeClr>
                    </a:solidFill>
                  </a:tcPr>
                </a:tc>
                <a:extLst>
                  <a:ext uri="{0D108BD9-81ED-4DB2-BD59-A6C34878D82A}">
                    <a16:rowId xmlns:a16="http://schemas.microsoft.com/office/drawing/2014/main" val="2654307634"/>
                  </a:ext>
                </a:extLst>
              </a:tr>
            </a:tbl>
          </a:graphicData>
        </a:graphic>
      </p:graphicFrame>
      <p:sp>
        <p:nvSpPr>
          <p:cNvPr id="5" name="Textfeld 4">
            <a:extLst>
              <a:ext uri="{FF2B5EF4-FFF2-40B4-BE49-F238E27FC236}">
                <a16:creationId xmlns:a16="http://schemas.microsoft.com/office/drawing/2014/main" id="{1CDC342F-0CAF-4B71-8940-3B65D9EA7AD2}"/>
              </a:ext>
            </a:extLst>
          </p:cNvPr>
          <p:cNvSpPr txBox="1"/>
          <p:nvPr/>
        </p:nvSpPr>
        <p:spPr>
          <a:xfrm>
            <a:off x="510321" y="4841666"/>
            <a:ext cx="1794466" cy="369332"/>
          </a:xfrm>
          <a:prstGeom prst="rect">
            <a:avLst/>
          </a:prstGeom>
          <a:noFill/>
        </p:spPr>
        <p:txBody>
          <a:bodyPr wrap="none" rtlCol="0">
            <a:spAutoFit/>
          </a:bodyPr>
          <a:lstStyle/>
          <a:p>
            <a:r>
              <a:rPr lang="de-CH" i="1" dirty="0"/>
              <a:t>Bündnisse Gottes</a:t>
            </a:r>
          </a:p>
        </p:txBody>
      </p:sp>
    </p:spTree>
    <p:extLst>
      <p:ext uri="{BB962C8B-B14F-4D97-AF65-F5344CB8AC3E}">
        <p14:creationId xmlns:p14="http://schemas.microsoft.com/office/powerpoint/2010/main" val="249825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A21D60C6-5AA4-4865-8EBF-BAEBD73F3A62}"/>
              </a:ext>
            </a:extLst>
          </p:cNvPr>
          <p:cNvGraphicFramePr>
            <a:graphicFrameLocks noGrp="1"/>
          </p:cNvGraphicFramePr>
          <p:nvPr>
            <p:extLst>
              <p:ext uri="{D42A27DB-BD31-4B8C-83A1-F6EECF244321}">
                <p14:modId xmlns:p14="http://schemas.microsoft.com/office/powerpoint/2010/main" val="3723526078"/>
              </p:ext>
            </p:extLst>
          </p:nvPr>
        </p:nvGraphicFramePr>
        <p:xfrm>
          <a:off x="510321" y="800591"/>
          <a:ext cx="11297182" cy="3365848"/>
        </p:xfrm>
        <a:graphic>
          <a:graphicData uri="http://schemas.openxmlformats.org/drawingml/2006/table">
            <a:tbl>
              <a:tblPr firstRow="1" firstCol="1" bandRow="1">
                <a:tableStyleId>{5C22544A-7EE6-4342-B048-85BDC9FD1C3A}</a:tableStyleId>
              </a:tblPr>
              <a:tblGrid>
                <a:gridCol w="1582732">
                  <a:extLst>
                    <a:ext uri="{9D8B030D-6E8A-4147-A177-3AD203B41FA5}">
                      <a16:colId xmlns:a16="http://schemas.microsoft.com/office/drawing/2014/main" val="20000"/>
                    </a:ext>
                  </a:extLst>
                </a:gridCol>
                <a:gridCol w="2267396">
                  <a:extLst>
                    <a:ext uri="{9D8B030D-6E8A-4147-A177-3AD203B41FA5}">
                      <a16:colId xmlns:a16="http://schemas.microsoft.com/office/drawing/2014/main" val="20002"/>
                    </a:ext>
                  </a:extLst>
                </a:gridCol>
                <a:gridCol w="2191351">
                  <a:extLst>
                    <a:ext uri="{9D8B030D-6E8A-4147-A177-3AD203B41FA5}">
                      <a16:colId xmlns:a16="http://schemas.microsoft.com/office/drawing/2014/main" val="2081807033"/>
                    </a:ext>
                  </a:extLst>
                </a:gridCol>
                <a:gridCol w="2512503">
                  <a:extLst>
                    <a:ext uri="{9D8B030D-6E8A-4147-A177-3AD203B41FA5}">
                      <a16:colId xmlns:a16="http://schemas.microsoft.com/office/drawing/2014/main" val="213104993"/>
                    </a:ext>
                  </a:extLst>
                </a:gridCol>
                <a:gridCol w="2743200">
                  <a:extLst>
                    <a:ext uri="{9D8B030D-6E8A-4147-A177-3AD203B41FA5}">
                      <a16:colId xmlns:a16="http://schemas.microsoft.com/office/drawing/2014/main" val="3398582701"/>
                    </a:ext>
                  </a:extLst>
                </a:gridCol>
              </a:tblGrid>
              <a:tr h="434178">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Bund mit</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Repräsentant für</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Bedingungen</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Bundesschluss</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Gültigkeitsdauer</a:t>
                      </a:r>
                    </a:p>
                  </a:txBody>
                  <a:tcPr marL="126140" marR="126140" marT="0" marB="0" anchor="ctr">
                    <a:solidFill>
                      <a:srgbClr val="0070C0"/>
                    </a:solidFill>
                  </a:tcPr>
                </a:tc>
                <a:extLst>
                  <a:ext uri="{0D108BD9-81ED-4DB2-BD59-A6C34878D82A}">
                    <a16:rowId xmlns:a16="http://schemas.microsoft.com/office/drawing/2014/main" val="10000"/>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Adam</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Menschheit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Ja</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Begrenzt</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Noah</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Menschheit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Nein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Ewig</a:t>
                      </a:r>
                    </a:p>
                  </a:txBody>
                  <a:tcPr marL="126140" marR="126140" marT="0" marB="0" anchor="ctr">
                    <a:solidFill>
                      <a:schemeClr val="bg1">
                        <a:lumMod val="85000"/>
                      </a:schemeClr>
                    </a:solidFill>
                  </a:tcPr>
                </a:tc>
                <a:extLst>
                  <a:ext uri="{0D108BD9-81ED-4DB2-BD59-A6C34878D82A}">
                    <a16:rowId xmlns:a16="http://schemas.microsoft.com/office/drawing/2014/main" val="1666660929"/>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Abraham</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Israel</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Nein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Ewig</a:t>
                      </a:r>
                    </a:p>
                  </a:txBody>
                  <a:tcPr marL="126140" marR="126140" marT="0" marB="0" anchor="ctr">
                    <a:solidFill>
                      <a:schemeClr val="bg1">
                        <a:lumMod val="85000"/>
                      </a:schemeClr>
                    </a:solidFill>
                  </a:tcPr>
                </a:tc>
                <a:extLst>
                  <a:ext uri="{0D108BD9-81ED-4DB2-BD59-A6C34878D82A}">
                    <a16:rowId xmlns:a16="http://schemas.microsoft.com/office/drawing/2014/main" val="2654307634"/>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Mose</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Israel</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Ja</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Zweiseitig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Begrenzt</a:t>
                      </a:r>
                    </a:p>
                  </a:txBody>
                  <a:tcPr marL="126140" marR="126140" marT="0" marB="0" anchor="ctr">
                    <a:solidFill>
                      <a:schemeClr val="bg1">
                        <a:lumMod val="85000"/>
                      </a:schemeClr>
                    </a:solidFill>
                  </a:tcPr>
                </a:tc>
                <a:extLst>
                  <a:ext uri="{0D108BD9-81ED-4DB2-BD59-A6C34878D82A}">
                    <a16:rowId xmlns:a16="http://schemas.microsoft.com/office/drawing/2014/main" val="1785641695"/>
                  </a:ext>
                </a:extLst>
              </a:tr>
            </a:tbl>
          </a:graphicData>
        </a:graphic>
      </p:graphicFrame>
      <p:sp>
        <p:nvSpPr>
          <p:cNvPr id="5" name="Textfeld 4">
            <a:extLst>
              <a:ext uri="{FF2B5EF4-FFF2-40B4-BE49-F238E27FC236}">
                <a16:creationId xmlns:a16="http://schemas.microsoft.com/office/drawing/2014/main" id="{1CDC342F-0CAF-4B71-8940-3B65D9EA7AD2}"/>
              </a:ext>
            </a:extLst>
          </p:cNvPr>
          <p:cNvSpPr txBox="1"/>
          <p:nvPr/>
        </p:nvSpPr>
        <p:spPr>
          <a:xfrm>
            <a:off x="510321" y="4841666"/>
            <a:ext cx="1794466" cy="369332"/>
          </a:xfrm>
          <a:prstGeom prst="rect">
            <a:avLst/>
          </a:prstGeom>
          <a:noFill/>
        </p:spPr>
        <p:txBody>
          <a:bodyPr wrap="none" rtlCol="0">
            <a:spAutoFit/>
          </a:bodyPr>
          <a:lstStyle/>
          <a:p>
            <a:r>
              <a:rPr lang="de-CH" i="1" dirty="0"/>
              <a:t>Bündnisse Gottes</a:t>
            </a:r>
          </a:p>
        </p:txBody>
      </p:sp>
    </p:spTree>
    <p:extLst>
      <p:ext uri="{BB962C8B-B14F-4D97-AF65-F5344CB8AC3E}">
        <p14:creationId xmlns:p14="http://schemas.microsoft.com/office/powerpoint/2010/main" val="4216609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A21D60C6-5AA4-4865-8EBF-BAEBD73F3A62}"/>
              </a:ext>
            </a:extLst>
          </p:cNvPr>
          <p:cNvGraphicFramePr>
            <a:graphicFrameLocks noGrp="1"/>
          </p:cNvGraphicFramePr>
          <p:nvPr/>
        </p:nvGraphicFramePr>
        <p:xfrm>
          <a:off x="510321" y="800591"/>
          <a:ext cx="11297182" cy="3993950"/>
        </p:xfrm>
        <a:graphic>
          <a:graphicData uri="http://schemas.openxmlformats.org/drawingml/2006/table">
            <a:tbl>
              <a:tblPr firstRow="1" firstCol="1" bandRow="1">
                <a:tableStyleId>{5C22544A-7EE6-4342-B048-85BDC9FD1C3A}</a:tableStyleId>
              </a:tblPr>
              <a:tblGrid>
                <a:gridCol w="1582732">
                  <a:extLst>
                    <a:ext uri="{9D8B030D-6E8A-4147-A177-3AD203B41FA5}">
                      <a16:colId xmlns:a16="http://schemas.microsoft.com/office/drawing/2014/main" val="20000"/>
                    </a:ext>
                  </a:extLst>
                </a:gridCol>
                <a:gridCol w="2267396">
                  <a:extLst>
                    <a:ext uri="{9D8B030D-6E8A-4147-A177-3AD203B41FA5}">
                      <a16:colId xmlns:a16="http://schemas.microsoft.com/office/drawing/2014/main" val="20002"/>
                    </a:ext>
                  </a:extLst>
                </a:gridCol>
                <a:gridCol w="2191351">
                  <a:extLst>
                    <a:ext uri="{9D8B030D-6E8A-4147-A177-3AD203B41FA5}">
                      <a16:colId xmlns:a16="http://schemas.microsoft.com/office/drawing/2014/main" val="2081807033"/>
                    </a:ext>
                  </a:extLst>
                </a:gridCol>
                <a:gridCol w="2512503">
                  <a:extLst>
                    <a:ext uri="{9D8B030D-6E8A-4147-A177-3AD203B41FA5}">
                      <a16:colId xmlns:a16="http://schemas.microsoft.com/office/drawing/2014/main" val="213104993"/>
                    </a:ext>
                  </a:extLst>
                </a:gridCol>
                <a:gridCol w="2743200">
                  <a:extLst>
                    <a:ext uri="{9D8B030D-6E8A-4147-A177-3AD203B41FA5}">
                      <a16:colId xmlns:a16="http://schemas.microsoft.com/office/drawing/2014/main" val="3398582701"/>
                    </a:ext>
                  </a:extLst>
                </a:gridCol>
              </a:tblGrid>
              <a:tr h="434178">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Bund mit</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Repräsentant für</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Bedingungen</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Bundesschluss</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Gültigkeitsdauer</a:t>
                      </a:r>
                    </a:p>
                  </a:txBody>
                  <a:tcPr marL="126140" marR="126140" marT="0" marB="0" anchor="ctr">
                    <a:solidFill>
                      <a:srgbClr val="0070C0"/>
                    </a:solidFill>
                  </a:tcPr>
                </a:tc>
                <a:extLst>
                  <a:ext uri="{0D108BD9-81ED-4DB2-BD59-A6C34878D82A}">
                    <a16:rowId xmlns:a16="http://schemas.microsoft.com/office/drawing/2014/main" val="10000"/>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Adam</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Menschheit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Ja</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Begrenzt</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Noah</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Menschheit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Nein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Ewig</a:t>
                      </a:r>
                    </a:p>
                  </a:txBody>
                  <a:tcPr marL="126140" marR="126140" marT="0" marB="0" anchor="ctr">
                    <a:solidFill>
                      <a:schemeClr val="bg1">
                        <a:lumMod val="85000"/>
                      </a:schemeClr>
                    </a:solidFill>
                  </a:tcPr>
                </a:tc>
                <a:extLst>
                  <a:ext uri="{0D108BD9-81ED-4DB2-BD59-A6C34878D82A}">
                    <a16:rowId xmlns:a16="http://schemas.microsoft.com/office/drawing/2014/main" val="1666660929"/>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Abraham</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Israel</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Nein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Ewig</a:t>
                      </a:r>
                    </a:p>
                  </a:txBody>
                  <a:tcPr marL="126140" marR="126140" marT="0" marB="0" anchor="ctr">
                    <a:solidFill>
                      <a:schemeClr val="bg1">
                        <a:lumMod val="85000"/>
                      </a:schemeClr>
                    </a:solidFill>
                  </a:tcPr>
                </a:tc>
                <a:extLst>
                  <a:ext uri="{0D108BD9-81ED-4DB2-BD59-A6C34878D82A}">
                    <a16:rowId xmlns:a16="http://schemas.microsoft.com/office/drawing/2014/main" val="2654307634"/>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Mose</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Israel</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Ja</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Zweiseitig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Begrenzt</a:t>
                      </a:r>
                    </a:p>
                  </a:txBody>
                  <a:tcPr marL="126140" marR="126140" marT="0" marB="0" anchor="ctr">
                    <a:solidFill>
                      <a:schemeClr val="bg1">
                        <a:lumMod val="85000"/>
                      </a:schemeClr>
                    </a:solidFill>
                  </a:tcPr>
                </a:tc>
                <a:extLst>
                  <a:ext uri="{0D108BD9-81ED-4DB2-BD59-A6C34878D82A}">
                    <a16:rowId xmlns:a16="http://schemas.microsoft.com/office/drawing/2014/main" val="1785641695"/>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David</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a:t>
                      </a:r>
                    </a:p>
                  </a:txBody>
                  <a:tcPr marL="126140" marR="126140" marT="0" marB="0" anchor="ctr">
                    <a:solidFill>
                      <a:schemeClr val="bg1">
                        <a:lumMod val="85000"/>
                      </a:schemeClr>
                    </a:solidFill>
                  </a:tcPr>
                </a:tc>
                <a:extLst>
                  <a:ext uri="{0D108BD9-81ED-4DB2-BD59-A6C34878D82A}">
                    <a16:rowId xmlns:a16="http://schemas.microsoft.com/office/drawing/2014/main" val="1350066073"/>
                  </a:ext>
                </a:extLst>
              </a:tr>
            </a:tbl>
          </a:graphicData>
        </a:graphic>
      </p:graphicFrame>
      <p:sp>
        <p:nvSpPr>
          <p:cNvPr id="5" name="Textfeld 4">
            <a:extLst>
              <a:ext uri="{FF2B5EF4-FFF2-40B4-BE49-F238E27FC236}">
                <a16:creationId xmlns:a16="http://schemas.microsoft.com/office/drawing/2014/main" id="{1CDC342F-0CAF-4B71-8940-3B65D9EA7AD2}"/>
              </a:ext>
            </a:extLst>
          </p:cNvPr>
          <p:cNvSpPr txBox="1"/>
          <p:nvPr/>
        </p:nvSpPr>
        <p:spPr>
          <a:xfrm>
            <a:off x="510321" y="4841666"/>
            <a:ext cx="1794466" cy="369332"/>
          </a:xfrm>
          <a:prstGeom prst="rect">
            <a:avLst/>
          </a:prstGeom>
          <a:noFill/>
        </p:spPr>
        <p:txBody>
          <a:bodyPr wrap="none" rtlCol="0">
            <a:spAutoFit/>
          </a:bodyPr>
          <a:lstStyle/>
          <a:p>
            <a:r>
              <a:rPr lang="de-CH" i="1" dirty="0"/>
              <a:t>Bündnisse Gottes</a:t>
            </a:r>
          </a:p>
        </p:txBody>
      </p:sp>
    </p:spTree>
    <p:extLst>
      <p:ext uri="{BB962C8B-B14F-4D97-AF65-F5344CB8AC3E}">
        <p14:creationId xmlns:p14="http://schemas.microsoft.com/office/powerpoint/2010/main" val="144487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David – Zedekia</a:t>
            </a:r>
          </a:p>
        </p:txBody>
      </p:sp>
      <p:sp>
        <p:nvSpPr>
          <p:cNvPr id="22" name="Textfeld 21">
            <a:extLst>
              <a:ext uri="{FF2B5EF4-FFF2-40B4-BE49-F238E27FC236}">
                <a16:creationId xmlns:a16="http://schemas.microsoft.com/office/drawing/2014/main" id="{18B7D288-ADAE-41E4-89AB-4CA899538239}"/>
              </a:ext>
            </a:extLst>
          </p:cNvPr>
          <p:cNvSpPr txBox="1"/>
          <p:nvPr/>
        </p:nvSpPr>
        <p:spPr>
          <a:xfrm>
            <a:off x="1498483" y="4164417"/>
            <a:ext cx="7450123" cy="1015663"/>
          </a:xfrm>
          <a:prstGeom prst="rect">
            <a:avLst/>
          </a:prstGeom>
          <a:noFill/>
        </p:spPr>
        <p:txBody>
          <a:bodyPr wrap="square">
            <a:spAutoFit/>
          </a:bodyPr>
          <a:lstStyle/>
          <a:p>
            <a:r>
              <a:rPr lang="fr-CH" sz="3000" dirty="0"/>
              <a:t>„</a:t>
            </a:r>
            <a:r>
              <a:rPr lang="de-DE" sz="3000" dirty="0"/>
              <a:t>Aber David nahm die Bergfeste Zion ein, das ist die Stadt Davids.</a:t>
            </a:r>
            <a:r>
              <a:rPr lang="fr-CH" sz="3000" dirty="0"/>
              <a:t>“ 2Sam 5,7</a:t>
            </a:r>
            <a:endParaRPr lang="de-CH" sz="3000" dirty="0"/>
          </a:p>
        </p:txBody>
      </p:sp>
      <p:sp>
        <p:nvSpPr>
          <p:cNvPr id="23" name="Textfeld 22">
            <a:extLst>
              <a:ext uri="{FF2B5EF4-FFF2-40B4-BE49-F238E27FC236}">
                <a16:creationId xmlns:a16="http://schemas.microsoft.com/office/drawing/2014/main" id="{AB443644-007D-43B8-BBCA-1229FBFCAD6A}"/>
              </a:ext>
            </a:extLst>
          </p:cNvPr>
          <p:cNvSpPr txBox="1"/>
          <p:nvPr/>
        </p:nvSpPr>
        <p:spPr>
          <a:xfrm>
            <a:off x="838200" y="1457399"/>
            <a:ext cx="10109434" cy="2400657"/>
          </a:xfrm>
          <a:prstGeom prst="rect">
            <a:avLst/>
          </a:prstGeom>
          <a:noFill/>
        </p:spPr>
        <p:txBody>
          <a:bodyPr wrap="square">
            <a:spAutoFit/>
          </a:bodyPr>
          <a:lstStyle/>
          <a:p>
            <a:pPr marL="457200" indent="-457200">
              <a:buFont typeface="Arial" panose="020B0604020202020204" pitchFamily="34" charset="0"/>
              <a:buChar char="•"/>
            </a:pPr>
            <a:r>
              <a:rPr lang="de-CH" sz="3000" dirty="0"/>
              <a:t>David wird König über Hebron, </a:t>
            </a:r>
            <a:r>
              <a:rPr lang="de-CH" sz="3000" dirty="0" err="1"/>
              <a:t>Isch-Boschet</a:t>
            </a:r>
            <a:r>
              <a:rPr lang="de-CH" sz="3000" dirty="0"/>
              <a:t> über Israel</a:t>
            </a:r>
          </a:p>
          <a:p>
            <a:pPr marL="457200" indent="-457200">
              <a:buFont typeface="Arial" panose="020B0604020202020204" pitchFamily="34" charset="0"/>
              <a:buChar char="•"/>
            </a:pPr>
            <a:r>
              <a:rPr lang="de-CH" sz="3000" dirty="0" err="1"/>
              <a:t>Isch-Boschet</a:t>
            </a:r>
            <a:r>
              <a:rPr lang="de-CH" sz="3000" dirty="0"/>
              <a:t> wird ermordet, David wird König über Israel</a:t>
            </a:r>
          </a:p>
          <a:p>
            <a:pPr marL="457200" indent="-457200">
              <a:buFont typeface="Arial" panose="020B0604020202020204" pitchFamily="34" charset="0"/>
              <a:buChar char="•"/>
            </a:pPr>
            <a:r>
              <a:rPr lang="de-CH" sz="3000" dirty="0"/>
              <a:t>David erobert die Stadt Jerusalem</a:t>
            </a:r>
          </a:p>
          <a:p>
            <a:pPr marL="457200" indent="-457200">
              <a:buFont typeface="Arial" panose="020B0604020202020204" pitchFamily="34" charset="0"/>
              <a:buChar char="•"/>
            </a:pPr>
            <a:r>
              <a:rPr lang="de-CH" sz="3000" dirty="0"/>
              <a:t>Überführung der Bundeslade nach Jerusalem</a:t>
            </a:r>
          </a:p>
          <a:p>
            <a:pPr marL="457200" indent="-457200">
              <a:buFont typeface="Arial" panose="020B0604020202020204" pitchFamily="34" charset="0"/>
              <a:buChar char="•"/>
            </a:pPr>
            <a:r>
              <a:rPr lang="de-CH" sz="3000" dirty="0"/>
              <a:t>Gott erwählt Jerusalem als Tempelstadt</a:t>
            </a:r>
          </a:p>
        </p:txBody>
      </p:sp>
      <p:cxnSp>
        <p:nvCxnSpPr>
          <p:cNvPr id="5" name="Gerade Verbindung mit Pfeil 4">
            <a:extLst>
              <a:ext uri="{FF2B5EF4-FFF2-40B4-BE49-F238E27FC236}">
                <a16:creationId xmlns:a16="http://schemas.microsoft.com/office/drawing/2014/main" id="{15252584-868F-4CBC-9BA4-5BCAD9F2F4EE}"/>
              </a:ext>
            </a:extLst>
          </p:cNvPr>
          <p:cNvCxnSpPr>
            <a:cxnSpLocks/>
          </p:cNvCxnSpPr>
          <p:nvPr/>
        </p:nvCxnSpPr>
        <p:spPr>
          <a:xfrm flipV="1">
            <a:off x="6338870" y="5913158"/>
            <a:ext cx="113306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72E4ACBA-C95E-4EF4-864B-A8CA2E2975F3}"/>
              </a:ext>
            </a:extLst>
          </p:cNvPr>
          <p:cNvSpPr txBox="1"/>
          <p:nvPr/>
        </p:nvSpPr>
        <p:spPr>
          <a:xfrm>
            <a:off x="2490831" y="5606797"/>
            <a:ext cx="9267721" cy="553998"/>
          </a:xfrm>
          <a:prstGeom prst="rect">
            <a:avLst/>
          </a:prstGeom>
          <a:noFill/>
        </p:spPr>
        <p:txBody>
          <a:bodyPr wrap="square">
            <a:spAutoFit/>
          </a:bodyPr>
          <a:lstStyle/>
          <a:p>
            <a:r>
              <a:rPr lang="de-CH" sz="3000" dirty="0"/>
              <a:t>Zeitalter des </a:t>
            </a:r>
            <a:r>
              <a:rPr lang="de-CH" sz="3000" u="sng" dirty="0"/>
              <a:t>Königtums</a:t>
            </a:r>
            <a:r>
              <a:rPr lang="de-CH" sz="3000" dirty="0"/>
              <a:t>	                452 Jahre</a:t>
            </a:r>
          </a:p>
        </p:txBody>
      </p:sp>
    </p:spTree>
    <p:extLst>
      <p:ext uri="{BB962C8B-B14F-4D97-AF65-F5344CB8AC3E}">
        <p14:creationId xmlns:p14="http://schemas.microsoft.com/office/powerpoint/2010/main" val="130848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 calcmode="lin" valueType="num">
                                      <p:cBhvr>
                                        <p:cTn id="14"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 calcmode="lin" valueType="num">
                                      <p:cBhvr>
                                        <p:cTn id="21"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3">
                                            <p:txEl>
                                              <p:pRg st="3" end="3"/>
                                            </p:txEl>
                                          </p:spTgt>
                                        </p:tgtEl>
                                        <p:attrNameLst>
                                          <p:attrName>style.visibility</p:attrName>
                                        </p:attrNameLst>
                                      </p:cBhvr>
                                      <p:to>
                                        <p:strVal val="visible"/>
                                      </p:to>
                                    </p:set>
                                    <p:anim calcmode="lin" valueType="num">
                                      <p:cBhvr>
                                        <p:cTn id="35"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2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2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3">
                                            <p:txEl>
                                              <p:pRg st="4" end="4"/>
                                            </p:txEl>
                                          </p:spTgt>
                                        </p:tgtEl>
                                        <p:attrNameLst>
                                          <p:attrName>style.visibility</p:attrName>
                                        </p:attrNameLst>
                                      </p:cBhvr>
                                      <p:to>
                                        <p:strVal val="visible"/>
                                      </p:to>
                                    </p:set>
                                    <p:anim calcmode="lin" valueType="num">
                                      <p:cBhvr>
                                        <p:cTn id="42" dur="500" fill="hold"/>
                                        <p:tgtEl>
                                          <p:spTgt spid="2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2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2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11" name="Textfeld 10">
            <a:extLst>
              <a:ext uri="{FF2B5EF4-FFF2-40B4-BE49-F238E27FC236}">
                <a16:creationId xmlns:a16="http://schemas.microsoft.com/office/drawing/2014/main" id="{700FC381-CD7E-414D-B680-24953D48C4A7}"/>
              </a:ext>
            </a:extLst>
          </p:cNvPr>
          <p:cNvSpPr txBox="1"/>
          <p:nvPr/>
        </p:nvSpPr>
        <p:spPr>
          <a:xfrm>
            <a:off x="897923" y="2044019"/>
            <a:ext cx="9756096" cy="553998"/>
          </a:xfrm>
          <a:prstGeom prst="rect">
            <a:avLst/>
          </a:prstGeom>
          <a:noFill/>
        </p:spPr>
        <p:txBody>
          <a:bodyPr wrap="square">
            <a:spAutoFit/>
          </a:bodyPr>
          <a:lstStyle/>
          <a:p>
            <a:r>
              <a:rPr lang="de-CH" sz="3000" dirty="0"/>
              <a:t>Bund mit David: 			2Sam 7; 1Chr 17</a:t>
            </a:r>
          </a:p>
        </p:txBody>
      </p:sp>
      <p:sp>
        <p:nvSpPr>
          <p:cNvPr id="23" name="Textfeld 22">
            <a:extLst>
              <a:ext uri="{FF2B5EF4-FFF2-40B4-BE49-F238E27FC236}">
                <a16:creationId xmlns:a16="http://schemas.microsoft.com/office/drawing/2014/main" id="{E142CF30-0CF2-4434-A3D5-9D39D867A230}"/>
              </a:ext>
            </a:extLst>
          </p:cNvPr>
          <p:cNvSpPr txBox="1"/>
          <p:nvPr/>
        </p:nvSpPr>
        <p:spPr>
          <a:xfrm>
            <a:off x="897923" y="3098235"/>
            <a:ext cx="10859248" cy="1938992"/>
          </a:xfrm>
          <a:prstGeom prst="rect">
            <a:avLst/>
          </a:prstGeom>
          <a:noFill/>
        </p:spPr>
        <p:txBody>
          <a:bodyPr wrap="square">
            <a:spAutoFit/>
          </a:bodyPr>
          <a:lstStyle/>
          <a:p>
            <a:r>
              <a:rPr lang="de-CH" sz="3000" dirty="0"/>
              <a:t>Bestätigung des Bundes: 	2Sam 23,5; Ps 89; 132; </a:t>
            </a:r>
            <a:r>
              <a:rPr lang="de-CH" sz="3000" dirty="0" err="1"/>
              <a:t>Jes</a:t>
            </a:r>
            <a:r>
              <a:rPr lang="de-CH" sz="3000" dirty="0"/>
              <a:t> 9,6-7; 11,1;</a:t>
            </a:r>
          </a:p>
          <a:p>
            <a:r>
              <a:rPr lang="de-CH" sz="3000" dirty="0"/>
              <a:t>					</a:t>
            </a:r>
            <a:r>
              <a:rPr lang="de-CH" sz="3000" dirty="0" err="1"/>
              <a:t>Jer</a:t>
            </a:r>
            <a:r>
              <a:rPr lang="de-CH" sz="3000" dirty="0"/>
              <a:t> 23,5; 30,9; 33,14-17.19-26; </a:t>
            </a:r>
          </a:p>
          <a:p>
            <a:r>
              <a:rPr lang="de-CH" sz="3000" dirty="0"/>
              <a:t>					</a:t>
            </a:r>
            <a:r>
              <a:rPr lang="de-CH" sz="3000" dirty="0" err="1"/>
              <a:t>Hes</a:t>
            </a:r>
            <a:r>
              <a:rPr lang="de-CH" sz="3000" dirty="0"/>
              <a:t> 37,24-25; Hos 3,5; Amos 9,11; </a:t>
            </a:r>
          </a:p>
          <a:p>
            <a:r>
              <a:rPr lang="de-CH" sz="3000" dirty="0"/>
              <a:t>					</a:t>
            </a:r>
            <a:r>
              <a:rPr lang="de-CH" sz="3000" dirty="0" err="1"/>
              <a:t>Lk</a:t>
            </a:r>
            <a:r>
              <a:rPr lang="de-CH" sz="3000" dirty="0"/>
              <a:t> 1,32-33.69; </a:t>
            </a:r>
            <a:r>
              <a:rPr lang="de-CH" sz="3000" dirty="0" err="1"/>
              <a:t>Apg</a:t>
            </a:r>
            <a:r>
              <a:rPr lang="de-CH" sz="3000" dirty="0"/>
              <a:t> 15,14-18</a:t>
            </a:r>
          </a:p>
        </p:txBody>
      </p:sp>
    </p:spTree>
    <p:extLst>
      <p:ext uri="{BB962C8B-B14F-4D97-AF65-F5344CB8AC3E}">
        <p14:creationId xmlns:p14="http://schemas.microsoft.com/office/powerpoint/2010/main" val="86092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graphicFrame>
        <p:nvGraphicFramePr>
          <p:cNvPr id="18" name="Tabelle 17">
            <a:extLst>
              <a:ext uri="{FF2B5EF4-FFF2-40B4-BE49-F238E27FC236}">
                <a16:creationId xmlns:a16="http://schemas.microsoft.com/office/drawing/2014/main" id="{B80A93F1-1D8D-4D09-809D-FCCA86277337}"/>
              </a:ext>
            </a:extLst>
          </p:cNvPr>
          <p:cNvGraphicFramePr>
            <a:graphicFrameLocks noGrp="1"/>
          </p:cNvGraphicFramePr>
          <p:nvPr>
            <p:extLst>
              <p:ext uri="{D42A27DB-BD31-4B8C-83A1-F6EECF244321}">
                <p14:modId xmlns:p14="http://schemas.microsoft.com/office/powerpoint/2010/main" val="3094516803"/>
              </p:ext>
            </p:extLst>
          </p:nvPr>
        </p:nvGraphicFramePr>
        <p:xfrm>
          <a:off x="838200" y="1252937"/>
          <a:ext cx="10515600" cy="3257264"/>
        </p:xfrm>
        <a:graphic>
          <a:graphicData uri="http://schemas.openxmlformats.org/drawingml/2006/table">
            <a:tbl>
              <a:tblPr firstRow="1" firstCol="1" bandRow="1">
                <a:tableStyleId>{5C22544A-7EE6-4342-B048-85BDC9FD1C3A}</a:tableStyleId>
              </a:tblPr>
              <a:tblGrid>
                <a:gridCol w="5391674">
                  <a:extLst>
                    <a:ext uri="{9D8B030D-6E8A-4147-A177-3AD203B41FA5}">
                      <a16:colId xmlns:a16="http://schemas.microsoft.com/office/drawing/2014/main" val="20000"/>
                    </a:ext>
                  </a:extLst>
                </a:gridCol>
                <a:gridCol w="5123926">
                  <a:extLst>
                    <a:ext uri="{9D8B030D-6E8A-4147-A177-3AD203B41FA5}">
                      <a16:colId xmlns:a16="http://schemas.microsoft.com/office/drawing/2014/main" val="20002"/>
                    </a:ext>
                  </a:extLst>
                </a:gridCol>
              </a:tblGrid>
              <a:tr h="483584">
                <a:tc>
                  <a:txBody>
                    <a:bodyPr/>
                    <a:lstStyle/>
                    <a:p>
                      <a:pPr algn="ctr">
                        <a:spcAft>
                          <a:spcPts val="0"/>
                        </a:spcAft>
                      </a:pPr>
                      <a:r>
                        <a:rPr lang="de-CH" sz="2600" b="1" dirty="0">
                          <a:effectLst/>
                        </a:rPr>
                        <a:t>2.SAMUEL 7,12-16</a:t>
                      </a:r>
                      <a:endParaRPr lang="de-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1.CHRONIK 17,11-14</a:t>
                      </a:r>
                    </a:p>
                  </a:txBody>
                  <a:tcPr marL="126140" marR="126140" marT="0" marB="0" anchor="ctr">
                    <a:solidFill>
                      <a:srgbClr val="0070C0"/>
                    </a:solidFill>
                  </a:tcPr>
                </a:tc>
                <a:extLst>
                  <a:ext uri="{0D108BD9-81ED-4DB2-BD59-A6C34878D82A}">
                    <a16:rowId xmlns:a16="http://schemas.microsoft.com/office/drawing/2014/main" val="10000"/>
                  </a:ext>
                </a:extLst>
              </a:tr>
              <a:tr h="551437">
                <a:tc>
                  <a:txBody>
                    <a:bodyPr/>
                    <a:lstStyle/>
                    <a:p>
                      <a:r>
                        <a:rPr lang="de-DE" sz="2600" b="0" kern="1200" dirty="0">
                          <a:solidFill>
                            <a:schemeClr val="tx1"/>
                          </a:solidFill>
                          <a:effectLst/>
                          <a:latin typeface="Calibri" panose="020F0502020204030204" pitchFamily="34" charset="0"/>
                          <a:ea typeface="+mn-ea"/>
                          <a:cs typeface="Times New Roman" panose="02020603050405020304" pitchFamily="18" charset="0"/>
                        </a:rPr>
                        <a:t>Wenn deine Tage erfüllt sind und du dich zu deinen Vätern gelegt hast, dann werde ich deinen Nachwuchs, der aus deinem Leib kommt, nach dir aufstehen lassen und werde </a:t>
                      </a:r>
                      <a:r>
                        <a:rPr lang="de-CH" sz="2600" b="0" kern="1200" dirty="0">
                          <a:solidFill>
                            <a:schemeClr val="tx1"/>
                          </a:solidFill>
                          <a:effectLst/>
                          <a:latin typeface="Calibri" panose="020F0502020204030204" pitchFamily="34" charset="0"/>
                          <a:ea typeface="+mn-ea"/>
                          <a:cs typeface="Times New Roman" panose="02020603050405020304" pitchFamily="18" charset="0"/>
                        </a:rPr>
                        <a:t>sein Königtum festigen.</a:t>
                      </a:r>
                    </a:p>
                  </a:txBody>
                  <a:tcPr marL="126140" marR="126140" marT="0" marB="0" anchor="ctr">
                    <a:solidFill>
                      <a:schemeClr val="bg1">
                        <a:lumMod val="85000"/>
                      </a:schemeClr>
                    </a:solidFill>
                  </a:tcPr>
                </a:tc>
                <a:tc>
                  <a:txBody>
                    <a:bodyPr/>
                    <a:lstStyle/>
                    <a:p>
                      <a:r>
                        <a:rPr lang="de-DE" sz="2600" b="0" kern="1200" dirty="0">
                          <a:solidFill>
                            <a:schemeClr val="tx1"/>
                          </a:solidFill>
                          <a:effectLst/>
                          <a:latin typeface="Calibri" panose="020F0502020204030204" pitchFamily="34" charset="0"/>
                          <a:ea typeface="+mn-ea"/>
                          <a:cs typeface="Times New Roman" panose="02020603050405020304" pitchFamily="18" charset="0"/>
                        </a:rPr>
                        <a:t>Und es wird geschehen, wenn deine Tage erfüllt sind, sodass du zu deinen Vätern hingehst, dann werde ich deinen Nachkommen nach dir aufstehen lassen, der von deinen</a:t>
                      </a:r>
                    </a:p>
                    <a:p>
                      <a:r>
                        <a:rPr lang="de-DE" sz="2600" b="0" kern="1200" dirty="0">
                          <a:solidFill>
                            <a:schemeClr val="tx1"/>
                          </a:solidFill>
                          <a:effectLst/>
                          <a:latin typeface="Calibri" panose="020F0502020204030204" pitchFamily="34" charset="0"/>
                          <a:ea typeface="+mn-ea"/>
                          <a:cs typeface="Times New Roman" panose="02020603050405020304" pitchFamily="18" charset="0"/>
                        </a:rPr>
                        <a:t>Söhnen sein wird, und werde seine Königsherrschaft festigen.</a:t>
                      </a:r>
                      <a:endParaRPr lang="de-CH" sz="2600" b="0" kern="1200" dirty="0">
                        <a:solidFill>
                          <a:schemeClr val="tx1"/>
                        </a:solidFill>
                        <a:effectLst/>
                        <a:latin typeface="Calibri" panose="020F0502020204030204" pitchFamily="34" charset="0"/>
                        <a:ea typeface="+mn-ea"/>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21" name="Textfeld 20">
            <a:extLst>
              <a:ext uri="{FF2B5EF4-FFF2-40B4-BE49-F238E27FC236}">
                <a16:creationId xmlns:a16="http://schemas.microsoft.com/office/drawing/2014/main" id="{CACEE29A-98C0-487A-848E-85E9C5391818}"/>
              </a:ext>
            </a:extLst>
          </p:cNvPr>
          <p:cNvSpPr txBox="1"/>
          <p:nvPr/>
        </p:nvSpPr>
        <p:spPr>
          <a:xfrm>
            <a:off x="838200" y="6098796"/>
            <a:ext cx="2286588" cy="369332"/>
          </a:xfrm>
          <a:prstGeom prst="rect">
            <a:avLst/>
          </a:prstGeom>
          <a:noFill/>
        </p:spPr>
        <p:txBody>
          <a:bodyPr wrap="none" rtlCol="0">
            <a:spAutoFit/>
          </a:bodyPr>
          <a:lstStyle/>
          <a:p>
            <a:r>
              <a:rPr lang="de-CH" i="1" dirty="0"/>
              <a:t>Gottes Bund mit David</a:t>
            </a:r>
          </a:p>
        </p:txBody>
      </p:sp>
    </p:spTree>
    <p:extLst>
      <p:ext uri="{BB962C8B-B14F-4D97-AF65-F5344CB8AC3E}">
        <p14:creationId xmlns:p14="http://schemas.microsoft.com/office/powerpoint/2010/main" val="4147204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graphicFrame>
        <p:nvGraphicFramePr>
          <p:cNvPr id="5" name="Tabelle 4">
            <a:extLst>
              <a:ext uri="{FF2B5EF4-FFF2-40B4-BE49-F238E27FC236}">
                <a16:creationId xmlns:a16="http://schemas.microsoft.com/office/drawing/2014/main" id="{C1879BF0-9A15-4E6A-B0DD-B14AE43B9F86}"/>
              </a:ext>
            </a:extLst>
          </p:cNvPr>
          <p:cNvGraphicFramePr>
            <a:graphicFrameLocks noGrp="1"/>
          </p:cNvGraphicFramePr>
          <p:nvPr>
            <p:extLst>
              <p:ext uri="{D42A27DB-BD31-4B8C-83A1-F6EECF244321}">
                <p14:modId xmlns:p14="http://schemas.microsoft.com/office/powerpoint/2010/main" val="783696487"/>
              </p:ext>
            </p:extLst>
          </p:nvPr>
        </p:nvGraphicFramePr>
        <p:xfrm>
          <a:off x="838200" y="1252937"/>
          <a:ext cx="10515600" cy="4445984"/>
        </p:xfrm>
        <a:graphic>
          <a:graphicData uri="http://schemas.openxmlformats.org/drawingml/2006/table">
            <a:tbl>
              <a:tblPr firstRow="1" firstCol="1" bandRow="1">
                <a:tableStyleId>{5C22544A-7EE6-4342-B048-85BDC9FD1C3A}</a:tableStyleId>
              </a:tblPr>
              <a:tblGrid>
                <a:gridCol w="5391674">
                  <a:extLst>
                    <a:ext uri="{9D8B030D-6E8A-4147-A177-3AD203B41FA5}">
                      <a16:colId xmlns:a16="http://schemas.microsoft.com/office/drawing/2014/main" val="20000"/>
                    </a:ext>
                  </a:extLst>
                </a:gridCol>
                <a:gridCol w="5123926">
                  <a:extLst>
                    <a:ext uri="{9D8B030D-6E8A-4147-A177-3AD203B41FA5}">
                      <a16:colId xmlns:a16="http://schemas.microsoft.com/office/drawing/2014/main" val="20002"/>
                    </a:ext>
                  </a:extLst>
                </a:gridCol>
              </a:tblGrid>
              <a:tr h="483584">
                <a:tc>
                  <a:txBody>
                    <a:bodyPr/>
                    <a:lstStyle/>
                    <a:p>
                      <a:pPr algn="ctr">
                        <a:spcAft>
                          <a:spcPts val="0"/>
                        </a:spcAft>
                      </a:pPr>
                      <a:r>
                        <a:rPr lang="de-CH" sz="2600" b="1" dirty="0">
                          <a:effectLst/>
                        </a:rPr>
                        <a:t>2.SAMUEL 7,12-16</a:t>
                      </a:r>
                      <a:endParaRPr lang="de-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1.CHRONIK 17,11-14</a:t>
                      </a:r>
                    </a:p>
                  </a:txBody>
                  <a:tcPr marL="126140" marR="126140" marT="0" marB="0" anchor="ctr">
                    <a:solidFill>
                      <a:srgbClr val="0070C0"/>
                    </a:solidFill>
                  </a:tcPr>
                </a:tc>
                <a:extLst>
                  <a:ext uri="{0D108BD9-81ED-4DB2-BD59-A6C34878D82A}">
                    <a16:rowId xmlns:a16="http://schemas.microsoft.com/office/drawing/2014/main" val="10000"/>
                  </a:ext>
                </a:extLst>
              </a:tr>
              <a:tr h="436228">
                <a:tc>
                  <a:txBody>
                    <a:bodyPr/>
                    <a:lstStyle/>
                    <a:p>
                      <a:r>
                        <a:rPr lang="de-DE" sz="2600" b="0" kern="1200" dirty="0">
                          <a:solidFill>
                            <a:schemeClr val="tx1"/>
                          </a:solidFill>
                          <a:effectLst/>
                          <a:latin typeface="Calibri" panose="020F0502020204030204" pitchFamily="34" charset="0"/>
                          <a:ea typeface="+mn-ea"/>
                          <a:cs typeface="Times New Roman" panose="02020603050405020304" pitchFamily="18" charset="0"/>
                        </a:rPr>
                        <a:t>Wenn deine Tage erfüllt sind und du dich zu deinen Vätern gelegt hast, dann werde ich deinen Nachwuchs, der aus deinem Leib kommt, nach dir aufstehen lassen und werde </a:t>
                      </a:r>
                      <a:r>
                        <a:rPr lang="de-CH" sz="2600" b="0" kern="1200" dirty="0">
                          <a:solidFill>
                            <a:schemeClr val="tx1"/>
                          </a:solidFill>
                          <a:effectLst/>
                          <a:latin typeface="Calibri" panose="020F0502020204030204" pitchFamily="34" charset="0"/>
                          <a:ea typeface="+mn-ea"/>
                          <a:cs typeface="Times New Roman" panose="02020603050405020304" pitchFamily="18" charset="0"/>
                        </a:rPr>
                        <a:t>sein Königtum festigen.</a:t>
                      </a:r>
                    </a:p>
                  </a:txBody>
                  <a:tcPr marL="126140" marR="126140" marT="0" marB="0" anchor="ctr">
                    <a:solidFill>
                      <a:schemeClr val="bg1">
                        <a:lumMod val="85000"/>
                      </a:schemeClr>
                    </a:solidFill>
                  </a:tcPr>
                </a:tc>
                <a:tc>
                  <a:txBody>
                    <a:bodyPr/>
                    <a:lstStyle/>
                    <a:p>
                      <a:r>
                        <a:rPr lang="de-DE" sz="2600" b="0" kern="1200" dirty="0">
                          <a:solidFill>
                            <a:schemeClr val="tx1"/>
                          </a:solidFill>
                          <a:effectLst/>
                          <a:latin typeface="Calibri" panose="020F0502020204030204" pitchFamily="34" charset="0"/>
                          <a:ea typeface="+mn-ea"/>
                          <a:cs typeface="Times New Roman" panose="02020603050405020304" pitchFamily="18" charset="0"/>
                        </a:rPr>
                        <a:t>Und es wird geschehen, wenn deine Tage erfüllt sind, sodass du zu deinen Vätern hingehst, dann werde ich deinen Nachkommen nach dir aufstehen lassen, der von deinen</a:t>
                      </a:r>
                    </a:p>
                    <a:p>
                      <a:r>
                        <a:rPr lang="de-DE" sz="2600" b="0" kern="1200" dirty="0">
                          <a:solidFill>
                            <a:schemeClr val="tx1"/>
                          </a:solidFill>
                          <a:effectLst/>
                          <a:latin typeface="Calibri" panose="020F0502020204030204" pitchFamily="34" charset="0"/>
                          <a:ea typeface="+mn-ea"/>
                          <a:cs typeface="Times New Roman" panose="02020603050405020304" pitchFamily="18" charset="0"/>
                        </a:rPr>
                        <a:t>Söhnen sein wird, und werde seine Königsherrschaft festigen.</a:t>
                      </a:r>
                      <a:endParaRPr lang="de-CH" sz="2600" b="0" kern="1200" dirty="0">
                        <a:solidFill>
                          <a:schemeClr val="tx1"/>
                        </a:solidFill>
                        <a:effectLst/>
                        <a:latin typeface="Calibri" panose="020F0502020204030204" pitchFamily="34" charset="0"/>
                        <a:ea typeface="+mn-ea"/>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78172">
                <a:tc>
                  <a:txBody>
                    <a:bodyPr/>
                    <a:lstStyle/>
                    <a:p>
                      <a:r>
                        <a:rPr lang="de-DE" sz="2600" b="0" kern="1200" dirty="0">
                          <a:solidFill>
                            <a:schemeClr val="tx1"/>
                          </a:solidFill>
                          <a:effectLst/>
                          <a:latin typeface="Calibri" panose="020F0502020204030204" pitchFamily="34" charset="0"/>
                          <a:ea typeface="+mn-ea"/>
                          <a:cs typeface="Times New Roman" panose="02020603050405020304" pitchFamily="18" charset="0"/>
                        </a:rPr>
                        <a:t>Der wird meinem Namen ein Haus bauen. Und ich werde den Thron seines Königtums festigen für ewig.</a:t>
                      </a:r>
                      <a:endParaRPr lang="de-CH" sz="2600" b="0" kern="1200" dirty="0">
                        <a:solidFill>
                          <a:schemeClr val="tx1"/>
                        </a:solidFill>
                        <a:effectLst/>
                        <a:latin typeface="Calibri" panose="020F0502020204030204" pitchFamily="34" charset="0"/>
                        <a:ea typeface="+mn-ea"/>
                        <a:cs typeface="Times New Roman" panose="02020603050405020304" pitchFamily="18" charset="0"/>
                      </a:endParaRPr>
                    </a:p>
                  </a:txBody>
                  <a:tcPr marL="126140" marR="126140" marT="0" marB="0" anchor="ctr">
                    <a:solidFill>
                      <a:schemeClr val="bg1">
                        <a:lumMod val="85000"/>
                      </a:schemeClr>
                    </a:solidFill>
                  </a:tcPr>
                </a:tc>
                <a:tc>
                  <a:txBody>
                    <a:bodyPr/>
                    <a:lstStyle/>
                    <a:p>
                      <a:r>
                        <a:rPr lang="de-DE" sz="2600" b="0" kern="1200" dirty="0">
                          <a:solidFill>
                            <a:schemeClr val="tx1"/>
                          </a:solidFill>
                          <a:effectLst/>
                          <a:latin typeface="Calibri" panose="020F0502020204030204" pitchFamily="34" charset="0"/>
                          <a:ea typeface="+mn-ea"/>
                          <a:cs typeface="Times New Roman" panose="02020603050405020304" pitchFamily="18" charset="0"/>
                        </a:rPr>
                        <a:t>Der wird mir ein Haus bauen; und ich werde seinen Thron </a:t>
                      </a:r>
                      <a:r>
                        <a:rPr lang="de-CH" sz="2600" b="0" kern="1200" dirty="0">
                          <a:solidFill>
                            <a:schemeClr val="tx1"/>
                          </a:solidFill>
                          <a:effectLst/>
                          <a:latin typeface="Calibri" panose="020F0502020204030204" pitchFamily="34" charset="0"/>
                          <a:ea typeface="+mn-ea"/>
                          <a:cs typeface="Times New Roman" panose="02020603050405020304" pitchFamily="18" charset="0"/>
                        </a:rPr>
                        <a:t>festigen für ewig.</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8" name="Textfeld 7">
            <a:extLst>
              <a:ext uri="{FF2B5EF4-FFF2-40B4-BE49-F238E27FC236}">
                <a16:creationId xmlns:a16="http://schemas.microsoft.com/office/drawing/2014/main" id="{471C9EA7-C366-4750-8906-34EDFB98C729}"/>
              </a:ext>
            </a:extLst>
          </p:cNvPr>
          <p:cNvSpPr txBox="1"/>
          <p:nvPr/>
        </p:nvSpPr>
        <p:spPr>
          <a:xfrm>
            <a:off x="838200" y="6098796"/>
            <a:ext cx="2286588" cy="369332"/>
          </a:xfrm>
          <a:prstGeom prst="rect">
            <a:avLst/>
          </a:prstGeom>
          <a:noFill/>
        </p:spPr>
        <p:txBody>
          <a:bodyPr wrap="none" rtlCol="0">
            <a:spAutoFit/>
          </a:bodyPr>
          <a:lstStyle/>
          <a:p>
            <a:r>
              <a:rPr lang="de-CH" i="1" dirty="0"/>
              <a:t>Gottes Bund mit David</a:t>
            </a:r>
          </a:p>
        </p:txBody>
      </p:sp>
    </p:spTree>
    <p:extLst>
      <p:ext uri="{BB962C8B-B14F-4D97-AF65-F5344CB8AC3E}">
        <p14:creationId xmlns:p14="http://schemas.microsoft.com/office/powerpoint/2010/main" val="1095954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graphicFrame>
        <p:nvGraphicFramePr>
          <p:cNvPr id="5" name="Tabelle 4">
            <a:extLst>
              <a:ext uri="{FF2B5EF4-FFF2-40B4-BE49-F238E27FC236}">
                <a16:creationId xmlns:a16="http://schemas.microsoft.com/office/drawing/2014/main" id="{FCEF7EBF-1419-4462-A5EF-4BF571290C0E}"/>
              </a:ext>
            </a:extLst>
          </p:cNvPr>
          <p:cNvGraphicFramePr>
            <a:graphicFrameLocks noGrp="1"/>
          </p:cNvGraphicFramePr>
          <p:nvPr>
            <p:extLst>
              <p:ext uri="{D42A27DB-BD31-4B8C-83A1-F6EECF244321}">
                <p14:modId xmlns:p14="http://schemas.microsoft.com/office/powerpoint/2010/main" val="949840994"/>
              </p:ext>
            </p:extLst>
          </p:nvPr>
        </p:nvGraphicFramePr>
        <p:xfrm>
          <a:off x="838200" y="1252937"/>
          <a:ext cx="10515600" cy="2464784"/>
        </p:xfrm>
        <a:graphic>
          <a:graphicData uri="http://schemas.openxmlformats.org/drawingml/2006/table">
            <a:tbl>
              <a:tblPr firstRow="1" firstCol="1" bandRow="1">
                <a:tableStyleId>{5C22544A-7EE6-4342-B048-85BDC9FD1C3A}</a:tableStyleId>
              </a:tblPr>
              <a:tblGrid>
                <a:gridCol w="5391674">
                  <a:extLst>
                    <a:ext uri="{9D8B030D-6E8A-4147-A177-3AD203B41FA5}">
                      <a16:colId xmlns:a16="http://schemas.microsoft.com/office/drawing/2014/main" val="20000"/>
                    </a:ext>
                  </a:extLst>
                </a:gridCol>
                <a:gridCol w="5123926">
                  <a:extLst>
                    <a:ext uri="{9D8B030D-6E8A-4147-A177-3AD203B41FA5}">
                      <a16:colId xmlns:a16="http://schemas.microsoft.com/office/drawing/2014/main" val="20002"/>
                    </a:ext>
                  </a:extLst>
                </a:gridCol>
              </a:tblGrid>
              <a:tr h="483584">
                <a:tc>
                  <a:txBody>
                    <a:bodyPr/>
                    <a:lstStyle/>
                    <a:p>
                      <a:pPr algn="ctr">
                        <a:spcAft>
                          <a:spcPts val="0"/>
                        </a:spcAft>
                      </a:pPr>
                      <a:r>
                        <a:rPr lang="de-CH" sz="2600" b="1" dirty="0">
                          <a:effectLst/>
                        </a:rPr>
                        <a:t>2.SAMUEL 7,12-16</a:t>
                      </a:r>
                      <a:endParaRPr lang="de-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1.CHRONIK 17,11-14</a:t>
                      </a:r>
                    </a:p>
                  </a:txBody>
                  <a:tcPr marL="126140" marR="126140" marT="0" marB="0" anchor="ctr">
                    <a:solidFill>
                      <a:srgbClr val="0070C0"/>
                    </a:solidFill>
                  </a:tcPr>
                </a:tc>
                <a:extLst>
                  <a:ext uri="{0D108BD9-81ED-4DB2-BD59-A6C34878D82A}">
                    <a16:rowId xmlns:a16="http://schemas.microsoft.com/office/drawing/2014/main" val="10000"/>
                  </a:ext>
                </a:extLst>
              </a:tr>
              <a:tr h="284667">
                <a:tc>
                  <a:txBody>
                    <a:bodyPr/>
                    <a:lstStyle/>
                    <a:p>
                      <a:r>
                        <a:rPr lang="de-DE" sz="2600" b="0" kern="1200" dirty="0">
                          <a:solidFill>
                            <a:schemeClr val="tx1"/>
                          </a:solidFill>
                          <a:effectLst/>
                          <a:latin typeface="Calibri" panose="020F0502020204030204" pitchFamily="34" charset="0"/>
                          <a:ea typeface="+mn-ea"/>
                          <a:cs typeface="Times New Roman" panose="02020603050405020304" pitchFamily="18" charset="0"/>
                        </a:rPr>
                        <a:t>Ich will ihm Vater sein, und er soll mir Sohn sein. Wenn er verkehrt handelt, werde ich ihn mit einer Menschenrute und mit Schlägen der Menschenkinder züchtigen.</a:t>
                      </a:r>
                      <a:endParaRPr lang="de-CH" sz="2600" b="0" kern="1200" dirty="0">
                        <a:solidFill>
                          <a:schemeClr val="tx1"/>
                        </a:solidFill>
                        <a:effectLst/>
                        <a:latin typeface="Calibri" panose="020F0502020204030204" pitchFamily="34" charset="0"/>
                        <a:ea typeface="+mn-ea"/>
                        <a:cs typeface="Times New Roman" panose="02020603050405020304" pitchFamily="18" charset="0"/>
                      </a:endParaRPr>
                    </a:p>
                  </a:txBody>
                  <a:tcPr marL="126140" marR="126140" marT="0" marB="0" anchor="ctr">
                    <a:solidFill>
                      <a:schemeClr val="bg1">
                        <a:lumMod val="85000"/>
                      </a:schemeClr>
                    </a:solidFill>
                  </a:tcPr>
                </a:tc>
                <a:tc>
                  <a:txBody>
                    <a:bodyPr/>
                    <a:lstStyle/>
                    <a:p>
                      <a:pPr marL="0" algn="l" defTabSz="914400" rtl="0" eaLnBrk="1" latinLnBrk="0" hangingPunct="1">
                        <a:spcAft>
                          <a:spcPts val="0"/>
                        </a:spcAft>
                      </a:pPr>
                      <a:r>
                        <a:rPr lang="de-DE" sz="2600" b="0" kern="1200" dirty="0">
                          <a:solidFill>
                            <a:schemeClr val="tx1"/>
                          </a:solidFill>
                          <a:effectLst/>
                          <a:latin typeface="Calibri" panose="020F0502020204030204" pitchFamily="34" charset="0"/>
                          <a:ea typeface="+mn-ea"/>
                          <a:cs typeface="Times New Roman" panose="02020603050405020304" pitchFamily="18" charset="0"/>
                        </a:rPr>
                        <a:t>Ich will ihm Vater sein, und er soll mir Sohn sein.</a:t>
                      </a:r>
                      <a:endParaRPr lang="de-CH" sz="2600" b="0" kern="1200" dirty="0">
                        <a:solidFill>
                          <a:schemeClr val="tx1"/>
                        </a:solidFill>
                        <a:effectLst/>
                        <a:latin typeface="Calibri" panose="020F0502020204030204" pitchFamily="34" charset="0"/>
                        <a:ea typeface="+mn-ea"/>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Textfeld 6">
            <a:extLst>
              <a:ext uri="{FF2B5EF4-FFF2-40B4-BE49-F238E27FC236}">
                <a16:creationId xmlns:a16="http://schemas.microsoft.com/office/drawing/2014/main" id="{B618D6C1-75F3-48D8-81C3-49FBD1E16DA1}"/>
              </a:ext>
            </a:extLst>
          </p:cNvPr>
          <p:cNvSpPr txBox="1"/>
          <p:nvPr/>
        </p:nvSpPr>
        <p:spPr>
          <a:xfrm>
            <a:off x="838200" y="6098796"/>
            <a:ext cx="2286588" cy="369332"/>
          </a:xfrm>
          <a:prstGeom prst="rect">
            <a:avLst/>
          </a:prstGeom>
          <a:noFill/>
        </p:spPr>
        <p:txBody>
          <a:bodyPr wrap="none" rtlCol="0">
            <a:spAutoFit/>
          </a:bodyPr>
          <a:lstStyle/>
          <a:p>
            <a:r>
              <a:rPr lang="de-CH" i="1" dirty="0"/>
              <a:t>Gottes Bund mit David</a:t>
            </a:r>
          </a:p>
        </p:txBody>
      </p:sp>
    </p:spTree>
    <p:extLst>
      <p:ext uri="{BB962C8B-B14F-4D97-AF65-F5344CB8AC3E}">
        <p14:creationId xmlns:p14="http://schemas.microsoft.com/office/powerpoint/2010/main" val="1341053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graphicFrame>
        <p:nvGraphicFramePr>
          <p:cNvPr id="7" name="Tabelle 6">
            <a:extLst>
              <a:ext uri="{FF2B5EF4-FFF2-40B4-BE49-F238E27FC236}">
                <a16:creationId xmlns:a16="http://schemas.microsoft.com/office/drawing/2014/main" id="{6998B2A9-AE63-4493-A38D-F64D98756AF7}"/>
              </a:ext>
            </a:extLst>
          </p:cNvPr>
          <p:cNvGraphicFramePr>
            <a:graphicFrameLocks noGrp="1"/>
          </p:cNvGraphicFramePr>
          <p:nvPr>
            <p:extLst>
              <p:ext uri="{D42A27DB-BD31-4B8C-83A1-F6EECF244321}">
                <p14:modId xmlns:p14="http://schemas.microsoft.com/office/powerpoint/2010/main" val="3117006894"/>
              </p:ext>
            </p:extLst>
          </p:nvPr>
        </p:nvGraphicFramePr>
        <p:xfrm>
          <a:off x="838200" y="1252937"/>
          <a:ext cx="10515600" cy="4049744"/>
        </p:xfrm>
        <a:graphic>
          <a:graphicData uri="http://schemas.openxmlformats.org/drawingml/2006/table">
            <a:tbl>
              <a:tblPr firstRow="1" firstCol="1" bandRow="1">
                <a:tableStyleId>{5C22544A-7EE6-4342-B048-85BDC9FD1C3A}</a:tableStyleId>
              </a:tblPr>
              <a:tblGrid>
                <a:gridCol w="5391674">
                  <a:extLst>
                    <a:ext uri="{9D8B030D-6E8A-4147-A177-3AD203B41FA5}">
                      <a16:colId xmlns:a16="http://schemas.microsoft.com/office/drawing/2014/main" val="20000"/>
                    </a:ext>
                  </a:extLst>
                </a:gridCol>
                <a:gridCol w="5123926">
                  <a:extLst>
                    <a:ext uri="{9D8B030D-6E8A-4147-A177-3AD203B41FA5}">
                      <a16:colId xmlns:a16="http://schemas.microsoft.com/office/drawing/2014/main" val="20002"/>
                    </a:ext>
                  </a:extLst>
                </a:gridCol>
              </a:tblGrid>
              <a:tr h="483584">
                <a:tc>
                  <a:txBody>
                    <a:bodyPr/>
                    <a:lstStyle/>
                    <a:p>
                      <a:pPr algn="ctr">
                        <a:spcAft>
                          <a:spcPts val="0"/>
                        </a:spcAft>
                      </a:pPr>
                      <a:r>
                        <a:rPr lang="de-CH" sz="2600" b="1" dirty="0">
                          <a:effectLst/>
                        </a:rPr>
                        <a:t>2.SAMUEL 7,12-16</a:t>
                      </a:r>
                      <a:endParaRPr lang="de-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1.CHRONIK 17,11-14</a:t>
                      </a:r>
                    </a:p>
                  </a:txBody>
                  <a:tcPr marL="126140" marR="126140" marT="0" marB="0" anchor="ctr">
                    <a:solidFill>
                      <a:srgbClr val="0070C0"/>
                    </a:solidFill>
                  </a:tcPr>
                </a:tc>
                <a:extLst>
                  <a:ext uri="{0D108BD9-81ED-4DB2-BD59-A6C34878D82A}">
                    <a16:rowId xmlns:a16="http://schemas.microsoft.com/office/drawing/2014/main" val="10000"/>
                  </a:ext>
                </a:extLst>
              </a:tr>
              <a:tr h="436228">
                <a:tc>
                  <a:txBody>
                    <a:bodyPr/>
                    <a:lstStyle/>
                    <a:p>
                      <a:r>
                        <a:rPr lang="de-DE" sz="2600" b="0" kern="1200" dirty="0">
                          <a:solidFill>
                            <a:schemeClr val="tx1"/>
                          </a:solidFill>
                          <a:effectLst/>
                          <a:latin typeface="Calibri" panose="020F0502020204030204" pitchFamily="34" charset="0"/>
                          <a:ea typeface="+mn-ea"/>
                          <a:cs typeface="Times New Roman" panose="02020603050405020304" pitchFamily="18" charset="0"/>
                        </a:rPr>
                        <a:t>Ich will ihm Vater sein, und er soll mir Sohn sein. Wenn er verkehrt handelt, werde ich ihn mit einer Menschenrute und mit Schlägen der Menschenkinder züchtigen.</a:t>
                      </a:r>
                      <a:endParaRPr lang="de-CH" sz="2600" b="0" kern="1200" dirty="0">
                        <a:solidFill>
                          <a:schemeClr val="tx1"/>
                        </a:solidFill>
                        <a:effectLst/>
                        <a:latin typeface="Calibri" panose="020F0502020204030204" pitchFamily="34" charset="0"/>
                        <a:ea typeface="+mn-ea"/>
                        <a:cs typeface="Times New Roman" panose="02020603050405020304" pitchFamily="18" charset="0"/>
                      </a:endParaRPr>
                    </a:p>
                  </a:txBody>
                  <a:tcPr marL="126140" marR="126140" marT="0" marB="0" anchor="ctr">
                    <a:solidFill>
                      <a:schemeClr val="bg1">
                        <a:lumMod val="85000"/>
                      </a:schemeClr>
                    </a:solidFill>
                  </a:tcPr>
                </a:tc>
                <a:tc>
                  <a:txBody>
                    <a:bodyPr/>
                    <a:lstStyle/>
                    <a:p>
                      <a:pPr marL="0" algn="l" defTabSz="914400" rtl="0" eaLnBrk="1" latinLnBrk="0" hangingPunct="1">
                        <a:spcAft>
                          <a:spcPts val="0"/>
                        </a:spcAft>
                      </a:pPr>
                      <a:r>
                        <a:rPr lang="de-DE" sz="2600" b="0" kern="1200" dirty="0">
                          <a:solidFill>
                            <a:schemeClr val="tx1"/>
                          </a:solidFill>
                          <a:effectLst/>
                          <a:latin typeface="Calibri" panose="020F0502020204030204" pitchFamily="34" charset="0"/>
                          <a:ea typeface="+mn-ea"/>
                          <a:cs typeface="Times New Roman" panose="02020603050405020304" pitchFamily="18" charset="0"/>
                        </a:rPr>
                        <a:t>Ich will ihm Vater sein, und er soll mir Sohn sein.</a:t>
                      </a:r>
                      <a:endParaRPr lang="de-CH" sz="2600" b="0" kern="1200" dirty="0">
                        <a:solidFill>
                          <a:schemeClr val="tx1"/>
                        </a:solidFill>
                        <a:effectLst/>
                        <a:latin typeface="Calibri" panose="020F0502020204030204" pitchFamily="34" charset="0"/>
                        <a:ea typeface="+mn-ea"/>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571570">
                <a:tc>
                  <a:txBody>
                    <a:bodyPr/>
                    <a:lstStyle/>
                    <a:p>
                      <a:r>
                        <a:rPr lang="de-DE" sz="2600" b="0" kern="1200" dirty="0">
                          <a:solidFill>
                            <a:schemeClr val="tx1"/>
                          </a:solidFill>
                          <a:effectLst/>
                          <a:latin typeface="Calibri" panose="020F0502020204030204" pitchFamily="34" charset="0"/>
                          <a:ea typeface="+mn-ea"/>
                          <a:cs typeface="Times New Roman" panose="02020603050405020304" pitchFamily="18" charset="0"/>
                        </a:rPr>
                        <a:t>Aber meine Gnade soll nicht von ihm weichen, wie ich sie von Saul habe weichen lassen, den ich vor dir weggetan habe.</a:t>
                      </a:r>
                      <a:endParaRPr lang="de-CH" sz="2600" b="0" kern="1200" dirty="0">
                        <a:solidFill>
                          <a:schemeClr val="tx1"/>
                        </a:solidFill>
                        <a:effectLst/>
                        <a:latin typeface="Calibri" panose="020F0502020204030204" pitchFamily="34" charset="0"/>
                        <a:ea typeface="+mn-ea"/>
                        <a:cs typeface="Times New Roman" panose="02020603050405020304" pitchFamily="18" charset="0"/>
                      </a:endParaRPr>
                    </a:p>
                  </a:txBody>
                  <a:tcPr marL="126140" marR="126140" marT="0" marB="0" anchor="ctr">
                    <a:solidFill>
                      <a:schemeClr val="bg1">
                        <a:lumMod val="85000"/>
                      </a:schemeClr>
                    </a:solidFill>
                  </a:tcPr>
                </a:tc>
                <a:tc>
                  <a:txBody>
                    <a:bodyPr/>
                    <a:lstStyle/>
                    <a:p>
                      <a:r>
                        <a:rPr lang="de-DE" sz="2600" b="0" kern="1200" dirty="0">
                          <a:solidFill>
                            <a:schemeClr val="tx1"/>
                          </a:solidFill>
                          <a:effectLst/>
                          <a:latin typeface="Calibri" panose="020F0502020204030204" pitchFamily="34" charset="0"/>
                          <a:ea typeface="+mn-ea"/>
                          <a:cs typeface="Times New Roman" panose="02020603050405020304" pitchFamily="18" charset="0"/>
                        </a:rPr>
                        <a:t>Und ich will meine Gnade nicht von ihm weichen lassen, wie ich sie von dem habe weichen lassen, der vor dir war.</a:t>
                      </a:r>
                      <a:endParaRPr lang="de-CH" sz="2600" b="0" kern="1200" dirty="0">
                        <a:solidFill>
                          <a:schemeClr val="tx1"/>
                        </a:solidFill>
                        <a:effectLst/>
                        <a:latin typeface="Calibri" panose="020F0502020204030204" pitchFamily="34" charset="0"/>
                        <a:ea typeface="+mn-ea"/>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8" name="Textfeld 7">
            <a:extLst>
              <a:ext uri="{FF2B5EF4-FFF2-40B4-BE49-F238E27FC236}">
                <a16:creationId xmlns:a16="http://schemas.microsoft.com/office/drawing/2014/main" id="{9CC5C508-849D-4581-AEF7-82808B1DD590}"/>
              </a:ext>
            </a:extLst>
          </p:cNvPr>
          <p:cNvSpPr txBox="1"/>
          <p:nvPr/>
        </p:nvSpPr>
        <p:spPr>
          <a:xfrm>
            <a:off x="838200" y="6098796"/>
            <a:ext cx="2286588" cy="369332"/>
          </a:xfrm>
          <a:prstGeom prst="rect">
            <a:avLst/>
          </a:prstGeom>
          <a:noFill/>
        </p:spPr>
        <p:txBody>
          <a:bodyPr wrap="none" rtlCol="0">
            <a:spAutoFit/>
          </a:bodyPr>
          <a:lstStyle/>
          <a:p>
            <a:r>
              <a:rPr lang="de-CH" i="1" dirty="0"/>
              <a:t>Gottes Bund mit David</a:t>
            </a:r>
          </a:p>
        </p:txBody>
      </p:sp>
    </p:spTree>
    <p:extLst>
      <p:ext uri="{BB962C8B-B14F-4D97-AF65-F5344CB8AC3E}">
        <p14:creationId xmlns:p14="http://schemas.microsoft.com/office/powerpoint/2010/main" val="1892494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graphicFrame>
        <p:nvGraphicFramePr>
          <p:cNvPr id="5" name="Tabelle 4">
            <a:extLst>
              <a:ext uri="{FF2B5EF4-FFF2-40B4-BE49-F238E27FC236}">
                <a16:creationId xmlns:a16="http://schemas.microsoft.com/office/drawing/2014/main" id="{235EE12B-79EB-4B72-B7CF-3DAB1463E8F2}"/>
              </a:ext>
            </a:extLst>
          </p:cNvPr>
          <p:cNvGraphicFramePr>
            <a:graphicFrameLocks noGrp="1"/>
          </p:cNvGraphicFramePr>
          <p:nvPr>
            <p:extLst>
              <p:ext uri="{D42A27DB-BD31-4B8C-83A1-F6EECF244321}">
                <p14:modId xmlns:p14="http://schemas.microsoft.com/office/powerpoint/2010/main" val="3663511113"/>
              </p:ext>
            </p:extLst>
          </p:nvPr>
        </p:nvGraphicFramePr>
        <p:xfrm>
          <a:off x="838200" y="1252937"/>
          <a:ext cx="10515600" cy="2068544"/>
        </p:xfrm>
        <a:graphic>
          <a:graphicData uri="http://schemas.openxmlformats.org/drawingml/2006/table">
            <a:tbl>
              <a:tblPr firstRow="1" firstCol="1" bandRow="1">
                <a:tableStyleId>{5C22544A-7EE6-4342-B048-85BDC9FD1C3A}</a:tableStyleId>
              </a:tblPr>
              <a:tblGrid>
                <a:gridCol w="5391674">
                  <a:extLst>
                    <a:ext uri="{9D8B030D-6E8A-4147-A177-3AD203B41FA5}">
                      <a16:colId xmlns:a16="http://schemas.microsoft.com/office/drawing/2014/main" val="20000"/>
                    </a:ext>
                  </a:extLst>
                </a:gridCol>
                <a:gridCol w="5123926">
                  <a:extLst>
                    <a:ext uri="{9D8B030D-6E8A-4147-A177-3AD203B41FA5}">
                      <a16:colId xmlns:a16="http://schemas.microsoft.com/office/drawing/2014/main" val="20002"/>
                    </a:ext>
                  </a:extLst>
                </a:gridCol>
              </a:tblGrid>
              <a:tr h="483584">
                <a:tc>
                  <a:txBody>
                    <a:bodyPr/>
                    <a:lstStyle/>
                    <a:p>
                      <a:pPr algn="ctr">
                        <a:spcAft>
                          <a:spcPts val="0"/>
                        </a:spcAft>
                      </a:pPr>
                      <a:r>
                        <a:rPr lang="de-CH" sz="2600" b="1" dirty="0">
                          <a:effectLst/>
                        </a:rPr>
                        <a:t>2.SAMUEL 7,12-16</a:t>
                      </a:r>
                      <a:endParaRPr lang="de-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1.CHRONIK 17,11-14</a:t>
                      </a:r>
                    </a:p>
                  </a:txBody>
                  <a:tcPr marL="126140" marR="126140" marT="0" marB="0" anchor="ctr">
                    <a:solidFill>
                      <a:srgbClr val="0070C0"/>
                    </a:solidFill>
                  </a:tcPr>
                </a:tc>
                <a:extLst>
                  <a:ext uri="{0D108BD9-81ED-4DB2-BD59-A6C34878D82A}">
                    <a16:rowId xmlns:a16="http://schemas.microsoft.com/office/drawing/2014/main" val="10000"/>
                  </a:ext>
                </a:extLst>
              </a:tr>
              <a:tr h="385894">
                <a:tc>
                  <a:txBody>
                    <a:bodyPr/>
                    <a:lstStyle/>
                    <a:p>
                      <a:r>
                        <a:rPr lang="de-DE" sz="2600" b="0" kern="1200" dirty="0">
                          <a:solidFill>
                            <a:schemeClr val="tx1"/>
                          </a:solidFill>
                          <a:effectLst/>
                          <a:latin typeface="Calibri" panose="020F0502020204030204" pitchFamily="34" charset="0"/>
                          <a:ea typeface="+mn-ea"/>
                          <a:cs typeface="Times New Roman" panose="02020603050405020304" pitchFamily="18" charset="0"/>
                        </a:rPr>
                        <a:t>Dein Haus aber und dein Königtum sollen vor dir Bestand haben für ewig, dein Thron soll fest stehen für ewig.</a:t>
                      </a:r>
                      <a:endParaRPr lang="de-CH" sz="2600" b="0" kern="1200" dirty="0">
                        <a:solidFill>
                          <a:schemeClr val="tx1"/>
                        </a:solidFill>
                        <a:effectLst/>
                        <a:latin typeface="Calibri" panose="020F0502020204030204" pitchFamily="34" charset="0"/>
                        <a:ea typeface="+mn-ea"/>
                        <a:cs typeface="Times New Roman" panose="02020603050405020304" pitchFamily="18" charset="0"/>
                      </a:endParaRPr>
                    </a:p>
                  </a:txBody>
                  <a:tcPr marL="126140" marR="126140" marT="0" marB="0" anchor="ctr">
                    <a:solidFill>
                      <a:schemeClr val="bg1">
                        <a:lumMod val="85000"/>
                      </a:schemeClr>
                    </a:solidFill>
                  </a:tcPr>
                </a:tc>
                <a:tc>
                  <a:txBody>
                    <a:bodyPr/>
                    <a:lstStyle/>
                    <a:p>
                      <a:r>
                        <a:rPr lang="de-DE" sz="2600" b="0" kern="1200" dirty="0">
                          <a:solidFill>
                            <a:schemeClr val="tx1"/>
                          </a:solidFill>
                          <a:effectLst/>
                          <a:latin typeface="Calibri" panose="020F0502020204030204" pitchFamily="34" charset="0"/>
                          <a:ea typeface="+mn-ea"/>
                          <a:cs typeface="Times New Roman" panose="02020603050405020304" pitchFamily="18" charset="0"/>
                        </a:rPr>
                        <a:t>Und ich will ihm Bestand geben in meinem Haus und in meiner Königsherrschaft auf ewig; und sein Thron soll fest </a:t>
                      </a:r>
                      <a:r>
                        <a:rPr lang="de-CH" sz="2600" b="0" kern="1200" dirty="0">
                          <a:solidFill>
                            <a:schemeClr val="tx1"/>
                          </a:solidFill>
                          <a:effectLst/>
                          <a:latin typeface="Calibri" panose="020F0502020204030204" pitchFamily="34" charset="0"/>
                          <a:ea typeface="+mn-ea"/>
                          <a:cs typeface="Times New Roman" panose="02020603050405020304" pitchFamily="18" charset="0"/>
                        </a:rPr>
                        <a:t>stehen für ewig.</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Textfeld 6">
            <a:extLst>
              <a:ext uri="{FF2B5EF4-FFF2-40B4-BE49-F238E27FC236}">
                <a16:creationId xmlns:a16="http://schemas.microsoft.com/office/drawing/2014/main" id="{F68E2040-857F-4752-909F-67D76F7420DE}"/>
              </a:ext>
            </a:extLst>
          </p:cNvPr>
          <p:cNvSpPr txBox="1"/>
          <p:nvPr/>
        </p:nvSpPr>
        <p:spPr>
          <a:xfrm>
            <a:off x="838200" y="6098796"/>
            <a:ext cx="2286588" cy="369332"/>
          </a:xfrm>
          <a:prstGeom prst="rect">
            <a:avLst/>
          </a:prstGeom>
          <a:noFill/>
        </p:spPr>
        <p:txBody>
          <a:bodyPr wrap="none" rtlCol="0">
            <a:spAutoFit/>
          </a:bodyPr>
          <a:lstStyle/>
          <a:p>
            <a:r>
              <a:rPr lang="de-CH" i="1" dirty="0"/>
              <a:t>Gottes Bund mit David</a:t>
            </a:r>
          </a:p>
        </p:txBody>
      </p:sp>
      <p:sp>
        <p:nvSpPr>
          <p:cNvPr id="8" name="Rechteck 7">
            <a:extLst>
              <a:ext uri="{FF2B5EF4-FFF2-40B4-BE49-F238E27FC236}">
                <a16:creationId xmlns:a16="http://schemas.microsoft.com/office/drawing/2014/main" id="{F04E5D44-B84A-46BA-BDC4-3EB0F36BC805}"/>
              </a:ext>
            </a:extLst>
          </p:cNvPr>
          <p:cNvSpPr/>
          <p:nvPr/>
        </p:nvSpPr>
        <p:spPr>
          <a:xfrm>
            <a:off x="1427351" y="3925308"/>
            <a:ext cx="9264418" cy="1569660"/>
          </a:xfrm>
          <a:prstGeom prst="rect">
            <a:avLst/>
          </a:prstGeom>
        </p:spPr>
        <p:txBody>
          <a:bodyPr wrap="square">
            <a:spAutoFit/>
          </a:bodyPr>
          <a:lstStyle/>
          <a:p>
            <a:r>
              <a:rPr lang="de-CH" sz="3000" dirty="0"/>
              <a:t>„</a:t>
            </a:r>
            <a:r>
              <a:rPr lang="de-DE" sz="3200" dirty="0"/>
              <a:t>Dieser wird groß sein und Sohn des Höchsten genannt werden; und der Herr, Gott, wird ihm den Thron seines Vaters David geben;</a:t>
            </a:r>
            <a:r>
              <a:rPr lang="de-CH" sz="3000" dirty="0"/>
              <a:t>“ </a:t>
            </a:r>
            <a:r>
              <a:rPr lang="de-CH" sz="3000" dirty="0" err="1"/>
              <a:t>Lk</a:t>
            </a:r>
            <a:r>
              <a:rPr lang="de-CH" sz="3000" dirty="0"/>
              <a:t> 1,32</a:t>
            </a:r>
          </a:p>
        </p:txBody>
      </p:sp>
    </p:spTree>
    <p:extLst>
      <p:ext uri="{BB962C8B-B14F-4D97-AF65-F5344CB8AC3E}">
        <p14:creationId xmlns:p14="http://schemas.microsoft.com/office/powerpoint/2010/main" val="314894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18" name="Textfeld 17">
            <a:extLst>
              <a:ext uri="{FF2B5EF4-FFF2-40B4-BE49-F238E27FC236}">
                <a16:creationId xmlns:a16="http://schemas.microsoft.com/office/drawing/2014/main" id="{A0F94EF9-D31D-4D3F-AD88-3D7E6D0870A8}"/>
              </a:ext>
            </a:extLst>
          </p:cNvPr>
          <p:cNvSpPr txBox="1"/>
          <p:nvPr/>
        </p:nvSpPr>
        <p:spPr>
          <a:xfrm>
            <a:off x="683004" y="1232590"/>
            <a:ext cx="6251508" cy="553998"/>
          </a:xfrm>
          <a:prstGeom prst="rect">
            <a:avLst/>
          </a:prstGeom>
          <a:noFill/>
        </p:spPr>
        <p:txBody>
          <a:bodyPr wrap="square">
            <a:spAutoFit/>
          </a:bodyPr>
          <a:lstStyle/>
          <a:p>
            <a:r>
              <a:rPr lang="de-CH" sz="3000" b="1" dirty="0"/>
              <a:t>Warum überhaupt? Wegen Irrlehren:</a:t>
            </a:r>
          </a:p>
        </p:txBody>
      </p:sp>
      <p:sp>
        <p:nvSpPr>
          <p:cNvPr id="20" name="Textfeld 19">
            <a:extLst>
              <a:ext uri="{FF2B5EF4-FFF2-40B4-BE49-F238E27FC236}">
                <a16:creationId xmlns:a16="http://schemas.microsoft.com/office/drawing/2014/main" id="{F4B4EB27-63D9-4CAE-B16C-6D382B93CAC5}"/>
              </a:ext>
            </a:extLst>
          </p:cNvPr>
          <p:cNvSpPr txBox="1"/>
          <p:nvPr/>
        </p:nvSpPr>
        <p:spPr>
          <a:xfrm>
            <a:off x="683004" y="1961636"/>
            <a:ext cx="8775956" cy="2400657"/>
          </a:xfrm>
          <a:prstGeom prst="rect">
            <a:avLst/>
          </a:prstGeom>
          <a:noFill/>
        </p:spPr>
        <p:txBody>
          <a:bodyPr wrap="square">
            <a:spAutoFit/>
          </a:bodyPr>
          <a:lstStyle/>
          <a:p>
            <a:pPr marL="457200" indent="-457200">
              <a:buFont typeface="Arial" panose="020B0604020202020204" pitchFamily="34" charset="0"/>
              <a:buChar char="•"/>
            </a:pPr>
            <a:r>
              <a:rPr lang="de-CH" sz="3000" dirty="0"/>
              <a:t>Symbolische Auslegung der Bibel</a:t>
            </a:r>
          </a:p>
          <a:p>
            <a:pPr marL="914400" lvl="1" indent="-457200">
              <a:buFont typeface="Arial" panose="020B0604020202020204" pitchFamily="34" charset="0"/>
              <a:buChar char="•"/>
            </a:pPr>
            <a:r>
              <a:rPr lang="de-CH" sz="3000" dirty="0"/>
              <a:t>Es gibt keine irdischen Verheissungen</a:t>
            </a:r>
          </a:p>
          <a:p>
            <a:pPr marL="914400" lvl="1" indent="-457200">
              <a:buFont typeface="Arial" panose="020B0604020202020204" pitchFamily="34" charset="0"/>
              <a:buChar char="•"/>
            </a:pPr>
            <a:r>
              <a:rPr lang="de-CH" sz="3000" dirty="0"/>
              <a:t>Die Gemeinde ist das Israel Gottes</a:t>
            </a:r>
          </a:p>
          <a:p>
            <a:pPr marL="914400" lvl="1" indent="-457200">
              <a:buFont typeface="Arial" panose="020B0604020202020204" pitchFamily="34" charset="0"/>
              <a:buChar char="•"/>
            </a:pPr>
            <a:r>
              <a:rPr lang="de-CH" sz="3000" dirty="0"/>
              <a:t>Zahlen sind relativ</a:t>
            </a:r>
          </a:p>
          <a:p>
            <a:pPr marL="914400" lvl="1" indent="-457200">
              <a:buFont typeface="Arial" panose="020B0604020202020204" pitchFamily="34" charset="0"/>
              <a:buChar char="•"/>
            </a:pPr>
            <a:r>
              <a:rPr lang="de-CH" sz="3000" dirty="0"/>
              <a:t>Die Auslegung basiert auf eigenem Gutdünken</a:t>
            </a:r>
          </a:p>
        </p:txBody>
      </p:sp>
    </p:spTree>
    <p:extLst>
      <p:ext uri="{BB962C8B-B14F-4D97-AF65-F5344CB8AC3E}">
        <p14:creationId xmlns:p14="http://schemas.microsoft.com/office/powerpoint/2010/main" val="74657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 calcmode="lin" valueType="num">
                                      <p:cBhvr>
                                        <p:cTn id="14"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 calcmode="lin" valueType="num">
                                      <p:cBhvr>
                                        <p:cTn id="21"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0">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 calcmode="lin" valueType="num">
                                      <p:cBhvr>
                                        <p:cTn id="28"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0">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0">
                                            <p:txEl>
                                              <p:pRg st="4" end="4"/>
                                            </p:txEl>
                                          </p:spTgt>
                                        </p:tgtEl>
                                        <p:attrNameLst>
                                          <p:attrName>style.visibility</p:attrName>
                                        </p:attrNameLst>
                                      </p:cBhvr>
                                      <p:to>
                                        <p:strVal val="visible"/>
                                      </p:to>
                                    </p:set>
                                    <p:anim calcmode="lin" valueType="num">
                                      <p:cBhvr>
                                        <p:cTn id="35" dur="5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0">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7" name="Textfeld 6">
            <a:extLst>
              <a:ext uri="{FF2B5EF4-FFF2-40B4-BE49-F238E27FC236}">
                <a16:creationId xmlns:a16="http://schemas.microsoft.com/office/drawing/2014/main" id="{C386AFCA-1F0F-47DC-A01C-2F0F8C0CD25B}"/>
              </a:ext>
            </a:extLst>
          </p:cNvPr>
          <p:cNvSpPr txBox="1"/>
          <p:nvPr/>
        </p:nvSpPr>
        <p:spPr>
          <a:xfrm>
            <a:off x="2454080" y="2235258"/>
            <a:ext cx="8929781" cy="3785652"/>
          </a:xfrm>
          <a:prstGeom prst="rect">
            <a:avLst/>
          </a:prstGeom>
          <a:noFill/>
        </p:spPr>
        <p:txBody>
          <a:bodyPr wrap="square">
            <a:spAutoFit/>
          </a:bodyPr>
          <a:lstStyle/>
          <a:p>
            <a:pPr marL="514350" indent="-514350">
              <a:buAutoNum type="arabicPeriod"/>
            </a:pPr>
            <a:r>
              <a:rPr lang="de-CH" sz="3000" dirty="0"/>
              <a:t>Gott verheisst David eine ewige Dynastie</a:t>
            </a:r>
          </a:p>
          <a:p>
            <a:pPr marL="514350" indent="-514350">
              <a:buAutoNum type="arabicPeriod"/>
            </a:pPr>
            <a:r>
              <a:rPr lang="de-CH" sz="3000" dirty="0"/>
              <a:t>Ein Nachkomme Davids wird der Thronfolger</a:t>
            </a:r>
          </a:p>
          <a:p>
            <a:pPr marL="514350" indent="-514350">
              <a:buAutoNum type="arabicPeriod"/>
            </a:pPr>
            <a:r>
              <a:rPr lang="de-CH" sz="3000" dirty="0"/>
              <a:t>Der Thronfolger wird Gott einen Tempel bauen</a:t>
            </a:r>
          </a:p>
          <a:p>
            <a:pPr marL="514350" indent="-514350">
              <a:buAutoNum type="arabicPeriod"/>
            </a:pPr>
            <a:r>
              <a:rPr lang="de-CH" sz="3000" dirty="0"/>
              <a:t>Der Thron Davids wird auf ewig feststehen</a:t>
            </a:r>
          </a:p>
          <a:p>
            <a:pPr marL="514350" indent="-514350">
              <a:buAutoNum type="arabicPeriod"/>
            </a:pPr>
            <a:r>
              <a:rPr lang="de-CH" sz="3000" dirty="0"/>
              <a:t>Bundestreue trotz dem Versagen des Thronfolgers</a:t>
            </a:r>
          </a:p>
          <a:p>
            <a:pPr marL="514350" indent="-514350">
              <a:buAutoNum type="arabicPeriod"/>
            </a:pPr>
            <a:r>
              <a:rPr lang="de-CH" sz="3000" dirty="0"/>
              <a:t>Der Messias wird ein Nachkomme Davids sein</a:t>
            </a:r>
          </a:p>
          <a:p>
            <a:pPr marL="514350" indent="-514350">
              <a:buAutoNum type="arabicPeriod"/>
            </a:pPr>
            <a:r>
              <a:rPr lang="de-CH" sz="3000" dirty="0"/>
              <a:t>Der Messias wird in seinem Haus, auf seinem Thron und in seinem Königreich auf ewig bestehen</a:t>
            </a:r>
          </a:p>
        </p:txBody>
      </p:sp>
      <p:sp>
        <p:nvSpPr>
          <p:cNvPr id="23" name="Textfeld 22">
            <a:extLst>
              <a:ext uri="{FF2B5EF4-FFF2-40B4-BE49-F238E27FC236}">
                <a16:creationId xmlns:a16="http://schemas.microsoft.com/office/drawing/2014/main" id="{9FBFB413-FF20-4E87-A9D3-FBFB58BAAF2A}"/>
              </a:ext>
            </a:extLst>
          </p:cNvPr>
          <p:cNvSpPr txBox="1"/>
          <p:nvPr/>
        </p:nvSpPr>
        <p:spPr>
          <a:xfrm>
            <a:off x="838200" y="1434597"/>
            <a:ext cx="5714613" cy="553998"/>
          </a:xfrm>
          <a:prstGeom prst="rect">
            <a:avLst/>
          </a:prstGeom>
          <a:noFill/>
        </p:spPr>
        <p:txBody>
          <a:bodyPr wrap="square">
            <a:spAutoFit/>
          </a:bodyPr>
          <a:lstStyle/>
          <a:p>
            <a:pPr marL="457200" indent="-457200">
              <a:buFont typeface="Arial" panose="020B0604020202020204" pitchFamily="34" charset="0"/>
              <a:buChar char="•"/>
            </a:pPr>
            <a:r>
              <a:rPr lang="de-CH" sz="3000" dirty="0"/>
              <a:t>7 Bestimmungen des Bundes</a:t>
            </a:r>
          </a:p>
        </p:txBody>
      </p:sp>
    </p:spTree>
    <p:extLst>
      <p:ext uri="{BB962C8B-B14F-4D97-AF65-F5344CB8AC3E}">
        <p14:creationId xmlns:p14="http://schemas.microsoft.com/office/powerpoint/2010/main" val="396472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p:cTn id="26"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p:cTn id="3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 calcmode="lin" valueType="num">
                                      <p:cBhvr>
                                        <p:cTn id="40"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 calcmode="lin" valueType="num">
                                      <p:cBhvr>
                                        <p:cTn id="4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7">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7">
                                            <p:txEl>
                                              <p:pRg st="6" end="6"/>
                                            </p:txEl>
                                          </p:spTgt>
                                        </p:tgtEl>
                                        <p:attrNameLst>
                                          <p:attrName>style.visibility</p:attrName>
                                        </p:attrNameLst>
                                      </p:cBhvr>
                                      <p:to>
                                        <p:strVal val="visible"/>
                                      </p:to>
                                    </p:set>
                                    <p:anim calcmode="lin" valueType="num">
                                      <p:cBhvr>
                                        <p:cTn id="54"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graphicFrame>
        <p:nvGraphicFramePr>
          <p:cNvPr id="5" name="Tabelle 4">
            <a:extLst>
              <a:ext uri="{FF2B5EF4-FFF2-40B4-BE49-F238E27FC236}">
                <a16:creationId xmlns:a16="http://schemas.microsoft.com/office/drawing/2014/main" id="{87233AA5-8DFE-40A0-AEB6-A4B41AE0151B}"/>
              </a:ext>
            </a:extLst>
          </p:cNvPr>
          <p:cNvGraphicFramePr>
            <a:graphicFrameLocks noGrp="1"/>
          </p:cNvGraphicFramePr>
          <p:nvPr>
            <p:extLst>
              <p:ext uri="{D42A27DB-BD31-4B8C-83A1-F6EECF244321}">
                <p14:modId xmlns:p14="http://schemas.microsoft.com/office/powerpoint/2010/main" val="1644181770"/>
              </p:ext>
            </p:extLst>
          </p:nvPr>
        </p:nvGraphicFramePr>
        <p:xfrm>
          <a:off x="447409" y="1432025"/>
          <a:ext cx="11297182" cy="3993950"/>
        </p:xfrm>
        <a:graphic>
          <a:graphicData uri="http://schemas.openxmlformats.org/drawingml/2006/table">
            <a:tbl>
              <a:tblPr firstRow="1" firstCol="1" bandRow="1">
                <a:tableStyleId>{5C22544A-7EE6-4342-B048-85BDC9FD1C3A}</a:tableStyleId>
              </a:tblPr>
              <a:tblGrid>
                <a:gridCol w="1582732">
                  <a:extLst>
                    <a:ext uri="{9D8B030D-6E8A-4147-A177-3AD203B41FA5}">
                      <a16:colId xmlns:a16="http://schemas.microsoft.com/office/drawing/2014/main" val="20000"/>
                    </a:ext>
                  </a:extLst>
                </a:gridCol>
                <a:gridCol w="2267396">
                  <a:extLst>
                    <a:ext uri="{9D8B030D-6E8A-4147-A177-3AD203B41FA5}">
                      <a16:colId xmlns:a16="http://schemas.microsoft.com/office/drawing/2014/main" val="20002"/>
                    </a:ext>
                  </a:extLst>
                </a:gridCol>
                <a:gridCol w="2191351">
                  <a:extLst>
                    <a:ext uri="{9D8B030D-6E8A-4147-A177-3AD203B41FA5}">
                      <a16:colId xmlns:a16="http://schemas.microsoft.com/office/drawing/2014/main" val="2081807033"/>
                    </a:ext>
                  </a:extLst>
                </a:gridCol>
                <a:gridCol w="2512503">
                  <a:extLst>
                    <a:ext uri="{9D8B030D-6E8A-4147-A177-3AD203B41FA5}">
                      <a16:colId xmlns:a16="http://schemas.microsoft.com/office/drawing/2014/main" val="213104993"/>
                    </a:ext>
                  </a:extLst>
                </a:gridCol>
                <a:gridCol w="2743200">
                  <a:extLst>
                    <a:ext uri="{9D8B030D-6E8A-4147-A177-3AD203B41FA5}">
                      <a16:colId xmlns:a16="http://schemas.microsoft.com/office/drawing/2014/main" val="3398582701"/>
                    </a:ext>
                  </a:extLst>
                </a:gridCol>
              </a:tblGrid>
              <a:tr h="434178">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Bund mit</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Repräsentant für</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Bedingungen</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Bundesschluss</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Gültigkeitsdauer</a:t>
                      </a:r>
                    </a:p>
                  </a:txBody>
                  <a:tcPr marL="126140" marR="126140" marT="0" marB="0" anchor="ctr">
                    <a:solidFill>
                      <a:srgbClr val="0070C0"/>
                    </a:solidFill>
                  </a:tcPr>
                </a:tc>
                <a:extLst>
                  <a:ext uri="{0D108BD9-81ED-4DB2-BD59-A6C34878D82A}">
                    <a16:rowId xmlns:a16="http://schemas.microsoft.com/office/drawing/2014/main" val="10000"/>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Adam</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Menschheit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Ja</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Begrenzt</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Noah</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Menschheit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Nein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Ewig</a:t>
                      </a:r>
                    </a:p>
                  </a:txBody>
                  <a:tcPr marL="126140" marR="126140" marT="0" marB="0" anchor="ctr">
                    <a:solidFill>
                      <a:schemeClr val="bg1">
                        <a:lumMod val="85000"/>
                      </a:schemeClr>
                    </a:solidFill>
                  </a:tcPr>
                </a:tc>
                <a:extLst>
                  <a:ext uri="{0D108BD9-81ED-4DB2-BD59-A6C34878D82A}">
                    <a16:rowId xmlns:a16="http://schemas.microsoft.com/office/drawing/2014/main" val="1666660929"/>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Abraham</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Israel</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Nein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Ewig</a:t>
                      </a:r>
                    </a:p>
                  </a:txBody>
                  <a:tcPr marL="126140" marR="126140" marT="0" marB="0" anchor="ctr">
                    <a:solidFill>
                      <a:schemeClr val="bg1">
                        <a:lumMod val="85000"/>
                      </a:schemeClr>
                    </a:solidFill>
                  </a:tcPr>
                </a:tc>
                <a:extLst>
                  <a:ext uri="{0D108BD9-81ED-4DB2-BD59-A6C34878D82A}">
                    <a16:rowId xmlns:a16="http://schemas.microsoft.com/office/drawing/2014/main" val="2654307634"/>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Mose</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Israel</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Ja</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Zweiseitig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Begrenzt</a:t>
                      </a:r>
                    </a:p>
                  </a:txBody>
                  <a:tcPr marL="126140" marR="126140" marT="0" marB="0" anchor="ctr">
                    <a:solidFill>
                      <a:schemeClr val="bg1">
                        <a:lumMod val="85000"/>
                      </a:schemeClr>
                    </a:solidFill>
                  </a:tcPr>
                </a:tc>
                <a:extLst>
                  <a:ext uri="{0D108BD9-81ED-4DB2-BD59-A6C34878D82A}">
                    <a16:rowId xmlns:a16="http://schemas.microsoft.com/office/drawing/2014/main" val="1785641695"/>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David</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Haus Davids</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Nein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Ewig</a:t>
                      </a:r>
                    </a:p>
                  </a:txBody>
                  <a:tcPr marL="126140" marR="126140" marT="0" marB="0" anchor="ctr">
                    <a:solidFill>
                      <a:schemeClr val="bg1">
                        <a:lumMod val="85000"/>
                      </a:schemeClr>
                    </a:solidFill>
                  </a:tcPr>
                </a:tc>
                <a:extLst>
                  <a:ext uri="{0D108BD9-81ED-4DB2-BD59-A6C34878D82A}">
                    <a16:rowId xmlns:a16="http://schemas.microsoft.com/office/drawing/2014/main" val="1350066073"/>
                  </a:ext>
                </a:extLst>
              </a:tr>
            </a:tbl>
          </a:graphicData>
        </a:graphic>
      </p:graphicFrame>
      <p:sp>
        <p:nvSpPr>
          <p:cNvPr id="8" name="Textfeld 7">
            <a:extLst>
              <a:ext uri="{FF2B5EF4-FFF2-40B4-BE49-F238E27FC236}">
                <a16:creationId xmlns:a16="http://schemas.microsoft.com/office/drawing/2014/main" id="{0DB86858-0E1A-4514-A0FB-E93107440CA0}"/>
              </a:ext>
            </a:extLst>
          </p:cNvPr>
          <p:cNvSpPr txBox="1"/>
          <p:nvPr/>
        </p:nvSpPr>
        <p:spPr>
          <a:xfrm>
            <a:off x="447409" y="5473100"/>
            <a:ext cx="1794466" cy="369332"/>
          </a:xfrm>
          <a:prstGeom prst="rect">
            <a:avLst/>
          </a:prstGeom>
          <a:noFill/>
        </p:spPr>
        <p:txBody>
          <a:bodyPr wrap="none" rtlCol="0">
            <a:spAutoFit/>
          </a:bodyPr>
          <a:lstStyle/>
          <a:p>
            <a:r>
              <a:rPr lang="de-CH" i="1" dirty="0"/>
              <a:t>Bündnisse Gottes</a:t>
            </a:r>
          </a:p>
        </p:txBody>
      </p:sp>
    </p:spTree>
    <p:extLst>
      <p:ext uri="{BB962C8B-B14F-4D97-AF65-F5344CB8AC3E}">
        <p14:creationId xmlns:p14="http://schemas.microsoft.com/office/powerpoint/2010/main" val="3116643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Entwicklung (Niedergang)</a:t>
            </a:r>
          </a:p>
        </p:txBody>
      </p:sp>
      <p:sp>
        <p:nvSpPr>
          <p:cNvPr id="20" name="Textfeld 19">
            <a:extLst>
              <a:ext uri="{FF2B5EF4-FFF2-40B4-BE49-F238E27FC236}">
                <a16:creationId xmlns:a16="http://schemas.microsoft.com/office/drawing/2014/main" id="{C14A4792-3BF5-4FB1-ABEE-ED5F78F58F60}"/>
              </a:ext>
            </a:extLst>
          </p:cNvPr>
          <p:cNvSpPr txBox="1"/>
          <p:nvPr/>
        </p:nvSpPr>
        <p:spPr>
          <a:xfrm>
            <a:off x="838199" y="1624931"/>
            <a:ext cx="8330967" cy="3323987"/>
          </a:xfrm>
          <a:prstGeom prst="rect">
            <a:avLst/>
          </a:prstGeom>
          <a:noFill/>
        </p:spPr>
        <p:txBody>
          <a:bodyPr wrap="square">
            <a:spAutoFit/>
          </a:bodyPr>
          <a:lstStyle/>
          <a:p>
            <a:pPr marL="457200" indent="-457200">
              <a:buFont typeface="Arial" panose="020B0604020202020204" pitchFamily="34" charset="0"/>
              <a:buChar char="•"/>
            </a:pPr>
            <a:r>
              <a:rPr lang="de-CH" sz="3000" dirty="0"/>
              <a:t>Davids Ehebruch und Mord an </a:t>
            </a:r>
            <a:r>
              <a:rPr lang="de-CH" sz="3000" dirty="0" err="1"/>
              <a:t>Uria</a:t>
            </a:r>
            <a:endParaRPr lang="de-CH" sz="3000" dirty="0"/>
          </a:p>
          <a:p>
            <a:pPr marL="457200" indent="-457200">
              <a:buFont typeface="Arial" panose="020B0604020202020204" pitchFamily="34" charset="0"/>
              <a:buChar char="•"/>
            </a:pPr>
            <a:r>
              <a:rPr lang="de-CH" sz="3000" dirty="0"/>
              <a:t>Salomo fällt in den Götzendienst</a:t>
            </a:r>
          </a:p>
          <a:p>
            <a:pPr marL="457200" indent="-457200">
              <a:buFont typeface="Arial" panose="020B0604020202020204" pitchFamily="34" charset="0"/>
              <a:buChar char="•"/>
            </a:pPr>
            <a:r>
              <a:rPr lang="de-CH" sz="3000" dirty="0"/>
              <a:t>Israel teilt sich in zwei Reiche</a:t>
            </a:r>
          </a:p>
          <a:p>
            <a:pPr marL="457200" indent="-457200">
              <a:buFont typeface="Arial" panose="020B0604020202020204" pitchFamily="34" charset="0"/>
              <a:buChar char="•"/>
            </a:pPr>
            <a:r>
              <a:rPr lang="de-CH" sz="3000" dirty="0"/>
              <a:t>Israel kehrt Gott den Rücken</a:t>
            </a:r>
          </a:p>
          <a:p>
            <a:pPr marL="457200" indent="-457200">
              <a:buFont typeface="Arial" panose="020B0604020202020204" pitchFamily="34" charset="0"/>
              <a:buChar char="•"/>
            </a:pPr>
            <a:r>
              <a:rPr lang="de-CH" sz="3000" dirty="0"/>
              <a:t>Nordreich:	Nur gottlose Könige (20 von 20)</a:t>
            </a:r>
          </a:p>
          <a:p>
            <a:pPr marL="457200" indent="-457200">
              <a:buFont typeface="Arial" panose="020B0604020202020204" pitchFamily="34" charset="0"/>
              <a:buChar char="•"/>
            </a:pPr>
            <a:r>
              <a:rPr lang="de-CH" sz="3000" dirty="0"/>
              <a:t>Südreich:	Meist gottlose Könige (12 von 20)</a:t>
            </a:r>
          </a:p>
          <a:p>
            <a:pPr marL="457200" indent="-457200">
              <a:buFont typeface="Arial" panose="020B0604020202020204" pitchFamily="34" charset="0"/>
              <a:buChar char="•"/>
            </a:pPr>
            <a:endParaRPr lang="de-CH" sz="3000" dirty="0"/>
          </a:p>
        </p:txBody>
      </p:sp>
      <p:sp>
        <p:nvSpPr>
          <p:cNvPr id="8" name="Inhaltsplatzhalter 4">
            <a:extLst>
              <a:ext uri="{FF2B5EF4-FFF2-40B4-BE49-F238E27FC236}">
                <a16:creationId xmlns:a16="http://schemas.microsoft.com/office/drawing/2014/main" id="{3BC4D3D3-CA6C-480D-94C1-58C5294E7734}"/>
              </a:ext>
            </a:extLst>
          </p:cNvPr>
          <p:cNvSpPr txBox="1">
            <a:spLocks/>
          </p:cNvSpPr>
          <p:nvPr/>
        </p:nvSpPr>
        <p:spPr>
          <a:xfrm>
            <a:off x="1270689" y="4860291"/>
            <a:ext cx="10289340" cy="10665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Und er tat, was böse war in den Augen des Herrn.</a:t>
            </a:r>
            <a:r>
              <a:rPr lang="de-DE" sz="3000" dirty="0"/>
              <a:t>“ 1Kö 15,26</a:t>
            </a:r>
          </a:p>
          <a:p>
            <a:pPr marL="0" indent="0" algn="ctr">
              <a:buNone/>
            </a:pPr>
            <a:r>
              <a:rPr lang="de-CH" sz="3000" dirty="0"/>
              <a:t>23x in 1.+2. Könige</a:t>
            </a:r>
          </a:p>
        </p:txBody>
      </p:sp>
      <p:cxnSp>
        <p:nvCxnSpPr>
          <p:cNvPr id="5" name="Gerade Verbindung mit Pfeil 4">
            <a:extLst>
              <a:ext uri="{FF2B5EF4-FFF2-40B4-BE49-F238E27FC236}">
                <a16:creationId xmlns:a16="http://schemas.microsoft.com/office/drawing/2014/main" id="{884C492E-521B-4D90-8FEE-E480E28CD5E3}"/>
              </a:ext>
            </a:extLst>
          </p:cNvPr>
          <p:cNvCxnSpPr>
            <a:cxnSpLocks/>
          </p:cNvCxnSpPr>
          <p:nvPr/>
        </p:nvCxnSpPr>
        <p:spPr>
          <a:xfrm>
            <a:off x="4228051" y="5644710"/>
            <a:ext cx="5845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59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 calcmode="lin" valueType="num">
                                      <p:cBhvr>
                                        <p:cTn id="14"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 calcmode="lin" valueType="num">
                                      <p:cBhvr>
                                        <p:cTn id="21"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0">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 calcmode="lin" valueType="num">
                                      <p:cBhvr>
                                        <p:cTn id="28"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0">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0">
                                            <p:txEl>
                                              <p:pRg st="4" end="4"/>
                                            </p:txEl>
                                          </p:spTgt>
                                        </p:tgtEl>
                                        <p:attrNameLst>
                                          <p:attrName>style.visibility</p:attrName>
                                        </p:attrNameLst>
                                      </p:cBhvr>
                                      <p:to>
                                        <p:strVal val="visible"/>
                                      </p:to>
                                    </p:set>
                                    <p:anim calcmode="lin" valueType="num">
                                      <p:cBhvr>
                                        <p:cTn id="35" dur="5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0">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par>
                                <p:cTn id="45" presetID="53" presetClass="entr" presetSubtype="16"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0">
                                            <p:txEl>
                                              <p:pRg st="5" end="5"/>
                                            </p:txEl>
                                          </p:spTgt>
                                        </p:tgtEl>
                                        <p:attrNameLst>
                                          <p:attrName>style.visibility</p:attrName>
                                        </p:attrNameLst>
                                      </p:cBhvr>
                                      <p:to>
                                        <p:strVal val="visible"/>
                                      </p:to>
                                    </p:set>
                                    <p:anim calcmode="lin" valueType="num">
                                      <p:cBhvr>
                                        <p:cTn id="54" dur="500" fill="hold"/>
                                        <p:tgtEl>
                                          <p:spTgt spid="20">
                                            <p:txEl>
                                              <p:pRg st="5" end="5"/>
                                            </p:txEl>
                                          </p:spTgt>
                                        </p:tgtEl>
                                        <p:attrNameLst>
                                          <p:attrName>ppt_w</p:attrName>
                                        </p:attrNameLst>
                                      </p:cBhvr>
                                      <p:tavLst>
                                        <p:tav tm="0">
                                          <p:val>
                                            <p:fltVal val="0"/>
                                          </p:val>
                                        </p:tav>
                                        <p:tav tm="100000">
                                          <p:val>
                                            <p:strVal val="#ppt_w"/>
                                          </p:val>
                                        </p:tav>
                                      </p:tavLst>
                                    </p:anim>
                                    <p:anim calcmode="lin" valueType="num">
                                      <p:cBhvr>
                                        <p:cTn id="55" dur="500" fill="hold"/>
                                        <p:tgtEl>
                                          <p:spTgt spid="20">
                                            <p:txEl>
                                              <p:pRg st="5" end="5"/>
                                            </p:txEl>
                                          </p:spTgt>
                                        </p:tgtEl>
                                        <p:attrNameLst>
                                          <p:attrName>ppt_h</p:attrName>
                                        </p:attrNameLst>
                                      </p:cBhvr>
                                      <p:tavLst>
                                        <p:tav tm="0">
                                          <p:val>
                                            <p:fltVal val="0"/>
                                          </p:val>
                                        </p:tav>
                                        <p:tav tm="100000">
                                          <p:val>
                                            <p:strVal val="#ppt_h"/>
                                          </p:val>
                                        </p:tav>
                                      </p:tavLst>
                                    </p:anim>
                                    <p:animEffect transition="in" filter="fade">
                                      <p:cBhvr>
                                        <p:cTn id="56"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2A2C35F1-9505-4199-AC8C-48F87A0A7B5F}"/>
              </a:ext>
            </a:extLst>
          </p:cNvPr>
          <p:cNvPicPr>
            <a:picLocks noChangeAspect="1"/>
          </p:cNvPicPr>
          <p:nvPr/>
        </p:nvPicPr>
        <p:blipFill>
          <a:blip r:embed="rId3"/>
          <a:stretch>
            <a:fillRect/>
          </a:stretch>
        </p:blipFill>
        <p:spPr>
          <a:xfrm>
            <a:off x="202734" y="449322"/>
            <a:ext cx="11786531" cy="5959355"/>
          </a:xfrm>
          <a:prstGeom prst="rect">
            <a:avLst/>
          </a:prstGeom>
        </p:spPr>
      </p:pic>
    </p:spTree>
    <p:extLst>
      <p:ext uri="{BB962C8B-B14F-4D97-AF65-F5344CB8AC3E}">
        <p14:creationId xmlns:p14="http://schemas.microsoft.com/office/powerpoint/2010/main" val="1139766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026E004-16B1-41D4-94B6-0BED28F00C66}"/>
              </a:ext>
            </a:extLst>
          </p:cNvPr>
          <p:cNvPicPr>
            <a:picLocks noChangeAspect="1"/>
          </p:cNvPicPr>
          <p:nvPr/>
        </p:nvPicPr>
        <p:blipFill>
          <a:blip r:embed="rId3"/>
          <a:stretch>
            <a:fillRect/>
          </a:stretch>
        </p:blipFill>
        <p:spPr>
          <a:xfrm>
            <a:off x="202384" y="532614"/>
            <a:ext cx="11787231" cy="5792771"/>
          </a:xfrm>
          <a:prstGeom prst="rect">
            <a:avLst/>
          </a:prstGeom>
        </p:spPr>
      </p:pic>
    </p:spTree>
    <p:extLst>
      <p:ext uri="{BB962C8B-B14F-4D97-AF65-F5344CB8AC3E}">
        <p14:creationId xmlns:p14="http://schemas.microsoft.com/office/powerpoint/2010/main" val="4036301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Ende (Gericht)</a:t>
            </a:r>
          </a:p>
        </p:txBody>
      </p:sp>
      <p:sp>
        <p:nvSpPr>
          <p:cNvPr id="7" name="Textfeld 6">
            <a:extLst>
              <a:ext uri="{FF2B5EF4-FFF2-40B4-BE49-F238E27FC236}">
                <a16:creationId xmlns:a16="http://schemas.microsoft.com/office/drawing/2014/main" id="{FB520BCE-80A6-4A69-895D-90A28F56B701}"/>
              </a:ext>
            </a:extLst>
          </p:cNvPr>
          <p:cNvSpPr txBox="1"/>
          <p:nvPr/>
        </p:nvSpPr>
        <p:spPr>
          <a:xfrm>
            <a:off x="513805" y="1490008"/>
            <a:ext cx="11400098" cy="1938992"/>
          </a:xfrm>
          <a:prstGeom prst="rect">
            <a:avLst/>
          </a:prstGeom>
          <a:noFill/>
        </p:spPr>
        <p:txBody>
          <a:bodyPr wrap="square">
            <a:spAutoFit/>
          </a:bodyPr>
          <a:lstStyle/>
          <a:p>
            <a:pPr marL="457200" indent="-457200">
              <a:buFont typeface="Arial" panose="020B0604020202020204" pitchFamily="34" charset="0"/>
              <a:buChar char="•"/>
            </a:pPr>
            <a:r>
              <a:rPr lang="de-CH" sz="3000" dirty="0"/>
              <a:t>Untergang des Nordreichs			Wegführung nach Assyrien</a:t>
            </a:r>
          </a:p>
          <a:p>
            <a:pPr marL="457200" indent="-457200">
              <a:buFont typeface="Arial" panose="020B0604020202020204" pitchFamily="34" charset="0"/>
              <a:buChar char="•"/>
            </a:pPr>
            <a:r>
              <a:rPr lang="de-CH" sz="3000" dirty="0"/>
              <a:t>Untergang des Südreichs			Wegführung nach Babylon</a:t>
            </a:r>
          </a:p>
          <a:p>
            <a:pPr marL="457200" indent="-457200">
              <a:buFont typeface="Arial" panose="020B0604020202020204" pitchFamily="34" charset="0"/>
              <a:buChar char="•"/>
            </a:pPr>
            <a:r>
              <a:rPr lang="de-CH" sz="3000" dirty="0"/>
              <a:t>Zerstörung Jerusalems und des Tempels</a:t>
            </a:r>
          </a:p>
          <a:p>
            <a:pPr marL="457200" indent="-457200">
              <a:buFont typeface="Arial" panose="020B0604020202020204" pitchFamily="34" charset="0"/>
              <a:buChar char="•"/>
            </a:pPr>
            <a:endParaRPr lang="de-CH" sz="3000" dirty="0"/>
          </a:p>
        </p:txBody>
      </p:sp>
      <p:sp>
        <p:nvSpPr>
          <p:cNvPr id="8" name="Textfeld 7">
            <a:extLst>
              <a:ext uri="{FF2B5EF4-FFF2-40B4-BE49-F238E27FC236}">
                <a16:creationId xmlns:a16="http://schemas.microsoft.com/office/drawing/2014/main" id="{F98B6E3F-7723-4BB0-B5C8-4A5F3973ABB7}"/>
              </a:ext>
            </a:extLst>
          </p:cNvPr>
          <p:cNvSpPr txBox="1"/>
          <p:nvPr/>
        </p:nvSpPr>
        <p:spPr>
          <a:xfrm>
            <a:off x="546542" y="3223172"/>
            <a:ext cx="11367361" cy="3323987"/>
          </a:xfrm>
          <a:prstGeom prst="rect">
            <a:avLst/>
          </a:prstGeom>
          <a:noFill/>
        </p:spPr>
        <p:txBody>
          <a:bodyPr wrap="square">
            <a:spAutoFit/>
          </a:bodyPr>
          <a:lstStyle/>
          <a:p>
            <a:r>
              <a:rPr lang="fr-CH" sz="3000" dirty="0"/>
              <a:t>„</a:t>
            </a:r>
            <a:r>
              <a:rPr lang="de-DE" sz="3000" dirty="0"/>
              <a:t>Aber sie verhöhnten die Boten Gottes und verachteten seine Worte und verspotteten seine Propheten, bis der Zorn des HERRN gegen sein Volk so stieg, dass es keine Heilung mehr gab. Und er ließ den König der Chaldäer gegen sie heraufkommen und brachte ihre jungen Männer mit dem Schwert um im Haus ihres Heiligtums. Er hatte kein Mitleid mit Jüngling oder Jungfrau, mit Altem oder Greis. Alle gab er in seine Hand.</a:t>
            </a:r>
            <a:r>
              <a:rPr lang="fr-CH" sz="3000" dirty="0"/>
              <a:t>“ 2Chr 36,16-17</a:t>
            </a:r>
            <a:endParaRPr lang="de-CH" sz="3000" dirty="0"/>
          </a:p>
        </p:txBody>
      </p:sp>
      <p:cxnSp>
        <p:nvCxnSpPr>
          <p:cNvPr id="9" name="Gerade Verbindung mit Pfeil 8">
            <a:extLst>
              <a:ext uri="{FF2B5EF4-FFF2-40B4-BE49-F238E27FC236}">
                <a16:creationId xmlns:a16="http://schemas.microsoft.com/office/drawing/2014/main" id="{6BF347F4-A9A8-4138-9117-7633FB9F6B2E}"/>
              </a:ext>
            </a:extLst>
          </p:cNvPr>
          <p:cNvCxnSpPr>
            <a:cxnSpLocks/>
          </p:cNvCxnSpPr>
          <p:nvPr/>
        </p:nvCxnSpPr>
        <p:spPr>
          <a:xfrm>
            <a:off x="5539667" y="1809806"/>
            <a:ext cx="93117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5ADB7E39-B964-4DD7-95B5-1538CDD3A9E5}"/>
              </a:ext>
            </a:extLst>
          </p:cNvPr>
          <p:cNvCxnSpPr>
            <a:cxnSpLocks/>
          </p:cNvCxnSpPr>
          <p:nvPr/>
        </p:nvCxnSpPr>
        <p:spPr>
          <a:xfrm>
            <a:off x="5546658" y="2243237"/>
            <a:ext cx="93117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77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rusalem wird zerstört | Kinderbibel">
            <a:extLst>
              <a:ext uri="{FF2B5EF4-FFF2-40B4-BE49-F238E27FC236}">
                <a16:creationId xmlns:a16="http://schemas.microsoft.com/office/drawing/2014/main" id="{D44138C1-F690-4CA2-94E3-81C3823CD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371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68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87F56E45-C566-4261-91A1-CCFE95FDCEFE}"/>
              </a:ext>
            </a:extLst>
          </p:cNvPr>
          <p:cNvSpPr txBox="1"/>
          <p:nvPr/>
        </p:nvSpPr>
        <p:spPr>
          <a:xfrm>
            <a:off x="1551262" y="2488031"/>
            <a:ext cx="5369653" cy="1015663"/>
          </a:xfrm>
          <a:prstGeom prst="rect">
            <a:avLst/>
          </a:prstGeom>
          <a:noFill/>
        </p:spPr>
        <p:txBody>
          <a:bodyPr wrap="square">
            <a:spAutoFit/>
          </a:bodyPr>
          <a:lstStyle/>
          <a:p>
            <a:r>
              <a:rPr lang="fr-CH" sz="3000" dirty="0"/>
              <a:t>„</a:t>
            </a:r>
            <a:r>
              <a:rPr lang="de-DE" sz="3000" dirty="0"/>
              <a:t>Der Gerechte aber wird durch seinen Glauben leben.</a:t>
            </a:r>
            <a:r>
              <a:rPr lang="fr-CH" sz="3000" dirty="0"/>
              <a:t>“ </a:t>
            </a:r>
            <a:r>
              <a:rPr lang="fr-CH" sz="3000" dirty="0" err="1"/>
              <a:t>Hab</a:t>
            </a:r>
            <a:r>
              <a:rPr lang="fr-CH" sz="3000" dirty="0"/>
              <a:t> 2,4b</a:t>
            </a:r>
            <a:endParaRPr lang="de-CH" sz="3000" dirty="0"/>
          </a:p>
        </p:txBody>
      </p:sp>
      <p:sp>
        <p:nvSpPr>
          <p:cNvPr id="11" name="Titel 1">
            <a:extLst>
              <a:ext uri="{FF2B5EF4-FFF2-40B4-BE49-F238E27FC236}">
                <a16:creationId xmlns:a16="http://schemas.microsoft.com/office/drawing/2014/main" id="{4DE505CF-1BEB-4773-A91F-01EAD660299A}"/>
              </a:ext>
            </a:extLst>
          </p:cNvPr>
          <p:cNvSpPr>
            <a:spLocks noGrp="1"/>
          </p:cNvSpPr>
          <p:nvPr>
            <p:ph type="title"/>
          </p:nvPr>
        </p:nvSpPr>
        <p:spPr>
          <a:xfrm>
            <a:off x="838200" y="365126"/>
            <a:ext cx="10515600" cy="817130"/>
          </a:xfrm>
        </p:spPr>
        <p:txBody>
          <a:bodyPr/>
          <a:lstStyle/>
          <a:p>
            <a:pPr algn="ctr"/>
            <a:r>
              <a:rPr lang="de-CH" b="1" dirty="0"/>
              <a:t>Voraussetzung zur Errettung</a:t>
            </a:r>
          </a:p>
        </p:txBody>
      </p:sp>
      <p:pic>
        <p:nvPicPr>
          <p:cNvPr id="5" name="Grafik 4">
            <a:extLst>
              <a:ext uri="{FF2B5EF4-FFF2-40B4-BE49-F238E27FC236}">
                <a16:creationId xmlns:a16="http://schemas.microsoft.com/office/drawing/2014/main" id="{7CB607D9-4583-4869-82A1-65FF58C37D1A}"/>
              </a:ext>
            </a:extLst>
          </p:cNvPr>
          <p:cNvPicPr>
            <a:picLocks noChangeAspect="1"/>
          </p:cNvPicPr>
          <p:nvPr/>
        </p:nvPicPr>
        <p:blipFill>
          <a:blip r:embed="rId3"/>
          <a:stretch>
            <a:fillRect/>
          </a:stretch>
        </p:blipFill>
        <p:spPr>
          <a:xfrm>
            <a:off x="7635386" y="2150073"/>
            <a:ext cx="2141155" cy="3235151"/>
          </a:xfrm>
          <a:prstGeom prst="rect">
            <a:avLst/>
          </a:prstGeom>
        </p:spPr>
      </p:pic>
    </p:spTree>
    <p:extLst>
      <p:ext uri="{BB962C8B-B14F-4D97-AF65-F5344CB8AC3E}">
        <p14:creationId xmlns:p14="http://schemas.microsoft.com/office/powerpoint/2010/main" val="285953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570770" y="5598396"/>
            <a:ext cx="8299617" cy="1015663"/>
          </a:xfrm>
          <a:prstGeom prst="rect">
            <a:avLst/>
          </a:prstGeom>
        </p:spPr>
        <p:txBody>
          <a:bodyPr wrap="square">
            <a:spAutoFit/>
          </a:bodyPr>
          <a:lstStyle/>
          <a:p>
            <a:r>
              <a:rPr lang="fr-CH" sz="3000" dirty="0"/>
              <a:t>„</a:t>
            </a:r>
            <a:r>
              <a:rPr lang="de-DE" sz="3000" dirty="0"/>
              <a:t>Die Grundlage der Errettung in jedem Zeitalter ist der Tod Christi;</a:t>
            </a:r>
            <a:r>
              <a:rPr lang="fr-CH" sz="3000" dirty="0"/>
              <a:t>“ C. </a:t>
            </a:r>
            <a:r>
              <a:rPr lang="fr-CH" sz="3000" dirty="0" err="1"/>
              <a:t>Ryrie</a:t>
            </a:r>
            <a:endParaRPr lang="fr-CH" sz="3000" dirty="0"/>
          </a:p>
        </p:txBody>
      </p:sp>
      <p:pic>
        <p:nvPicPr>
          <p:cNvPr id="9" name="Grafik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5046" y="4825720"/>
            <a:ext cx="1033354" cy="1545353"/>
          </a:xfrm>
          <a:prstGeom prst="rect">
            <a:avLst/>
          </a:prstGeom>
          <a:noFill/>
          <a:ln>
            <a:noFill/>
          </a:ln>
          <a:effectLst>
            <a:glow rad="228600">
              <a:schemeClr val="accent4">
                <a:satMod val="175000"/>
                <a:alpha val="40000"/>
              </a:schemeClr>
            </a:glow>
          </a:effectLst>
        </p:spPr>
      </p:pic>
      <p:sp>
        <p:nvSpPr>
          <p:cNvPr id="11" name="Textfeld 10">
            <a:extLst>
              <a:ext uri="{FF2B5EF4-FFF2-40B4-BE49-F238E27FC236}">
                <a16:creationId xmlns:a16="http://schemas.microsoft.com/office/drawing/2014/main" id="{00549786-729B-48A9-98EC-6B16EDF482B1}"/>
              </a:ext>
            </a:extLst>
          </p:cNvPr>
          <p:cNvSpPr txBox="1"/>
          <p:nvPr/>
        </p:nvSpPr>
        <p:spPr>
          <a:xfrm>
            <a:off x="653643" y="4825720"/>
            <a:ext cx="11189729" cy="553998"/>
          </a:xfrm>
          <a:prstGeom prst="rect">
            <a:avLst/>
          </a:prstGeom>
          <a:noFill/>
        </p:spPr>
        <p:txBody>
          <a:bodyPr wrap="square">
            <a:spAutoFit/>
          </a:bodyPr>
          <a:lstStyle/>
          <a:p>
            <a:r>
              <a:rPr lang="de-CH" sz="3000" dirty="0"/>
              <a:t>Reaktion Satans: Kindermord in Bethlehem</a:t>
            </a:r>
          </a:p>
        </p:txBody>
      </p:sp>
      <p:cxnSp>
        <p:nvCxnSpPr>
          <p:cNvPr id="12" name="Gerade Verbindung mit Pfeil 11">
            <a:extLst>
              <a:ext uri="{FF2B5EF4-FFF2-40B4-BE49-F238E27FC236}">
                <a16:creationId xmlns:a16="http://schemas.microsoft.com/office/drawing/2014/main" id="{934664DE-A0CE-4DF0-9612-FCE3E3A433D4}"/>
              </a:ext>
            </a:extLst>
          </p:cNvPr>
          <p:cNvCxnSpPr>
            <a:cxnSpLocks/>
          </p:cNvCxnSpPr>
          <p:nvPr/>
        </p:nvCxnSpPr>
        <p:spPr>
          <a:xfrm>
            <a:off x="6049164" y="4465748"/>
            <a:ext cx="0" cy="3249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26FAE2F5-949B-48BC-AD84-C950B7C0C306}"/>
              </a:ext>
            </a:extLst>
          </p:cNvPr>
          <p:cNvSpPr txBox="1"/>
          <p:nvPr/>
        </p:nvSpPr>
        <p:spPr>
          <a:xfrm>
            <a:off x="653643" y="3701000"/>
            <a:ext cx="11057762" cy="1015663"/>
          </a:xfrm>
          <a:prstGeom prst="rect">
            <a:avLst/>
          </a:prstGeom>
          <a:noFill/>
        </p:spPr>
        <p:txBody>
          <a:bodyPr wrap="square">
            <a:spAutoFit/>
          </a:bodyPr>
          <a:lstStyle/>
          <a:p>
            <a:r>
              <a:rPr lang="de-CH" sz="3000" dirty="0"/>
              <a:t>„</a:t>
            </a:r>
            <a:r>
              <a:rPr lang="de-DE" sz="3000" dirty="0"/>
              <a:t>Denn euch ist heute ein Retter geboren, der ist Christus, der Herr, in Davids Stadt.</a:t>
            </a:r>
            <a:r>
              <a:rPr lang="de-CH" sz="3000" dirty="0"/>
              <a:t>“ </a:t>
            </a:r>
            <a:r>
              <a:rPr lang="de-CH" sz="3000" dirty="0" err="1"/>
              <a:t>Lk</a:t>
            </a:r>
            <a:r>
              <a:rPr lang="de-CH" sz="3000" dirty="0"/>
              <a:t> 2,11</a:t>
            </a:r>
          </a:p>
        </p:txBody>
      </p:sp>
      <p:sp>
        <p:nvSpPr>
          <p:cNvPr id="25" name="Textfeld 24">
            <a:extLst>
              <a:ext uri="{FF2B5EF4-FFF2-40B4-BE49-F238E27FC236}">
                <a16:creationId xmlns:a16="http://schemas.microsoft.com/office/drawing/2014/main" id="{1087597B-4BDF-B811-2E2B-F6DEE946798E}"/>
              </a:ext>
            </a:extLst>
          </p:cNvPr>
          <p:cNvSpPr txBox="1"/>
          <p:nvPr/>
        </p:nvSpPr>
        <p:spPr>
          <a:xfrm>
            <a:off x="653643" y="1199854"/>
            <a:ext cx="11351003" cy="1477328"/>
          </a:xfrm>
          <a:prstGeom prst="rect">
            <a:avLst/>
          </a:prstGeom>
          <a:noFill/>
        </p:spPr>
        <p:txBody>
          <a:bodyPr wrap="square">
            <a:spAutoFit/>
          </a:bodyPr>
          <a:lstStyle/>
          <a:p>
            <a:r>
              <a:rPr lang="fr-CH" sz="3000" dirty="0"/>
              <a:t>„</a:t>
            </a:r>
            <a:r>
              <a:rPr lang="de-DE" sz="3000" dirty="0"/>
              <a:t>Und ich werde Feindschaft setzen zwischen dir und der Frau, zwischen deinem Nachwuchs und ihrem Nachwuchs; er wird dir den Kopf zermalmen, und du, du wirst ihm die Ferse zermalmen.</a:t>
            </a:r>
            <a:r>
              <a:rPr lang="fr-CH" sz="3000" dirty="0"/>
              <a:t>“ 1Mo 3,15</a:t>
            </a:r>
            <a:endParaRPr lang="de-CH" sz="3000" dirty="0"/>
          </a:p>
        </p:txBody>
      </p:sp>
      <p:sp>
        <p:nvSpPr>
          <p:cNvPr id="27" name="Textfeld 26">
            <a:extLst>
              <a:ext uri="{FF2B5EF4-FFF2-40B4-BE49-F238E27FC236}">
                <a16:creationId xmlns:a16="http://schemas.microsoft.com/office/drawing/2014/main" id="{4DB048AF-8F99-E9CB-BA25-0C55B3487461}"/>
              </a:ext>
            </a:extLst>
          </p:cNvPr>
          <p:cNvSpPr txBox="1"/>
          <p:nvPr/>
        </p:nvSpPr>
        <p:spPr>
          <a:xfrm>
            <a:off x="653643" y="2860322"/>
            <a:ext cx="11189729" cy="553998"/>
          </a:xfrm>
          <a:prstGeom prst="rect">
            <a:avLst/>
          </a:prstGeom>
          <a:noFill/>
        </p:spPr>
        <p:txBody>
          <a:bodyPr wrap="square">
            <a:spAutoFit/>
          </a:bodyPr>
          <a:lstStyle/>
          <a:p>
            <a:r>
              <a:rPr lang="de-CH" sz="3000" dirty="0"/>
              <a:t>Reaktion Satans: Hybride von gefallenen Engeln und Menschenfrauen</a:t>
            </a:r>
          </a:p>
        </p:txBody>
      </p:sp>
      <p:cxnSp>
        <p:nvCxnSpPr>
          <p:cNvPr id="29" name="Gerade Verbindung mit Pfeil 28">
            <a:extLst>
              <a:ext uri="{FF2B5EF4-FFF2-40B4-BE49-F238E27FC236}">
                <a16:creationId xmlns:a16="http://schemas.microsoft.com/office/drawing/2014/main" id="{9566CE33-AB67-E81C-832D-814376C7D94E}"/>
              </a:ext>
            </a:extLst>
          </p:cNvPr>
          <p:cNvCxnSpPr>
            <a:cxnSpLocks/>
          </p:cNvCxnSpPr>
          <p:nvPr/>
        </p:nvCxnSpPr>
        <p:spPr>
          <a:xfrm>
            <a:off x="6053357" y="2600234"/>
            <a:ext cx="0" cy="3249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itel 1">
            <a:extLst>
              <a:ext uri="{FF2B5EF4-FFF2-40B4-BE49-F238E27FC236}">
                <a16:creationId xmlns:a16="http://schemas.microsoft.com/office/drawing/2014/main" id="{5B81218B-66E9-7CF0-1C8E-1E9694F97DD5}"/>
              </a:ext>
            </a:extLst>
          </p:cNvPr>
          <p:cNvSpPr>
            <a:spLocks noGrp="1"/>
          </p:cNvSpPr>
          <p:nvPr>
            <p:ph type="title"/>
          </p:nvPr>
        </p:nvSpPr>
        <p:spPr>
          <a:xfrm>
            <a:off x="838200" y="365126"/>
            <a:ext cx="10515600" cy="817130"/>
          </a:xfrm>
        </p:spPr>
        <p:txBody>
          <a:bodyPr/>
          <a:lstStyle/>
          <a:p>
            <a:pPr algn="ctr"/>
            <a:r>
              <a:rPr lang="de-CH" b="1" dirty="0"/>
              <a:t>Der verheissene Nachkomme</a:t>
            </a:r>
          </a:p>
        </p:txBody>
      </p:sp>
    </p:spTree>
    <p:extLst>
      <p:ext uri="{BB962C8B-B14F-4D97-AF65-F5344CB8AC3E}">
        <p14:creationId xmlns:p14="http://schemas.microsoft.com/office/powerpoint/2010/main" val="384901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par>
                                <p:cTn id="48" presetID="53" presetClass="entr" presetSubtype="16"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p:bldP spid="25"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3581273" y="4855617"/>
            <a:ext cx="5029453" cy="938719"/>
          </a:xfrm>
          <a:prstGeom prst="rect">
            <a:avLst/>
          </a:prstGeom>
          <a:noFill/>
        </p:spPr>
        <p:txBody>
          <a:bodyPr wrap="square" rtlCol="0">
            <a:spAutoFit/>
          </a:bodyPr>
          <a:lstStyle/>
          <a:p>
            <a:pPr algn="ctr"/>
            <a:r>
              <a:rPr lang="de-CH" sz="5500" b="1" dirty="0"/>
              <a:t>David - </a:t>
            </a:r>
            <a:r>
              <a:rPr lang="de-CH" sz="5500" b="1" dirty="0" err="1"/>
              <a:t>Zedekia</a:t>
            </a:r>
            <a:endParaRPr lang="de-CH" sz="5500" b="1" dirty="0"/>
          </a:p>
        </p:txBody>
      </p:sp>
    </p:spTree>
    <p:extLst>
      <p:ext uri="{BB962C8B-B14F-4D97-AF65-F5344CB8AC3E}">
        <p14:creationId xmlns:p14="http://schemas.microsoft.com/office/powerpoint/2010/main" val="178583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Einleitung</a:t>
            </a:r>
          </a:p>
        </p:txBody>
      </p:sp>
      <p:pic>
        <p:nvPicPr>
          <p:cNvPr id="10" name="Grafik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1571" y="2354774"/>
            <a:ext cx="1208858" cy="2075045"/>
          </a:xfrm>
          <a:prstGeom prst="rect">
            <a:avLst/>
          </a:prstGeom>
          <a:noFill/>
          <a:ln>
            <a:noFill/>
          </a:ln>
          <a:effectLst>
            <a:glow rad="228600">
              <a:schemeClr val="accent4">
                <a:satMod val="175000"/>
                <a:alpha val="40000"/>
              </a:schemeClr>
            </a:glow>
          </a:effectLst>
        </p:spPr>
      </p:pic>
      <p:sp>
        <p:nvSpPr>
          <p:cNvPr id="15" name="Rechteck 14"/>
          <p:cNvSpPr/>
          <p:nvPr/>
        </p:nvSpPr>
        <p:spPr>
          <a:xfrm>
            <a:off x="6630855"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Gegenwärtiges</a:t>
            </a:r>
            <a:br>
              <a:rPr lang="de-CH" sz="3000" b="1" dirty="0"/>
            </a:br>
            <a:r>
              <a:rPr lang="de-CH" sz="3000" b="1" dirty="0"/>
              <a:t>Zeitalter</a:t>
            </a:r>
          </a:p>
        </p:txBody>
      </p:sp>
      <p:sp>
        <p:nvSpPr>
          <p:cNvPr id="22" name="Textfeld 21"/>
          <p:cNvSpPr txBox="1"/>
          <p:nvPr/>
        </p:nvSpPr>
        <p:spPr>
          <a:xfrm>
            <a:off x="1663152" y="1530638"/>
            <a:ext cx="2736711" cy="553998"/>
          </a:xfrm>
          <a:prstGeom prst="rect">
            <a:avLst/>
          </a:prstGeom>
          <a:noFill/>
        </p:spPr>
        <p:txBody>
          <a:bodyPr wrap="none" rtlCol="0">
            <a:spAutoFit/>
          </a:bodyPr>
          <a:lstStyle/>
          <a:p>
            <a:r>
              <a:rPr lang="de-CH" sz="3000" b="1" dirty="0">
                <a:solidFill>
                  <a:srgbClr val="00B050"/>
                </a:solidFill>
              </a:rPr>
              <a:t>Altes Testament</a:t>
            </a:r>
          </a:p>
        </p:txBody>
      </p:sp>
      <p:sp>
        <p:nvSpPr>
          <p:cNvPr id="23" name="Textfeld 22"/>
          <p:cNvSpPr txBox="1"/>
          <p:nvPr/>
        </p:nvSpPr>
        <p:spPr>
          <a:xfrm>
            <a:off x="7881589" y="1530638"/>
            <a:ext cx="2935355" cy="553998"/>
          </a:xfrm>
          <a:prstGeom prst="rect">
            <a:avLst/>
          </a:prstGeom>
          <a:noFill/>
        </p:spPr>
        <p:txBody>
          <a:bodyPr wrap="none" rtlCol="0">
            <a:spAutoFit/>
          </a:bodyPr>
          <a:lstStyle/>
          <a:p>
            <a:r>
              <a:rPr lang="de-CH" sz="3000" b="1" dirty="0">
                <a:solidFill>
                  <a:srgbClr val="0070C0"/>
                </a:solidFill>
              </a:rPr>
              <a:t>Neues Testament</a:t>
            </a:r>
          </a:p>
        </p:txBody>
      </p:sp>
      <p:sp>
        <p:nvSpPr>
          <p:cNvPr id="19" name="Rechteck 18"/>
          <p:cNvSpPr/>
          <p:nvPr/>
        </p:nvSpPr>
        <p:spPr>
          <a:xfrm>
            <a:off x="9457081"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Zukünftiges</a:t>
            </a:r>
            <a:br>
              <a:rPr lang="de-CH" sz="3000" b="1" dirty="0"/>
            </a:br>
            <a:r>
              <a:rPr lang="de-CH" sz="3000" b="1" dirty="0"/>
              <a:t>Zeitalter</a:t>
            </a:r>
          </a:p>
        </p:txBody>
      </p:sp>
      <p:sp>
        <p:nvSpPr>
          <p:cNvPr id="11" name="Rechteck 10"/>
          <p:cNvSpPr/>
          <p:nvPr/>
        </p:nvSpPr>
        <p:spPr>
          <a:xfrm>
            <a:off x="3031507"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 Zeitalter</a:t>
            </a:r>
          </a:p>
        </p:txBody>
      </p:sp>
      <p:sp>
        <p:nvSpPr>
          <p:cNvPr id="12" name="Rechteck 11"/>
          <p:cNvSpPr/>
          <p:nvPr/>
        </p:nvSpPr>
        <p:spPr>
          <a:xfrm>
            <a:off x="217839"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a:t>
            </a:r>
            <a:br>
              <a:rPr lang="de-CH" sz="3000" b="1" dirty="0"/>
            </a:br>
            <a:r>
              <a:rPr lang="de-CH" sz="3000" b="1" dirty="0"/>
              <a:t>Zeitalter</a:t>
            </a:r>
          </a:p>
        </p:txBody>
      </p:sp>
      <p:sp>
        <p:nvSpPr>
          <p:cNvPr id="13" name="Textfeld 12"/>
          <p:cNvSpPr txBox="1"/>
          <p:nvPr/>
        </p:nvSpPr>
        <p:spPr>
          <a:xfrm>
            <a:off x="2092688" y="2521352"/>
            <a:ext cx="1630446" cy="553998"/>
          </a:xfrm>
          <a:prstGeom prst="rect">
            <a:avLst/>
          </a:prstGeom>
          <a:noFill/>
        </p:spPr>
        <p:txBody>
          <a:bodyPr wrap="none" rtlCol="0">
            <a:spAutoFit/>
          </a:bodyPr>
          <a:lstStyle/>
          <a:p>
            <a:r>
              <a:rPr lang="de-CH" sz="3000" dirty="0"/>
              <a:t>Vorbilder</a:t>
            </a:r>
          </a:p>
        </p:txBody>
      </p:sp>
      <p:sp>
        <p:nvSpPr>
          <p:cNvPr id="14" name="Textfeld 13"/>
          <p:cNvSpPr txBox="1"/>
          <p:nvPr/>
        </p:nvSpPr>
        <p:spPr>
          <a:xfrm>
            <a:off x="9791232" y="2494437"/>
            <a:ext cx="1881087" cy="1015663"/>
          </a:xfrm>
          <a:prstGeom prst="rect">
            <a:avLst/>
          </a:prstGeom>
          <a:noFill/>
        </p:spPr>
        <p:txBody>
          <a:bodyPr wrap="square" rtlCol="0">
            <a:spAutoFit/>
          </a:bodyPr>
          <a:lstStyle/>
          <a:p>
            <a:pPr algn="ctr"/>
            <a:r>
              <a:rPr lang="de-CH" sz="3000" dirty="0"/>
              <a:t>Die Fülle der Zeiten</a:t>
            </a:r>
          </a:p>
        </p:txBody>
      </p:sp>
      <p:sp>
        <p:nvSpPr>
          <p:cNvPr id="16" name="Textfeld 15"/>
          <p:cNvSpPr txBox="1"/>
          <p:nvPr/>
        </p:nvSpPr>
        <p:spPr>
          <a:xfrm>
            <a:off x="1375056" y="5707707"/>
            <a:ext cx="9441888" cy="1015663"/>
          </a:xfrm>
          <a:prstGeom prst="rect">
            <a:avLst/>
          </a:prstGeom>
          <a:noFill/>
        </p:spPr>
        <p:txBody>
          <a:bodyPr wrap="square" rtlCol="0">
            <a:spAutoFit/>
          </a:bodyPr>
          <a:lstStyle/>
          <a:p>
            <a:r>
              <a:rPr lang="de-CH" sz="3000" dirty="0" err="1"/>
              <a:t>Dispensationalismus</a:t>
            </a:r>
            <a:r>
              <a:rPr lang="de-CH" sz="3000" dirty="0"/>
              <a:t> = 	Einteilung der biblischen Geschichte </a:t>
            </a:r>
          </a:p>
          <a:p>
            <a:r>
              <a:rPr lang="de-CH" sz="3000" dirty="0"/>
              <a:t>			          	in Zeitalter/Haushaltungen</a:t>
            </a:r>
          </a:p>
        </p:txBody>
      </p:sp>
      <p:sp>
        <p:nvSpPr>
          <p:cNvPr id="17" name="Textfeld 16">
            <a:extLst>
              <a:ext uri="{FF2B5EF4-FFF2-40B4-BE49-F238E27FC236}">
                <a16:creationId xmlns:a16="http://schemas.microsoft.com/office/drawing/2014/main" id="{9FDD5BF4-BF24-4377-84CC-6FE713FEB6B4}"/>
              </a:ext>
            </a:extLst>
          </p:cNvPr>
          <p:cNvSpPr txBox="1"/>
          <p:nvPr/>
        </p:nvSpPr>
        <p:spPr>
          <a:xfrm>
            <a:off x="6930802" y="2493169"/>
            <a:ext cx="2295906" cy="1015663"/>
          </a:xfrm>
          <a:prstGeom prst="rect">
            <a:avLst/>
          </a:prstGeom>
          <a:noFill/>
        </p:spPr>
        <p:txBody>
          <a:bodyPr wrap="square" rtlCol="0">
            <a:spAutoFit/>
          </a:bodyPr>
          <a:lstStyle/>
          <a:p>
            <a:pPr algn="ctr"/>
            <a:r>
              <a:rPr lang="de-CH" sz="3000" dirty="0"/>
              <a:t>Das Zeitalter der Zeitalter</a:t>
            </a:r>
          </a:p>
        </p:txBody>
      </p:sp>
      <p:sp>
        <p:nvSpPr>
          <p:cNvPr id="18" name="Textfeld 17">
            <a:extLst>
              <a:ext uri="{FF2B5EF4-FFF2-40B4-BE49-F238E27FC236}">
                <a16:creationId xmlns:a16="http://schemas.microsoft.com/office/drawing/2014/main" id="{2AA98D28-826B-42B9-AFF1-0FA27FB31A17}"/>
              </a:ext>
            </a:extLst>
          </p:cNvPr>
          <p:cNvSpPr txBox="1"/>
          <p:nvPr/>
        </p:nvSpPr>
        <p:spPr>
          <a:xfrm>
            <a:off x="5155456" y="1283662"/>
            <a:ext cx="1881087" cy="1015663"/>
          </a:xfrm>
          <a:prstGeom prst="rect">
            <a:avLst/>
          </a:prstGeom>
          <a:noFill/>
        </p:spPr>
        <p:txBody>
          <a:bodyPr wrap="square" rtlCol="0">
            <a:spAutoFit/>
          </a:bodyPr>
          <a:lstStyle/>
          <a:p>
            <a:pPr algn="ctr"/>
            <a:r>
              <a:rPr lang="de-CH" sz="3000" dirty="0"/>
              <a:t>Die Fülle der Zeit</a:t>
            </a:r>
          </a:p>
        </p:txBody>
      </p:sp>
      <p:cxnSp>
        <p:nvCxnSpPr>
          <p:cNvPr id="3" name="Gerade Verbindung mit Pfeil 2">
            <a:extLst>
              <a:ext uri="{FF2B5EF4-FFF2-40B4-BE49-F238E27FC236}">
                <a16:creationId xmlns:a16="http://schemas.microsoft.com/office/drawing/2014/main" id="{CC2A48A5-9960-4213-864B-328EDE584F35}"/>
              </a:ext>
            </a:extLst>
          </p:cNvPr>
          <p:cNvCxnSpPr>
            <a:cxnSpLocks/>
          </p:cNvCxnSpPr>
          <p:nvPr/>
        </p:nvCxnSpPr>
        <p:spPr>
          <a:xfrm>
            <a:off x="234926" y="3868139"/>
            <a:ext cx="5345971"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537A23A0-7D30-4FBA-BF62-4588C548E059}"/>
              </a:ext>
            </a:extLst>
          </p:cNvPr>
          <p:cNvSpPr txBox="1"/>
          <p:nvPr/>
        </p:nvSpPr>
        <p:spPr>
          <a:xfrm>
            <a:off x="2480483" y="3308365"/>
            <a:ext cx="765531" cy="553998"/>
          </a:xfrm>
          <a:prstGeom prst="rect">
            <a:avLst/>
          </a:prstGeom>
          <a:noFill/>
        </p:spPr>
        <p:txBody>
          <a:bodyPr wrap="none" rtlCol="0">
            <a:spAutoFit/>
          </a:bodyPr>
          <a:lstStyle/>
          <a:p>
            <a:r>
              <a:rPr lang="de-CH" sz="3000" dirty="0"/>
              <a:t>Zeit</a:t>
            </a:r>
          </a:p>
        </p:txBody>
      </p:sp>
    </p:spTree>
    <p:extLst>
      <p:ext uri="{BB962C8B-B14F-4D97-AF65-F5344CB8AC3E}">
        <p14:creationId xmlns:p14="http://schemas.microsoft.com/office/powerpoint/2010/main" val="320403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17" name="Textfeld 16">
            <a:extLst>
              <a:ext uri="{FF2B5EF4-FFF2-40B4-BE49-F238E27FC236}">
                <a16:creationId xmlns:a16="http://schemas.microsoft.com/office/drawing/2014/main" id="{67F6E477-407B-49D0-8376-4571550EE3EE}"/>
              </a:ext>
            </a:extLst>
          </p:cNvPr>
          <p:cNvSpPr txBox="1"/>
          <p:nvPr/>
        </p:nvSpPr>
        <p:spPr>
          <a:xfrm>
            <a:off x="838200" y="1506059"/>
            <a:ext cx="9165672" cy="2400657"/>
          </a:xfrm>
          <a:prstGeom prst="rect">
            <a:avLst/>
          </a:prstGeom>
          <a:noFill/>
        </p:spPr>
        <p:txBody>
          <a:bodyPr wrap="square">
            <a:spAutoFit/>
          </a:bodyPr>
          <a:lstStyle/>
          <a:p>
            <a:r>
              <a:rPr lang="fr-CH" sz="3000" dirty="0"/>
              <a:t>„</a:t>
            </a:r>
            <a:r>
              <a:rPr lang="de-DE" sz="3000" dirty="0"/>
              <a:t>Nachdem Gott vielfältig und auf vielerlei Weise ehemals zu den Vätern geredet hat in den Propheten, hat er am Ende dieser Tage zu uns geredet im Sohn, den er zum Erben aller Dinge eingesetzt hat, durch den er auch die Welten gemacht hat;</a:t>
            </a:r>
            <a:r>
              <a:rPr lang="fr-CH" sz="3000" dirty="0"/>
              <a:t>“ </a:t>
            </a:r>
            <a:r>
              <a:rPr lang="fr-CH" sz="3000" dirty="0" err="1"/>
              <a:t>Hebr</a:t>
            </a:r>
            <a:r>
              <a:rPr lang="fr-CH" sz="3000" dirty="0"/>
              <a:t> 1,1-2</a:t>
            </a:r>
            <a:endParaRPr lang="de-CH" sz="3000" dirty="0"/>
          </a:p>
        </p:txBody>
      </p:sp>
    </p:spTree>
    <p:extLst>
      <p:ext uri="{BB962C8B-B14F-4D97-AF65-F5344CB8AC3E}">
        <p14:creationId xmlns:p14="http://schemas.microsoft.com/office/powerpoint/2010/main" val="417252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Einleitung</a:t>
            </a:r>
          </a:p>
        </p:txBody>
      </p:sp>
      <p:pic>
        <p:nvPicPr>
          <p:cNvPr id="10" name="Grafik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1571" y="2354774"/>
            <a:ext cx="1208858" cy="2075045"/>
          </a:xfrm>
          <a:prstGeom prst="rect">
            <a:avLst/>
          </a:prstGeom>
          <a:noFill/>
          <a:ln>
            <a:noFill/>
          </a:ln>
          <a:effectLst>
            <a:glow rad="228600">
              <a:schemeClr val="accent4">
                <a:satMod val="175000"/>
                <a:alpha val="40000"/>
              </a:schemeClr>
            </a:glow>
          </a:effectLst>
        </p:spPr>
      </p:pic>
      <p:sp>
        <p:nvSpPr>
          <p:cNvPr id="15" name="Rechteck 14"/>
          <p:cNvSpPr/>
          <p:nvPr/>
        </p:nvSpPr>
        <p:spPr>
          <a:xfrm>
            <a:off x="6630855"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Gegenwärtiges</a:t>
            </a:r>
            <a:br>
              <a:rPr lang="de-CH" sz="3000" b="1" dirty="0"/>
            </a:br>
            <a:r>
              <a:rPr lang="de-CH" sz="3000" b="1" dirty="0"/>
              <a:t>Zeitalter</a:t>
            </a:r>
          </a:p>
        </p:txBody>
      </p:sp>
      <p:sp>
        <p:nvSpPr>
          <p:cNvPr id="22" name="Textfeld 21"/>
          <p:cNvSpPr txBox="1"/>
          <p:nvPr/>
        </p:nvSpPr>
        <p:spPr>
          <a:xfrm>
            <a:off x="1663152" y="1530638"/>
            <a:ext cx="2736711" cy="553998"/>
          </a:xfrm>
          <a:prstGeom prst="rect">
            <a:avLst/>
          </a:prstGeom>
          <a:noFill/>
        </p:spPr>
        <p:txBody>
          <a:bodyPr wrap="none" rtlCol="0">
            <a:spAutoFit/>
          </a:bodyPr>
          <a:lstStyle/>
          <a:p>
            <a:r>
              <a:rPr lang="de-CH" sz="3000" b="1" dirty="0">
                <a:solidFill>
                  <a:srgbClr val="00B050"/>
                </a:solidFill>
              </a:rPr>
              <a:t>Altes Testament</a:t>
            </a:r>
          </a:p>
        </p:txBody>
      </p:sp>
      <p:sp>
        <p:nvSpPr>
          <p:cNvPr id="23" name="Textfeld 22"/>
          <p:cNvSpPr txBox="1"/>
          <p:nvPr/>
        </p:nvSpPr>
        <p:spPr>
          <a:xfrm>
            <a:off x="7881589" y="1530638"/>
            <a:ext cx="2935355" cy="553998"/>
          </a:xfrm>
          <a:prstGeom prst="rect">
            <a:avLst/>
          </a:prstGeom>
          <a:noFill/>
        </p:spPr>
        <p:txBody>
          <a:bodyPr wrap="none" rtlCol="0">
            <a:spAutoFit/>
          </a:bodyPr>
          <a:lstStyle/>
          <a:p>
            <a:r>
              <a:rPr lang="de-CH" sz="3000" b="1" dirty="0">
                <a:solidFill>
                  <a:srgbClr val="0070C0"/>
                </a:solidFill>
              </a:rPr>
              <a:t>Neues Testament</a:t>
            </a:r>
          </a:p>
        </p:txBody>
      </p:sp>
      <p:sp>
        <p:nvSpPr>
          <p:cNvPr id="19" name="Rechteck 18"/>
          <p:cNvSpPr/>
          <p:nvPr/>
        </p:nvSpPr>
        <p:spPr>
          <a:xfrm>
            <a:off x="9457081"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Zukünftiges</a:t>
            </a:r>
            <a:br>
              <a:rPr lang="de-CH" sz="3000" b="1" dirty="0"/>
            </a:br>
            <a:r>
              <a:rPr lang="de-CH" sz="3000" b="1" dirty="0"/>
              <a:t>Zeitalter</a:t>
            </a:r>
          </a:p>
        </p:txBody>
      </p:sp>
      <p:sp>
        <p:nvSpPr>
          <p:cNvPr id="11" name="Rechteck 10"/>
          <p:cNvSpPr/>
          <p:nvPr/>
        </p:nvSpPr>
        <p:spPr>
          <a:xfrm>
            <a:off x="3031507"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 Zeitalter</a:t>
            </a:r>
          </a:p>
        </p:txBody>
      </p:sp>
      <p:sp>
        <p:nvSpPr>
          <p:cNvPr id="12" name="Rechteck 11"/>
          <p:cNvSpPr/>
          <p:nvPr/>
        </p:nvSpPr>
        <p:spPr>
          <a:xfrm>
            <a:off x="217839"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a:t>
            </a:r>
            <a:br>
              <a:rPr lang="de-CH" sz="3000" b="1" dirty="0"/>
            </a:br>
            <a:r>
              <a:rPr lang="de-CH" sz="3000" b="1" dirty="0"/>
              <a:t>Zeitalter</a:t>
            </a:r>
          </a:p>
        </p:txBody>
      </p:sp>
      <p:sp>
        <p:nvSpPr>
          <p:cNvPr id="13" name="Textfeld 12"/>
          <p:cNvSpPr txBox="1"/>
          <p:nvPr/>
        </p:nvSpPr>
        <p:spPr>
          <a:xfrm>
            <a:off x="2092688" y="2173422"/>
            <a:ext cx="1630446" cy="553998"/>
          </a:xfrm>
          <a:prstGeom prst="rect">
            <a:avLst/>
          </a:prstGeom>
          <a:noFill/>
        </p:spPr>
        <p:txBody>
          <a:bodyPr wrap="none" rtlCol="0">
            <a:spAutoFit/>
          </a:bodyPr>
          <a:lstStyle/>
          <a:p>
            <a:r>
              <a:rPr lang="de-CH" sz="3000" dirty="0"/>
              <a:t>Vorbilder</a:t>
            </a:r>
          </a:p>
        </p:txBody>
      </p:sp>
      <p:sp>
        <p:nvSpPr>
          <p:cNvPr id="14" name="Textfeld 13"/>
          <p:cNvSpPr txBox="1"/>
          <p:nvPr/>
        </p:nvSpPr>
        <p:spPr>
          <a:xfrm>
            <a:off x="9791232" y="2494437"/>
            <a:ext cx="1881087" cy="1015663"/>
          </a:xfrm>
          <a:prstGeom prst="rect">
            <a:avLst/>
          </a:prstGeom>
          <a:noFill/>
        </p:spPr>
        <p:txBody>
          <a:bodyPr wrap="square" rtlCol="0">
            <a:spAutoFit/>
          </a:bodyPr>
          <a:lstStyle/>
          <a:p>
            <a:pPr algn="ctr"/>
            <a:r>
              <a:rPr lang="de-CH" sz="3000" dirty="0"/>
              <a:t>Die Fülle der Zeiten</a:t>
            </a:r>
          </a:p>
        </p:txBody>
      </p:sp>
      <p:sp>
        <p:nvSpPr>
          <p:cNvPr id="16" name="Textfeld 15"/>
          <p:cNvSpPr txBox="1"/>
          <p:nvPr/>
        </p:nvSpPr>
        <p:spPr>
          <a:xfrm>
            <a:off x="1375056" y="5707707"/>
            <a:ext cx="9441888" cy="1015663"/>
          </a:xfrm>
          <a:prstGeom prst="rect">
            <a:avLst/>
          </a:prstGeom>
          <a:noFill/>
        </p:spPr>
        <p:txBody>
          <a:bodyPr wrap="square" rtlCol="0">
            <a:spAutoFit/>
          </a:bodyPr>
          <a:lstStyle/>
          <a:p>
            <a:r>
              <a:rPr lang="de-CH" sz="3000" dirty="0" err="1"/>
              <a:t>Dispensationalismus</a:t>
            </a:r>
            <a:r>
              <a:rPr lang="de-CH" sz="3000" dirty="0"/>
              <a:t> = 	Einteilung der biblischen Geschichte </a:t>
            </a:r>
          </a:p>
          <a:p>
            <a:r>
              <a:rPr lang="de-CH" sz="3000" dirty="0"/>
              <a:t>			          	in Zeitalter/Haushaltungen</a:t>
            </a:r>
          </a:p>
        </p:txBody>
      </p:sp>
      <p:sp>
        <p:nvSpPr>
          <p:cNvPr id="17" name="Textfeld 16">
            <a:extLst>
              <a:ext uri="{FF2B5EF4-FFF2-40B4-BE49-F238E27FC236}">
                <a16:creationId xmlns:a16="http://schemas.microsoft.com/office/drawing/2014/main" id="{9FDD5BF4-BF24-4377-84CC-6FE713FEB6B4}"/>
              </a:ext>
            </a:extLst>
          </p:cNvPr>
          <p:cNvSpPr txBox="1"/>
          <p:nvPr/>
        </p:nvSpPr>
        <p:spPr>
          <a:xfrm>
            <a:off x="6930802" y="2493169"/>
            <a:ext cx="2295906" cy="1015663"/>
          </a:xfrm>
          <a:prstGeom prst="rect">
            <a:avLst/>
          </a:prstGeom>
          <a:noFill/>
        </p:spPr>
        <p:txBody>
          <a:bodyPr wrap="square" rtlCol="0">
            <a:spAutoFit/>
          </a:bodyPr>
          <a:lstStyle/>
          <a:p>
            <a:pPr algn="ctr"/>
            <a:r>
              <a:rPr lang="de-CH" sz="3000" dirty="0"/>
              <a:t>Das Zeitalter der Zeitalter</a:t>
            </a:r>
          </a:p>
        </p:txBody>
      </p:sp>
      <p:sp>
        <p:nvSpPr>
          <p:cNvPr id="18" name="Textfeld 17">
            <a:extLst>
              <a:ext uri="{FF2B5EF4-FFF2-40B4-BE49-F238E27FC236}">
                <a16:creationId xmlns:a16="http://schemas.microsoft.com/office/drawing/2014/main" id="{2AA98D28-826B-42B9-AFF1-0FA27FB31A17}"/>
              </a:ext>
            </a:extLst>
          </p:cNvPr>
          <p:cNvSpPr txBox="1"/>
          <p:nvPr/>
        </p:nvSpPr>
        <p:spPr>
          <a:xfrm>
            <a:off x="5116796" y="1276583"/>
            <a:ext cx="1958408" cy="1015663"/>
          </a:xfrm>
          <a:prstGeom prst="rect">
            <a:avLst/>
          </a:prstGeom>
          <a:noFill/>
        </p:spPr>
        <p:txBody>
          <a:bodyPr wrap="square" rtlCol="0">
            <a:spAutoFit/>
          </a:bodyPr>
          <a:lstStyle/>
          <a:p>
            <a:pPr algn="ctr"/>
            <a:r>
              <a:rPr lang="de-CH" sz="3000" dirty="0"/>
              <a:t>Das Ende dieser Tage</a:t>
            </a:r>
          </a:p>
        </p:txBody>
      </p:sp>
      <p:cxnSp>
        <p:nvCxnSpPr>
          <p:cNvPr id="3" name="Gerade Verbindung mit Pfeil 2">
            <a:extLst>
              <a:ext uri="{FF2B5EF4-FFF2-40B4-BE49-F238E27FC236}">
                <a16:creationId xmlns:a16="http://schemas.microsoft.com/office/drawing/2014/main" id="{CC2A48A5-9960-4213-864B-328EDE584F35}"/>
              </a:ext>
            </a:extLst>
          </p:cNvPr>
          <p:cNvCxnSpPr>
            <a:cxnSpLocks/>
          </p:cNvCxnSpPr>
          <p:nvPr/>
        </p:nvCxnSpPr>
        <p:spPr>
          <a:xfrm>
            <a:off x="234926" y="3868139"/>
            <a:ext cx="5345971"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537A23A0-7D30-4FBA-BF62-4588C548E059}"/>
              </a:ext>
            </a:extLst>
          </p:cNvPr>
          <p:cNvSpPr txBox="1"/>
          <p:nvPr/>
        </p:nvSpPr>
        <p:spPr>
          <a:xfrm>
            <a:off x="2480483" y="3308365"/>
            <a:ext cx="765531" cy="553998"/>
          </a:xfrm>
          <a:prstGeom prst="rect">
            <a:avLst/>
          </a:prstGeom>
          <a:noFill/>
        </p:spPr>
        <p:txBody>
          <a:bodyPr wrap="none" rtlCol="0">
            <a:spAutoFit/>
          </a:bodyPr>
          <a:lstStyle/>
          <a:p>
            <a:r>
              <a:rPr lang="de-CH" sz="3000" dirty="0"/>
              <a:t>Zeit</a:t>
            </a:r>
          </a:p>
        </p:txBody>
      </p:sp>
    </p:spTree>
    <p:extLst>
      <p:ext uri="{BB962C8B-B14F-4D97-AF65-F5344CB8AC3E}">
        <p14:creationId xmlns:p14="http://schemas.microsoft.com/office/powerpoint/2010/main" val="205441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F04F90D-D79E-44E7-8A46-31A9DD062CF5}"/>
              </a:ext>
            </a:extLst>
          </p:cNvPr>
          <p:cNvSpPr txBox="1"/>
          <p:nvPr/>
        </p:nvSpPr>
        <p:spPr>
          <a:xfrm>
            <a:off x="717830" y="1016294"/>
            <a:ext cx="10861258" cy="4247317"/>
          </a:xfrm>
          <a:prstGeom prst="rect">
            <a:avLst/>
          </a:prstGeom>
          <a:noFill/>
        </p:spPr>
        <p:txBody>
          <a:bodyPr wrap="square">
            <a:spAutoFit/>
          </a:bodyPr>
          <a:lstStyle/>
          <a:p>
            <a:r>
              <a:rPr lang="fr-CH" sz="3000" dirty="0"/>
              <a:t>„</a:t>
            </a:r>
            <a:r>
              <a:rPr lang="de-DE" sz="3000" dirty="0"/>
              <a:t>Die Grundlage der Errettung in jedem Zeitalter ist der Tod Christi;</a:t>
            </a:r>
          </a:p>
          <a:p>
            <a:endParaRPr lang="de-DE" sz="3000" dirty="0"/>
          </a:p>
          <a:p>
            <a:r>
              <a:rPr lang="de-DE" sz="3000" dirty="0"/>
              <a:t>die Voraussetzung zur Errettung in jedem Zeitalter ist Glaube;</a:t>
            </a:r>
          </a:p>
          <a:p>
            <a:r>
              <a:rPr lang="de-DE" sz="3000" dirty="0"/>
              <a:t> </a:t>
            </a:r>
          </a:p>
          <a:p>
            <a:r>
              <a:rPr lang="de-DE" sz="3000" dirty="0"/>
              <a:t>das Objekt des Glaubens in jedem Zeitalter ist Gott; </a:t>
            </a:r>
          </a:p>
          <a:p>
            <a:endParaRPr lang="de-DE" sz="3000" dirty="0"/>
          </a:p>
          <a:p>
            <a:r>
              <a:rPr lang="de-DE" sz="3000" dirty="0"/>
              <a:t>der Inhalt des Glaubens ändert sich in den verschiedenen Zeitaltern.</a:t>
            </a:r>
            <a:r>
              <a:rPr lang="fr-CH" sz="3000" dirty="0"/>
              <a:t>“</a:t>
            </a:r>
          </a:p>
          <a:p>
            <a:endParaRPr lang="fr-CH" sz="3000" dirty="0"/>
          </a:p>
          <a:p>
            <a:r>
              <a:rPr lang="fr-CH" sz="3000" dirty="0"/>
              <a:t>C. </a:t>
            </a:r>
            <a:r>
              <a:rPr lang="fr-CH" sz="3000" dirty="0" err="1"/>
              <a:t>Ryrie</a:t>
            </a:r>
            <a:r>
              <a:rPr lang="fr-CH" sz="3000" dirty="0"/>
              <a:t>, </a:t>
            </a:r>
            <a:r>
              <a:rPr lang="fr-CH" sz="3000" dirty="0" err="1"/>
              <a:t>Dispensationalismus</a:t>
            </a:r>
            <a:r>
              <a:rPr lang="fr-CH" sz="3000" dirty="0"/>
              <a:t> S. 165</a:t>
            </a:r>
          </a:p>
        </p:txBody>
      </p:sp>
    </p:spTree>
    <p:extLst>
      <p:ext uri="{BB962C8B-B14F-4D97-AF65-F5344CB8AC3E}">
        <p14:creationId xmlns:p14="http://schemas.microsoft.com/office/powerpoint/2010/main" val="10211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59C3A6A-1368-467B-9ADD-B86D98EB4A89}"/>
              </a:ext>
            </a:extLst>
          </p:cNvPr>
          <p:cNvPicPr>
            <a:picLocks noChangeAspect="1"/>
          </p:cNvPicPr>
          <p:nvPr/>
        </p:nvPicPr>
        <p:blipFill>
          <a:blip r:embed="rId2"/>
          <a:stretch>
            <a:fillRect/>
          </a:stretch>
        </p:blipFill>
        <p:spPr>
          <a:xfrm>
            <a:off x="1453025" y="132774"/>
            <a:ext cx="9285949" cy="6592451"/>
          </a:xfrm>
          <a:prstGeom prst="rect">
            <a:avLst/>
          </a:prstGeom>
        </p:spPr>
      </p:pic>
    </p:spTree>
    <p:extLst>
      <p:ext uri="{BB962C8B-B14F-4D97-AF65-F5344CB8AC3E}">
        <p14:creationId xmlns:p14="http://schemas.microsoft.com/office/powerpoint/2010/main" val="286561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A21D60C6-5AA4-4865-8EBF-BAEBD73F3A62}"/>
              </a:ext>
            </a:extLst>
          </p:cNvPr>
          <p:cNvGraphicFramePr>
            <a:graphicFrameLocks noGrp="1"/>
          </p:cNvGraphicFramePr>
          <p:nvPr>
            <p:extLst>
              <p:ext uri="{D42A27DB-BD31-4B8C-83A1-F6EECF244321}">
                <p14:modId xmlns:p14="http://schemas.microsoft.com/office/powerpoint/2010/main" val="2472936238"/>
              </p:ext>
            </p:extLst>
          </p:nvPr>
        </p:nvGraphicFramePr>
        <p:xfrm>
          <a:off x="510321" y="800591"/>
          <a:ext cx="11297182" cy="1481542"/>
        </p:xfrm>
        <a:graphic>
          <a:graphicData uri="http://schemas.openxmlformats.org/drawingml/2006/table">
            <a:tbl>
              <a:tblPr firstRow="1" firstCol="1" bandRow="1">
                <a:tableStyleId>{5C22544A-7EE6-4342-B048-85BDC9FD1C3A}</a:tableStyleId>
              </a:tblPr>
              <a:tblGrid>
                <a:gridCol w="1582732">
                  <a:extLst>
                    <a:ext uri="{9D8B030D-6E8A-4147-A177-3AD203B41FA5}">
                      <a16:colId xmlns:a16="http://schemas.microsoft.com/office/drawing/2014/main" val="20000"/>
                    </a:ext>
                  </a:extLst>
                </a:gridCol>
                <a:gridCol w="2267396">
                  <a:extLst>
                    <a:ext uri="{9D8B030D-6E8A-4147-A177-3AD203B41FA5}">
                      <a16:colId xmlns:a16="http://schemas.microsoft.com/office/drawing/2014/main" val="20002"/>
                    </a:ext>
                  </a:extLst>
                </a:gridCol>
                <a:gridCol w="2191351">
                  <a:extLst>
                    <a:ext uri="{9D8B030D-6E8A-4147-A177-3AD203B41FA5}">
                      <a16:colId xmlns:a16="http://schemas.microsoft.com/office/drawing/2014/main" val="2081807033"/>
                    </a:ext>
                  </a:extLst>
                </a:gridCol>
                <a:gridCol w="2512503">
                  <a:extLst>
                    <a:ext uri="{9D8B030D-6E8A-4147-A177-3AD203B41FA5}">
                      <a16:colId xmlns:a16="http://schemas.microsoft.com/office/drawing/2014/main" val="213104993"/>
                    </a:ext>
                  </a:extLst>
                </a:gridCol>
                <a:gridCol w="2743200">
                  <a:extLst>
                    <a:ext uri="{9D8B030D-6E8A-4147-A177-3AD203B41FA5}">
                      <a16:colId xmlns:a16="http://schemas.microsoft.com/office/drawing/2014/main" val="3398582701"/>
                    </a:ext>
                  </a:extLst>
                </a:gridCol>
              </a:tblGrid>
              <a:tr h="434178">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Bund mit</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Repräsentant für</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Bedingungen</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Bundesschluss</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Gültigkeitsdauer</a:t>
                      </a:r>
                    </a:p>
                  </a:txBody>
                  <a:tcPr marL="126140" marR="126140" marT="0" marB="0" anchor="ctr">
                    <a:solidFill>
                      <a:srgbClr val="0070C0"/>
                    </a:solidFill>
                  </a:tcPr>
                </a:tc>
                <a:extLst>
                  <a:ext uri="{0D108BD9-81ED-4DB2-BD59-A6C34878D82A}">
                    <a16:rowId xmlns:a16="http://schemas.microsoft.com/office/drawing/2014/main" val="10000"/>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Adam</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Menschheit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Ja</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Begrenzt</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5" name="Textfeld 4">
            <a:extLst>
              <a:ext uri="{FF2B5EF4-FFF2-40B4-BE49-F238E27FC236}">
                <a16:creationId xmlns:a16="http://schemas.microsoft.com/office/drawing/2014/main" id="{1CDC342F-0CAF-4B71-8940-3B65D9EA7AD2}"/>
              </a:ext>
            </a:extLst>
          </p:cNvPr>
          <p:cNvSpPr txBox="1"/>
          <p:nvPr/>
        </p:nvSpPr>
        <p:spPr>
          <a:xfrm>
            <a:off x="510321" y="4841666"/>
            <a:ext cx="1794466" cy="369332"/>
          </a:xfrm>
          <a:prstGeom prst="rect">
            <a:avLst/>
          </a:prstGeom>
          <a:noFill/>
        </p:spPr>
        <p:txBody>
          <a:bodyPr wrap="none" rtlCol="0">
            <a:spAutoFit/>
          </a:bodyPr>
          <a:lstStyle/>
          <a:p>
            <a:r>
              <a:rPr lang="de-CH" i="1" dirty="0"/>
              <a:t>Bündnisse Gottes</a:t>
            </a:r>
          </a:p>
        </p:txBody>
      </p:sp>
    </p:spTree>
    <p:extLst>
      <p:ext uri="{BB962C8B-B14F-4D97-AF65-F5344CB8AC3E}">
        <p14:creationId xmlns:p14="http://schemas.microsoft.com/office/powerpoint/2010/main" val="221777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A21D60C6-5AA4-4865-8EBF-BAEBD73F3A62}"/>
              </a:ext>
            </a:extLst>
          </p:cNvPr>
          <p:cNvGraphicFramePr>
            <a:graphicFrameLocks noGrp="1"/>
          </p:cNvGraphicFramePr>
          <p:nvPr>
            <p:extLst>
              <p:ext uri="{D42A27DB-BD31-4B8C-83A1-F6EECF244321}">
                <p14:modId xmlns:p14="http://schemas.microsoft.com/office/powerpoint/2010/main" val="2316708836"/>
              </p:ext>
            </p:extLst>
          </p:nvPr>
        </p:nvGraphicFramePr>
        <p:xfrm>
          <a:off x="510321" y="800591"/>
          <a:ext cx="11297182" cy="2109644"/>
        </p:xfrm>
        <a:graphic>
          <a:graphicData uri="http://schemas.openxmlformats.org/drawingml/2006/table">
            <a:tbl>
              <a:tblPr firstRow="1" firstCol="1" bandRow="1">
                <a:tableStyleId>{5C22544A-7EE6-4342-B048-85BDC9FD1C3A}</a:tableStyleId>
              </a:tblPr>
              <a:tblGrid>
                <a:gridCol w="1582732">
                  <a:extLst>
                    <a:ext uri="{9D8B030D-6E8A-4147-A177-3AD203B41FA5}">
                      <a16:colId xmlns:a16="http://schemas.microsoft.com/office/drawing/2014/main" val="20000"/>
                    </a:ext>
                  </a:extLst>
                </a:gridCol>
                <a:gridCol w="2267396">
                  <a:extLst>
                    <a:ext uri="{9D8B030D-6E8A-4147-A177-3AD203B41FA5}">
                      <a16:colId xmlns:a16="http://schemas.microsoft.com/office/drawing/2014/main" val="20002"/>
                    </a:ext>
                  </a:extLst>
                </a:gridCol>
                <a:gridCol w="2191351">
                  <a:extLst>
                    <a:ext uri="{9D8B030D-6E8A-4147-A177-3AD203B41FA5}">
                      <a16:colId xmlns:a16="http://schemas.microsoft.com/office/drawing/2014/main" val="2081807033"/>
                    </a:ext>
                  </a:extLst>
                </a:gridCol>
                <a:gridCol w="2512503">
                  <a:extLst>
                    <a:ext uri="{9D8B030D-6E8A-4147-A177-3AD203B41FA5}">
                      <a16:colId xmlns:a16="http://schemas.microsoft.com/office/drawing/2014/main" val="213104993"/>
                    </a:ext>
                  </a:extLst>
                </a:gridCol>
                <a:gridCol w="2743200">
                  <a:extLst>
                    <a:ext uri="{9D8B030D-6E8A-4147-A177-3AD203B41FA5}">
                      <a16:colId xmlns:a16="http://schemas.microsoft.com/office/drawing/2014/main" val="3398582701"/>
                    </a:ext>
                  </a:extLst>
                </a:gridCol>
              </a:tblGrid>
              <a:tr h="434178">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Bund mit</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Repräsentant für</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Bedingungen</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Bundesschluss</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Gültigkeitsdauer</a:t>
                      </a:r>
                    </a:p>
                  </a:txBody>
                  <a:tcPr marL="126140" marR="126140" marT="0" marB="0" anchor="ctr">
                    <a:solidFill>
                      <a:srgbClr val="0070C0"/>
                    </a:solidFill>
                  </a:tcPr>
                </a:tc>
                <a:extLst>
                  <a:ext uri="{0D108BD9-81ED-4DB2-BD59-A6C34878D82A}">
                    <a16:rowId xmlns:a16="http://schemas.microsoft.com/office/drawing/2014/main" val="10000"/>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Adam</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Menschheit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Ja</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Begrenzt</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Noah</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Menschheit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Nein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Ewig</a:t>
                      </a:r>
                    </a:p>
                  </a:txBody>
                  <a:tcPr marL="126140" marR="126140" marT="0" marB="0" anchor="ctr">
                    <a:solidFill>
                      <a:schemeClr val="bg1">
                        <a:lumMod val="85000"/>
                      </a:schemeClr>
                    </a:solidFill>
                  </a:tcPr>
                </a:tc>
                <a:extLst>
                  <a:ext uri="{0D108BD9-81ED-4DB2-BD59-A6C34878D82A}">
                    <a16:rowId xmlns:a16="http://schemas.microsoft.com/office/drawing/2014/main" val="1666660929"/>
                  </a:ext>
                </a:extLst>
              </a:tr>
            </a:tbl>
          </a:graphicData>
        </a:graphic>
      </p:graphicFrame>
      <p:sp>
        <p:nvSpPr>
          <p:cNvPr id="5" name="Textfeld 4">
            <a:extLst>
              <a:ext uri="{FF2B5EF4-FFF2-40B4-BE49-F238E27FC236}">
                <a16:creationId xmlns:a16="http://schemas.microsoft.com/office/drawing/2014/main" id="{1CDC342F-0CAF-4B71-8940-3B65D9EA7AD2}"/>
              </a:ext>
            </a:extLst>
          </p:cNvPr>
          <p:cNvSpPr txBox="1"/>
          <p:nvPr/>
        </p:nvSpPr>
        <p:spPr>
          <a:xfrm>
            <a:off x="510321" y="4841666"/>
            <a:ext cx="1794466" cy="369332"/>
          </a:xfrm>
          <a:prstGeom prst="rect">
            <a:avLst/>
          </a:prstGeom>
          <a:noFill/>
        </p:spPr>
        <p:txBody>
          <a:bodyPr wrap="none" rtlCol="0">
            <a:spAutoFit/>
          </a:bodyPr>
          <a:lstStyle/>
          <a:p>
            <a:r>
              <a:rPr lang="de-CH" i="1" dirty="0"/>
              <a:t>Bündnisse Gottes</a:t>
            </a:r>
          </a:p>
        </p:txBody>
      </p:sp>
    </p:spTree>
    <p:extLst>
      <p:ext uri="{BB962C8B-B14F-4D97-AF65-F5344CB8AC3E}">
        <p14:creationId xmlns:p14="http://schemas.microsoft.com/office/powerpoint/2010/main" val="176808114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1379</Words>
  <Application>Microsoft Office PowerPoint</Application>
  <PresentationFormat>Breitbild</PresentationFormat>
  <Paragraphs>279</Paragraphs>
  <Slides>29</Slides>
  <Notes>12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29</vt:i4>
      </vt:variant>
    </vt:vector>
  </HeadingPairs>
  <TitlesOfParts>
    <vt:vector size="33" baseType="lpstr">
      <vt:lpstr>Arial</vt:lpstr>
      <vt:lpstr>Calibri</vt:lpstr>
      <vt:lpstr>Calibri Light</vt:lpstr>
      <vt:lpstr>Office</vt:lpstr>
      <vt:lpstr>PowerPoint-Präsentation</vt:lpstr>
      <vt:lpstr>Einleitung</vt:lpstr>
      <vt:lpstr>Einleitung</vt:lpstr>
      <vt:lpstr>Einleitung</vt:lpstr>
      <vt:lpstr>Einleitung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David – Zedekia</vt:lpstr>
      <vt:lpstr>Bund (Segen)</vt:lpstr>
      <vt:lpstr>Bund (Segen)</vt:lpstr>
      <vt:lpstr>Bund (Segen)</vt:lpstr>
      <vt:lpstr>Bund (Segen)</vt:lpstr>
      <vt:lpstr>Bund (Segen)</vt:lpstr>
      <vt:lpstr>Bund (Segen)</vt:lpstr>
      <vt:lpstr>Bund (Segen)</vt:lpstr>
      <vt:lpstr>Bund (Segen)</vt:lpstr>
      <vt:lpstr>Entwicklung (Niedergang)</vt:lpstr>
      <vt:lpstr>PowerPoint-Präsentation</vt:lpstr>
      <vt:lpstr>PowerPoint-Präsentation</vt:lpstr>
      <vt:lpstr>Ende (Gericht)</vt:lpstr>
      <vt:lpstr>PowerPoint-Präsentation</vt:lpstr>
      <vt:lpstr>Voraussetzung zur Errettung</vt:lpstr>
      <vt:lpstr>Der verheissene Nachkomme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 Zedekia</dc:title>
  <dc:creator>mbriggeler@furrerfrey.ch</dc:creator>
  <cp:keywords>Heilszeitalter</cp:keywords>
  <cp:lastModifiedBy>Briggeler Michael</cp:lastModifiedBy>
  <cp:revision>1314</cp:revision>
  <cp:lastPrinted>2019-08-13T14:18:40Z</cp:lastPrinted>
  <dcterms:created xsi:type="dcterms:W3CDTF">2018-08-12T05:46:28Z</dcterms:created>
  <dcterms:modified xsi:type="dcterms:W3CDTF">2022-05-07T06:58:24Z</dcterms:modified>
</cp:coreProperties>
</file>