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616" r:id="rId3"/>
    <p:sldId id="760" r:id="rId4"/>
    <p:sldId id="761" r:id="rId5"/>
    <p:sldId id="762" r:id="rId6"/>
    <p:sldId id="764" r:id="rId7"/>
    <p:sldId id="763" r:id="rId8"/>
    <p:sldId id="765" r:id="rId9"/>
    <p:sldId id="732" r:id="rId10"/>
    <p:sldId id="766" r:id="rId11"/>
    <p:sldId id="769" r:id="rId12"/>
    <p:sldId id="770" r:id="rId13"/>
    <p:sldId id="772" r:id="rId14"/>
    <p:sldId id="771" r:id="rId15"/>
    <p:sldId id="774" r:id="rId16"/>
    <p:sldId id="775" r:id="rId17"/>
    <p:sldId id="777" r:id="rId18"/>
    <p:sldId id="776" r:id="rId19"/>
    <p:sldId id="779" r:id="rId20"/>
    <p:sldId id="784" r:id="rId21"/>
    <p:sldId id="780" r:id="rId22"/>
    <p:sldId id="781" r:id="rId23"/>
    <p:sldId id="782" r:id="rId24"/>
    <p:sldId id="785" r:id="rId25"/>
    <p:sldId id="783" r:id="rId26"/>
    <p:sldId id="773" r:id="rId27"/>
    <p:sldId id="759" r:id="rId2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2982" autoAdjust="0"/>
  </p:normalViewPr>
  <p:slideViewPr>
    <p:cSldViewPr snapToGrid="0">
      <p:cViewPr varScale="1">
        <p:scale>
          <a:sx n="64" d="100"/>
          <a:sy n="64" d="100"/>
        </p:scale>
        <p:origin x="752" y="4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31.12.2021</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8</a:t>
            </a:fld>
            <a:endParaRPr lang="de-CH"/>
          </a:p>
        </p:txBody>
      </p:sp>
    </p:spTree>
    <p:extLst>
      <p:ext uri="{BB962C8B-B14F-4D97-AF65-F5344CB8AC3E}">
        <p14:creationId xmlns:p14="http://schemas.microsoft.com/office/powerpoint/2010/main" val="111728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241012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31.12.2021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31.12.2021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31.12.2021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346954" y="4855617"/>
            <a:ext cx="5736918" cy="938719"/>
          </a:xfrm>
          <a:prstGeom prst="rect">
            <a:avLst/>
          </a:prstGeom>
          <a:noFill/>
        </p:spPr>
        <p:txBody>
          <a:bodyPr wrap="square" rtlCol="0">
            <a:spAutoFit/>
          </a:bodyPr>
          <a:lstStyle/>
          <a:p>
            <a:pPr algn="ctr"/>
            <a:r>
              <a:rPr lang="de-CH" sz="5500" b="1" dirty="0"/>
              <a:t>Adam - Abraham</a:t>
            </a:r>
          </a:p>
        </p:txBody>
      </p:sp>
    </p:spTree>
    <p:extLst>
      <p:ext uri="{BB962C8B-B14F-4D97-AF65-F5344CB8AC3E}">
        <p14:creationId xmlns:p14="http://schemas.microsoft.com/office/powerpoint/2010/main" val="378833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717830" y="1016294"/>
            <a:ext cx="10861258" cy="4247317"/>
          </a:xfrm>
          <a:prstGeom prst="rect">
            <a:avLst/>
          </a:prstGeom>
          <a:noFill/>
        </p:spPr>
        <p:txBody>
          <a:bodyPr wrap="square">
            <a:spAutoFit/>
          </a:bodyPr>
          <a:lstStyle/>
          <a:p>
            <a:r>
              <a:rPr lang="fr-CH" sz="3000" dirty="0"/>
              <a:t>„</a:t>
            </a:r>
            <a:r>
              <a:rPr lang="de-DE" sz="3000" dirty="0"/>
              <a:t>Die Grundlage der Errettung in jedem Zeitalter ist der Tod Christi;</a:t>
            </a:r>
          </a:p>
          <a:p>
            <a:endParaRPr lang="de-DE" sz="3000" dirty="0"/>
          </a:p>
          <a:p>
            <a:r>
              <a:rPr lang="de-DE" sz="3000" dirty="0"/>
              <a:t>die Voraussetzung zur Errettung in jedem Zeitalter ist Glaube;</a:t>
            </a:r>
          </a:p>
          <a:p>
            <a:r>
              <a:rPr lang="de-DE" sz="3000" dirty="0"/>
              <a:t> </a:t>
            </a:r>
          </a:p>
          <a:p>
            <a:r>
              <a:rPr lang="de-DE" sz="3000" dirty="0"/>
              <a:t>das Objekt des Glaubens in jedem Zeitalter ist Gott; </a:t>
            </a:r>
          </a:p>
          <a:p>
            <a:endParaRPr lang="de-DE" sz="3000" dirty="0"/>
          </a:p>
          <a:p>
            <a:r>
              <a:rPr lang="de-DE" sz="3000" dirty="0"/>
              <a:t>der Inhalt des Glaubens ändert sich in den verschiedenen Zeitaltern.</a:t>
            </a:r>
            <a:r>
              <a:rPr lang="fr-CH" sz="3000" dirty="0"/>
              <a:t>“</a:t>
            </a:r>
          </a:p>
          <a:p>
            <a:endParaRPr lang="fr-CH" sz="3000" dirty="0"/>
          </a:p>
          <a:p>
            <a:r>
              <a:rPr lang="fr-CH" sz="3000" dirty="0"/>
              <a:t>C. </a:t>
            </a:r>
            <a:r>
              <a:rPr lang="fr-CH" sz="3000" dirty="0" err="1"/>
              <a:t>Ryrie</a:t>
            </a:r>
            <a:r>
              <a:rPr lang="fr-CH" sz="3000" dirty="0"/>
              <a:t>, </a:t>
            </a:r>
            <a:r>
              <a:rPr lang="fr-CH" sz="3000" dirty="0" err="1"/>
              <a:t>Dispensationalismus</a:t>
            </a:r>
            <a:r>
              <a:rPr lang="fr-CH" sz="3000" dirty="0"/>
              <a:t> S. 165</a:t>
            </a:r>
          </a:p>
        </p:txBody>
      </p:sp>
    </p:spTree>
    <p:extLst>
      <p:ext uri="{BB962C8B-B14F-4D97-AF65-F5344CB8AC3E}">
        <p14:creationId xmlns:p14="http://schemas.microsoft.com/office/powerpoint/2010/main" val="23802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Anfang (Bund)</a:t>
            </a:r>
          </a:p>
        </p:txBody>
      </p:sp>
      <p:pic>
        <p:nvPicPr>
          <p:cNvPr id="10" name="Grafik 9"/>
          <p:cNvPicPr>
            <a:picLocks noChangeAspect="1"/>
          </p:cNvPicPr>
          <p:nvPr/>
        </p:nvPicPr>
        <p:blipFill>
          <a:blip r:embed="rId2"/>
          <a:stretch>
            <a:fillRect/>
          </a:stretch>
        </p:blipFill>
        <p:spPr>
          <a:xfrm>
            <a:off x="6414984" y="1736254"/>
            <a:ext cx="5777016" cy="5121746"/>
          </a:xfrm>
          <a:prstGeom prst="rect">
            <a:avLst/>
          </a:prstGeom>
        </p:spPr>
      </p:pic>
      <p:sp>
        <p:nvSpPr>
          <p:cNvPr id="11" name="Textfeld 10"/>
          <p:cNvSpPr txBox="1"/>
          <p:nvPr/>
        </p:nvSpPr>
        <p:spPr>
          <a:xfrm>
            <a:off x="566530" y="1999386"/>
            <a:ext cx="5346464" cy="3323987"/>
          </a:xfrm>
          <a:prstGeom prst="rect">
            <a:avLst/>
          </a:prstGeom>
          <a:noFill/>
        </p:spPr>
        <p:txBody>
          <a:bodyPr wrap="none" rtlCol="0">
            <a:spAutoFit/>
          </a:bodyPr>
          <a:lstStyle/>
          <a:p>
            <a:pPr marL="342900" indent="-342900">
              <a:buAutoNum type="arabicPeriod"/>
            </a:pPr>
            <a:r>
              <a:rPr lang="de-CH" sz="3000" dirty="0"/>
              <a:t>Fruchtbarkeit und Vermehrung</a:t>
            </a:r>
          </a:p>
          <a:p>
            <a:pPr marL="342900" indent="-342900">
              <a:buAutoNum type="arabicPeriod"/>
            </a:pPr>
            <a:r>
              <a:rPr lang="de-CH" sz="3000" dirty="0"/>
              <a:t>Verwaltung der Natur</a:t>
            </a:r>
          </a:p>
          <a:p>
            <a:pPr marL="342900" indent="-342900">
              <a:buAutoNum type="arabicPeriod"/>
            </a:pPr>
            <a:r>
              <a:rPr lang="de-CH" sz="3000" dirty="0"/>
              <a:t>Herrschaft über Tiere</a:t>
            </a:r>
          </a:p>
          <a:p>
            <a:pPr marL="342900" indent="-342900">
              <a:buAutoNum type="arabicPeriod"/>
            </a:pPr>
            <a:r>
              <a:rPr lang="de-CH" sz="3000" dirty="0"/>
              <a:t>Vegetarische Ernährung</a:t>
            </a:r>
          </a:p>
          <a:p>
            <a:pPr marL="342900" indent="-342900">
              <a:buAutoNum type="arabicPeriod"/>
            </a:pPr>
            <a:r>
              <a:rPr lang="de-CH" sz="3000" dirty="0"/>
              <a:t>Ackerbau</a:t>
            </a:r>
          </a:p>
          <a:p>
            <a:pPr marL="342900" indent="-342900">
              <a:buAutoNum type="arabicPeriod"/>
            </a:pPr>
            <a:r>
              <a:rPr lang="de-CH" sz="3000" dirty="0"/>
              <a:t>Gehorsamstest</a:t>
            </a:r>
          </a:p>
          <a:p>
            <a:pPr marL="342900" indent="-342900">
              <a:buAutoNum type="arabicPeriod"/>
            </a:pPr>
            <a:r>
              <a:rPr lang="de-CH" sz="3000" dirty="0"/>
              <a:t>Konsequenz: Tod</a:t>
            </a:r>
          </a:p>
        </p:txBody>
      </p:sp>
      <p:sp>
        <p:nvSpPr>
          <p:cNvPr id="13" name="Textfeld 12">
            <a:extLst>
              <a:ext uri="{FF2B5EF4-FFF2-40B4-BE49-F238E27FC236}">
                <a16:creationId xmlns:a16="http://schemas.microsoft.com/office/drawing/2014/main" id="{C386AFCA-1F0F-47DC-A01C-2F0F8C0CD25B}"/>
              </a:ext>
            </a:extLst>
          </p:cNvPr>
          <p:cNvSpPr txBox="1"/>
          <p:nvPr/>
        </p:nvSpPr>
        <p:spPr>
          <a:xfrm>
            <a:off x="566530" y="5463058"/>
            <a:ext cx="5668796" cy="1015663"/>
          </a:xfrm>
          <a:prstGeom prst="rect">
            <a:avLst/>
          </a:prstGeom>
          <a:noFill/>
        </p:spPr>
        <p:txBody>
          <a:bodyPr wrap="square">
            <a:spAutoFit/>
          </a:bodyPr>
          <a:lstStyle/>
          <a:p>
            <a:r>
              <a:rPr lang="fr-CH" sz="3000" dirty="0"/>
              <a:t>„</a:t>
            </a:r>
            <a:r>
              <a:rPr lang="de-CH" sz="3000" dirty="0"/>
              <a:t>denn an dem Tag, da du davon isst, musst du sterben!</a:t>
            </a:r>
            <a:r>
              <a:rPr lang="fr-CH" sz="3000" dirty="0"/>
              <a:t>“ 1Mo 2,17b</a:t>
            </a:r>
            <a:endParaRPr lang="de-CH" sz="3000" dirty="0"/>
          </a:p>
        </p:txBody>
      </p:sp>
    </p:spTree>
    <p:extLst>
      <p:ext uri="{BB962C8B-B14F-4D97-AF65-F5344CB8AC3E}">
        <p14:creationId xmlns:p14="http://schemas.microsoft.com/office/powerpoint/2010/main" val="19526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p:cTn id="2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calcmode="lin" valueType="num">
                                      <p:cBhvr>
                                        <p:cTn id="42"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 calcmode="lin" valueType="num">
                                      <p:cBhvr>
                                        <p:cTn id="49"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xEl>
                                              <p:pRg st="6" end="6"/>
                                            </p:txEl>
                                          </p:spTgt>
                                        </p:tgtEl>
                                        <p:attrNameLst>
                                          <p:attrName>style.visibility</p:attrName>
                                        </p:attrNameLst>
                                      </p:cBhvr>
                                      <p:to>
                                        <p:strVal val="visible"/>
                                      </p:to>
                                    </p:set>
                                    <p:anim calcmode="lin" valueType="num">
                                      <p:cBhvr>
                                        <p:cTn id="56"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1">
                                            <p:txEl>
                                              <p:pRg st="6" end="6"/>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8" name="Textfeld 7">
            <a:extLst>
              <a:ext uri="{FF2B5EF4-FFF2-40B4-BE49-F238E27FC236}">
                <a16:creationId xmlns:a16="http://schemas.microsoft.com/office/drawing/2014/main" id="{C386AFCA-1F0F-47DC-A01C-2F0F8C0CD25B}"/>
              </a:ext>
            </a:extLst>
          </p:cNvPr>
          <p:cNvSpPr txBox="1"/>
          <p:nvPr/>
        </p:nvSpPr>
        <p:spPr>
          <a:xfrm>
            <a:off x="1038525" y="1900308"/>
            <a:ext cx="10114949" cy="1015663"/>
          </a:xfrm>
          <a:prstGeom prst="rect">
            <a:avLst/>
          </a:prstGeom>
          <a:noFill/>
        </p:spPr>
        <p:txBody>
          <a:bodyPr wrap="square">
            <a:spAutoFit/>
          </a:bodyPr>
          <a:lstStyle/>
          <a:p>
            <a:r>
              <a:rPr lang="fr-CH" sz="3000" dirty="0"/>
              <a:t>„</a:t>
            </a:r>
            <a:r>
              <a:rPr lang="de-CH" sz="3000" dirty="0"/>
              <a:t>Sie aber haben den Bund übertreten wie Adam, haben dort treulos gegen mich gehandelt.</a:t>
            </a:r>
            <a:r>
              <a:rPr lang="fr-CH" sz="3000" dirty="0"/>
              <a:t>“ </a:t>
            </a:r>
            <a:r>
              <a:rPr lang="fr-CH" sz="3000" dirty="0" err="1"/>
              <a:t>Hos</a:t>
            </a:r>
            <a:r>
              <a:rPr lang="fr-CH" sz="3000" dirty="0"/>
              <a:t> 6,7</a:t>
            </a:r>
            <a:endParaRPr lang="de-CH" sz="3000" dirty="0"/>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Entwicklung (Niedergang)</a:t>
            </a:r>
          </a:p>
        </p:txBody>
      </p:sp>
      <p:sp>
        <p:nvSpPr>
          <p:cNvPr id="7" name="Textfeld 6">
            <a:extLst>
              <a:ext uri="{FF2B5EF4-FFF2-40B4-BE49-F238E27FC236}">
                <a16:creationId xmlns:a16="http://schemas.microsoft.com/office/drawing/2014/main" id="{C386AFCA-1F0F-47DC-A01C-2F0F8C0CD25B}"/>
              </a:ext>
            </a:extLst>
          </p:cNvPr>
          <p:cNvSpPr txBox="1"/>
          <p:nvPr/>
        </p:nvSpPr>
        <p:spPr>
          <a:xfrm>
            <a:off x="1038525" y="3094616"/>
            <a:ext cx="10315276" cy="1938992"/>
          </a:xfrm>
          <a:prstGeom prst="rect">
            <a:avLst/>
          </a:prstGeom>
          <a:noFill/>
        </p:spPr>
        <p:txBody>
          <a:bodyPr wrap="square">
            <a:spAutoFit/>
          </a:bodyPr>
          <a:lstStyle/>
          <a:p>
            <a:r>
              <a:rPr lang="fr-CH" sz="3000" dirty="0"/>
              <a:t>„</a:t>
            </a:r>
            <a:r>
              <a:rPr lang="de-CH" sz="3000" dirty="0"/>
              <a:t>Zu der Frau sprach er: Überaus zahlreich werde ich deine Beschwerden und deine Schwangerschaft machen, mit Schmerzen sollst du Kinder gebären! Nach deinem Mann wird dein Verlangen sein, er aber wird über dich herrschen!</a:t>
            </a:r>
            <a:r>
              <a:rPr lang="fr-CH" sz="3000" dirty="0"/>
              <a:t>“ 1Mo 3,16</a:t>
            </a:r>
            <a:endParaRPr lang="de-CH" sz="3000" dirty="0"/>
          </a:p>
        </p:txBody>
      </p:sp>
      <p:sp>
        <p:nvSpPr>
          <p:cNvPr id="10" name="Textfeld 9">
            <a:extLst>
              <a:ext uri="{FF2B5EF4-FFF2-40B4-BE49-F238E27FC236}">
                <a16:creationId xmlns:a16="http://schemas.microsoft.com/office/drawing/2014/main" id="{C386AFCA-1F0F-47DC-A01C-2F0F8C0CD25B}"/>
              </a:ext>
            </a:extLst>
          </p:cNvPr>
          <p:cNvSpPr txBox="1"/>
          <p:nvPr/>
        </p:nvSpPr>
        <p:spPr>
          <a:xfrm>
            <a:off x="1038525" y="5212253"/>
            <a:ext cx="9636101" cy="1477328"/>
          </a:xfrm>
          <a:prstGeom prst="rect">
            <a:avLst/>
          </a:prstGeom>
          <a:noFill/>
        </p:spPr>
        <p:txBody>
          <a:bodyPr wrap="square">
            <a:spAutoFit/>
          </a:bodyPr>
          <a:lstStyle/>
          <a:p>
            <a:r>
              <a:rPr lang="fr-CH" sz="3000" dirty="0"/>
              <a:t>„</a:t>
            </a:r>
            <a:r>
              <a:rPr lang="de-CH" sz="3000" dirty="0"/>
              <a:t>Wenn du aber nicht recht tust, lagert die Sünde vor der Tür. Und nach dir wird ihr Verlangen sein, du aber sollst über sie herrschen.</a:t>
            </a:r>
            <a:r>
              <a:rPr lang="fr-CH" sz="3000" dirty="0"/>
              <a:t>“ 1Mo 4,7b</a:t>
            </a:r>
            <a:endParaRPr lang="de-CH" sz="3000" dirty="0"/>
          </a:p>
        </p:txBody>
      </p:sp>
    </p:spTree>
    <p:extLst>
      <p:ext uri="{BB962C8B-B14F-4D97-AF65-F5344CB8AC3E}">
        <p14:creationId xmlns:p14="http://schemas.microsoft.com/office/powerpoint/2010/main" val="41472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Entwicklung (Niedergang)</a:t>
            </a:r>
          </a:p>
        </p:txBody>
      </p:sp>
      <p:sp>
        <p:nvSpPr>
          <p:cNvPr id="7" name="Textfeld 6">
            <a:extLst>
              <a:ext uri="{FF2B5EF4-FFF2-40B4-BE49-F238E27FC236}">
                <a16:creationId xmlns:a16="http://schemas.microsoft.com/office/drawing/2014/main" id="{C386AFCA-1F0F-47DC-A01C-2F0F8C0CD25B}"/>
              </a:ext>
            </a:extLst>
          </p:cNvPr>
          <p:cNvSpPr txBox="1"/>
          <p:nvPr/>
        </p:nvSpPr>
        <p:spPr>
          <a:xfrm>
            <a:off x="1038525" y="1999386"/>
            <a:ext cx="11037518" cy="3323987"/>
          </a:xfrm>
          <a:prstGeom prst="rect">
            <a:avLst/>
          </a:prstGeom>
          <a:noFill/>
        </p:spPr>
        <p:txBody>
          <a:bodyPr wrap="square">
            <a:spAutoFit/>
          </a:bodyPr>
          <a:lstStyle/>
          <a:p>
            <a:r>
              <a:rPr lang="fr-CH" sz="3000" dirty="0"/>
              <a:t>„</a:t>
            </a:r>
            <a:r>
              <a:rPr lang="de-CH" sz="3000" dirty="0"/>
              <a:t>Und zu Adam sprach er: […] so sei der Erdboden deinetwegen verflucht: Mit Mühsal sollst du davon essen alle Tage deines Lebens; und Dornen und Disteln wird er dir sprossen lassen, und du wirst das Kraut des Feldes essen! Im Schweiße deines Angesichts wirst du dein Brot essen, bis du zurückkehrst zum Erdboden, denn von ihm bist du genommen. Denn Staub bist du, und zum Staub wirst du zurückkehren!</a:t>
            </a:r>
            <a:r>
              <a:rPr lang="fr-CH" sz="3000" dirty="0"/>
              <a:t>“ 1Mo 3,17-19</a:t>
            </a:r>
            <a:endParaRPr lang="de-CH" sz="3000" dirty="0"/>
          </a:p>
        </p:txBody>
      </p:sp>
    </p:spTree>
    <p:extLst>
      <p:ext uri="{BB962C8B-B14F-4D97-AF65-F5344CB8AC3E}">
        <p14:creationId xmlns:p14="http://schemas.microsoft.com/office/powerpoint/2010/main" val="874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Entwicklung (Niedergang)</a:t>
            </a:r>
          </a:p>
        </p:txBody>
      </p:sp>
      <p:pic>
        <p:nvPicPr>
          <p:cNvPr id="2" name="Grafik 1"/>
          <p:cNvPicPr>
            <a:picLocks noChangeAspect="1"/>
          </p:cNvPicPr>
          <p:nvPr/>
        </p:nvPicPr>
        <p:blipFill>
          <a:blip r:embed="rId3"/>
          <a:stretch>
            <a:fillRect/>
          </a:stretch>
        </p:blipFill>
        <p:spPr>
          <a:xfrm>
            <a:off x="6144880" y="1736254"/>
            <a:ext cx="6047119" cy="5121746"/>
          </a:xfrm>
          <a:prstGeom prst="rect">
            <a:avLst/>
          </a:prstGeom>
        </p:spPr>
      </p:pic>
      <p:sp>
        <p:nvSpPr>
          <p:cNvPr id="7" name="Textfeld 6"/>
          <p:cNvSpPr txBox="1"/>
          <p:nvPr/>
        </p:nvSpPr>
        <p:spPr>
          <a:xfrm>
            <a:off x="427382" y="1971189"/>
            <a:ext cx="5309146" cy="4708981"/>
          </a:xfrm>
          <a:prstGeom prst="rect">
            <a:avLst/>
          </a:prstGeom>
          <a:noFill/>
        </p:spPr>
        <p:txBody>
          <a:bodyPr wrap="none" rtlCol="0">
            <a:spAutoFit/>
          </a:bodyPr>
          <a:lstStyle/>
          <a:p>
            <a:pPr marL="457200" indent="-457200">
              <a:buFont typeface="Arial" panose="020B0604020202020204" pitchFamily="34" charset="0"/>
              <a:buChar char="•"/>
            </a:pPr>
            <a:r>
              <a:rPr lang="de-CH" sz="3000" dirty="0"/>
              <a:t>Fluch</a:t>
            </a:r>
          </a:p>
          <a:p>
            <a:pPr marL="457200" indent="-457200">
              <a:buFont typeface="Arial" panose="020B0604020202020204" pitchFamily="34" charset="0"/>
              <a:buChar char="•"/>
            </a:pPr>
            <a:r>
              <a:rPr lang="de-CH" sz="3000" dirty="0" smtClean="0"/>
              <a:t>Vertreibung </a:t>
            </a:r>
            <a:r>
              <a:rPr lang="de-CH" sz="3000" dirty="0"/>
              <a:t>aus dem Paradies</a:t>
            </a:r>
          </a:p>
          <a:p>
            <a:pPr marL="457200" indent="-457200">
              <a:buFont typeface="Arial" panose="020B0604020202020204" pitchFamily="34" charset="0"/>
              <a:buChar char="•"/>
            </a:pPr>
            <a:r>
              <a:rPr lang="de-CH" sz="3000" dirty="0" smtClean="0"/>
              <a:t>Erster Mord</a:t>
            </a:r>
            <a:endParaRPr lang="de-CH" sz="3000" dirty="0"/>
          </a:p>
          <a:p>
            <a:pPr marL="457200" indent="-457200">
              <a:buFont typeface="Arial" panose="020B0604020202020204" pitchFamily="34" charset="0"/>
              <a:buChar char="•"/>
            </a:pPr>
            <a:r>
              <a:rPr lang="de-CH" sz="3000" dirty="0"/>
              <a:t>Zivilisation ohne Gott:</a:t>
            </a:r>
          </a:p>
          <a:p>
            <a:r>
              <a:rPr lang="de-CH" sz="3000" dirty="0"/>
              <a:t>	Polygamie</a:t>
            </a:r>
          </a:p>
          <a:p>
            <a:r>
              <a:rPr lang="de-CH" sz="3000" dirty="0"/>
              <a:t>	Musik</a:t>
            </a:r>
          </a:p>
          <a:p>
            <a:r>
              <a:rPr lang="de-CH" sz="3000" dirty="0"/>
              <a:t>	Technologie</a:t>
            </a:r>
          </a:p>
          <a:p>
            <a:r>
              <a:rPr lang="de-CH" sz="3000" dirty="0"/>
              <a:t>	Gewalt</a:t>
            </a:r>
          </a:p>
          <a:p>
            <a:r>
              <a:rPr lang="de-CH" sz="3000" dirty="0"/>
              <a:t>	Okkulte Perversionen</a:t>
            </a:r>
          </a:p>
          <a:p>
            <a:pPr marL="457200" indent="-457200">
              <a:buFont typeface="Arial" panose="020B0604020202020204" pitchFamily="34" charset="0"/>
              <a:buChar char="•"/>
            </a:pPr>
            <a:endParaRPr lang="de-CH" sz="3000" dirty="0"/>
          </a:p>
        </p:txBody>
      </p:sp>
    </p:spTree>
    <p:extLst>
      <p:ext uri="{BB962C8B-B14F-4D97-AF65-F5344CB8AC3E}">
        <p14:creationId xmlns:p14="http://schemas.microsoft.com/office/powerpoint/2010/main" val="12786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p:cTn id="3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7">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p:cTn id="38"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7">
                                            <p:txEl>
                                              <p:pRg st="5" end="5"/>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7">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 calcmode="lin" valueType="num">
                                      <p:cBhvr>
                                        <p:cTn id="48"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7">
                                            <p:txEl>
                                              <p:pRg st="7" end="7"/>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 calcmode="lin" valueType="num">
                                      <p:cBhvr>
                                        <p:cTn id="5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Ende (Gericht)</a:t>
            </a:r>
          </a:p>
        </p:txBody>
      </p:sp>
      <p:sp>
        <p:nvSpPr>
          <p:cNvPr id="8" name="Textfeld 7">
            <a:extLst>
              <a:ext uri="{FF2B5EF4-FFF2-40B4-BE49-F238E27FC236}">
                <a16:creationId xmlns:a16="http://schemas.microsoft.com/office/drawing/2014/main" id="{C386AFCA-1F0F-47DC-A01C-2F0F8C0CD25B}"/>
              </a:ext>
            </a:extLst>
          </p:cNvPr>
          <p:cNvSpPr txBox="1"/>
          <p:nvPr/>
        </p:nvSpPr>
        <p:spPr>
          <a:xfrm>
            <a:off x="362665" y="2287600"/>
            <a:ext cx="5948684" cy="1938992"/>
          </a:xfrm>
          <a:prstGeom prst="rect">
            <a:avLst/>
          </a:prstGeom>
          <a:noFill/>
        </p:spPr>
        <p:txBody>
          <a:bodyPr wrap="square">
            <a:spAutoFit/>
          </a:bodyPr>
          <a:lstStyle/>
          <a:p>
            <a:r>
              <a:rPr lang="fr-CH" sz="3000" dirty="0"/>
              <a:t>„</a:t>
            </a:r>
            <a:r>
              <a:rPr lang="de-CH" sz="3000" dirty="0"/>
              <a:t>Da sprach der HERR: Mein Geist soll nicht ewig im Menschen bleiben, da er ja auch Fleisch ist. Seine Tage sollen 120 Jahre betragen.</a:t>
            </a:r>
            <a:r>
              <a:rPr lang="fr-CH" sz="3000" dirty="0"/>
              <a:t>“ 1Mo 6,3</a:t>
            </a:r>
            <a:endParaRPr lang="de-CH" sz="3000" dirty="0"/>
          </a:p>
        </p:txBody>
      </p:sp>
      <p:pic>
        <p:nvPicPr>
          <p:cNvPr id="3" name="Grafik 2"/>
          <p:cNvPicPr>
            <a:picLocks noChangeAspect="1"/>
          </p:cNvPicPr>
          <p:nvPr/>
        </p:nvPicPr>
        <p:blipFill>
          <a:blip r:embed="rId2"/>
          <a:stretch>
            <a:fillRect/>
          </a:stretch>
        </p:blipFill>
        <p:spPr>
          <a:xfrm>
            <a:off x="6400800" y="1720644"/>
            <a:ext cx="5791200" cy="5137355"/>
          </a:xfrm>
          <a:prstGeom prst="rect">
            <a:avLst/>
          </a:prstGeom>
        </p:spPr>
      </p:pic>
      <p:sp>
        <p:nvSpPr>
          <p:cNvPr id="9" name="Textfeld 8">
            <a:extLst>
              <a:ext uri="{FF2B5EF4-FFF2-40B4-BE49-F238E27FC236}">
                <a16:creationId xmlns:a16="http://schemas.microsoft.com/office/drawing/2014/main" id="{C386AFCA-1F0F-47DC-A01C-2F0F8C0CD25B}"/>
              </a:ext>
            </a:extLst>
          </p:cNvPr>
          <p:cNvSpPr txBox="1"/>
          <p:nvPr/>
        </p:nvSpPr>
        <p:spPr>
          <a:xfrm>
            <a:off x="362665" y="4894376"/>
            <a:ext cx="5948684" cy="1015663"/>
          </a:xfrm>
          <a:prstGeom prst="rect">
            <a:avLst/>
          </a:prstGeom>
          <a:noFill/>
        </p:spPr>
        <p:txBody>
          <a:bodyPr wrap="square">
            <a:spAutoFit/>
          </a:bodyPr>
          <a:lstStyle/>
          <a:p>
            <a:r>
              <a:rPr lang="fr-CH" sz="3000" dirty="0"/>
              <a:t>„</a:t>
            </a:r>
            <a:r>
              <a:rPr lang="de-CH" sz="3000" dirty="0"/>
              <a:t>es bekümmerte ihn in sein Herz hinein.</a:t>
            </a:r>
            <a:r>
              <a:rPr lang="fr-CH" sz="3000" dirty="0"/>
              <a:t>“ 1Mo 6,6b</a:t>
            </a:r>
            <a:endParaRPr lang="de-CH" sz="3000" dirty="0"/>
          </a:p>
        </p:txBody>
      </p:sp>
    </p:spTree>
    <p:extLst>
      <p:ext uri="{BB962C8B-B14F-4D97-AF65-F5344CB8AC3E}">
        <p14:creationId xmlns:p14="http://schemas.microsoft.com/office/powerpoint/2010/main" val="34328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Ende (Gericht)</a:t>
            </a:r>
          </a:p>
        </p:txBody>
      </p:sp>
      <p:sp>
        <p:nvSpPr>
          <p:cNvPr id="8" name="Textfeld 7">
            <a:extLst>
              <a:ext uri="{FF2B5EF4-FFF2-40B4-BE49-F238E27FC236}">
                <a16:creationId xmlns:a16="http://schemas.microsoft.com/office/drawing/2014/main" id="{C386AFCA-1F0F-47DC-A01C-2F0F8C0CD25B}"/>
              </a:ext>
            </a:extLst>
          </p:cNvPr>
          <p:cNvSpPr txBox="1"/>
          <p:nvPr/>
        </p:nvSpPr>
        <p:spPr>
          <a:xfrm>
            <a:off x="1038526" y="1999386"/>
            <a:ext cx="9606284" cy="2862322"/>
          </a:xfrm>
          <a:prstGeom prst="rect">
            <a:avLst/>
          </a:prstGeom>
          <a:noFill/>
        </p:spPr>
        <p:txBody>
          <a:bodyPr wrap="square">
            <a:spAutoFit/>
          </a:bodyPr>
          <a:lstStyle/>
          <a:p>
            <a:r>
              <a:rPr lang="fr-CH" sz="3000" dirty="0"/>
              <a:t>„</a:t>
            </a:r>
            <a:r>
              <a:rPr lang="de-CH" sz="3000" dirty="0"/>
              <a:t>Und der HERR sprach: Ich will den Menschen, den ich geschaffen habe, von der Fläche des Erdbodens auslöschen, vom Menschen bis zum Vieh, bis zu den kriechenden Tieren und bis zu den Vögeln des Himmels; denn ich habe bereut, dass ich sie gemacht habe. Noah aber fand Gunst in den Augen des HERRN.</a:t>
            </a:r>
            <a:r>
              <a:rPr lang="fr-CH" sz="3000" dirty="0"/>
              <a:t>“ 1Mo 6,7-8</a:t>
            </a:r>
            <a:endParaRPr lang="de-CH" sz="3000" dirty="0"/>
          </a:p>
        </p:txBody>
      </p:sp>
      <p:cxnSp>
        <p:nvCxnSpPr>
          <p:cNvPr id="4" name="Gerade Verbindung mit Pfeil 3"/>
          <p:cNvCxnSpPr/>
          <p:nvPr/>
        </p:nvCxnSpPr>
        <p:spPr>
          <a:xfrm flipV="1">
            <a:off x="5768008" y="5665303"/>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C386AFCA-1F0F-47DC-A01C-2F0F8C0CD25B}"/>
              </a:ext>
            </a:extLst>
          </p:cNvPr>
          <p:cNvSpPr txBox="1"/>
          <p:nvPr/>
        </p:nvSpPr>
        <p:spPr>
          <a:xfrm>
            <a:off x="1658066" y="5388304"/>
            <a:ext cx="10285456" cy="553998"/>
          </a:xfrm>
          <a:prstGeom prst="rect">
            <a:avLst/>
          </a:prstGeom>
          <a:noFill/>
        </p:spPr>
        <p:txBody>
          <a:bodyPr wrap="square">
            <a:spAutoFit/>
          </a:bodyPr>
          <a:lstStyle/>
          <a:p>
            <a:r>
              <a:rPr lang="de-CH" sz="3000" dirty="0"/>
              <a:t>Zeitalter des Gewissens			1657 Jahre (10 Generationen)</a:t>
            </a:r>
          </a:p>
        </p:txBody>
      </p:sp>
    </p:spTree>
    <p:extLst>
      <p:ext uri="{BB962C8B-B14F-4D97-AF65-F5344CB8AC3E}">
        <p14:creationId xmlns:p14="http://schemas.microsoft.com/office/powerpoint/2010/main" val="184952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Adam – Noah</a:t>
            </a:r>
          </a:p>
        </p:txBody>
      </p:sp>
      <p:sp>
        <p:nvSpPr>
          <p:cNvPr id="8" name="Textfeld 7">
            <a:extLst>
              <a:ext uri="{FF2B5EF4-FFF2-40B4-BE49-F238E27FC236}">
                <a16:creationId xmlns:a16="http://schemas.microsoft.com/office/drawing/2014/main" id="{C386AFCA-1F0F-47DC-A01C-2F0F8C0CD25B}"/>
              </a:ext>
            </a:extLst>
          </p:cNvPr>
          <p:cNvSpPr txBox="1"/>
          <p:nvPr/>
        </p:nvSpPr>
        <p:spPr>
          <a:xfrm>
            <a:off x="1038526" y="1999386"/>
            <a:ext cx="9218657" cy="1938992"/>
          </a:xfrm>
          <a:prstGeom prst="rect">
            <a:avLst/>
          </a:prstGeom>
          <a:noFill/>
        </p:spPr>
        <p:txBody>
          <a:bodyPr wrap="square">
            <a:spAutoFit/>
          </a:bodyPr>
          <a:lstStyle/>
          <a:p>
            <a:r>
              <a:rPr lang="fr-CH" sz="3000" dirty="0"/>
              <a:t>„</a:t>
            </a:r>
            <a:r>
              <a:rPr lang="de-CH" sz="3000" dirty="0"/>
              <a:t>Denn sein unsichtbares Wesen, sowohl seine ewige Kraft als auch seine Göttlichkeit, wird seit Erschaffung der Welt in dem Gemachten wahrgenommen und geschaut, damit sie ohne Entschuldigung sind;</a:t>
            </a:r>
            <a:r>
              <a:rPr lang="fr-CH" sz="3000" dirty="0"/>
              <a:t>“ </a:t>
            </a:r>
            <a:r>
              <a:rPr lang="fr-CH" sz="3000" dirty="0" err="1"/>
              <a:t>Röm</a:t>
            </a:r>
            <a:r>
              <a:rPr lang="fr-CH" sz="3000" dirty="0"/>
              <a:t> 1,20</a:t>
            </a:r>
            <a:endParaRPr lang="de-CH" sz="3000" dirty="0"/>
          </a:p>
        </p:txBody>
      </p:sp>
      <p:cxnSp>
        <p:nvCxnSpPr>
          <p:cNvPr id="4" name="Gerade Verbindung mit Pfeil 3"/>
          <p:cNvCxnSpPr/>
          <p:nvPr/>
        </p:nvCxnSpPr>
        <p:spPr>
          <a:xfrm flipV="1">
            <a:off x="5768008" y="5665303"/>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C386AFCA-1F0F-47DC-A01C-2F0F8C0CD25B}"/>
              </a:ext>
            </a:extLst>
          </p:cNvPr>
          <p:cNvSpPr txBox="1"/>
          <p:nvPr/>
        </p:nvSpPr>
        <p:spPr>
          <a:xfrm>
            <a:off x="1658066" y="5388304"/>
            <a:ext cx="10285456" cy="553998"/>
          </a:xfrm>
          <a:prstGeom prst="rect">
            <a:avLst/>
          </a:prstGeom>
          <a:noFill/>
        </p:spPr>
        <p:txBody>
          <a:bodyPr wrap="square">
            <a:spAutoFit/>
          </a:bodyPr>
          <a:lstStyle/>
          <a:p>
            <a:r>
              <a:rPr lang="de-CH" sz="3000" dirty="0"/>
              <a:t>Zeitalter des </a:t>
            </a:r>
            <a:r>
              <a:rPr lang="de-CH" sz="3000" u="sng" dirty="0"/>
              <a:t>Gewissens	</a:t>
            </a:r>
            <a:r>
              <a:rPr lang="de-CH" sz="3000" dirty="0"/>
              <a:t>		1657 Jahre (10 Generationen)</a:t>
            </a:r>
          </a:p>
        </p:txBody>
      </p:sp>
    </p:spTree>
    <p:extLst>
      <p:ext uri="{BB962C8B-B14F-4D97-AF65-F5344CB8AC3E}">
        <p14:creationId xmlns:p14="http://schemas.microsoft.com/office/powerpoint/2010/main" val="8937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13" name="Textfeld 12">
            <a:extLst>
              <a:ext uri="{FF2B5EF4-FFF2-40B4-BE49-F238E27FC236}">
                <a16:creationId xmlns:a16="http://schemas.microsoft.com/office/drawing/2014/main" id="{C386AFCA-1F0F-47DC-A01C-2F0F8C0CD25B}"/>
              </a:ext>
            </a:extLst>
          </p:cNvPr>
          <p:cNvSpPr txBox="1"/>
          <p:nvPr/>
        </p:nvSpPr>
        <p:spPr>
          <a:xfrm>
            <a:off x="559904" y="2811993"/>
            <a:ext cx="5536096" cy="1477328"/>
          </a:xfrm>
          <a:prstGeom prst="rect">
            <a:avLst/>
          </a:prstGeom>
          <a:noFill/>
        </p:spPr>
        <p:txBody>
          <a:bodyPr wrap="square">
            <a:spAutoFit/>
          </a:bodyPr>
          <a:lstStyle/>
          <a:p>
            <a:r>
              <a:rPr lang="fr-CH" sz="3000" dirty="0"/>
              <a:t>„</a:t>
            </a:r>
            <a:r>
              <a:rPr lang="de-CH" sz="3000" dirty="0"/>
              <a:t>Und Gott gedachte des Noah und aller Tiere und alles Viehs, das mit ihm in der Arche war;</a:t>
            </a:r>
            <a:r>
              <a:rPr lang="fr-CH" sz="3000" dirty="0"/>
              <a:t>“ 1Mo 8,1a</a:t>
            </a:r>
            <a:endParaRPr lang="de-CH" sz="3000" dirty="0"/>
          </a:p>
        </p:txBody>
      </p:sp>
      <p:pic>
        <p:nvPicPr>
          <p:cNvPr id="9" name="Grafik 8"/>
          <p:cNvPicPr>
            <a:picLocks noChangeAspect="1"/>
          </p:cNvPicPr>
          <p:nvPr/>
        </p:nvPicPr>
        <p:blipFill>
          <a:blip r:embed="rId2"/>
          <a:stretch>
            <a:fillRect/>
          </a:stretch>
        </p:blipFill>
        <p:spPr>
          <a:xfrm>
            <a:off x="6400800" y="1720644"/>
            <a:ext cx="5791200" cy="5137355"/>
          </a:xfrm>
          <a:prstGeom prst="rect">
            <a:avLst/>
          </a:prstGeom>
        </p:spPr>
      </p:pic>
    </p:spTree>
    <p:extLst>
      <p:ext uri="{BB962C8B-B14F-4D97-AF65-F5344CB8AC3E}">
        <p14:creationId xmlns:p14="http://schemas.microsoft.com/office/powerpoint/2010/main" val="390236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Anfang (Bund)</a:t>
            </a:r>
          </a:p>
        </p:txBody>
      </p:sp>
      <p:sp>
        <p:nvSpPr>
          <p:cNvPr id="11" name="Textfeld 10"/>
          <p:cNvSpPr txBox="1"/>
          <p:nvPr/>
        </p:nvSpPr>
        <p:spPr>
          <a:xfrm>
            <a:off x="566530" y="1999386"/>
            <a:ext cx="5346464" cy="1477328"/>
          </a:xfrm>
          <a:prstGeom prst="rect">
            <a:avLst/>
          </a:prstGeom>
          <a:noFill/>
        </p:spPr>
        <p:txBody>
          <a:bodyPr wrap="none" rtlCol="0">
            <a:spAutoFit/>
          </a:bodyPr>
          <a:lstStyle/>
          <a:p>
            <a:pPr marL="342900" indent="-342900">
              <a:buAutoNum type="arabicPeriod"/>
            </a:pPr>
            <a:r>
              <a:rPr lang="de-CH" sz="3000" dirty="0"/>
              <a:t>Fruchtbarkeit und Vermehrung</a:t>
            </a:r>
          </a:p>
          <a:p>
            <a:pPr marL="342900" indent="-342900">
              <a:buAutoNum type="arabicPeriod"/>
            </a:pPr>
            <a:r>
              <a:rPr lang="de-CH" sz="3000" dirty="0"/>
              <a:t>Herrschaft über Tiere</a:t>
            </a:r>
          </a:p>
          <a:p>
            <a:pPr marL="342900" indent="-342900">
              <a:buFontTx/>
              <a:buAutoNum type="arabicPeriod"/>
            </a:pPr>
            <a:r>
              <a:rPr lang="de-CH" sz="3000" dirty="0"/>
              <a:t>Fleisch als Nahrung</a:t>
            </a:r>
          </a:p>
        </p:txBody>
      </p:sp>
      <p:pic>
        <p:nvPicPr>
          <p:cNvPr id="3" name="Grafik 2"/>
          <p:cNvPicPr>
            <a:picLocks noChangeAspect="1"/>
          </p:cNvPicPr>
          <p:nvPr/>
        </p:nvPicPr>
        <p:blipFill>
          <a:blip r:embed="rId2"/>
          <a:stretch>
            <a:fillRect/>
          </a:stretch>
        </p:blipFill>
        <p:spPr>
          <a:xfrm>
            <a:off x="6435651" y="1736254"/>
            <a:ext cx="9105326" cy="5121746"/>
          </a:xfrm>
          <a:prstGeom prst="rect">
            <a:avLst/>
          </a:prstGeom>
        </p:spPr>
      </p:pic>
      <p:sp>
        <p:nvSpPr>
          <p:cNvPr id="7" name="Textfeld 6">
            <a:extLst>
              <a:ext uri="{FF2B5EF4-FFF2-40B4-BE49-F238E27FC236}">
                <a16:creationId xmlns:a16="http://schemas.microsoft.com/office/drawing/2014/main" id="{C386AFCA-1F0F-47DC-A01C-2F0F8C0CD25B}"/>
              </a:ext>
            </a:extLst>
          </p:cNvPr>
          <p:cNvSpPr txBox="1"/>
          <p:nvPr/>
        </p:nvSpPr>
        <p:spPr>
          <a:xfrm>
            <a:off x="566530" y="3739846"/>
            <a:ext cx="4845721" cy="1477328"/>
          </a:xfrm>
          <a:prstGeom prst="rect">
            <a:avLst/>
          </a:prstGeom>
          <a:noFill/>
        </p:spPr>
        <p:txBody>
          <a:bodyPr wrap="square">
            <a:spAutoFit/>
          </a:bodyPr>
          <a:lstStyle/>
          <a:p>
            <a:r>
              <a:rPr lang="fr-CH" sz="3000" dirty="0"/>
              <a:t>„</a:t>
            </a:r>
            <a:r>
              <a:rPr lang="de-CH" sz="3000" dirty="0"/>
              <a:t>Und Furcht und Schrecken vor euch sei auf allen Tieren der Erde</a:t>
            </a:r>
            <a:r>
              <a:rPr lang="fr-CH" sz="3000" dirty="0"/>
              <a:t>“ 1Mo 9,2a</a:t>
            </a:r>
            <a:endParaRPr lang="de-CH" sz="3000" dirty="0"/>
          </a:p>
        </p:txBody>
      </p:sp>
    </p:spTree>
    <p:extLst>
      <p:ext uri="{BB962C8B-B14F-4D97-AF65-F5344CB8AC3E}">
        <p14:creationId xmlns:p14="http://schemas.microsoft.com/office/powerpoint/2010/main" val="41704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p:cTn id="2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pic>
        <p:nvPicPr>
          <p:cNvPr id="10" name="Grafik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696" y="1351721"/>
            <a:ext cx="582291" cy="889393"/>
          </a:xfrm>
          <a:prstGeom prst="rect">
            <a:avLst/>
          </a:prstGeom>
          <a:noFill/>
          <a:ln>
            <a:noFill/>
          </a:ln>
          <a:effectLst>
            <a:glow rad="228600">
              <a:schemeClr val="accent4">
                <a:satMod val="175000"/>
                <a:alpha val="40000"/>
              </a:schemeClr>
            </a:glow>
          </a:effectLst>
        </p:spPr>
      </p:pic>
      <p:sp>
        <p:nvSpPr>
          <p:cNvPr id="3" name="Rechteck 2"/>
          <p:cNvSpPr/>
          <p:nvPr/>
        </p:nvSpPr>
        <p:spPr>
          <a:xfrm rot="16200000">
            <a:off x="-399219" y="3670442"/>
            <a:ext cx="3220277" cy="745439"/>
          </a:xfrm>
          <a:prstGeom prst="rect">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Gesetz</a:t>
            </a:r>
          </a:p>
        </p:txBody>
      </p:sp>
      <p:sp>
        <p:nvSpPr>
          <p:cNvPr id="11" name="Rechteck 10"/>
          <p:cNvSpPr/>
          <p:nvPr/>
        </p:nvSpPr>
        <p:spPr>
          <a:xfrm rot="16200000">
            <a:off x="1204294" y="3670439"/>
            <a:ext cx="3220277" cy="745439"/>
          </a:xfrm>
          <a:prstGeom prst="rect">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Propheten</a:t>
            </a:r>
          </a:p>
        </p:txBody>
      </p:sp>
      <p:sp>
        <p:nvSpPr>
          <p:cNvPr id="12" name="Rechteck 11"/>
          <p:cNvSpPr/>
          <p:nvPr/>
        </p:nvSpPr>
        <p:spPr>
          <a:xfrm rot="16200000">
            <a:off x="2841763" y="3670439"/>
            <a:ext cx="3220277" cy="745439"/>
          </a:xfrm>
          <a:prstGeom prst="rect">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Schriften</a:t>
            </a:r>
          </a:p>
        </p:txBody>
      </p:sp>
      <p:sp>
        <p:nvSpPr>
          <p:cNvPr id="13" name="Rechteck 12"/>
          <p:cNvSpPr/>
          <p:nvPr/>
        </p:nvSpPr>
        <p:spPr>
          <a:xfrm rot="16200000">
            <a:off x="4445276" y="3670439"/>
            <a:ext cx="3220277" cy="74543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Evangelien</a:t>
            </a:r>
          </a:p>
        </p:txBody>
      </p:sp>
      <p:sp>
        <p:nvSpPr>
          <p:cNvPr id="14" name="Rechteck 13"/>
          <p:cNvSpPr/>
          <p:nvPr/>
        </p:nvSpPr>
        <p:spPr>
          <a:xfrm rot="16200000">
            <a:off x="6107314" y="3680213"/>
            <a:ext cx="3220277" cy="74543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Apostelgeschichte</a:t>
            </a:r>
          </a:p>
        </p:txBody>
      </p:sp>
      <p:sp>
        <p:nvSpPr>
          <p:cNvPr id="15" name="Rechteck 14"/>
          <p:cNvSpPr/>
          <p:nvPr/>
        </p:nvSpPr>
        <p:spPr>
          <a:xfrm rot="16200000">
            <a:off x="7767427" y="3680213"/>
            <a:ext cx="3220277" cy="74543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Briefe</a:t>
            </a:r>
          </a:p>
        </p:txBody>
      </p:sp>
      <p:sp>
        <p:nvSpPr>
          <p:cNvPr id="16" name="Rechteck 15"/>
          <p:cNvSpPr/>
          <p:nvPr/>
        </p:nvSpPr>
        <p:spPr>
          <a:xfrm rot="16200000">
            <a:off x="9370941" y="3680213"/>
            <a:ext cx="3220277" cy="74543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Offenbarung</a:t>
            </a:r>
          </a:p>
        </p:txBody>
      </p:sp>
      <p:sp>
        <p:nvSpPr>
          <p:cNvPr id="17" name="Textfeld 16"/>
          <p:cNvSpPr txBox="1"/>
          <p:nvPr/>
        </p:nvSpPr>
        <p:spPr>
          <a:xfrm>
            <a:off x="71794" y="5893904"/>
            <a:ext cx="1829347" cy="553998"/>
          </a:xfrm>
          <a:prstGeom prst="rect">
            <a:avLst/>
          </a:prstGeom>
          <a:noFill/>
        </p:spPr>
        <p:txBody>
          <a:bodyPr wrap="none" rtlCol="0">
            <a:spAutoFit/>
          </a:bodyPr>
          <a:lstStyle/>
          <a:p>
            <a:r>
              <a:rPr lang="de-CH" sz="3000" dirty="0"/>
              <a:t>Schöpfung</a:t>
            </a:r>
          </a:p>
        </p:txBody>
      </p:sp>
      <p:sp>
        <p:nvSpPr>
          <p:cNvPr id="18" name="Textfeld 17"/>
          <p:cNvSpPr txBox="1"/>
          <p:nvPr/>
        </p:nvSpPr>
        <p:spPr>
          <a:xfrm>
            <a:off x="10362653" y="5720803"/>
            <a:ext cx="1829347" cy="1015663"/>
          </a:xfrm>
          <a:prstGeom prst="rect">
            <a:avLst/>
          </a:prstGeom>
          <a:noFill/>
        </p:spPr>
        <p:txBody>
          <a:bodyPr wrap="none" rtlCol="0">
            <a:spAutoFit/>
          </a:bodyPr>
          <a:lstStyle/>
          <a:p>
            <a:pPr algn="ctr"/>
            <a:r>
              <a:rPr lang="de-CH" sz="3000" dirty="0"/>
              <a:t>Neue</a:t>
            </a:r>
            <a:br>
              <a:rPr lang="de-CH" sz="3000" dirty="0"/>
            </a:br>
            <a:r>
              <a:rPr lang="de-CH" sz="3000" dirty="0"/>
              <a:t>Schöpfung</a:t>
            </a:r>
          </a:p>
        </p:txBody>
      </p:sp>
      <p:cxnSp>
        <p:nvCxnSpPr>
          <p:cNvPr id="20" name="Gerade Verbindung mit Pfeil 19"/>
          <p:cNvCxnSpPr/>
          <p:nvPr/>
        </p:nvCxnSpPr>
        <p:spPr>
          <a:xfrm>
            <a:off x="2042491" y="6225433"/>
            <a:ext cx="8107018" cy="320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344733" y="1530638"/>
            <a:ext cx="2935355" cy="553998"/>
          </a:xfrm>
          <a:prstGeom prst="rect">
            <a:avLst/>
          </a:prstGeom>
          <a:noFill/>
        </p:spPr>
        <p:txBody>
          <a:bodyPr wrap="none" rtlCol="0">
            <a:spAutoFit/>
          </a:bodyPr>
          <a:lstStyle/>
          <a:p>
            <a:r>
              <a:rPr lang="de-CH" sz="3000" b="1" dirty="0">
                <a:solidFill>
                  <a:srgbClr val="0070C0"/>
                </a:solidFill>
              </a:rPr>
              <a:t>Neues Testament</a:t>
            </a:r>
          </a:p>
        </p:txBody>
      </p:sp>
    </p:spTree>
    <p:extLst>
      <p:ext uri="{BB962C8B-B14F-4D97-AF65-F5344CB8AC3E}">
        <p14:creationId xmlns:p14="http://schemas.microsoft.com/office/powerpoint/2010/main" val="178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P spid="12" grpId="0" animBg="1"/>
      <p:bldP spid="13" grpId="0" animBg="1"/>
      <p:bldP spid="14" grpId="0" animBg="1"/>
      <p:bldP spid="15" grpId="0" animBg="1"/>
      <p:bldP spid="16" grpId="0" animBg="1"/>
      <p:bldP spid="17" grpId="0"/>
      <p:bldP spid="18"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Anfang (Bund)</a:t>
            </a:r>
          </a:p>
        </p:txBody>
      </p:sp>
      <p:sp>
        <p:nvSpPr>
          <p:cNvPr id="11" name="Textfeld 10"/>
          <p:cNvSpPr txBox="1"/>
          <p:nvPr/>
        </p:nvSpPr>
        <p:spPr>
          <a:xfrm>
            <a:off x="566530" y="1999386"/>
            <a:ext cx="5399683" cy="3323987"/>
          </a:xfrm>
          <a:prstGeom prst="rect">
            <a:avLst/>
          </a:prstGeom>
          <a:noFill/>
        </p:spPr>
        <p:txBody>
          <a:bodyPr wrap="none" rtlCol="0">
            <a:spAutoFit/>
          </a:bodyPr>
          <a:lstStyle/>
          <a:p>
            <a:pPr marL="342900" indent="-342900">
              <a:buAutoNum type="arabicPeriod"/>
            </a:pPr>
            <a:r>
              <a:rPr lang="de-CH" sz="3000" dirty="0"/>
              <a:t>Fruchtbarkeit und Vermehrung</a:t>
            </a:r>
          </a:p>
          <a:p>
            <a:pPr marL="342900" indent="-342900">
              <a:buAutoNum type="arabicPeriod"/>
            </a:pPr>
            <a:r>
              <a:rPr lang="de-CH" sz="3000" dirty="0"/>
              <a:t>Herrschaft über Tiere</a:t>
            </a:r>
          </a:p>
          <a:p>
            <a:pPr marL="342900" indent="-342900">
              <a:buAutoNum type="arabicPeriod"/>
            </a:pPr>
            <a:r>
              <a:rPr lang="de-CH" sz="3000" dirty="0"/>
              <a:t>Fleisch als Nahrung</a:t>
            </a:r>
          </a:p>
          <a:p>
            <a:pPr marL="342900" indent="-342900">
              <a:buAutoNum type="arabicPeriod"/>
            </a:pPr>
            <a:r>
              <a:rPr lang="de-CH" sz="3000" dirty="0"/>
              <a:t>Verbot des Blutgenusses</a:t>
            </a:r>
          </a:p>
          <a:p>
            <a:pPr marL="342900" indent="-342900">
              <a:buAutoNum type="arabicPeriod"/>
            </a:pPr>
            <a:r>
              <a:rPr lang="de-CH" sz="3000" dirty="0"/>
              <a:t>Obrigkeit (Todesstrafe)</a:t>
            </a:r>
          </a:p>
          <a:p>
            <a:pPr marL="342900" indent="-342900">
              <a:buAutoNum type="arabicPeriod"/>
            </a:pPr>
            <a:r>
              <a:rPr lang="de-CH" sz="3000" dirty="0"/>
              <a:t>Versprechen</a:t>
            </a:r>
          </a:p>
          <a:p>
            <a:pPr marL="342900" indent="-342900">
              <a:buAutoNum type="arabicPeriod"/>
            </a:pPr>
            <a:r>
              <a:rPr lang="de-CH" sz="3000" dirty="0"/>
              <a:t>Regenbogen als Bundeszeichen</a:t>
            </a:r>
          </a:p>
        </p:txBody>
      </p:sp>
      <p:pic>
        <p:nvPicPr>
          <p:cNvPr id="3" name="Grafik 2"/>
          <p:cNvPicPr>
            <a:picLocks noChangeAspect="1"/>
          </p:cNvPicPr>
          <p:nvPr/>
        </p:nvPicPr>
        <p:blipFill>
          <a:blip r:embed="rId2"/>
          <a:stretch>
            <a:fillRect/>
          </a:stretch>
        </p:blipFill>
        <p:spPr>
          <a:xfrm>
            <a:off x="6435651" y="1736254"/>
            <a:ext cx="9105326" cy="5121746"/>
          </a:xfrm>
          <a:prstGeom prst="rect">
            <a:avLst/>
          </a:prstGeom>
        </p:spPr>
      </p:pic>
    </p:spTree>
    <p:extLst>
      <p:ext uri="{BB962C8B-B14F-4D97-AF65-F5344CB8AC3E}">
        <p14:creationId xmlns:p14="http://schemas.microsoft.com/office/powerpoint/2010/main" val="3599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p:cTn id="7"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 calcmode="lin" valueType="num">
                                      <p:cBhvr>
                                        <p:cTn id="14"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 calcmode="lin" valueType="num">
                                      <p:cBhvr>
                                        <p:cTn id="21"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Anfang (Bund)</a:t>
            </a:r>
          </a:p>
        </p:txBody>
      </p:sp>
      <p:sp>
        <p:nvSpPr>
          <p:cNvPr id="7" name="Textfeld 6">
            <a:extLst>
              <a:ext uri="{FF2B5EF4-FFF2-40B4-BE49-F238E27FC236}">
                <a16:creationId xmlns:a16="http://schemas.microsoft.com/office/drawing/2014/main" id="{C386AFCA-1F0F-47DC-A01C-2F0F8C0CD25B}"/>
              </a:ext>
            </a:extLst>
          </p:cNvPr>
          <p:cNvSpPr txBox="1"/>
          <p:nvPr/>
        </p:nvSpPr>
        <p:spPr>
          <a:xfrm>
            <a:off x="1038525" y="2142711"/>
            <a:ext cx="10315273" cy="1477328"/>
          </a:xfrm>
          <a:prstGeom prst="rect">
            <a:avLst/>
          </a:prstGeom>
          <a:noFill/>
        </p:spPr>
        <p:txBody>
          <a:bodyPr wrap="square">
            <a:spAutoFit/>
          </a:bodyPr>
          <a:lstStyle/>
          <a:p>
            <a:r>
              <a:rPr lang="fr-CH" sz="3000" dirty="0"/>
              <a:t>„</a:t>
            </a:r>
            <a:r>
              <a:rPr lang="de-CH" sz="3000" dirty="0"/>
              <a:t>Wenn der Bogen in den Wolken steht, werde ich ihn ansehen, um an den </a:t>
            </a:r>
            <a:r>
              <a:rPr lang="de-CH" sz="3000" u="sng" dirty="0"/>
              <a:t>ewigen Bund</a:t>
            </a:r>
            <a:r>
              <a:rPr lang="de-CH" sz="3000" dirty="0"/>
              <a:t> zu denken zwischen Gott und jedem lebenden Wesen unter allem Fleisch, das auf Erden ist.</a:t>
            </a:r>
            <a:r>
              <a:rPr lang="fr-CH" sz="3000" dirty="0"/>
              <a:t>“ 1Mo 9,16</a:t>
            </a:r>
            <a:endParaRPr lang="de-CH" sz="3000" dirty="0"/>
          </a:p>
        </p:txBody>
      </p:sp>
    </p:spTree>
    <p:extLst>
      <p:ext uri="{BB962C8B-B14F-4D97-AF65-F5344CB8AC3E}">
        <p14:creationId xmlns:p14="http://schemas.microsoft.com/office/powerpoint/2010/main" val="12803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Entwicklung (Niedergang)</a:t>
            </a:r>
          </a:p>
        </p:txBody>
      </p:sp>
      <p:pic>
        <p:nvPicPr>
          <p:cNvPr id="7" name="Grafik 6"/>
          <p:cNvPicPr>
            <a:picLocks noChangeAspect="1"/>
          </p:cNvPicPr>
          <p:nvPr/>
        </p:nvPicPr>
        <p:blipFill>
          <a:blip r:embed="rId2"/>
          <a:stretch>
            <a:fillRect/>
          </a:stretch>
        </p:blipFill>
        <p:spPr>
          <a:xfrm>
            <a:off x="6435651" y="1736254"/>
            <a:ext cx="7682620" cy="5121746"/>
          </a:xfrm>
          <a:prstGeom prst="rect">
            <a:avLst/>
          </a:prstGeom>
        </p:spPr>
      </p:pic>
      <p:sp>
        <p:nvSpPr>
          <p:cNvPr id="9" name="Textfeld 8"/>
          <p:cNvSpPr txBox="1"/>
          <p:nvPr/>
        </p:nvSpPr>
        <p:spPr>
          <a:xfrm>
            <a:off x="427382" y="1971189"/>
            <a:ext cx="5607304" cy="2862322"/>
          </a:xfrm>
          <a:prstGeom prst="rect">
            <a:avLst/>
          </a:prstGeom>
          <a:noFill/>
        </p:spPr>
        <p:txBody>
          <a:bodyPr wrap="none" rtlCol="0">
            <a:spAutoFit/>
          </a:bodyPr>
          <a:lstStyle/>
          <a:p>
            <a:pPr marL="457200" indent="-457200">
              <a:buFont typeface="Arial" panose="020B0604020202020204" pitchFamily="34" charset="0"/>
              <a:buChar char="•"/>
            </a:pPr>
            <a:r>
              <a:rPr lang="de-CH" sz="3000" dirty="0"/>
              <a:t>Noah betrinkt sich</a:t>
            </a:r>
          </a:p>
          <a:p>
            <a:pPr marL="457200" indent="-457200">
              <a:buFont typeface="Arial" panose="020B0604020202020204" pitchFamily="34" charset="0"/>
              <a:buChar char="•"/>
            </a:pPr>
            <a:r>
              <a:rPr lang="de-CH" sz="3000" dirty="0"/>
              <a:t>Fluch über </a:t>
            </a:r>
            <a:r>
              <a:rPr lang="de-CH" sz="3000" dirty="0" err="1"/>
              <a:t>Ham</a:t>
            </a:r>
            <a:endParaRPr lang="de-CH" sz="3000" dirty="0"/>
          </a:p>
          <a:p>
            <a:pPr marL="457200" indent="-457200">
              <a:buFont typeface="Arial" panose="020B0604020202020204" pitchFamily="34" charset="0"/>
              <a:buChar char="•"/>
            </a:pPr>
            <a:r>
              <a:rPr lang="de-CH" sz="3000" dirty="0"/>
              <a:t>Nimrod, erster Gewaltherrscher</a:t>
            </a:r>
          </a:p>
          <a:p>
            <a:pPr marL="457200" indent="-457200">
              <a:buFont typeface="Arial" panose="020B0604020202020204" pitchFamily="34" charset="0"/>
              <a:buChar char="•"/>
            </a:pPr>
            <a:r>
              <a:rPr lang="de-CH" sz="3000" dirty="0"/>
              <a:t>Bau der Stadt Babylon</a:t>
            </a:r>
          </a:p>
          <a:p>
            <a:pPr marL="457200" indent="-457200">
              <a:buFont typeface="Arial" panose="020B0604020202020204" pitchFamily="34" charset="0"/>
              <a:buChar char="•"/>
            </a:pPr>
            <a:r>
              <a:rPr lang="de-CH" sz="3000" dirty="0"/>
              <a:t>Turmbau als Götzentempel</a:t>
            </a:r>
          </a:p>
          <a:p>
            <a:pPr marL="457200" indent="-457200">
              <a:buFont typeface="Arial" panose="020B0604020202020204" pitchFamily="34" charset="0"/>
              <a:buChar char="•"/>
            </a:pPr>
            <a:endParaRPr lang="de-CH" sz="3000" dirty="0"/>
          </a:p>
        </p:txBody>
      </p:sp>
    </p:spTree>
    <p:extLst>
      <p:ext uri="{BB962C8B-B14F-4D97-AF65-F5344CB8AC3E}">
        <p14:creationId xmlns:p14="http://schemas.microsoft.com/office/powerpoint/2010/main" val="18520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p:cTn id="28"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p:cTn id="3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 calcmode="lin" valueType="num">
                                      <p:cBhvr>
                                        <p:cTn id="4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Ende (Gericht)</a:t>
            </a:r>
          </a:p>
        </p:txBody>
      </p:sp>
      <p:sp>
        <p:nvSpPr>
          <p:cNvPr id="9" name="Textfeld 8"/>
          <p:cNvSpPr txBox="1"/>
          <p:nvPr/>
        </p:nvSpPr>
        <p:spPr>
          <a:xfrm>
            <a:off x="427382" y="1971189"/>
            <a:ext cx="3801041" cy="553998"/>
          </a:xfrm>
          <a:prstGeom prst="rect">
            <a:avLst/>
          </a:prstGeom>
          <a:noFill/>
        </p:spPr>
        <p:txBody>
          <a:bodyPr wrap="none" rtlCol="0">
            <a:spAutoFit/>
          </a:bodyPr>
          <a:lstStyle/>
          <a:p>
            <a:pPr marL="457200" indent="-457200">
              <a:buFont typeface="Arial" panose="020B0604020202020204" pitchFamily="34" charset="0"/>
              <a:buChar char="•"/>
            </a:pPr>
            <a:r>
              <a:rPr lang="de-CH" sz="3000" dirty="0"/>
              <a:t>Sprachenverwirrung</a:t>
            </a:r>
          </a:p>
        </p:txBody>
      </p:sp>
      <p:pic>
        <p:nvPicPr>
          <p:cNvPr id="2" name="Grafik 1"/>
          <p:cNvPicPr>
            <a:picLocks noChangeAspect="1"/>
          </p:cNvPicPr>
          <p:nvPr/>
        </p:nvPicPr>
        <p:blipFill>
          <a:blip r:embed="rId2"/>
          <a:stretch>
            <a:fillRect/>
          </a:stretch>
        </p:blipFill>
        <p:spPr>
          <a:xfrm>
            <a:off x="7073212" y="1733930"/>
            <a:ext cx="5118788" cy="5126394"/>
          </a:xfrm>
          <a:prstGeom prst="rect">
            <a:avLst/>
          </a:prstGeom>
        </p:spPr>
      </p:pic>
      <p:sp>
        <p:nvSpPr>
          <p:cNvPr id="7" name="Textfeld 6">
            <a:extLst>
              <a:ext uri="{FF2B5EF4-FFF2-40B4-BE49-F238E27FC236}">
                <a16:creationId xmlns:a16="http://schemas.microsoft.com/office/drawing/2014/main" id="{C386AFCA-1F0F-47DC-A01C-2F0F8C0CD25B}"/>
              </a:ext>
            </a:extLst>
          </p:cNvPr>
          <p:cNvSpPr txBox="1"/>
          <p:nvPr/>
        </p:nvSpPr>
        <p:spPr>
          <a:xfrm>
            <a:off x="427382" y="3005627"/>
            <a:ext cx="6102627" cy="1015663"/>
          </a:xfrm>
          <a:prstGeom prst="rect">
            <a:avLst/>
          </a:prstGeom>
          <a:noFill/>
        </p:spPr>
        <p:txBody>
          <a:bodyPr wrap="square">
            <a:spAutoFit/>
          </a:bodyPr>
          <a:lstStyle/>
          <a:p>
            <a:r>
              <a:rPr lang="fr-CH" sz="3000" dirty="0"/>
              <a:t>„</a:t>
            </a:r>
            <a:r>
              <a:rPr lang="de-CH" sz="3000" dirty="0"/>
              <a:t>Auf, lasst uns herabfahren und dort ihre Sprache verwirren,</a:t>
            </a:r>
            <a:r>
              <a:rPr lang="fr-CH" sz="3000" dirty="0"/>
              <a:t>“ 1Mo 11,7a</a:t>
            </a:r>
            <a:endParaRPr lang="de-CH" sz="3000" dirty="0"/>
          </a:p>
        </p:txBody>
      </p:sp>
    </p:spTree>
    <p:extLst>
      <p:ext uri="{BB962C8B-B14F-4D97-AF65-F5344CB8AC3E}">
        <p14:creationId xmlns:p14="http://schemas.microsoft.com/office/powerpoint/2010/main" val="7697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Ende (Gericht)</a:t>
            </a:r>
          </a:p>
        </p:txBody>
      </p:sp>
      <p:sp>
        <p:nvSpPr>
          <p:cNvPr id="9" name="Textfeld 8"/>
          <p:cNvSpPr txBox="1"/>
          <p:nvPr/>
        </p:nvSpPr>
        <p:spPr>
          <a:xfrm>
            <a:off x="427382" y="1971189"/>
            <a:ext cx="6339364" cy="2400657"/>
          </a:xfrm>
          <a:prstGeom prst="rect">
            <a:avLst/>
          </a:prstGeom>
          <a:noFill/>
        </p:spPr>
        <p:txBody>
          <a:bodyPr wrap="none" rtlCol="0">
            <a:spAutoFit/>
          </a:bodyPr>
          <a:lstStyle/>
          <a:p>
            <a:pPr marL="457200" indent="-457200">
              <a:buFont typeface="Arial" panose="020B0604020202020204" pitchFamily="34" charset="0"/>
              <a:buChar char="•"/>
            </a:pPr>
            <a:r>
              <a:rPr lang="de-CH" sz="3000" dirty="0"/>
              <a:t>Sprachenverwirrung</a:t>
            </a:r>
          </a:p>
          <a:p>
            <a:pPr marL="457200" indent="-457200">
              <a:buFont typeface="Arial" panose="020B0604020202020204" pitchFamily="34" charset="0"/>
              <a:buChar char="•"/>
            </a:pPr>
            <a:r>
              <a:rPr lang="de-CH" sz="3000" dirty="0"/>
              <a:t>Zerstreuung der Völker</a:t>
            </a:r>
          </a:p>
          <a:p>
            <a:pPr marL="457200" indent="-457200">
              <a:buFont typeface="Arial" panose="020B0604020202020204" pitchFamily="34" charset="0"/>
              <a:buChar char="•"/>
            </a:pPr>
            <a:r>
              <a:rPr lang="de-CH" sz="3000" dirty="0"/>
              <a:t>Gott lässt die Völker in Unwissenheit</a:t>
            </a:r>
          </a:p>
          <a:p>
            <a:r>
              <a:rPr lang="de-CH" sz="3000" dirty="0"/>
              <a:t>      und Unmoral verfallen</a:t>
            </a:r>
          </a:p>
          <a:p>
            <a:pPr marL="457200" indent="-457200">
              <a:buFont typeface="Arial" panose="020B0604020202020204" pitchFamily="34" charset="0"/>
              <a:buChar char="•"/>
            </a:pPr>
            <a:endParaRPr lang="de-CH" sz="3000" dirty="0"/>
          </a:p>
        </p:txBody>
      </p:sp>
      <p:pic>
        <p:nvPicPr>
          <p:cNvPr id="2" name="Grafik 1"/>
          <p:cNvPicPr>
            <a:picLocks noChangeAspect="1"/>
          </p:cNvPicPr>
          <p:nvPr/>
        </p:nvPicPr>
        <p:blipFill>
          <a:blip r:embed="rId2"/>
          <a:stretch>
            <a:fillRect/>
          </a:stretch>
        </p:blipFill>
        <p:spPr>
          <a:xfrm>
            <a:off x="7073212" y="1733930"/>
            <a:ext cx="5118788" cy="5126394"/>
          </a:xfrm>
          <a:prstGeom prst="rect">
            <a:avLst/>
          </a:prstGeom>
        </p:spPr>
      </p:pic>
    </p:spTree>
    <p:extLst>
      <p:ext uri="{BB962C8B-B14F-4D97-AF65-F5344CB8AC3E}">
        <p14:creationId xmlns:p14="http://schemas.microsoft.com/office/powerpoint/2010/main" val="439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p:cTn id="1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Noah – Abraham</a:t>
            </a:r>
          </a:p>
        </p:txBody>
      </p:sp>
      <p:sp>
        <p:nvSpPr>
          <p:cNvPr id="5" name="Textfeld 4">
            <a:extLst>
              <a:ext uri="{FF2B5EF4-FFF2-40B4-BE49-F238E27FC236}">
                <a16:creationId xmlns:a16="http://schemas.microsoft.com/office/drawing/2014/main" id="{C386AFCA-1F0F-47DC-A01C-2F0F8C0CD25B}"/>
              </a:ext>
            </a:extLst>
          </p:cNvPr>
          <p:cNvSpPr txBox="1"/>
          <p:nvPr/>
        </p:nvSpPr>
        <p:spPr>
          <a:xfrm>
            <a:off x="1038525" y="1182256"/>
            <a:ext cx="10114949" cy="553998"/>
          </a:xfrm>
          <a:prstGeom prst="rect">
            <a:avLst/>
          </a:prstGeom>
          <a:noFill/>
        </p:spPr>
        <p:txBody>
          <a:bodyPr wrap="square">
            <a:spAutoFit/>
          </a:bodyPr>
          <a:lstStyle/>
          <a:p>
            <a:pPr marL="457200" indent="-457200">
              <a:buFont typeface="Arial" panose="020B0604020202020204" pitchFamily="34" charset="0"/>
              <a:buChar char="•"/>
            </a:pPr>
            <a:r>
              <a:rPr lang="de-CH" sz="3000" dirty="0"/>
              <a:t>Ende (Gericht)</a:t>
            </a:r>
          </a:p>
        </p:txBody>
      </p:sp>
      <p:sp>
        <p:nvSpPr>
          <p:cNvPr id="7" name="Textfeld 6">
            <a:extLst>
              <a:ext uri="{FF2B5EF4-FFF2-40B4-BE49-F238E27FC236}">
                <a16:creationId xmlns:a16="http://schemas.microsoft.com/office/drawing/2014/main" id="{C386AFCA-1F0F-47DC-A01C-2F0F8C0CD25B}"/>
              </a:ext>
            </a:extLst>
          </p:cNvPr>
          <p:cNvSpPr txBox="1"/>
          <p:nvPr/>
        </p:nvSpPr>
        <p:spPr>
          <a:xfrm>
            <a:off x="1038527" y="1814720"/>
            <a:ext cx="10315273" cy="1477328"/>
          </a:xfrm>
          <a:prstGeom prst="rect">
            <a:avLst/>
          </a:prstGeom>
          <a:noFill/>
        </p:spPr>
        <p:txBody>
          <a:bodyPr wrap="square">
            <a:spAutoFit/>
          </a:bodyPr>
          <a:lstStyle/>
          <a:p>
            <a:r>
              <a:rPr lang="fr-CH" sz="3000" dirty="0"/>
              <a:t>„</a:t>
            </a:r>
            <a:r>
              <a:rPr lang="de-CH" sz="3000" dirty="0"/>
              <a:t>Und wie sie es nicht für gut fanden, Gott anzuerkennen, hat Gott sie dahingegeben in einen verworfenen Sinn, zu tun, was sich nicht gebührt:</a:t>
            </a:r>
            <a:r>
              <a:rPr lang="fr-CH" sz="3000" dirty="0"/>
              <a:t>“ </a:t>
            </a:r>
            <a:r>
              <a:rPr lang="fr-CH" sz="3000" dirty="0" err="1"/>
              <a:t>Röm</a:t>
            </a:r>
            <a:r>
              <a:rPr lang="fr-CH" sz="3000" dirty="0"/>
              <a:t> 1,28</a:t>
            </a:r>
            <a:endParaRPr lang="de-CH" sz="3000" dirty="0"/>
          </a:p>
        </p:txBody>
      </p:sp>
      <p:sp>
        <p:nvSpPr>
          <p:cNvPr id="8" name="Textfeld 7">
            <a:extLst>
              <a:ext uri="{FF2B5EF4-FFF2-40B4-BE49-F238E27FC236}">
                <a16:creationId xmlns:a16="http://schemas.microsoft.com/office/drawing/2014/main" id="{C386AFCA-1F0F-47DC-A01C-2F0F8C0CD25B}"/>
              </a:ext>
            </a:extLst>
          </p:cNvPr>
          <p:cNvSpPr txBox="1"/>
          <p:nvPr/>
        </p:nvSpPr>
        <p:spPr>
          <a:xfrm>
            <a:off x="1038525" y="3451611"/>
            <a:ext cx="8850910" cy="1938992"/>
          </a:xfrm>
          <a:prstGeom prst="rect">
            <a:avLst/>
          </a:prstGeom>
          <a:noFill/>
        </p:spPr>
        <p:txBody>
          <a:bodyPr wrap="square">
            <a:spAutoFit/>
          </a:bodyPr>
          <a:lstStyle/>
          <a:p>
            <a:r>
              <a:rPr lang="fr-CH" sz="3000" dirty="0"/>
              <a:t>„</a:t>
            </a:r>
            <a:r>
              <a:rPr lang="de-CH" sz="3000" dirty="0"/>
              <a:t>Jenseits des Stroms haben eure Väter vorzeiten gewohnt, und zwar </a:t>
            </a:r>
            <a:r>
              <a:rPr lang="de-CH" sz="3000" dirty="0" err="1"/>
              <a:t>Terach</a:t>
            </a:r>
            <a:r>
              <a:rPr lang="de-CH" sz="3000" dirty="0"/>
              <a:t>, der Vater Abrahams und der Vater </a:t>
            </a:r>
            <a:r>
              <a:rPr lang="de-CH" sz="3000" dirty="0" err="1"/>
              <a:t>Nahors</a:t>
            </a:r>
            <a:r>
              <a:rPr lang="de-CH" sz="3000" dirty="0"/>
              <a:t>, und sie dienten andern Göttern. Und ich nahm euren Vater Abraham</a:t>
            </a:r>
            <a:r>
              <a:rPr lang="fr-CH" sz="3000" dirty="0"/>
              <a:t>“ Jos 24,2b-3a</a:t>
            </a:r>
            <a:endParaRPr lang="de-CH" sz="3000" dirty="0"/>
          </a:p>
        </p:txBody>
      </p:sp>
      <p:cxnSp>
        <p:nvCxnSpPr>
          <p:cNvPr id="10" name="Gerade Verbindung mit Pfeil 9"/>
          <p:cNvCxnSpPr/>
          <p:nvPr/>
        </p:nvCxnSpPr>
        <p:spPr>
          <a:xfrm flipV="1">
            <a:off x="5629632" y="5969684"/>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C386AFCA-1F0F-47DC-A01C-2F0F8C0CD25B}"/>
              </a:ext>
            </a:extLst>
          </p:cNvPr>
          <p:cNvSpPr txBox="1"/>
          <p:nvPr/>
        </p:nvSpPr>
        <p:spPr>
          <a:xfrm>
            <a:off x="1817092" y="5692685"/>
            <a:ext cx="10285456" cy="553998"/>
          </a:xfrm>
          <a:prstGeom prst="rect">
            <a:avLst/>
          </a:prstGeom>
          <a:noFill/>
        </p:spPr>
        <p:txBody>
          <a:bodyPr wrap="square">
            <a:spAutoFit/>
          </a:bodyPr>
          <a:lstStyle/>
          <a:p>
            <a:r>
              <a:rPr lang="de-CH" sz="3000" dirty="0"/>
              <a:t>Zeitalter der </a:t>
            </a:r>
            <a:r>
              <a:rPr lang="de-CH" sz="3000" u="sng" dirty="0"/>
              <a:t>Regierung</a:t>
            </a:r>
            <a:r>
              <a:rPr lang="de-CH" sz="3000" dirty="0"/>
              <a:t>	                426 Jahre (10 Generationen)</a:t>
            </a:r>
          </a:p>
        </p:txBody>
      </p:sp>
    </p:spTree>
    <p:extLst>
      <p:ext uri="{BB962C8B-B14F-4D97-AF65-F5344CB8AC3E}">
        <p14:creationId xmlns:p14="http://schemas.microsoft.com/office/powerpoint/2010/main" val="11058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386AFCA-1F0F-47DC-A01C-2F0F8C0CD25B}"/>
              </a:ext>
            </a:extLst>
          </p:cNvPr>
          <p:cNvSpPr txBox="1"/>
          <p:nvPr/>
        </p:nvSpPr>
        <p:spPr>
          <a:xfrm>
            <a:off x="531629" y="995534"/>
            <a:ext cx="10958005" cy="1477328"/>
          </a:xfrm>
          <a:prstGeom prst="rect">
            <a:avLst/>
          </a:prstGeom>
          <a:noFill/>
        </p:spPr>
        <p:txBody>
          <a:bodyPr wrap="square">
            <a:spAutoFit/>
          </a:bodyPr>
          <a:lstStyle/>
          <a:p>
            <a:r>
              <a:rPr lang="fr-CH" sz="3000" dirty="0"/>
              <a:t>„</a:t>
            </a:r>
            <a:r>
              <a:rPr lang="de-CH" sz="3000" dirty="0"/>
              <a:t>Darum, wie durch einen Menschen die Sünde in die Welt gekommen ist und durch die Sünde der Tod und so der Tod zu allen Menschen durchgedrungen ist, woraufhin sie alle gesündigt haben</a:t>
            </a:r>
            <a:r>
              <a:rPr lang="fr-CH" sz="3000" dirty="0"/>
              <a:t>“ </a:t>
            </a:r>
            <a:r>
              <a:rPr lang="fr-CH" sz="3000" dirty="0" err="1"/>
              <a:t>Röm</a:t>
            </a:r>
            <a:r>
              <a:rPr lang="fr-CH" sz="3000" dirty="0"/>
              <a:t> 5,12</a:t>
            </a:r>
            <a:endParaRPr lang="de-CH" sz="3000" dirty="0"/>
          </a:p>
        </p:txBody>
      </p:sp>
      <p:sp>
        <p:nvSpPr>
          <p:cNvPr id="8" name="Textfeld 7">
            <a:extLst>
              <a:ext uri="{FF2B5EF4-FFF2-40B4-BE49-F238E27FC236}">
                <a16:creationId xmlns:a16="http://schemas.microsoft.com/office/drawing/2014/main" id="{C386AFCA-1F0F-47DC-A01C-2F0F8C0CD25B}"/>
              </a:ext>
            </a:extLst>
          </p:cNvPr>
          <p:cNvSpPr txBox="1"/>
          <p:nvPr/>
        </p:nvSpPr>
        <p:spPr>
          <a:xfrm>
            <a:off x="531629" y="3031616"/>
            <a:ext cx="11285997" cy="1477328"/>
          </a:xfrm>
          <a:prstGeom prst="rect">
            <a:avLst/>
          </a:prstGeom>
          <a:noFill/>
        </p:spPr>
        <p:txBody>
          <a:bodyPr wrap="square">
            <a:spAutoFit/>
          </a:bodyPr>
          <a:lstStyle/>
          <a:p>
            <a:r>
              <a:rPr lang="fr-CH" sz="3000" dirty="0"/>
              <a:t>„</a:t>
            </a:r>
            <a:r>
              <a:rPr lang="de-CH" sz="3000" dirty="0"/>
              <a:t>Und ich werde Feindschaft setzen zwischen dir und der Frau, zwischen deinem Nachwuchs und ihrem Nachwuchs; er wird dir den Kopf zermalmen, und du, du wirst ihm die Ferse zermalmen.</a:t>
            </a:r>
            <a:r>
              <a:rPr lang="fr-CH" sz="3000" dirty="0"/>
              <a:t>“ 1Mo 3,15</a:t>
            </a:r>
            <a:endParaRPr lang="de-CH" sz="3000" dirty="0"/>
          </a:p>
        </p:txBody>
      </p:sp>
      <p:sp>
        <p:nvSpPr>
          <p:cNvPr id="3" name="Rechteck 2"/>
          <p:cNvSpPr/>
          <p:nvPr/>
        </p:nvSpPr>
        <p:spPr>
          <a:xfrm>
            <a:off x="531629" y="5067698"/>
            <a:ext cx="7875105" cy="1015663"/>
          </a:xfrm>
          <a:prstGeom prst="rect">
            <a:avLst/>
          </a:prstGeom>
        </p:spPr>
        <p:txBody>
          <a:bodyPr wrap="square">
            <a:spAutoFit/>
          </a:bodyPr>
          <a:lstStyle/>
          <a:p>
            <a:r>
              <a:rPr lang="fr-CH" sz="3000" dirty="0"/>
              <a:t>„</a:t>
            </a:r>
            <a:r>
              <a:rPr lang="de-DE" sz="3000" dirty="0"/>
              <a:t>Die Grundlage der Errettung in jedem Zeitalter ist der Tod Christi;</a:t>
            </a:r>
            <a:r>
              <a:rPr lang="fr-CH" sz="3000" dirty="0"/>
              <a:t>“ C. </a:t>
            </a:r>
            <a:r>
              <a:rPr lang="fr-CH" sz="3000" dirty="0" err="1"/>
              <a:t>Ryrie</a:t>
            </a:r>
            <a:endParaRPr lang="fr-CH" sz="30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6734" y="4802852"/>
            <a:ext cx="1033354" cy="1545353"/>
          </a:xfrm>
          <a:prstGeom prst="rect">
            <a:avLst/>
          </a:prstGeom>
          <a:noFill/>
          <a:ln>
            <a:noFill/>
          </a:ln>
          <a:effectLst>
            <a:glow rad="228600">
              <a:schemeClr val="accent4">
                <a:satMod val="175000"/>
                <a:alpha val="40000"/>
              </a:schemeClr>
            </a:glow>
          </a:effectLst>
        </p:spPr>
      </p:pic>
    </p:spTree>
    <p:extLst>
      <p:ext uri="{BB962C8B-B14F-4D97-AF65-F5344CB8AC3E}">
        <p14:creationId xmlns:p14="http://schemas.microsoft.com/office/powerpoint/2010/main" val="38490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346954" y="4855617"/>
            <a:ext cx="5736918" cy="938719"/>
          </a:xfrm>
          <a:prstGeom prst="rect">
            <a:avLst/>
          </a:prstGeom>
          <a:noFill/>
        </p:spPr>
        <p:txBody>
          <a:bodyPr wrap="square" rtlCol="0">
            <a:spAutoFit/>
          </a:bodyPr>
          <a:lstStyle/>
          <a:p>
            <a:pPr algn="ctr"/>
            <a:r>
              <a:rPr lang="de-CH" sz="5500" b="1" dirty="0"/>
              <a:t>Adam - Abraham</a:t>
            </a:r>
          </a:p>
        </p:txBody>
      </p:sp>
    </p:spTree>
    <p:extLst>
      <p:ext uri="{BB962C8B-B14F-4D97-AF65-F5344CB8AC3E}">
        <p14:creationId xmlns:p14="http://schemas.microsoft.com/office/powerpoint/2010/main" val="56967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sp>
        <p:nvSpPr>
          <p:cNvPr id="8" name="Textfeld 7">
            <a:extLst>
              <a:ext uri="{FF2B5EF4-FFF2-40B4-BE49-F238E27FC236}">
                <a16:creationId xmlns:a16="http://schemas.microsoft.com/office/drawing/2014/main" id="{C386AFCA-1F0F-47DC-A01C-2F0F8C0CD25B}"/>
              </a:ext>
            </a:extLst>
          </p:cNvPr>
          <p:cNvSpPr txBox="1"/>
          <p:nvPr/>
        </p:nvSpPr>
        <p:spPr>
          <a:xfrm>
            <a:off x="838200" y="1842780"/>
            <a:ext cx="10114949" cy="1477328"/>
          </a:xfrm>
          <a:prstGeom prst="rect">
            <a:avLst/>
          </a:prstGeom>
          <a:noFill/>
        </p:spPr>
        <p:txBody>
          <a:bodyPr wrap="square">
            <a:spAutoFit/>
          </a:bodyPr>
          <a:lstStyle/>
          <a:p>
            <a:r>
              <a:rPr lang="fr-CH" sz="3000" dirty="0"/>
              <a:t>„</a:t>
            </a:r>
            <a:r>
              <a:rPr lang="de-CH" sz="3000" dirty="0"/>
              <a:t>hoch über jede Gewalt und Macht und Kraft und Herrschaft und jeden Namen, der nicht nur in diesem Zeitalter, sondern auch in dem zukünftigen genannt werden wird.</a:t>
            </a:r>
            <a:r>
              <a:rPr lang="fr-CH" sz="3000" dirty="0"/>
              <a:t>“ </a:t>
            </a:r>
            <a:r>
              <a:rPr lang="fr-CH" sz="3000" dirty="0" err="1"/>
              <a:t>Eph</a:t>
            </a:r>
            <a:r>
              <a:rPr lang="fr-CH" sz="3000" dirty="0"/>
              <a:t> 1,21</a:t>
            </a:r>
            <a:endParaRPr lang="de-CH" sz="3000" dirty="0"/>
          </a:p>
        </p:txBody>
      </p:sp>
      <p:sp>
        <p:nvSpPr>
          <p:cNvPr id="9" name="Textfeld 8">
            <a:extLst>
              <a:ext uri="{FF2B5EF4-FFF2-40B4-BE49-F238E27FC236}">
                <a16:creationId xmlns:a16="http://schemas.microsoft.com/office/drawing/2014/main" id="{DAB39A6C-BE6A-449F-A149-B1DAE9EC6AA4}"/>
              </a:ext>
            </a:extLst>
          </p:cNvPr>
          <p:cNvSpPr txBox="1"/>
          <p:nvPr/>
        </p:nvSpPr>
        <p:spPr>
          <a:xfrm>
            <a:off x="838200" y="3980633"/>
            <a:ext cx="9031357" cy="1477328"/>
          </a:xfrm>
          <a:prstGeom prst="rect">
            <a:avLst/>
          </a:prstGeom>
          <a:noFill/>
        </p:spPr>
        <p:txBody>
          <a:bodyPr wrap="square">
            <a:spAutoFit/>
          </a:bodyPr>
          <a:lstStyle/>
          <a:p>
            <a:r>
              <a:rPr lang="fr-CH" sz="3000" dirty="0"/>
              <a:t>„</a:t>
            </a:r>
            <a:r>
              <a:rPr lang="de-CH" sz="3000" dirty="0"/>
              <a:t>wenn aber jemand gegen den Heiligen Geist reden wird, dem wird nicht vergeben werden, weder in diesem Zeitalter noch in dem zukünftigen.</a:t>
            </a:r>
            <a:r>
              <a:rPr lang="fr-CH" sz="3000" dirty="0"/>
              <a:t>“ Mt 12,32b</a:t>
            </a:r>
          </a:p>
        </p:txBody>
      </p:sp>
    </p:spTree>
    <p:extLst>
      <p:ext uri="{BB962C8B-B14F-4D97-AF65-F5344CB8AC3E}">
        <p14:creationId xmlns:p14="http://schemas.microsoft.com/office/powerpoint/2010/main" val="40224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pic>
        <p:nvPicPr>
          <p:cNvPr id="10" name="Grafik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17" name="Textfeld 16"/>
          <p:cNvSpPr txBox="1"/>
          <p:nvPr/>
        </p:nvSpPr>
        <p:spPr>
          <a:xfrm>
            <a:off x="71794" y="5893904"/>
            <a:ext cx="1829347" cy="553998"/>
          </a:xfrm>
          <a:prstGeom prst="rect">
            <a:avLst/>
          </a:prstGeom>
          <a:noFill/>
        </p:spPr>
        <p:txBody>
          <a:bodyPr wrap="none" rtlCol="0">
            <a:spAutoFit/>
          </a:bodyPr>
          <a:lstStyle/>
          <a:p>
            <a:r>
              <a:rPr lang="de-CH" sz="3000" dirty="0"/>
              <a:t>Schöpfung</a:t>
            </a:r>
          </a:p>
        </p:txBody>
      </p:sp>
      <p:sp>
        <p:nvSpPr>
          <p:cNvPr id="18" name="Textfeld 17"/>
          <p:cNvSpPr txBox="1"/>
          <p:nvPr/>
        </p:nvSpPr>
        <p:spPr>
          <a:xfrm>
            <a:off x="10362653" y="5720803"/>
            <a:ext cx="1829347" cy="1015663"/>
          </a:xfrm>
          <a:prstGeom prst="rect">
            <a:avLst/>
          </a:prstGeom>
          <a:noFill/>
        </p:spPr>
        <p:txBody>
          <a:bodyPr wrap="none" rtlCol="0">
            <a:spAutoFit/>
          </a:bodyPr>
          <a:lstStyle/>
          <a:p>
            <a:pPr algn="ctr"/>
            <a:r>
              <a:rPr lang="de-CH" sz="3000" dirty="0"/>
              <a:t>Neue</a:t>
            </a:r>
            <a:br>
              <a:rPr lang="de-CH" sz="3000" dirty="0"/>
            </a:br>
            <a:r>
              <a:rPr lang="de-CH" sz="3000" dirty="0"/>
              <a:t>Schöpfung</a:t>
            </a:r>
          </a:p>
        </p:txBody>
      </p:sp>
      <p:cxnSp>
        <p:nvCxnSpPr>
          <p:cNvPr id="20" name="Gerade Verbindung mit Pfeil 19"/>
          <p:cNvCxnSpPr/>
          <p:nvPr/>
        </p:nvCxnSpPr>
        <p:spPr>
          <a:xfrm>
            <a:off x="2042491" y="6225433"/>
            <a:ext cx="8107018" cy="320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344733"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Tree>
    <p:extLst>
      <p:ext uri="{BB962C8B-B14F-4D97-AF65-F5344CB8AC3E}">
        <p14:creationId xmlns:p14="http://schemas.microsoft.com/office/powerpoint/2010/main" val="242940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sp>
        <p:nvSpPr>
          <p:cNvPr id="8" name="Textfeld 7">
            <a:extLst>
              <a:ext uri="{FF2B5EF4-FFF2-40B4-BE49-F238E27FC236}">
                <a16:creationId xmlns:a16="http://schemas.microsoft.com/office/drawing/2014/main" id="{C386AFCA-1F0F-47DC-A01C-2F0F8C0CD25B}"/>
              </a:ext>
            </a:extLst>
          </p:cNvPr>
          <p:cNvSpPr txBox="1"/>
          <p:nvPr/>
        </p:nvSpPr>
        <p:spPr>
          <a:xfrm>
            <a:off x="838200" y="1842780"/>
            <a:ext cx="10601739" cy="1477328"/>
          </a:xfrm>
          <a:prstGeom prst="rect">
            <a:avLst/>
          </a:prstGeom>
          <a:noFill/>
        </p:spPr>
        <p:txBody>
          <a:bodyPr wrap="square">
            <a:spAutoFit/>
          </a:bodyPr>
          <a:lstStyle/>
          <a:p>
            <a:r>
              <a:rPr lang="fr-CH" sz="3000" dirty="0"/>
              <a:t>„D</a:t>
            </a:r>
            <a:r>
              <a:rPr lang="de-CH" sz="3000" dirty="0" err="1"/>
              <a:t>as</a:t>
            </a:r>
            <a:r>
              <a:rPr lang="de-CH" sz="3000" dirty="0"/>
              <a:t> Geheimnis, das von den Zeitaltern und von den Geschlechtern her verborgen war, jetzt aber seinen Heiligen offenbart worden ist.</a:t>
            </a:r>
            <a:r>
              <a:rPr lang="fr-CH" sz="3000" dirty="0"/>
              <a:t>“ </a:t>
            </a:r>
            <a:r>
              <a:rPr lang="fr-CH" sz="3000" dirty="0" err="1"/>
              <a:t>Kol</a:t>
            </a:r>
            <a:r>
              <a:rPr lang="fr-CH" sz="3000" dirty="0"/>
              <a:t> 1,26</a:t>
            </a:r>
            <a:endParaRPr lang="de-CH" sz="3000" dirty="0"/>
          </a:p>
        </p:txBody>
      </p:sp>
    </p:spTree>
    <p:extLst>
      <p:ext uri="{BB962C8B-B14F-4D97-AF65-F5344CB8AC3E}">
        <p14:creationId xmlns:p14="http://schemas.microsoft.com/office/powerpoint/2010/main" val="14173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pic>
        <p:nvPicPr>
          <p:cNvPr id="10" name="Grafik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17" name="Textfeld 16"/>
          <p:cNvSpPr txBox="1"/>
          <p:nvPr/>
        </p:nvSpPr>
        <p:spPr>
          <a:xfrm>
            <a:off x="71794" y="5893904"/>
            <a:ext cx="1829347" cy="553998"/>
          </a:xfrm>
          <a:prstGeom prst="rect">
            <a:avLst/>
          </a:prstGeom>
          <a:noFill/>
        </p:spPr>
        <p:txBody>
          <a:bodyPr wrap="none" rtlCol="0">
            <a:spAutoFit/>
          </a:bodyPr>
          <a:lstStyle/>
          <a:p>
            <a:r>
              <a:rPr lang="de-CH" sz="3000" dirty="0"/>
              <a:t>Schöpfung</a:t>
            </a:r>
          </a:p>
        </p:txBody>
      </p:sp>
      <p:sp>
        <p:nvSpPr>
          <p:cNvPr id="18" name="Textfeld 17"/>
          <p:cNvSpPr txBox="1"/>
          <p:nvPr/>
        </p:nvSpPr>
        <p:spPr>
          <a:xfrm>
            <a:off x="10362653" y="5720803"/>
            <a:ext cx="1829347" cy="1015663"/>
          </a:xfrm>
          <a:prstGeom prst="rect">
            <a:avLst/>
          </a:prstGeom>
          <a:noFill/>
        </p:spPr>
        <p:txBody>
          <a:bodyPr wrap="none" rtlCol="0">
            <a:spAutoFit/>
          </a:bodyPr>
          <a:lstStyle/>
          <a:p>
            <a:pPr algn="ctr"/>
            <a:r>
              <a:rPr lang="de-CH" sz="3000" dirty="0"/>
              <a:t>Neue</a:t>
            </a:r>
            <a:br>
              <a:rPr lang="de-CH" sz="3000" dirty="0"/>
            </a:br>
            <a:r>
              <a:rPr lang="de-CH" sz="3000" dirty="0"/>
              <a:t>Schöpfung</a:t>
            </a:r>
          </a:p>
        </p:txBody>
      </p:sp>
      <p:cxnSp>
        <p:nvCxnSpPr>
          <p:cNvPr id="20" name="Gerade Verbindung mit Pfeil 19"/>
          <p:cNvCxnSpPr/>
          <p:nvPr/>
        </p:nvCxnSpPr>
        <p:spPr>
          <a:xfrm>
            <a:off x="2042491" y="6225433"/>
            <a:ext cx="8107018" cy="320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344733"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Tree>
    <p:extLst>
      <p:ext uri="{BB962C8B-B14F-4D97-AF65-F5344CB8AC3E}">
        <p14:creationId xmlns:p14="http://schemas.microsoft.com/office/powerpoint/2010/main" val="29827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sp>
        <p:nvSpPr>
          <p:cNvPr id="8" name="Textfeld 7">
            <a:extLst>
              <a:ext uri="{FF2B5EF4-FFF2-40B4-BE49-F238E27FC236}">
                <a16:creationId xmlns:a16="http://schemas.microsoft.com/office/drawing/2014/main" id="{C386AFCA-1F0F-47DC-A01C-2F0F8C0CD25B}"/>
              </a:ext>
            </a:extLst>
          </p:cNvPr>
          <p:cNvSpPr txBox="1"/>
          <p:nvPr/>
        </p:nvSpPr>
        <p:spPr>
          <a:xfrm>
            <a:off x="838200" y="1842780"/>
            <a:ext cx="10114949" cy="1477328"/>
          </a:xfrm>
          <a:prstGeom prst="rect">
            <a:avLst/>
          </a:prstGeom>
          <a:noFill/>
        </p:spPr>
        <p:txBody>
          <a:bodyPr wrap="square">
            <a:spAutoFit/>
          </a:bodyPr>
          <a:lstStyle/>
          <a:p>
            <a:r>
              <a:rPr lang="fr-CH" sz="3000" dirty="0"/>
              <a:t>„A</a:t>
            </a:r>
            <a:r>
              <a:rPr lang="de-CH" sz="3000" dirty="0" err="1"/>
              <a:t>lles</a:t>
            </a:r>
            <a:r>
              <a:rPr lang="de-CH" sz="3000" dirty="0"/>
              <a:t> dies aber widerfuhr jenen als Vorbild und ist geschrieben worden zur Ermahnung für uns, über die das Ende der Zeitalter gekommen ist.</a:t>
            </a:r>
            <a:r>
              <a:rPr lang="fr-CH" sz="3000" dirty="0"/>
              <a:t>“ 1Kor 11,10</a:t>
            </a:r>
            <a:endParaRPr lang="de-CH" sz="3000" dirty="0"/>
          </a:p>
        </p:txBody>
      </p:sp>
      <p:sp>
        <p:nvSpPr>
          <p:cNvPr id="9" name="Textfeld 8">
            <a:extLst>
              <a:ext uri="{FF2B5EF4-FFF2-40B4-BE49-F238E27FC236}">
                <a16:creationId xmlns:a16="http://schemas.microsoft.com/office/drawing/2014/main" id="{DAB39A6C-BE6A-449F-A149-B1DAE9EC6AA4}"/>
              </a:ext>
            </a:extLst>
          </p:cNvPr>
          <p:cNvSpPr txBox="1"/>
          <p:nvPr/>
        </p:nvSpPr>
        <p:spPr>
          <a:xfrm>
            <a:off x="838201" y="3980633"/>
            <a:ext cx="7938052" cy="1938992"/>
          </a:xfrm>
          <a:prstGeom prst="rect">
            <a:avLst/>
          </a:prstGeom>
          <a:noFill/>
        </p:spPr>
        <p:txBody>
          <a:bodyPr wrap="square">
            <a:spAutoFit/>
          </a:bodyPr>
          <a:lstStyle/>
          <a:p>
            <a:r>
              <a:rPr lang="fr-CH" sz="3000" dirty="0"/>
              <a:t>„</a:t>
            </a:r>
            <a:r>
              <a:rPr lang="de-CH" sz="3000" dirty="0"/>
              <a:t>für die Verwaltung bei der Erfüllung der Zeiten; alles zusammenzufassen in dem Christus, das, was in den Himmeln, und das, was auf der Erde ist – in ihm.</a:t>
            </a:r>
            <a:r>
              <a:rPr lang="fr-CH" sz="3000" dirty="0"/>
              <a:t>“ </a:t>
            </a:r>
            <a:r>
              <a:rPr lang="fr-CH" sz="3000" dirty="0" err="1"/>
              <a:t>Eph</a:t>
            </a:r>
            <a:r>
              <a:rPr lang="fr-CH" sz="3000" dirty="0"/>
              <a:t> 1,10</a:t>
            </a:r>
          </a:p>
        </p:txBody>
      </p:sp>
    </p:spTree>
    <p:extLst>
      <p:ext uri="{BB962C8B-B14F-4D97-AF65-F5344CB8AC3E}">
        <p14:creationId xmlns:p14="http://schemas.microsoft.com/office/powerpoint/2010/main" val="23462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Einführung Heilszeitalter</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344733"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77262" y="2725270"/>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Tree>
    <p:extLst>
      <p:ext uri="{BB962C8B-B14F-4D97-AF65-F5344CB8AC3E}">
        <p14:creationId xmlns:p14="http://schemas.microsoft.com/office/powerpoint/2010/main" val="27935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9C3A6A-1368-467B-9ADD-B86D98EB4A89}"/>
              </a:ext>
            </a:extLst>
          </p:cNvPr>
          <p:cNvPicPr>
            <a:picLocks noChangeAspect="1"/>
          </p:cNvPicPr>
          <p:nvPr/>
        </p:nvPicPr>
        <p:blipFill>
          <a:blip r:embed="rId2"/>
          <a:stretch>
            <a:fillRect/>
          </a:stretch>
        </p:blipFill>
        <p:spPr>
          <a:xfrm>
            <a:off x="1453025" y="132774"/>
            <a:ext cx="9285949" cy="6592451"/>
          </a:xfrm>
          <a:prstGeom prst="rect">
            <a:avLst/>
          </a:prstGeom>
        </p:spPr>
      </p:pic>
    </p:spTree>
    <p:extLst>
      <p:ext uri="{BB962C8B-B14F-4D97-AF65-F5344CB8AC3E}">
        <p14:creationId xmlns:p14="http://schemas.microsoft.com/office/powerpoint/2010/main" val="286561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Breitbild</PresentationFormat>
  <Paragraphs>145</Paragraphs>
  <Slides>27</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Calibri Light</vt:lpstr>
      <vt:lpstr>Office</vt:lpstr>
      <vt:lpstr>PowerPoint-Präsentation</vt:lpstr>
      <vt:lpstr>Einführung Heilszeitalter</vt:lpstr>
      <vt:lpstr>Einführung Heilszeitalter</vt:lpstr>
      <vt:lpstr>Einführung Heilszeitalter</vt:lpstr>
      <vt:lpstr>Einführung Heilszeitalter</vt:lpstr>
      <vt:lpstr>Einführung Heilszeitalter</vt:lpstr>
      <vt:lpstr>Einführung Heilszeitalter</vt:lpstr>
      <vt:lpstr>Einführung Heilszeitalter</vt:lpstr>
      <vt:lpstr>PowerPoint-Präsentation</vt:lpstr>
      <vt:lpstr>PowerPoint-Präsentation</vt:lpstr>
      <vt:lpstr>Adam – Noah</vt:lpstr>
      <vt:lpstr>Adam – Noah</vt:lpstr>
      <vt:lpstr>Adam – Noah</vt:lpstr>
      <vt:lpstr>Adam – Noah</vt:lpstr>
      <vt:lpstr>Adam – Noah</vt:lpstr>
      <vt:lpstr>Adam – Noah</vt:lpstr>
      <vt:lpstr>Adam – Noah</vt:lpstr>
      <vt:lpstr>Noah – Abraham</vt:lpstr>
      <vt:lpstr>Noah – Abraham</vt:lpstr>
      <vt:lpstr>Noah – Abraham</vt:lpstr>
      <vt:lpstr>Noah – Abraham</vt:lpstr>
      <vt:lpstr>Noah – Abraham</vt:lpstr>
      <vt:lpstr>Noah – Abraham</vt:lpstr>
      <vt:lpstr>Noah – Abraham</vt:lpstr>
      <vt:lpstr>Noah – Abraham</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Adam-Abraham</dc:title>
  <dc:creator>mbriggeler@furrerfrey.ch</dc:creator>
  <cp:keywords>Heilszeitalter</cp:keywords>
  <cp:lastModifiedBy>Briggeler Michael</cp:lastModifiedBy>
  <cp:revision>1251</cp:revision>
  <cp:lastPrinted>2019-08-13T14:18:40Z</cp:lastPrinted>
  <dcterms:created xsi:type="dcterms:W3CDTF">2018-08-12T05:46:28Z</dcterms:created>
  <dcterms:modified xsi:type="dcterms:W3CDTF">2021-12-31T10:56:39Z</dcterms:modified>
</cp:coreProperties>
</file>