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91" r:id="rId2"/>
    <p:sldId id="765" r:id="rId3"/>
    <p:sldId id="798" r:id="rId4"/>
    <p:sldId id="797" r:id="rId5"/>
    <p:sldId id="795" r:id="rId6"/>
    <p:sldId id="766" r:id="rId7"/>
    <p:sldId id="732" r:id="rId8"/>
    <p:sldId id="769" r:id="rId9"/>
    <p:sldId id="807" r:id="rId10"/>
    <p:sldId id="770" r:id="rId11"/>
    <p:sldId id="793" r:id="rId12"/>
    <p:sldId id="794" r:id="rId13"/>
    <p:sldId id="787" r:id="rId14"/>
    <p:sldId id="788" r:id="rId15"/>
    <p:sldId id="796" r:id="rId16"/>
    <p:sldId id="772" r:id="rId17"/>
    <p:sldId id="790" r:id="rId18"/>
    <p:sldId id="791" r:id="rId19"/>
    <p:sldId id="792" r:id="rId20"/>
    <p:sldId id="801" r:id="rId21"/>
    <p:sldId id="802" r:id="rId22"/>
    <p:sldId id="803" r:id="rId23"/>
    <p:sldId id="804" r:id="rId24"/>
    <p:sldId id="805" r:id="rId25"/>
    <p:sldId id="806" r:id="rId26"/>
    <p:sldId id="773" r:id="rId27"/>
    <p:sldId id="786" r:id="rId28"/>
  </p:sldIdLst>
  <p:sldSz cx="12192000" cy="6858000"/>
  <p:notesSz cx="6742113" cy="987266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FF66"/>
    <a:srgbClr val="32D636"/>
    <a:srgbClr val="3399FF"/>
    <a:srgbClr val="66CCFF"/>
    <a:srgbClr val="CC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43" autoAdjust="0"/>
    <p:restoredTop sz="92982" autoAdjust="0"/>
  </p:normalViewPr>
  <p:slideViewPr>
    <p:cSldViewPr snapToGrid="0">
      <p:cViewPr varScale="1">
        <p:scale>
          <a:sx n="152" d="100"/>
          <a:sy n="152" d="100"/>
        </p:scale>
        <p:origin x="656" y="108"/>
      </p:cViewPr>
      <p:guideLst>
        <p:guide orient="horz" pos="2160"/>
        <p:guide pos="3840"/>
      </p:guideLst>
    </p:cSldViewPr>
  </p:slideViewPr>
  <p:outlineViewPr>
    <p:cViewPr>
      <p:scale>
        <a:sx n="33" d="100"/>
        <a:sy n="33" d="100"/>
      </p:scale>
      <p:origin x="0" y="289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21000" cy="495300"/>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19525" y="0"/>
            <a:ext cx="2921000" cy="495300"/>
          </a:xfrm>
          <a:prstGeom prst="rect">
            <a:avLst/>
          </a:prstGeom>
        </p:spPr>
        <p:txBody>
          <a:bodyPr vert="horz" lIns="91440" tIns="45720" rIns="91440" bIns="45720" rtlCol="0"/>
          <a:lstStyle>
            <a:lvl1pPr algn="r">
              <a:defRPr sz="1200"/>
            </a:lvl1pPr>
          </a:lstStyle>
          <a:p>
            <a:fld id="{470CADD4-DEDA-43B1-886C-647C7C8A345C}" type="datetimeFigureOut">
              <a:rPr lang="de-CH" smtClean="0"/>
              <a:t>06.02.2022</a:t>
            </a:fld>
            <a:endParaRPr lang="de-CH"/>
          </a:p>
        </p:txBody>
      </p:sp>
      <p:sp>
        <p:nvSpPr>
          <p:cNvPr id="4" name="Folienbildplatzhalter 3"/>
          <p:cNvSpPr>
            <a:spLocks noGrp="1" noRot="1" noChangeAspect="1"/>
          </p:cNvSpPr>
          <p:nvPr>
            <p:ph type="sldImg" idx="2"/>
          </p:nvPr>
        </p:nvSpPr>
        <p:spPr>
          <a:xfrm>
            <a:off x="409575" y="1233488"/>
            <a:ext cx="5922963" cy="3332162"/>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74688" y="4751388"/>
            <a:ext cx="5392737" cy="3887787"/>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9377363"/>
            <a:ext cx="2921000" cy="495300"/>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19525" y="9377363"/>
            <a:ext cx="2921000" cy="495300"/>
          </a:xfrm>
          <a:prstGeom prst="rect">
            <a:avLst/>
          </a:prstGeom>
        </p:spPr>
        <p:txBody>
          <a:bodyPr vert="horz" lIns="91440" tIns="45720" rIns="91440" bIns="45720" rtlCol="0" anchor="b"/>
          <a:lstStyle>
            <a:lvl1pPr algn="r">
              <a:defRPr sz="1200"/>
            </a:lvl1pPr>
          </a:lstStyle>
          <a:p>
            <a:fld id="{7763BA49-E773-46FE-919B-F9DB7C9E4EB7}" type="slidenum">
              <a:rPr lang="de-CH" smtClean="0"/>
              <a:t>‹Nr.›</a:t>
            </a:fld>
            <a:endParaRPr lang="de-CH"/>
          </a:p>
        </p:txBody>
      </p:sp>
    </p:spTree>
    <p:extLst>
      <p:ext uri="{BB962C8B-B14F-4D97-AF65-F5344CB8AC3E}">
        <p14:creationId xmlns:p14="http://schemas.microsoft.com/office/powerpoint/2010/main" val="905025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7763BA49-E773-46FE-919B-F9DB7C9E4EB7}" type="slidenum">
              <a:rPr lang="de-CH" smtClean="0"/>
              <a:t>2</a:t>
            </a:fld>
            <a:endParaRPr lang="de-CH"/>
          </a:p>
        </p:txBody>
      </p:sp>
    </p:spTree>
    <p:extLst>
      <p:ext uri="{BB962C8B-B14F-4D97-AF65-F5344CB8AC3E}">
        <p14:creationId xmlns:p14="http://schemas.microsoft.com/office/powerpoint/2010/main" val="1117282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7763BA49-E773-46FE-919B-F9DB7C9E4EB7}" type="slidenum">
              <a:rPr lang="de-CH" smtClean="0"/>
              <a:t>3</a:t>
            </a:fld>
            <a:endParaRPr lang="de-CH"/>
          </a:p>
        </p:txBody>
      </p:sp>
    </p:spTree>
    <p:extLst>
      <p:ext uri="{BB962C8B-B14F-4D97-AF65-F5344CB8AC3E}">
        <p14:creationId xmlns:p14="http://schemas.microsoft.com/office/powerpoint/2010/main" val="5056972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7763BA49-E773-46FE-919B-F9DB7C9E4EB7}" type="slidenum">
              <a:rPr lang="de-CH" smtClean="0"/>
              <a:t>4</a:t>
            </a:fld>
            <a:endParaRPr lang="de-CH"/>
          </a:p>
        </p:txBody>
      </p:sp>
    </p:spTree>
    <p:extLst>
      <p:ext uri="{BB962C8B-B14F-4D97-AF65-F5344CB8AC3E}">
        <p14:creationId xmlns:p14="http://schemas.microsoft.com/office/powerpoint/2010/main" val="6212824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7763BA49-E773-46FE-919B-F9DB7C9E4EB7}" type="slidenum">
              <a:rPr lang="de-CH" smtClean="0"/>
              <a:t>5</a:t>
            </a:fld>
            <a:endParaRPr lang="de-CH"/>
          </a:p>
        </p:txBody>
      </p:sp>
    </p:spTree>
    <p:extLst>
      <p:ext uri="{BB962C8B-B14F-4D97-AF65-F5344CB8AC3E}">
        <p14:creationId xmlns:p14="http://schemas.microsoft.com/office/powerpoint/2010/main" val="14475846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7763BA49-E773-46FE-919B-F9DB7C9E4EB7}" type="slidenum">
              <a:rPr lang="de-CH" smtClean="0"/>
              <a:t>22</a:t>
            </a:fld>
            <a:endParaRPr lang="de-CH"/>
          </a:p>
        </p:txBody>
      </p:sp>
    </p:spTree>
    <p:extLst>
      <p:ext uri="{BB962C8B-B14F-4D97-AF65-F5344CB8AC3E}">
        <p14:creationId xmlns:p14="http://schemas.microsoft.com/office/powerpoint/2010/main" val="29561462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7763BA49-E773-46FE-919B-F9DB7C9E4EB7}" type="slidenum">
              <a:rPr lang="de-CH" smtClean="0"/>
              <a:t>23</a:t>
            </a:fld>
            <a:endParaRPr lang="de-CH"/>
          </a:p>
        </p:txBody>
      </p:sp>
    </p:spTree>
    <p:extLst>
      <p:ext uri="{BB962C8B-B14F-4D97-AF65-F5344CB8AC3E}">
        <p14:creationId xmlns:p14="http://schemas.microsoft.com/office/powerpoint/2010/main" val="16444400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7763BA49-E773-46FE-919B-F9DB7C9E4EB7}" type="slidenum">
              <a:rPr lang="de-CH" smtClean="0"/>
              <a:t>24</a:t>
            </a:fld>
            <a:endParaRPr lang="de-CH"/>
          </a:p>
        </p:txBody>
      </p:sp>
    </p:spTree>
    <p:extLst>
      <p:ext uri="{BB962C8B-B14F-4D97-AF65-F5344CB8AC3E}">
        <p14:creationId xmlns:p14="http://schemas.microsoft.com/office/powerpoint/2010/main" val="7324818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7763BA49-E773-46FE-919B-F9DB7C9E4EB7}" type="slidenum">
              <a:rPr lang="de-CH" smtClean="0"/>
              <a:t>25</a:t>
            </a:fld>
            <a:endParaRPr lang="de-CH"/>
          </a:p>
        </p:txBody>
      </p:sp>
    </p:spTree>
    <p:extLst>
      <p:ext uri="{BB962C8B-B14F-4D97-AF65-F5344CB8AC3E}">
        <p14:creationId xmlns:p14="http://schemas.microsoft.com/office/powerpoint/2010/main" val="3553745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BD7CE7-2DB1-4AF6-A0CF-700C2A751B25}"/>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CH"/>
          </a:p>
        </p:txBody>
      </p:sp>
      <p:sp>
        <p:nvSpPr>
          <p:cNvPr id="3" name="Untertitel 2">
            <a:extLst>
              <a:ext uri="{FF2B5EF4-FFF2-40B4-BE49-F238E27FC236}">
                <a16:creationId xmlns:a16="http://schemas.microsoft.com/office/drawing/2014/main" id="{91D32DCB-3ED5-406E-A743-AE4A913841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CH"/>
          </a:p>
        </p:txBody>
      </p:sp>
      <p:sp>
        <p:nvSpPr>
          <p:cNvPr id="4" name="Datumsplatzhalter 3">
            <a:extLst>
              <a:ext uri="{FF2B5EF4-FFF2-40B4-BE49-F238E27FC236}">
                <a16:creationId xmlns:a16="http://schemas.microsoft.com/office/drawing/2014/main" id="{BEF23B1A-96F3-4F0F-BFD2-4C84241104C1}"/>
              </a:ext>
            </a:extLst>
          </p:cNvPr>
          <p:cNvSpPr>
            <a:spLocks noGrp="1"/>
          </p:cNvSpPr>
          <p:nvPr>
            <p:ph type="dt" sz="half" idx="10"/>
          </p:nvPr>
        </p:nvSpPr>
        <p:spPr/>
        <p:txBody>
          <a:bodyPr/>
          <a:lstStyle/>
          <a:p>
            <a:fld id="{F933B1AF-C5F1-46A7-8E1D-2AF154C39C49}" type="datetimeFigureOut">
              <a:rPr lang="de-CH" smtClean="0"/>
              <a:t>06.02.2022</a:t>
            </a:fld>
            <a:endParaRPr lang="de-CH"/>
          </a:p>
        </p:txBody>
      </p:sp>
      <p:sp>
        <p:nvSpPr>
          <p:cNvPr id="5" name="Fußzeilenplatzhalter 4">
            <a:extLst>
              <a:ext uri="{FF2B5EF4-FFF2-40B4-BE49-F238E27FC236}">
                <a16:creationId xmlns:a16="http://schemas.microsoft.com/office/drawing/2014/main" id="{2E05BB20-5DCD-4760-9D5E-988C0503BB5C}"/>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27BB85F7-8805-41EF-A275-7C0285D50BE4}"/>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260168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6D30CB-1657-4FA1-903F-161524140F17}"/>
              </a:ext>
            </a:extLst>
          </p:cNvPr>
          <p:cNvSpPr>
            <a:spLocks noGrp="1"/>
          </p:cNvSpPr>
          <p:nvPr>
            <p:ph type="title"/>
          </p:nvPr>
        </p:nvSpPr>
        <p:spPr/>
        <p:txBody>
          <a:bodyPr/>
          <a:lstStyle/>
          <a:p>
            <a:r>
              <a:rPr lang="de-DE"/>
              <a:t>Mastertitelformat bearbeiten</a:t>
            </a:r>
            <a:endParaRPr lang="de-CH"/>
          </a:p>
        </p:txBody>
      </p:sp>
      <p:sp>
        <p:nvSpPr>
          <p:cNvPr id="3" name="Vertikaler Textplatzhalter 2">
            <a:extLst>
              <a:ext uri="{FF2B5EF4-FFF2-40B4-BE49-F238E27FC236}">
                <a16:creationId xmlns:a16="http://schemas.microsoft.com/office/drawing/2014/main" id="{51A94D06-4036-4BF4-ACEB-4528D840FE9A}"/>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92E8DDB8-B72D-46C5-9063-3BDE6D2862AD}"/>
              </a:ext>
            </a:extLst>
          </p:cNvPr>
          <p:cNvSpPr>
            <a:spLocks noGrp="1"/>
          </p:cNvSpPr>
          <p:nvPr>
            <p:ph type="dt" sz="half" idx="10"/>
          </p:nvPr>
        </p:nvSpPr>
        <p:spPr/>
        <p:txBody>
          <a:bodyPr/>
          <a:lstStyle/>
          <a:p>
            <a:fld id="{F933B1AF-C5F1-46A7-8E1D-2AF154C39C49}" type="datetimeFigureOut">
              <a:rPr lang="de-CH" smtClean="0"/>
              <a:t>06.02.2022</a:t>
            </a:fld>
            <a:endParaRPr lang="de-CH"/>
          </a:p>
        </p:txBody>
      </p:sp>
      <p:sp>
        <p:nvSpPr>
          <p:cNvPr id="5" name="Fußzeilenplatzhalter 4">
            <a:extLst>
              <a:ext uri="{FF2B5EF4-FFF2-40B4-BE49-F238E27FC236}">
                <a16:creationId xmlns:a16="http://schemas.microsoft.com/office/drawing/2014/main" id="{F6542659-DAC6-4426-B04C-9806088DA22C}"/>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87F2D852-73B3-4FA5-9623-1E47AB4FB7E5}"/>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3733694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43E65004-336F-44A3-84A8-5BD8175DF612}"/>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CH"/>
          </a:p>
        </p:txBody>
      </p:sp>
      <p:sp>
        <p:nvSpPr>
          <p:cNvPr id="3" name="Vertikaler Textplatzhalter 2">
            <a:extLst>
              <a:ext uri="{FF2B5EF4-FFF2-40B4-BE49-F238E27FC236}">
                <a16:creationId xmlns:a16="http://schemas.microsoft.com/office/drawing/2014/main" id="{40EA1F4F-7F10-4E0A-93CD-3C363B727A43}"/>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E9E2BEBF-AAC5-4D43-B70E-A04EEF2F7A7F}"/>
              </a:ext>
            </a:extLst>
          </p:cNvPr>
          <p:cNvSpPr>
            <a:spLocks noGrp="1"/>
          </p:cNvSpPr>
          <p:nvPr>
            <p:ph type="dt" sz="half" idx="10"/>
          </p:nvPr>
        </p:nvSpPr>
        <p:spPr/>
        <p:txBody>
          <a:bodyPr/>
          <a:lstStyle/>
          <a:p>
            <a:fld id="{F933B1AF-C5F1-46A7-8E1D-2AF154C39C49}" type="datetimeFigureOut">
              <a:rPr lang="de-CH" smtClean="0"/>
              <a:t>06.02.2022</a:t>
            </a:fld>
            <a:endParaRPr lang="de-CH"/>
          </a:p>
        </p:txBody>
      </p:sp>
      <p:sp>
        <p:nvSpPr>
          <p:cNvPr id="5" name="Fußzeilenplatzhalter 4">
            <a:extLst>
              <a:ext uri="{FF2B5EF4-FFF2-40B4-BE49-F238E27FC236}">
                <a16:creationId xmlns:a16="http://schemas.microsoft.com/office/drawing/2014/main" id="{48B2E89A-CF8F-4D6D-AF35-EB171072BA42}"/>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4FAB6095-5F4C-42A4-80F1-F4051660D9F5}"/>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13695043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elfolie">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6DEDF089-39DA-47E3-A74C-E64C6DBBD5AE}" type="datetimeFigureOut">
              <a:rPr lang="de-CH" smtClean="0"/>
              <a:t>06.02.2022</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7D2E9142-EC7B-4178-ABB6-310B1AAD4A55}" type="slidenum">
              <a:rPr lang="de-CH" smtClean="0"/>
              <a:t>‹Nr.›</a:t>
            </a:fld>
            <a:endParaRPr lang="de-CH"/>
          </a:p>
        </p:txBody>
      </p:sp>
    </p:spTree>
    <p:extLst>
      <p:ext uri="{BB962C8B-B14F-4D97-AF65-F5344CB8AC3E}">
        <p14:creationId xmlns:p14="http://schemas.microsoft.com/office/powerpoint/2010/main" val="209730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8CD364-4700-4021-8F2E-36B088308AA3}"/>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31206AB2-998A-4A8A-BB3F-E86453B83336}"/>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2D6E1858-1D4C-4ADD-B509-1F04E75243FE}"/>
              </a:ext>
            </a:extLst>
          </p:cNvPr>
          <p:cNvSpPr>
            <a:spLocks noGrp="1"/>
          </p:cNvSpPr>
          <p:nvPr>
            <p:ph type="dt" sz="half" idx="10"/>
          </p:nvPr>
        </p:nvSpPr>
        <p:spPr/>
        <p:txBody>
          <a:bodyPr/>
          <a:lstStyle/>
          <a:p>
            <a:fld id="{F933B1AF-C5F1-46A7-8E1D-2AF154C39C49}" type="datetimeFigureOut">
              <a:rPr lang="de-CH" smtClean="0"/>
              <a:t>06.02.2022</a:t>
            </a:fld>
            <a:endParaRPr lang="de-CH"/>
          </a:p>
        </p:txBody>
      </p:sp>
      <p:sp>
        <p:nvSpPr>
          <p:cNvPr id="5" name="Fußzeilenplatzhalter 4">
            <a:extLst>
              <a:ext uri="{FF2B5EF4-FFF2-40B4-BE49-F238E27FC236}">
                <a16:creationId xmlns:a16="http://schemas.microsoft.com/office/drawing/2014/main" id="{95C59EC5-C91E-46FC-8100-8D0AB9B55B1C}"/>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25601D86-82B7-4B9B-912E-5DEABD9852ED}"/>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4171221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DFF81D-87E6-41EC-A954-ACA41584E5E4}"/>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CH"/>
          </a:p>
        </p:txBody>
      </p:sp>
      <p:sp>
        <p:nvSpPr>
          <p:cNvPr id="3" name="Textplatzhalter 2">
            <a:extLst>
              <a:ext uri="{FF2B5EF4-FFF2-40B4-BE49-F238E27FC236}">
                <a16:creationId xmlns:a16="http://schemas.microsoft.com/office/drawing/2014/main" id="{982A3BA4-578F-4055-B266-4B992E82B1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88409907-D7A5-4B12-B3C9-2AA2CE918A2D}"/>
              </a:ext>
            </a:extLst>
          </p:cNvPr>
          <p:cNvSpPr>
            <a:spLocks noGrp="1"/>
          </p:cNvSpPr>
          <p:nvPr>
            <p:ph type="dt" sz="half" idx="10"/>
          </p:nvPr>
        </p:nvSpPr>
        <p:spPr/>
        <p:txBody>
          <a:bodyPr/>
          <a:lstStyle/>
          <a:p>
            <a:fld id="{F933B1AF-C5F1-46A7-8E1D-2AF154C39C49}" type="datetimeFigureOut">
              <a:rPr lang="de-CH" smtClean="0"/>
              <a:t>06.02.2022</a:t>
            </a:fld>
            <a:endParaRPr lang="de-CH"/>
          </a:p>
        </p:txBody>
      </p:sp>
      <p:sp>
        <p:nvSpPr>
          <p:cNvPr id="5" name="Fußzeilenplatzhalter 4">
            <a:extLst>
              <a:ext uri="{FF2B5EF4-FFF2-40B4-BE49-F238E27FC236}">
                <a16:creationId xmlns:a16="http://schemas.microsoft.com/office/drawing/2014/main" id="{B1C82FC5-7446-4D67-9B17-F0C553B5CB7A}"/>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41F5F2E0-2353-473D-A61F-F4EF6B54E071}"/>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2630088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E4132A-EE5A-488A-9B3D-340F9899BB5D}"/>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6965D868-C7E8-49B4-A02B-D4CCC5B6F655}"/>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a:extLst>
              <a:ext uri="{FF2B5EF4-FFF2-40B4-BE49-F238E27FC236}">
                <a16:creationId xmlns:a16="http://schemas.microsoft.com/office/drawing/2014/main" id="{DE501BB0-9E49-46B0-9901-FC42B12B7767}"/>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a:extLst>
              <a:ext uri="{FF2B5EF4-FFF2-40B4-BE49-F238E27FC236}">
                <a16:creationId xmlns:a16="http://schemas.microsoft.com/office/drawing/2014/main" id="{46FD0CDA-4EBC-4AF5-9AA0-9D5E46821411}"/>
              </a:ext>
            </a:extLst>
          </p:cNvPr>
          <p:cNvSpPr>
            <a:spLocks noGrp="1"/>
          </p:cNvSpPr>
          <p:nvPr>
            <p:ph type="dt" sz="half" idx="10"/>
          </p:nvPr>
        </p:nvSpPr>
        <p:spPr/>
        <p:txBody>
          <a:bodyPr/>
          <a:lstStyle/>
          <a:p>
            <a:fld id="{F933B1AF-C5F1-46A7-8E1D-2AF154C39C49}" type="datetimeFigureOut">
              <a:rPr lang="de-CH" smtClean="0"/>
              <a:t>06.02.2022</a:t>
            </a:fld>
            <a:endParaRPr lang="de-CH"/>
          </a:p>
        </p:txBody>
      </p:sp>
      <p:sp>
        <p:nvSpPr>
          <p:cNvPr id="6" name="Fußzeilenplatzhalter 5">
            <a:extLst>
              <a:ext uri="{FF2B5EF4-FFF2-40B4-BE49-F238E27FC236}">
                <a16:creationId xmlns:a16="http://schemas.microsoft.com/office/drawing/2014/main" id="{8811F98A-9D23-49CA-956E-38001D1AF024}"/>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AEDF1F2D-2700-4CE5-874E-E7647953A703}"/>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3421654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F36BBD-C2D6-4AFA-A9A8-03B1E2C6CB19}"/>
              </a:ext>
            </a:extLst>
          </p:cNvPr>
          <p:cNvSpPr>
            <a:spLocks noGrp="1"/>
          </p:cNvSpPr>
          <p:nvPr>
            <p:ph type="title"/>
          </p:nvPr>
        </p:nvSpPr>
        <p:spPr>
          <a:xfrm>
            <a:off x="839788" y="365125"/>
            <a:ext cx="10515600" cy="1325563"/>
          </a:xfrm>
        </p:spPr>
        <p:txBody>
          <a:bodyPr/>
          <a:lstStyle/>
          <a:p>
            <a:r>
              <a:rPr lang="de-DE"/>
              <a:t>Mastertitelformat bearbeiten</a:t>
            </a:r>
            <a:endParaRPr lang="de-CH"/>
          </a:p>
        </p:txBody>
      </p:sp>
      <p:sp>
        <p:nvSpPr>
          <p:cNvPr id="3" name="Textplatzhalter 2">
            <a:extLst>
              <a:ext uri="{FF2B5EF4-FFF2-40B4-BE49-F238E27FC236}">
                <a16:creationId xmlns:a16="http://schemas.microsoft.com/office/drawing/2014/main" id="{E910BEDD-D6C3-40E8-954B-EC17C8D8A4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70C77C37-93CC-45A8-8BAC-5855B8F7C46E}"/>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a:extLst>
              <a:ext uri="{FF2B5EF4-FFF2-40B4-BE49-F238E27FC236}">
                <a16:creationId xmlns:a16="http://schemas.microsoft.com/office/drawing/2014/main" id="{8DEDC76C-9014-405D-AD19-5DC13A1DE4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E48BB4DE-4C7B-4716-A81B-B57C41815951}"/>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a:extLst>
              <a:ext uri="{FF2B5EF4-FFF2-40B4-BE49-F238E27FC236}">
                <a16:creationId xmlns:a16="http://schemas.microsoft.com/office/drawing/2014/main" id="{482359C6-AEA3-4B63-8993-CB4563C1AD24}"/>
              </a:ext>
            </a:extLst>
          </p:cNvPr>
          <p:cNvSpPr>
            <a:spLocks noGrp="1"/>
          </p:cNvSpPr>
          <p:nvPr>
            <p:ph type="dt" sz="half" idx="10"/>
          </p:nvPr>
        </p:nvSpPr>
        <p:spPr/>
        <p:txBody>
          <a:bodyPr/>
          <a:lstStyle/>
          <a:p>
            <a:fld id="{F933B1AF-C5F1-46A7-8E1D-2AF154C39C49}" type="datetimeFigureOut">
              <a:rPr lang="de-CH" smtClean="0"/>
              <a:t>06.02.2022</a:t>
            </a:fld>
            <a:endParaRPr lang="de-CH"/>
          </a:p>
        </p:txBody>
      </p:sp>
      <p:sp>
        <p:nvSpPr>
          <p:cNvPr id="8" name="Fußzeilenplatzhalter 7">
            <a:extLst>
              <a:ext uri="{FF2B5EF4-FFF2-40B4-BE49-F238E27FC236}">
                <a16:creationId xmlns:a16="http://schemas.microsoft.com/office/drawing/2014/main" id="{320B9363-56C1-41C6-9A23-DEA4A69272D3}"/>
              </a:ext>
            </a:extLst>
          </p:cNvPr>
          <p:cNvSpPr>
            <a:spLocks noGrp="1"/>
          </p:cNvSpPr>
          <p:nvPr>
            <p:ph type="ftr" sz="quarter" idx="11"/>
          </p:nvPr>
        </p:nvSpPr>
        <p:spPr/>
        <p:txBody>
          <a:bodyPr/>
          <a:lstStyle/>
          <a:p>
            <a:endParaRPr lang="de-CH"/>
          </a:p>
        </p:txBody>
      </p:sp>
      <p:sp>
        <p:nvSpPr>
          <p:cNvPr id="9" name="Foliennummernplatzhalter 8">
            <a:extLst>
              <a:ext uri="{FF2B5EF4-FFF2-40B4-BE49-F238E27FC236}">
                <a16:creationId xmlns:a16="http://schemas.microsoft.com/office/drawing/2014/main" id="{2C01CC76-0673-4BF6-A7CE-998944A28D9E}"/>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1860243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D4ED79-DC66-4940-8719-19CC1329C9C8}"/>
              </a:ext>
            </a:extLst>
          </p:cNvPr>
          <p:cNvSpPr>
            <a:spLocks noGrp="1"/>
          </p:cNvSpPr>
          <p:nvPr>
            <p:ph type="title"/>
          </p:nvPr>
        </p:nvSpPr>
        <p:spPr/>
        <p:txBody>
          <a:bodyPr/>
          <a:lstStyle/>
          <a:p>
            <a:r>
              <a:rPr lang="de-DE"/>
              <a:t>Mastertitelformat bearbeiten</a:t>
            </a:r>
            <a:endParaRPr lang="de-CH"/>
          </a:p>
        </p:txBody>
      </p:sp>
      <p:sp>
        <p:nvSpPr>
          <p:cNvPr id="3" name="Datumsplatzhalter 2">
            <a:extLst>
              <a:ext uri="{FF2B5EF4-FFF2-40B4-BE49-F238E27FC236}">
                <a16:creationId xmlns:a16="http://schemas.microsoft.com/office/drawing/2014/main" id="{9A08B6F9-0046-400B-B7DE-E02781BD3544}"/>
              </a:ext>
            </a:extLst>
          </p:cNvPr>
          <p:cNvSpPr>
            <a:spLocks noGrp="1"/>
          </p:cNvSpPr>
          <p:nvPr>
            <p:ph type="dt" sz="half" idx="10"/>
          </p:nvPr>
        </p:nvSpPr>
        <p:spPr/>
        <p:txBody>
          <a:bodyPr/>
          <a:lstStyle/>
          <a:p>
            <a:fld id="{F933B1AF-C5F1-46A7-8E1D-2AF154C39C49}" type="datetimeFigureOut">
              <a:rPr lang="de-CH" smtClean="0"/>
              <a:t>06.02.2022</a:t>
            </a:fld>
            <a:endParaRPr lang="de-CH"/>
          </a:p>
        </p:txBody>
      </p:sp>
      <p:sp>
        <p:nvSpPr>
          <p:cNvPr id="4" name="Fußzeilenplatzhalter 3">
            <a:extLst>
              <a:ext uri="{FF2B5EF4-FFF2-40B4-BE49-F238E27FC236}">
                <a16:creationId xmlns:a16="http://schemas.microsoft.com/office/drawing/2014/main" id="{6F19CFC8-DB1C-4D03-9B72-4747664E3732}"/>
              </a:ext>
            </a:extLst>
          </p:cNvPr>
          <p:cNvSpPr>
            <a:spLocks noGrp="1"/>
          </p:cNvSpPr>
          <p:nvPr>
            <p:ph type="ftr" sz="quarter" idx="11"/>
          </p:nvPr>
        </p:nvSpPr>
        <p:spPr/>
        <p:txBody>
          <a:bodyPr/>
          <a:lstStyle/>
          <a:p>
            <a:endParaRPr lang="de-CH"/>
          </a:p>
        </p:txBody>
      </p:sp>
      <p:sp>
        <p:nvSpPr>
          <p:cNvPr id="5" name="Foliennummernplatzhalter 4">
            <a:extLst>
              <a:ext uri="{FF2B5EF4-FFF2-40B4-BE49-F238E27FC236}">
                <a16:creationId xmlns:a16="http://schemas.microsoft.com/office/drawing/2014/main" id="{F1498AED-C42A-4C99-AC5C-48A9537F60C8}"/>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714284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4BF38C16-A59E-407F-A95C-C6905CB042E3}"/>
              </a:ext>
            </a:extLst>
          </p:cNvPr>
          <p:cNvSpPr>
            <a:spLocks noGrp="1"/>
          </p:cNvSpPr>
          <p:nvPr>
            <p:ph type="dt" sz="half" idx="10"/>
          </p:nvPr>
        </p:nvSpPr>
        <p:spPr/>
        <p:txBody>
          <a:bodyPr/>
          <a:lstStyle/>
          <a:p>
            <a:fld id="{F933B1AF-C5F1-46A7-8E1D-2AF154C39C49}" type="datetimeFigureOut">
              <a:rPr lang="de-CH" smtClean="0"/>
              <a:t>06.02.2022</a:t>
            </a:fld>
            <a:endParaRPr lang="de-CH"/>
          </a:p>
        </p:txBody>
      </p:sp>
      <p:sp>
        <p:nvSpPr>
          <p:cNvPr id="3" name="Fußzeilenplatzhalter 2">
            <a:extLst>
              <a:ext uri="{FF2B5EF4-FFF2-40B4-BE49-F238E27FC236}">
                <a16:creationId xmlns:a16="http://schemas.microsoft.com/office/drawing/2014/main" id="{8F9EE877-C1C5-4795-8461-AD707E5B4C61}"/>
              </a:ext>
            </a:extLst>
          </p:cNvPr>
          <p:cNvSpPr>
            <a:spLocks noGrp="1"/>
          </p:cNvSpPr>
          <p:nvPr>
            <p:ph type="ftr" sz="quarter" idx="11"/>
          </p:nvPr>
        </p:nvSpPr>
        <p:spPr/>
        <p:txBody>
          <a:bodyPr/>
          <a:lstStyle/>
          <a:p>
            <a:endParaRPr lang="de-CH"/>
          </a:p>
        </p:txBody>
      </p:sp>
      <p:sp>
        <p:nvSpPr>
          <p:cNvPr id="4" name="Foliennummernplatzhalter 3">
            <a:extLst>
              <a:ext uri="{FF2B5EF4-FFF2-40B4-BE49-F238E27FC236}">
                <a16:creationId xmlns:a16="http://schemas.microsoft.com/office/drawing/2014/main" id="{FCC84BEF-EBCD-4583-AB65-42AF29F8E87F}"/>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465463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4F4727-1538-439D-84A0-A54F00A4C93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Inhaltsplatzhalter 2">
            <a:extLst>
              <a:ext uri="{FF2B5EF4-FFF2-40B4-BE49-F238E27FC236}">
                <a16:creationId xmlns:a16="http://schemas.microsoft.com/office/drawing/2014/main" id="{5A7B8EF9-A9C2-424D-89BA-FC57AA77FA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a:extLst>
              <a:ext uri="{FF2B5EF4-FFF2-40B4-BE49-F238E27FC236}">
                <a16:creationId xmlns:a16="http://schemas.microsoft.com/office/drawing/2014/main" id="{FABF0ACE-E9BE-492C-BD12-28E61284A1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3E0D299D-222D-44B7-8E23-A1D3F7591BF0}"/>
              </a:ext>
            </a:extLst>
          </p:cNvPr>
          <p:cNvSpPr>
            <a:spLocks noGrp="1"/>
          </p:cNvSpPr>
          <p:nvPr>
            <p:ph type="dt" sz="half" idx="10"/>
          </p:nvPr>
        </p:nvSpPr>
        <p:spPr/>
        <p:txBody>
          <a:bodyPr/>
          <a:lstStyle/>
          <a:p>
            <a:fld id="{F933B1AF-C5F1-46A7-8E1D-2AF154C39C49}" type="datetimeFigureOut">
              <a:rPr lang="de-CH" smtClean="0"/>
              <a:t>06.02.2022</a:t>
            </a:fld>
            <a:endParaRPr lang="de-CH"/>
          </a:p>
        </p:txBody>
      </p:sp>
      <p:sp>
        <p:nvSpPr>
          <p:cNvPr id="6" name="Fußzeilenplatzhalter 5">
            <a:extLst>
              <a:ext uri="{FF2B5EF4-FFF2-40B4-BE49-F238E27FC236}">
                <a16:creationId xmlns:a16="http://schemas.microsoft.com/office/drawing/2014/main" id="{BDDF0475-7058-4858-B2E6-5AD06A6440B6}"/>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EE66D134-F535-4DF3-9799-55CD813A0496}"/>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4010699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C2FDA9-B748-416B-BDDB-E384A727D563}"/>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Bildplatzhalter 2">
            <a:extLst>
              <a:ext uri="{FF2B5EF4-FFF2-40B4-BE49-F238E27FC236}">
                <a16:creationId xmlns:a16="http://schemas.microsoft.com/office/drawing/2014/main" id="{933A6277-9647-48CE-8F33-88191EF21B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a:extLst>
              <a:ext uri="{FF2B5EF4-FFF2-40B4-BE49-F238E27FC236}">
                <a16:creationId xmlns:a16="http://schemas.microsoft.com/office/drawing/2014/main" id="{B00A29AF-4245-4E7B-B9BA-7E6BE9F1CE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37F2B3D4-0E4E-455D-BE8A-465AC680EB0E}"/>
              </a:ext>
            </a:extLst>
          </p:cNvPr>
          <p:cNvSpPr>
            <a:spLocks noGrp="1"/>
          </p:cNvSpPr>
          <p:nvPr>
            <p:ph type="dt" sz="half" idx="10"/>
          </p:nvPr>
        </p:nvSpPr>
        <p:spPr/>
        <p:txBody>
          <a:bodyPr/>
          <a:lstStyle/>
          <a:p>
            <a:fld id="{F933B1AF-C5F1-46A7-8E1D-2AF154C39C49}" type="datetimeFigureOut">
              <a:rPr lang="de-CH" smtClean="0"/>
              <a:t>06.02.2022</a:t>
            </a:fld>
            <a:endParaRPr lang="de-CH"/>
          </a:p>
        </p:txBody>
      </p:sp>
      <p:sp>
        <p:nvSpPr>
          <p:cNvPr id="6" name="Fußzeilenplatzhalter 5">
            <a:extLst>
              <a:ext uri="{FF2B5EF4-FFF2-40B4-BE49-F238E27FC236}">
                <a16:creationId xmlns:a16="http://schemas.microsoft.com/office/drawing/2014/main" id="{114A8470-CCF7-4C1E-A4D7-DC0ACDDFBFBF}"/>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A43348C7-996C-44CB-B6DA-D3BEC3439BBE}"/>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1191364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B28A8FA9-7037-48E0-87CE-C291E6A32B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CH"/>
          </a:p>
        </p:txBody>
      </p:sp>
      <p:sp>
        <p:nvSpPr>
          <p:cNvPr id="3" name="Textplatzhalter 2">
            <a:extLst>
              <a:ext uri="{FF2B5EF4-FFF2-40B4-BE49-F238E27FC236}">
                <a16:creationId xmlns:a16="http://schemas.microsoft.com/office/drawing/2014/main" id="{D4393CE9-EE60-4605-86E1-70BF199507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D278C31F-EA15-4F46-8119-611DD6A88E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33B1AF-C5F1-46A7-8E1D-2AF154C39C49}" type="datetimeFigureOut">
              <a:rPr lang="de-CH" smtClean="0"/>
              <a:t>06.02.2022</a:t>
            </a:fld>
            <a:endParaRPr lang="de-CH"/>
          </a:p>
        </p:txBody>
      </p:sp>
      <p:sp>
        <p:nvSpPr>
          <p:cNvPr id="5" name="Fußzeilenplatzhalter 4">
            <a:extLst>
              <a:ext uri="{FF2B5EF4-FFF2-40B4-BE49-F238E27FC236}">
                <a16:creationId xmlns:a16="http://schemas.microsoft.com/office/drawing/2014/main" id="{18D171EC-EC57-4628-BB60-D38675B872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a:p>
        </p:txBody>
      </p:sp>
      <p:sp>
        <p:nvSpPr>
          <p:cNvPr id="6" name="Foliennummernplatzhalter 5">
            <a:extLst>
              <a:ext uri="{FF2B5EF4-FFF2-40B4-BE49-F238E27FC236}">
                <a16:creationId xmlns:a16="http://schemas.microsoft.com/office/drawing/2014/main" id="{6BBB871B-06C3-4E4B-B98F-5C5099D854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4B4F7E-EA6C-4221-906A-7DBFB559F18F}" type="slidenum">
              <a:rPr lang="de-CH" smtClean="0"/>
              <a:t>‹Nr.›</a:t>
            </a:fld>
            <a:endParaRPr lang="de-CH"/>
          </a:p>
        </p:txBody>
      </p:sp>
    </p:spTree>
    <p:extLst>
      <p:ext uri="{BB962C8B-B14F-4D97-AF65-F5344CB8AC3E}">
        <p14:creationId xmlns:p14="http://schemas.microsoft.com/office/powerpoint/2010/main" val="8043264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1435" y="-1034428"/>
            <a:ext cx="10527956" cy="6359405"/>
          </a:xfrm>
          <a:prstGeom prst="rect">
            <a:avLst/>
          </a:prstGeom>
        </p:spPr>
      </p:pic>
      <p:sp>
        <p:nvSpPr>
          <p:cNvPr id="4" name="Textfeld 3">
            <a:extLst>
              <a:ext uri="{FF2B5EF4-FFF2-40B4-BE49-F238E27FC236}">
                <a16:creationId xmlns:a16="http://schemas.microsoft.com/office/drawing/2014/main" id="{C913DE92-3F43-4799-88B7-0D77C8118C88}"/>
              </a:ext>
            </a:extLst>
          </p:cNvPr>
          <p:cNvSpPr txBox="1"/>
          <p:nvPr/>
        </p:nvSpPr>
        <p:spPr>
          <a:xfrm>
            <a:off x="3581273" y="4855617"/>
            <a:ext cx="5029453" cy="938719"/>
          </a:xfrm>
          <a:prstGeom prst="rect">
            <a:avLst/>
          </a:prstGeom>
          <a:noFill/>
        </p:spPr>
        <p:txBody>
          <a:bodyPr wrap="square" rtlCol="0">
            <a:spAutoFit/>
          </a:bodyPr>
          <a:lstStyle/>
          <a:p>
            <a:pPr algn="ctr"/>
            <a:r>
              <a:rPr lang="de-CH" sz="5500" b="1" dirty="0"/>
              <a:t>Abraham - Mose</a:t>
            </a:r>
          </a:p>
        </p:txBody>
      </p:sp>
    </p:spTree>
    <p:extLst>
      <p:ext uri="{BB962C8B-B14F-4D97-AF65-F5344CB8AC3E}">
        <p14:creationId xmlns:p14="http://schemas.microsoft.com/office/powerpoint/2010/main" val="37883388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D11092D0-7AB0-4379-B6A0-8B5F379F24B3}"/>
              </a:ext>
            </a:extLst>
          </p:cNvPr>
          <p:cNvSpPr>
            <a:spLocks noGrp="1"/>
          </p:cNvSpPr>
          <p:nvPr>
            <p:ph type="title"/>
          </p:nvPr>
        </p:nvSpPr>
        <p:spPr>
          <a:xfrm>
            <a:off x="838200" y="365126"/>
            <a:ext cx="10515600" cy="817130"/>
          </a:xfrm>
        </p:spPr>
        <p:txBody>
          <a:bodyPr/>
          <a:lstStyle/>
          <a:p>
            <a:pPr algn="ctr"/>
            <a:r>
              <a:rPr lang="de-CH" b="1" dirty="0"/>
              <a:t>Bund (Segen)</a:t>
            </a:r>
          </a:p>
        </p:txBody>
      </p:sp>
      <p:sp>
        <p:nvSpPr>
          <p:cNvPr id="7" name="Textfeld 6">
            <a:extLst>
              <a:ext uri="{FF2B5EF4-FFF2-40B4-BE49-F238E27FC236}">
                <a16:creationId xmlns:a16="http://schemas.microsoft.com/office/drawing/2014/main" id="{C386AFCA-1F0F-47DC-A01C-2F0F8C0CD25B}"/>
              </a:ext>
            </a:extLst>
          </p:cNvPr>
          <p:cNvSpPr txBox="1"/>
          <p:nvPr/>
        </p:nvSpPr>
        <p:spPr>
          <a:xfrm>
            <a:off x="663273" y="1277100"/>
            <a:ext cx="11060342" cy="3323987"/>
          </a:xfrm>
          <a:prstGeom prst="rect">
            <a:avLst/>
          </a:prstGeom>
          <a:noFill/>
        </p:spPr>
        <p:txBody>
          <a:bodyPr wrap="square">
            <a:spAutoFit/>
          </a:bodyPr>
          <a:lstStyle/>
          <a:p>
            <a:r>
              <a:rPr lang="fr-CH" sz="3000" dirty="0"/>
              <a:t>„</a:t>
            </a:r>
            <a:r>
              <a:rPr lang="de-DE" sz="3000" dirty="0"/>
              <a:t>Und der HERR sprach zu Abram: Geh aus deinem Land und aus deiner Verwandtschaft und aus dem Haus deines Vaters in das Land, das ich dir zeigen werde! Und ich will dich zu einer großen Nation machen, und ich will dich segnen, und ich will deinen Namen groß machen, und du sollst ein Segen sein! Und ich will segnen, die dich segnen, und wer dir flucht, den werde ich verfluchen; und in dir sollen gesegnet werden alle Geschlechter der Erde!</a:t>
            </a:r>
            <a:r>
              <a:rPr lang="fr-CH" sz="3000" dirty="0"/>
              <a:t>“ 1Mo 12,1-3</a:t>
            </a:r>
            <a:endParaRPr lang="de-CH" sz="3000" dirty="0"/>
          </a:p>
        </p:txBody>
      </p:sp>
      <p:sp>
        <p:nvSpPr>
          <p:cNvPr id="10" name="Textfeld 9">
            <a:extLst>
              <a:ext uri="{FF2B5EF4-FFF2-40B4-BE49-F238E27FC236}">
                <a16:creationId xmlns:a16="http://schemas.microsoft.com/office/drawing/2014/main" id="{C386AFCA-1F0F-47DC-A01C-2F0F8C0CD25B}"/>
              </a:ext>
            </a:extLst>
          </p:cNvPr>
          <p:cNvSpPr txBox="1"/>
          <p:nvPr/>
        </p:nvSpPr>
        <p:spPr>
          <a:xfrm>
            <a:off x="663273" y="5460326"/>
            <a:ext cx="8682064" cy="553998"/>
          </a:xfrm>
          <a:prstGeom prst="rect">
            <a:avLst/>
          </a:prstGeom>
          <a:noFill/>
        </p:spPr>
        <p:txBody>
          <a:bodyPr wrap="square">
            <a:spAutoFit/>
          </a:bodyPr>
          <a:lstStyle/>
          <a:p>
            <a:r>
              <a:rPr lang="fr-CH" sz="3000" dirty="0"/>
              <a:t>„</a:t>
            </a:r>
            <a:r>
              <a:rPr lang="de-CH" sz="3000" dirty="0"/>
              <a:t>Nachkomme Abrahams, meines Freundes,</a:t>
            </a:r>
            <a:r>
              <a:rPr lang="fr-CH" sz="3000" dirty="0"/>
              <a:t>“ </a:t>
            </a:r>
            <a:r>
              <a:rPr lang="fr-CH" sz="3000" dirty="0" err="1"/>
              <a:t>Jes</a:t>
            </a:r>
            <a:r>
              <a:rPr lang="fr-CH" sz="3000" dirty="0"/>
              <a:t> 41,8b</a:t>
            </a:r>
            <a:endParaRPr lang="de-CH" sz="3000" dirty="0"/>
          </a:p>
        </p:txBody>
      </p:sp>
      <p:sp>
        <p:nvSpPr>
          <p:cNvPr id="9" name="Textfeld 8">
            <a:extLst>
              <a:ext uri="{FF2B5EF4-FFF2-40B4-BE49-F238E27FC236}">
                <a16:creationId xmlns:a16="http://schemas.microsoft.com/office/drawing/2014/main" id="{5DA7ABD6-6182-4341-9609-BB7E2896AD7D}"/>
              </a:ext>
            </a:extLst>
          </p:cNvPr>
          <p:cNvSpPr txBox="1"/>
          <p:nvPr/>
        </p:nvSpPr>
        <p:spPr>
          <a:xfrm>
            <a:off x="663273" y="6109168"/>
            <a:ext cx="11244900" cy="553998"/>
          </a:xfrm>
          <a:prstGeom prst="rect">
            <a:avLst/>
          </a:prstGeom>
          <a:noFill/>
        </p:spPr>
        <p:txBody>
          <a:bodyPr wrap="square">
            <a:spAutoFit/>
          </a:bodyPr>
          <a:lstStyle/>
          <a:p>
            <a:r>
              <a:rPr lang="fr-CH" sz="3000" dirty="0"/>
              <a:t>„</a:t>
            </a:r>
            <a:r>
              <a:rPr lang="de-DE" sz="3000" dirty="0"/>
              <a:t>und er zog aus, ohne zu wissen, wohin er komme.</a:t>
            </a:r>
            <a:r>
              <a:rPr lang="fr-CH" sz="3000" dirty="0"/>
              <a:t>“ </a:t>
            </a:r>
            <a:r>
              <a:rPr lang="fr-CH" sz="3000" dirty="0" err="1"/>
              <a:t>Hebr</a:t>
            </a:r>
            <a:r>
              <a:rPr lang="fr-CH" sz="3000" dirty="0"/>
              <a:t> 11,8b</a:t>
            </a:r>
            <a:endParaRPr lang="de-CH" sz="3000" dirty="0"/>
          </a:p>
        </p:txBody>
      </p:sp>
      <p:sp>
        <p:nvSpPr>
          <p:cNvPr id="8" name="Textfeld 7">
            <a:extLst>
              <a:ext uri="{FF2B5EF4-FFF2-40B4-BE49-F238E27FC236}">
                <a16:creationId xmlns:a16="http://schemas.microsoft.com/office/drawing/2014/main" id="{99001BCD-E1FE-4FED-AA47-6A15F7E7F694}"/>
              </a:ext>
            </a:extLst>
          </p:cNvPr>
          <p:cNvSpPr txBox="1"/>
          <p:nvPr/>
        </p:nvSpPr>
        <p:spPr>
          <a:xfrm>
            <a:off x="663273" y="4770604"/>
            <a:ext cx="9374155" cy="553998"/>
          </a:xfrm>
          <a:prstGeom prst="rect">
            <a:avLst/>
          </a:prstGeom>
          <a:noFill/>
        </p:spPr>
        <p:txBody>
          <a:bodyPr wrap="square">
            <a:spAutoFit/>
          </a:bodyPr>
          <a:lstStyle/>
          <a:p>
            <a:r>
              <a:rPr lang="fr-CH" sz="3000" dirty="0"/>
              <a:t>„</a:t>
            </a:r>
            <a:r>
              <a:rPr lang="de-DE" sz="3000" dirty="0"/>
              <a:t>und er wurde »Freund Gottes« genannt.</a:t>
            </a:r>
            <a:r>
              <a:rPr lang="fr-CH" sz="3000" dirty="0"/>
              <a:t>“ </a:t>
            </a:r>
            <a:r>
              <a:rPr lang="fr-CH" sz="3000" dirty="0" err="1"/>
              <a:t>Jak</a:t>
            </a:r>
            <a:r>
              <a:rPr lang="fr-CH" sz="3000" dirty="0"/>
              <a:t> 2,23b</a:t>
            </a:r>
            <a:endParaRPr lang="de-CH" sz="3000" dirty="0"/>
          </a:p>
        </p:txBody>
      </p:sp>
    </p:spTree>
    <p:extLst>
      <p:ext uri="{BB962C8B-B14F-4D97-AF65-F5344CB8AC3E}">
        <p14:creationId xmlns:p14="http://schemas.microsoft.com/office/powerpoint/2010/main" val="4147204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9"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84014751-0CA5-4299-A2FC-435F9F8977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229" y="0"/>
            <a:ext cx="10705170"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feld 10">
            <a:extLst>
              <a:ext uri="{FF2B5EF4-FFF2-40B4-BE49-F238E27FC236}">
                <a16:creationId xmlns:a16="http://schemas.microsoft.com/office/drawing/2014/main" id="{D6FC2F8D-D2A4-4850-9CCC-91E99AD2E5A9}"/>
              </a:ext>
            </a:extLst>
          </p:cNvPr>
          <p:cNvSpPr txBox="1"/>
          <p:nvPr/>
        </p:nvSpPr>
        <p:spPr>
          <a:xfrm>
            <a:off x="7827804" y="6304002"/>
            <a:ext cx="3430222" cy="553998"/>
          </a:xfrm>
          <a:prstGeom prst="rect">
            <a:avLst/>
          </a:prstGeom>
          <a:noFill/>
        </p:spPr>
        <p:txBody>
          <a:bodyPr wrap="square">
            <a:spAutoFit/>
          </a:bodyPr>
          <a:lstStyle/>
          <a:p>
            <a:r>
              <a:rPr lang="de-CH" sz="3000" dirty="0"/>
              <a:t>Quelle: bibelwerk.de</a:t>
            </a:r>
          </a:p>
        </p:txBody>
      </p:sp>
    </p:spTree>
    <p:extLst>
      <p:ext uri="{BB962C8B-B14F-4D97-AF65-F5344CB8AC3E}">
        <p14:creationId xmlns:p14="http://schemas.microsoft.com/office/powerpoint/2010/main" val="15657400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D11092D0-7AB0-4379-B6A0-8B5F379F24B3}"/>
              </a:ext>
            </a:extLst>
          </p:cNvPr>
          <p:cNvSpPr>
            <a:spLocks noGrp="1"/>
          </p:cNvSpPr>
          <p:nvPr>
            <p:ph type="title"/>
          </p:nvPr>
        </p:nvSpPr>
        <p:spPr>
          <a:xfrm>
            <a:off x="838200" y="365126"/>
            <a:ext cx="10515600" cy="817130"/>
          </a:xfrm>
        </p:spPr>
        <p:txBody>
          <a:bodyPr/>
          <a:lstStyle/>
          <a:p>
            <a:pPr algn="ctr"/>
            <a:r>
              <a:rPr lang="de-CH" b="1" dirty="0"/>
              <a:t>Bund (Segen)</a:t>
            </a:r>
          </a:p>
        </p:txBody>
      </p:sp>
      <p:sp>
        <p:nvSpPr>
          <p:cNvPr id="8" name="Textfeld 7">
            <a:extLst>
              <a:ext uri="{FF2B5EF4-FFF2-40B4-BE49-F238E27FC236}">
                <a16:creationId xmlns:a16="http://schemas.microsoft.com/office/drawing/2014/main" id="{54A2D8CF-A213-4D5D-9E66-D0C9CB087BA9}"/>
              </a:ext>
            </a:extLst>
          </p:cNvPr>
          <p:cNvSpPr txBox="1"/>
          <p:nvPr/>
        </p:nvSpPr>
        <p:spPr>
          <a:xfrm>
            <a:off x="663273" y="1277100"/>
            <a:ext cx="11060342" cy="3323987"/>
          </a:xfrm>
          <a:prstGeom prst="rect">
            <a:avLst/>
          </a:prstGeom>
          <a:noFill/>
        </p:spPr>
        <p:txBody>
          <a:bodyPr wrap="square">
            <a:spAutoFit/>
          </a:bodyPr>
          <a:lstStyle/>
          <a:p>
            <a:r>
              <a:rPr lang="fr-CH" sz="3000" dirty="0"/>
              <a:t>„</a:t>
            </a:r>
            <a:r>
              <a:rPr lang="de-DE" sz="3000" dirty="0"/>
              <a:t>Und der HERR sprach zu Abram: Geh aus deinem Land und aus deiner Verwandtschaft und aus dem Haus deines Vaters in das Land, das ich dir zeigen werde! Und ich will dich zu einer großen Nation machen, und ich will dich segnen, und ich will deinen Namen groß machen, und du sollst ein Segen sein! Und ich will segnen, die dich segnen, und wer dir flucht, den werde ich verfluchen; und in dir sollen gesegnet werden alle Geschlechter der Erde!</a:t>
            </a:r>
            <a:r>
              <a:rPr lang="fr-CH" sz="3000" dirty="0"/>
              <a:t>“ 1Mo 12,1-3</a:t>
            </a:r>
            <a:endParaRPr lang="de-CH" sz="3000" dirty="0"/>
          </a:p>
        </p:txBody>
      </p:sp>
    </p:spTree>
    <p:extLst>
      <p:ext uri="{BB962C8B-B14F-4D97-AF65-F5344CB8AC3E}">
        <p14:creationId xmlns:p14="http://schemas.microsoft.com/office/powerpoint/2010/main" val="9959129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D11092D0-7AB0-4379-B6A0-8B5F379F24B3}"/>
              </a:ext>
            </a:extLst>
          </p:cNvPr>
          <p:cNvSpPr>
            <a:spLocks noGrp="1"/>
          </p:cNvSpPr>
          <p:nvPr>
            <p:ph type="title"/>
          </p:nvPr>
        </p:nvSpPr>
        <p:spPr>
          <a:xfrm>
            <a:off x="838200" y="365126"/>
            <a:ext cx="10515600" cy="817130"/>
          </a:xfrm>
        </p:spPr>
        <p:txBody>
          <a:bodyPr/>
          <a:lstStyle/>
          <a:p>
            <a:pPr algn="ctr"/>
            <a:r>
              <a:rPr lang="de-CH" b="1" dirty="0"/>
              <a:t>Bund (Segen)</a:t>
            </a:r>
          </a:p>
        </p:txBody>
      </p:sp>
      <p:sp>
        <p:nvSpPr>
          <p:cNvPr id="7" name="Textfeld 6">
            <a:extLst>
              <a:ext uri="{FF2B5EF4-FFF2-40B4-BE49-F238E27FC236}">
                <a16:creationId xmlns:a16="http://schemas.microsoft.com/office/drawing/2014/main" id="{C386AFCA-1F0F-47DC-A01C-2F0F8C0CD25B}"/>
              </a:ext>
            </a:extLst>
          </p:cNvPr>
          <p:cNvSpPr txBox="1"/>
          <p:nvPr/>
        </p:nvSpPr>
        <p:spPr>
          <a:xfrm>
            <a:off x="663273" y="1397674"/>
            <a:ext cx="8984066" cy="2400657"/>
          </a:xfrm>
          <a:prstGeom prst="rect">
            <a:avLst/>
          </a:prstGeom>
          <a:noFill/>
        </p:spPr>
        <p:txBody>
          <a:bodyPr wrap="square">
            <a:spAutoFit/>
          </a:bodyPr>
          <a:lstStyle/>
          <a:p>
            <a:r>
              <a:rPr lang="de-CH" sz="3000" dirty="0"/>
              <a:t>„</a:t>
            </a:r>
            <a:r>
              <a:rPr lang="de-DE" sz="3000" dirty="0"/>
              <a:t>Und er sprach zu ihm: Ich bin der HERR, der ich dich herausgeführt habe aus Ur, der Stadt der Chaldäer, um dir dieses Land zu geben, es in Besitz zu nehmen. Und er sagte: Herr, HERR, woran soll ich erkennen, dass ich es in Besitz nehmen werde?</a:t>
            </a:r>
            <a:r>
              <a:rPr lang="de-CH" sz="3000" dirty="0"/>
              <a:t>“ 1Mo 15,7-8</a:t>
            </a:r>
          </a:p>
        </p:txBody>
      </p:sp>
      <p:sp>
        <p:nvSpPr>
          <p:cNvPr id="5" name="Textfeld 4">
            <a:extLst>
              <a:ext uri="{FF2B5EF4-FFF2-40B4-BE49-F238E27FC236}">
                <a16:creationId xmlns:a16="http://schemas.microsoft.com/office/drawing/2014/main" id="{66DA76EC-B072-4625-A53B-ABC5762C57A3}"/>
              </a:ext>
            </a:extLst>
          </p:cNvPr>
          <p:cNvSpPr txBox="1"/>
          <p:nvPr/>
        </p:nvSpPr>
        <p:spPr>
          <a:xfrm>
            <a:off x="663273" y="3798331"/>
            <a:ext cx="8965191" cy="2862322"/>
          </a:xfrm>
          <a:prstGeom prst="rect">
            <a:avLst/>
          </a:prstGeom>
          <a:noFill/>
        </p:spPr>
        <p:txBody>
          <a:bodyPr wrap="square">
            <a:spAutoFit/>
          </a:bodyPr>
          <a:lstStyle/>
          <a:p>
            <a:r>
              <a:rPr lang="fr-CH" sz="3000" dirty="0"/>
              <a:t>„</a:t>
            </a:r>
            <a:r>
              <a:rPr lang="de-DE" sz="3000" dirty="0"/>
              <a:t>Da sprach er zu ihm: Bring mir eine dreijährige </a:t>
            </a:r>
            <a:r>
              <a:rPr lang="de-DE" sz="3000" dirty="0" err="1"/>
              <a:t>Jungkuh</a:t>
            </a:r>
            <a:r>
              <a:rPr lang="de-DE" sz="3000" dirty="0"/>
              <a:t>, eine dreijährige Ziege und einen dreijährigen Widder, eine Turteltaube und eine junge Taube. Und er brachte ihm alle diese. Und er zerteilte sie in der Mitte und legte je einen Teil dem anderen gegenüber. Die Vögel aber zerteilte er nicht.</a:t>
            </a:r>
            <a:r>
              <a:rPr lang="de-CH" sz="3000" dirty="0"/>
              <a:t>“ 1Mo 15,9-10</a:t>
            </a:r>
          </a:p>
        </p:txBody>
      </p:sp>
    </p:spTree>
    <p:extLst>
      <p:ext uri="{BB962C8B-B14F-4D97-AF65-F5344CB8AC3E}">
        <p14:creationId xmlns:p14="http://schemas.microsoft.com/office/powerpoint/2010/main" val="828929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D11092D0-7AB0-4379-B6A0-8B5F379F24B3}"/>
              </a:ext>
            </a:extLst>
          </p:cNvPr>
          <p:cNvSpPr>
            <a:spLocks noGrp="1"/>
          </p:cNvSpPr>
          <p:nvPr>
            <p:ph type="title"/>
          </p:nvPr>
        </p:nvSpPr>
        <p:spPr>
          <a:xfrm>
            <a:off x="838200" y="365126"/>
            <a:ext cx="10515600" cy="817130"/>
          </a:xfrm>
        </p:spPr>
        <p:txBody>
          <a:bodyPr/>
          <a:lstStyle/>
          <a:p>
            <a:pPr algn="ctr"/>
            <a:r>
              <a:rPr lang="de-CH" b="1" dirty="0"/>
              <a:t>Bund (Segen)</a:t>
            </a:r>
          </a:p>
        </p:txBody>
      </p:sp>
      <p:sp>
        <p:nvSpPr>
          <p:cNvPr id="7" name="Textfeld 6">
            <a:extLst>
              <a:ext uri="{FF2B5EF4-FFF2-40B4-BE49-F238E27FC236}">
                <a16:creationId xmlns:a16="http://schemas.microsoft.com/office/drawing/2014/main" id="{C386AFCA-1F0F-47DC-A01C-2F0F8C0CD25B}"/>
              </a:ext>
            </a:extLst>
          </p:cNvPr>
          <p:cNvSpPr txBox="1"/>
          <p:nvPr/>
        </p:nvSpPr>
        <p:spPr>
          <a:xfrm>
            <a:off x="663273" y="1303896"/>
            <a:ext cx="11060342" cy="1938992"/>
          </a:xfrm>
          <a:prstGeom prst="rect">
            <a:avLst/>
          </a:prstGeom>
          <a:noFill/>
        </p:spPr>
        <p:txBody>
          <a:bodyPr wrap="square">
            <a:spAutoFit/>
          </a:bodyPr>
          <a:lstStyle/>
          <a:p>
            <a:r>
              <a:rPr lang="de-CH" sz="3000" dirty="0"/>
              <a:t>„</a:t>
            </a:r>
            <a:r>
              <a:rPr lang="de-DE" sz="3000" dirty="0"/>
              <a:t>Und es geschah, als die Sonne untergegangen und Finsternis eingetreten war, siehe da, ein rauchender Ofen und eine Feuerfackel, die zwischen diesen Stücken hindurchfuhr. An jenem Tag schloss der HERR einen Bund mit Abram</a:t>
            </a:r>
            <a:r>
              <a:rPr lang="de-CH" sz="3000" dirty="0"/>
              <a:t>“</a:t>
            </a:r>
            <a:r>
              <a:rPr lang="fr-CH" sz="3000" dirty="0"/>
              <a:t> 1Mo 15,17-18a</a:t>
            </a:r>
            <a:endParaRPr lang="de-CH" sz="3000" dirty="0"/>
          </a:p>
        </p:txBody>
      </p:sp>
    </p:spTree>
    <p:extLst>
      <p:ext uri="{BB962C8B-B14F-4D97-AF65-F5344CB8AC3E}">
        <p14:creationId xmlns:p14="http://schemas.microsoft.com/office/powerpoint/2010/main" val="2323188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218AD016-01D4-4F59-9933-940205D36FBD}"/>
              </a:ext>
            </a:extLst>
          </p:cNvPr>
          <p:cNvSpPr txBox="1"/>
          <p:nvPr/>
        </p:nvSpPr>
        <p:spPr>
          <a:xfrm>
            <a:off x="696830" y="3321225"/>
            <a:ext cx="9114095" cy="1477328"/>
          </a:xfrm>
          <a:prstGeom prst="rect">
            <a:avLst/>
          </a:prstGeom>
          <a:noFill/>
        </p:spPr>
        <p:txBody>
          <a:bodyPr wrap="square">
            <a:spAutoFit/>
          </a:bodyPr>
          <a:lstStyle/>
          <a:p>
            <a:r>
              <a:rPr lang="fr-CH" sz="3000" dirty="0"/>
              <a:t>„</a:t>
            </a:r>
            <a:r>
              <a:rPr lang="de-DE" sz="3000" dirty="0"/>
              <a:t>beschnitten werden muss, der in deinem Haus geborene und der für dein Geld gekaufte Sklave! Und mein Bund an eurem Fleisch soll ein </a:t>
            </a:r>
            <a:r>
              <a:rPr lang="de-DE" sz="3000" u="sng" dirty="0"/>
              <a:t>ewiger</a:t>
            </a:r>
            <a:r>
              <a:rPr lang="de-DE" sz="3000" dirty="0"/>
              <a:t> Bund sein.</a:t>
            </a:r>
            <a:r>
              <a:rPr lang="fr-CH" sz="3000" dirty="0"/>
              <a:t>“ 1Mo 17,13</a:t>
            </a:r>
            <a:endParaRPr lang="de-CH" sz="3000" dirty="0"/>
          </a:p>
        </p:txBody>
      </p:sp>
      <p:sp>
        <p:nvSpPr>
          <p:cNvPr id="5" name="Textfeld 4">
            <a:extLst>
              <a:ext uri="{FF2B5EF4-FFF2-40B4-BE49-F238E27FC236}">
                <a16:creationId xmlns:a16="http://schemas.microsoft.com/office/drawing/2014/main" id="{EE7AD2A2-3DA0-4CE8-ACFB-280FE544903D}"/>
              </a:ext>
            </a:extLst>
          </p:cNvPr>
          <p:cNvSpPr txBox="1"/>
          <p:nvPr/>
        </p:nvSpPr>
        <p:spPr>
          <a:xfrm>
            <a:off x="696830" y="1287418"/>
            <a:ext cx="10862836" cy="1938992"/>
          </a:xfrm>
          <a:prstGeom prst="rect">
            <a:avLst/>
          </a:prstGeom>
          <a:noFill/>
        </p:spPr>
        <p:txBody>
          <a:bodyPr wrap="square">
            <a:spAutoFit/>
          </a:bodyPr>
          <a:lstStyle/>
          <a:p>
            <a:r>
              <a:rPr lang="fr-CH" sz="3000" dirty="0"/>
              <a:t>„</a:t>
            </a:r>
            <a:r>
              <a:rPr lang="de-DE" sz="3000" dirty="0"/>
              <a:t>Im Alter von acht Tagen soll alles, was männlich ist, bei euch beschnitten werden, durch eure Generationen, der im Haus geborene und der von irgendeinem Fremden für Geld gekaufte Sklave, der nicht von deiner Nachkommenschaft ist;</a:t>
            </a:r>
            <a:r>
              <a:rPr lang="fr-CH" sz="3000" dirty="0"/>
              <a:t>“ 1Mo 17,12</a:t>
            </a:r>
            <a:endParaRPr lang="de-CH" sz="3000" dirty="0"/>
          </a:p>
        </p:txBody>
      </p:sp>
      <p:sp>
        <p:nvSpPr>
          <p:cNvPr id="15" name="Textfeld 14">
            <a:extLst>
              <a:ext uri="{FF2B5EF4-FFF2-40B4-BE49-F238E27FC236}">
                <a16:creationId xmlns:a16="http://schemas.microsoft.com/office/drawing/2014/main" id="{89FE83F6-E79D-44C0-B17B-2A4339C6DC7B}"/>
              </a:ext>
            </a:extLst>
          </p:cNvPr>
          <p:cNvSpPr txBox="1"/>
          <p:nvPr/>
        </p:nvSpPr>
        <p:spPr>
          <a:xfrm>
            <a:off x="409437" y="5094530"/>
            <a:ext cx="2623012" cy="553998"/>
          </a:xfrm>
          <a:prstGeom prst="rect">
            <a:avLst/>
          </a:prstGeom>
          <a:noFill/>
        </p:spPr>
        <p:txBody>
          <a:bodyPr wrap="square">
            <a:spAutoFit/>
          </a:bodyPr>
          <a:lstStyle/>
          <a:p>
            <a:r>
              <a:rPr lang="de-CH" sz="3000" dirty="0"/>
              <a:t>Bund mit Adam</a:t>
            </a:r>
          </a:p>
        </p:txBody>
      </p:sp>
      <p:sp>
        <p:nvSpPr>
          <p:cNvPr id="16" name="Textfeld 15">
            <a:extLst>
              <a:ext uri="{FF2B5EF4-FFF2-40B4-BE49-F238E27FC236}">
                <a16:creationId xmlns:a16="http://schemas.microsoft.com/office/drawing/2014/main" id="{C044EE89-1FF2-45E9-B86C-B506EADC6034}"/>
              </a:ext>
            </a:extLst>
          </p:cNvPr>
          <p:cNvSpPr txBox="1"/>
          <p:nvPr/>
        </p:nvSpPr>
        <p:spPr>
          <a:xfrm>
            <a:off x="4522665" y="5088380"/>
            <a:ext cx="2519893" cy="553998"/>
          </a:xfrm>
          <a:prstGeom prst="rect">
            <a:avLst/>
          </a:prstGeom>
          <a:noFill/>
        </p:spPr>
        <p:txBody>
          <a:bodyPr wrap="square">
            <a:spAutoFit/>
          </a:bodyPr>
          <a:lstStyle/>
          <a:p>
            <a:r>
              <a:rPr lang="de-CH" sz="3000" dirty="0"/>
              <a:t>Bund mit Noah</a:t>
            </a:r>
          </a:p>
        </p:txBody>
      </p:sp>
      <p:sp>
        <p:nvSpPr>
          <p:cNvPr id="17" name="Textfeld 16">
            <a:extLst>
              <a:ext uri="{FF2B5EF4-FFF2-40B4-BE49-F238E27FC236}">
                <a16:creationId xmlns:a16="http://schemas.microsoft.com/office/drawing/2014/main" id="{91E715C0-4393-41EB-8AB0-B1ED08B51DCC}"/>
              </a:ext>
            </a:extLst>
          </p:cNvPr>
          <p:cNvSpPr txBox="1"/>
          <p:nvPr/>
        </p:nvSpPr>
        <p:spPr>
          <a:xfrm>
            <a:off x="8444960" y="5094530"/>
            <a:ext cx="3114706" cy="553998"/>
          </a:xfrm>
          <a:prstGeom prst="rect">
            <a:avLst/>
          </a:prstGeom>
          <a:noFill/>
        </p:spPr>
        <p:txBody>
          <a:bodyPr wrap="square">
            <a:spAutoFit/>
          </a:bodyPr>
          <a:lstStyle/>
          <a:p>
            <a:r>
              <a:rPr lang="de-CH" sz="3000" dirty="0"/>
              <a:t>Bund mit Abraham</a:t>
            </a:r>
          </a:p>
        </p:txBody>
      </p:sp>
      <p:sp>
        <p:nvSpPr>
          <p:cNvPr id="18" name="Textfeld 17">
            <a:extLst>
              <a:ext uri="{FF2B5EF4-FFF2-40B4-BE49-F238E27FC236}">
                <a16:creationId xmlns:a16="http://schemas.microsoft.com/office/drawing/2014/main" id="{D16B8978-3FBC-4B5C-8BAC-BD2F1A4D120A}"/>
              </a:ext>
            </a:extLst>
          </p:cNvPr>
          <p:cNvSpPr txBox="1"/>
          <p:nvPr/>
        </p:nvSpPr>
        <p:spPr>
          <a:xfrm>
            <a:off x="9516065" y="5952533"/>
            <a:ext cx="937130" cy="553998"/>
          </a:xfrm>
          <a:prstGeom prst="rect">
            <a:avLst/>
          </a:prstGeom>
          <a:noFill/>
        </p:spPr>
        <p:txBody>
          <a:bodyPr wrap="square">
            <a:spAutoFit/>
          </a:bodyPr>
          <a:lstStyle/>
          <a:p>
            <a:r>
              <a:rPr lang="de-CH" sz="3000" dirty="0"/>
              <a:t>ewig</a:t>
            </a:r>
          </a:p>
        </p:txBody>
      </p:sp>
      <p:sp>
        <p:nvSpPr>
          <p:cNvPr id="19" name="Textfeld 18">
            <a:extLst>
              <a:ext uri="{FF2B5EF4-FFF2-40B4-BE49-F238E27FC236}">
                <a16:creationId xmlns:a16="http://schemas.microsoft.com/office/drawing/2014/main" id="{5E6B13D3-EC7D-48CE-BD7A-04B6CF726C08}"/>
              </a:ext>
            </a:extLst>
          </p:cNvPr>
          <p:cNvSpPr txBox="1"/>
          <p:nvPr/>
        </p:nvSpPr>
        <p:spPr>
          <a:xfrm>
            <a:off x="5396490" y="5938876"/>
            <a:ext cx="1067483" cy="553998"/>
          </a:xfrm>
          <a:prstGeom prst="rect">
            <a:avLst/>
          </a:prstGeom>
          <a:noFill/>
        </p:spPr>
        <p:txBody>
          <a:bodyPr wrap="square">
            <a:spAutoFit/>
          </a:bodyPr>
          <a:lstStyle/>
          <a:p>
            <a:r>
              <a:rPr lang="de-CH" sz="3000" dirty="0"/>
              <a:t>ewig</a:t>
            </a:r>
          </a:p>
        </p:txBody>
      </p:sp>
      <p:cxnSp>
        <p:nvCxnSpPr>
          <p:cNvPr id="22" name="Gerade Verbindung mit Pfeil 21">
            <a:extLst>
              <a:ext uri="{FF2B5EF4-FFF2-40B4-BE49-F238E27FC236}">
                <a16:creationId xmlns:a16="http://schemas.microsoft.com/office/drawing/2014/main" id="{537B70C5-DE08-4A78-A633-86A0132E9E42}"/>
              </a:ext>
            </a:extLst>
          </p:cNvPr>
          <p:cNvCxnSpPr>
            <a:cxnSpLocks/>
          </p:cNvCxnSpPr>
          <p:nvPr/>
        </p:nvCxnSpPr>
        <p:spPr>
          <a:xfrm flipH="1">
            <a:off x="5832387" y="5648528"/>
            <a:ext cx="1" cy="29034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3" name="Textfeld 22">
            <a:extLst>
              <a:ext uri="{FF2B5EF4-FFF2-40B4-BE49-F238E27FC236}">
                <a16:creationId xmlns:a16="http://schemas.microsoft.com/office/drawing/2014/main" id="{838D1EC0-5C98-4811-85F0-D7C876075260}"/>
              </a:ext>
            </a:extLst>
          </p:cNvPr>
          <p:cNvSpPr txBox="1"/>
          <p:nvPr/>
        </p:nvSpPr>
        <p:spPr>
          <a:xfrm>
            <a:off x="799353" y="5938876"/>
            <a:ext cx="1843180" cy="553998"/>
          </a:xfrm>
          <a:prstGeom prst="rect">
            <a:avLst/>
          </a:prstGeom>
          <a:noFill/>
        </p:spPr>
        <p:txBody>
          <a:bodyPr wrap="square">
            <a:spAutoFit/>
          </a:bodyPr>
          <a:lstStyle/>
          <a:p>
            <a:r>
              <a:rPr lang="de-CH" sz="3000" dirty="0"/>
              <a:t>nicht ewig</a:t>
            </a:r>
          </a:p>
        </p:txBody>
      </p:sp>
      <p:cxnSp>
        <p:nvCxnSpPr>
          <p:cNvPr id="24" name="Gerade Verbindung mit Pfeil 23">
            <a:extLst>
              <a:ext uri="{FF2B5EF4-FFF2-40B4-BE49-F238E27FC236}">
                <a16:creationId xmlns:a16="http://schemas.microsoft.com/office/drawing/2014/main" id="{19D935BD-F394-427F-A600-EF31FDBE35AF}"/>
              </a:ext>
            </a:extLst>
          </p:cNvPr>
          <p:cNvCxnSpPr>
            <a:cxnSpLocks/>
          </p:cNvCxnSpPr>
          <p:nvPr/>
        </p:nvCxnSpPr>
        <p:spPr>
          <a:xfrm flipH="1">
            <a:off x="1681234" y="5671103"/>
            <a:ext cx="1" cy="29034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5" name="Gerade Verbindung mit Pfeil 24">
            <a:extLst>
              <a:ext uri="{FF2B5EF4-FFF2-40B4-BE49-F238E27FC236}">
                <a16:creationId xmlns:a16="http://schemas.microsoft.com/office/drawing/2014/main" id="{261B4D51-D5DD-4855-8641-35CA7F4E8F3B}"/>
              </a:ext>
            </a:extLst>
          </p:cNvPr>
          <p:cNvCxnSpPr>
            <a:cxnSpLocks/>
          </p:cNvCxnSpPr>
          <p:nvPr/>
        </p:nvCxnSpPr>
        <p:spPr>
          <a:xfrm flipH="1">
            <a:off x="10002313" y="5648528"/>
            <a:ext cx="1" cy="29034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0" name="Titel 1">
            <a:extLst>
              <a:ext uri="{FF2B5EF4-FFF2-40B4-BE49-F238E27FC236}">
                <a16:creationId xmlns:a16="http://schemas.microsoft.com/office/drawing/2014/main" id="{4B2F397D-4CB6-40B1-B50B-4BAF3D4C0E0C}"/>
              </a:ext>
            </a:extLst>
          </p:cNvPr>
          <p:cNvSpPr txBox="1">
            <a:spLocks/>
          </p:cNvSpPr>
          <p:nvPr/>
        </p:nvSpPr>
        <p:spPr>
          <a:xfrm>
            <a:off x="838200" y="365126"/>
            <a:ext cx="10515600" cy="8171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CH" b="1"/>
              <a:t>Bund (Segen)</a:t>
            </a:r>
            <a:endParaRPr lang="de-CH" b="1" dirty="0"/>
          </a:p>
        </p:txBody>
      </p:sp>
    </p:spTree>
    <p:extLst>
      <p:ext uri="{BB962C8B-B14F-4D97-AF65-F5344CB8AC3E}">
        <p14:creationId xmlns:p14="http://schemas.microsoft.com/office/powerpoint/2010/main" val="3875313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3"/>
                                        </p:tgtEl>
                                        <p:attrNameLst>
                                          <p:attrName>style.visibility</p:attrName>
                                        </p:attrNameLst>
                                      </p:cBhvr>
                                      <p:to>
                                        <p:strVal val="visible"/>
                                      </p:to>
                                    </p:set>
                                    <p:anim calcmode="lin" valueType="num">
                                      <p:cBhvr>
                                        <p:cTn id="26" dur="500" fill="hold"/>
                                        <p:tgtEl>
                                          <p:spTgt spid="23"/>
                                        </p:tgtEl>
                                        <p:attrNameLst>
                                          <p:attrName>ppt_w</p:attrName>
                                        </p:attrNameLst>
                                      </p:cBhvr>
                                      <p:tavLst>
                                        <p:tav tm="0">
                                          <p:val>
                                            <p:fltVal val="0"/>
                                          </p:val>
                                        </p:tav>
                                        <p:tav tm="100000">
                                          <p:val>
                                            <p:strVal val="#ppt_w"/>
                                          </p:val>
                                        </p:tav>
                                      </p:tavLst>
                                    </p:anim>
                                    <p:anim calcmode="lin" valueType="num">
                                      <p:cBhvr>
                                        <p:cTn id="27" dur="500" fill="hold"/>
                                        <p:tgtEl>
                                          <p:spTgt spid="23"/>
                                        </p:tgtEl>
                                        <p:attrNameLst>
                                          <p:attrName>ppt_h</p:attrName>
                                        </p:attrNameLst>
                                      </p:cBhvr>
                                      <p:tavLst>
                                        <p:tav tm="0">
                                          <p:val>
                                            <p:fltVal val="0"/>
                                          </p:val>
                                        </p:tav>
                                        <p:tav tm="100000">
                                          <p:val>
                                            <p:strVal val="#ppt_h"/>
                                          </p:val>
                                        </p:tav>
                                      </p:tavLst>
                                    </p:anim>
                                    <p:animEffect transition="in" filter="fade">
                                      <p:cBhvr>
                                        <p:cTn id="28" dur="500"/>
                                        <p:tgtEl>
                                          <p:spTgt spid="23"/>
                                        </p:tgtEl>
                                      </p:cBhvr>
                                    </p:animEffect>
                                  </p:childTnLst>
                                </p:cTn>
                              </p:par>
                              <p:par>
                                <p:cTn id="29" presetID="53" presetClass="entr" presetSubtype="16"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500" fill="hold"/>
                                        <p:tgtEl>
                                          <p:spTgt spid="24"/>
                                        </p:tgtEl>
                                        <p:attrNameLst>
                                          <p:attrName>ppt_w</p:attrName>
                                        </p:attrNameLst>
                                      </p:cBhvr>
                                      <p:tavLst>
                                        <p:tav tm="0">
                                          <p:val>
                                            <p:fltVal val="0"/>
                                          </p:val>
                                        </p:tav>
                                        <p:tav tm="100000">
                                          <p:val>
                                            <p:strVal val="#ppt_w"/>
                                          </p:val>
                                        </p:tav>
                                      </p:tavLst>
                                    </p:anim>
                                    <p:anim calcmode="lin" valueType="num">
                                      <p:cBhvr>
                                        <p:cTn id="32" dur="500" fill="hold"/>
                                        <p:tgtEl>
                                          <p:spTgt spid="24"/>
                                        </p:tgtEl>
                                        <p:attrNameLst>
                                          <p:attrName>ppt_h</p:attrName>
                                        </p:attrNameLst>
                                      </p:cBhvr>
                                      <p:tavLst>
                                        <p:tav tm="0">
                                          <p:val>
                                            <p:fltVal val="0"/>
                                          </p:val>
                                        </p:tav>
                                        <p:tav tm="100000">
                                          <p:val>
                                            <p:strVal val="#ppt_h"/>
                                          </p:val>
                                        </p:tav>
                                      </p:tavLst>
                                    </p:anim>
                                    <p:animEffect transition="in" filter="fade">
                                      <p:cBhvr>
                                        <p:cTn id="33" dur="500"/>
                                        <p:tgtEl>
                                          <p:spTgt spid="24"/>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p:cTn id="38" dur="500" fill="hold"/>
                                        <p:tgtEl>
                                          <p:spTgt spid="16"/>
                                        </p:tgtEl>
                                        <p:attrNameLst>
                                          <p:attrName>ppt_w</p:attrName>
                                        </p:attrNameLst>
                                      </p:cBhvr>
                                      <p:tavLst>
                                        <p:tav tm="0">
                                          <p:val>
                                            <p:fltVal val="0"/>
                                          </p:val>
                                        </p:tav>
                                        <p:tav tm="100000">
                                          <p:val>
                                            <p:strVal val="#ppt_w"/>
                                          </p:val>
                                        </p:tav>
                                      </p:tavLst>
                                    </p:anim>
                                    <p:anim calcmode="lin" valueType="num">
                                      <p:cBhvr>
                                        <p:cTn id="39" dur="500" fill="hold"/>
                                        <p:tgtEl>
                                          <p:spTgt spid="16"/>
                                        </p:tgtEl>
                                        <p:attrNameLst>
                                          <p:attrName>ppt_h</p:attrName>
                                        </p:attrNameLst>
                                      </p:cBhvr>
                                      <p:tavLst>
                                        <p:tav tm="0">
                                          <p:val>
                                            <p:fltVal val="0"/>
                                          </p:val>
                                        </p:tav>
                                        <p:tav tm="100000">
                                          <p:val>
                                            <p:strVal val="#ppt_h"/>
                                          </p:val>
                                        </p:tav>
                                      </p:tavLst>
                                    </p:anim>
                                    <p:animEffect transition="in" filter="fade">
                                      <p:cBhvr>
                                        <p:cTn id="40" dur="500"/>
                                        <p:tgtEl>
                                          <p:spTgt spid="1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par>
                                <p:cTn id="46" presetID="53" presetClass="entr" presetSubtype="16" fill="hold" nodeType="with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p:cTn id="55" dur="500" fill="hold"/>
                                        <p:tgtEl>
                                          <p:spTgt spid="17"/>
                                        </p:tgtEl>
                                        <p:attrNameLst>
                                          <p:attrName>ppt_w</p:attrName>
                                        </p:attrNameLst>
                                      </p:cBhvr>
                                      <p:tavLst>
                                        <p:tav tm="0">
                                          <p:val>
                                            <p:fltVal val="0"/>
                                          </p:val>
                                        </p:tav>
                                        <p:tav tm="100000">
                                          <p:val>
                                            <p:strVal val="#ppt_w"/>
                                          </p:val>
                                        </p:tav>
                                      </p:tavLst>
                                    </p:anim>
                                    <p:anim calcmode="lin" valueType="num">
                                      <p:cBhvr>
                                        <p:cTn id="56" dur="500" fill="hold"/>
                                        <p:tgtEl>
                                          <p:spTgt spid="17"/>
                                        </p:tgtEl>
                                        <p:attrNameLst>
                                          <p:attrName>ppt_h</p:attrName>
                                        </p:attrNameLst>
                                      </p:cBhvr>
                                      <p:tavLst>
                                        <p:tav tm="0">
                                          <p:val>
                                            <p:fltVal val="0"/>
                                          </p:val>
                                        </p:tav>
                                        <p:tav tm="100000">
                                          <p:val>
                                            <p:strVal val="#ppt_h"/>
                                          </p:val>
                                        </p:tav>
                                      </p:tavLst>
                                    </p:anim>
                                    <p:animEffect transition="in" filter="fade">
                                      <p:cBhvr>
                                        <p:cTn id="57" dur="500"/>
                                        <p:tgtEl>
                                          <p:spTgt spid="17"/>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8"/>
                                        </p:tgtEl>
                                        <p:attrNameLst>
                                          <p:attrName>style.visibility</p:attrName>
                                        </p:attrNameLst>
                                      </p:cBhvr>
                                      <p:to>
                                        <p:strVal val="visible"/>
                                      </p:to>
                                    </p:set>
                                    <p:anim calcmode="lin" valueType="num">
                                      <p:cBhvr>
                                        <p:cTn id="60" dur="500" fill="hold"/>
                                        <p:tgtEl>
                                          <p:spTgt spid="18"/>
                                        </p:tgtEl>
                                        <p:attrNameLst>
                                          <p:attrName>ppt_w</p:attrName>
                                        </p:attrNameLst>
                                      </p:cBhvr>
                                      <p:tavLst>
                                        <p:tav tm="0">
                                          <p:val>
                                            <p:fltVal val="0"/>
                                          </p:val>
                                        </p:tav>
                                        <p:tav tm="100000">
                                          <p:val>
                                            <p:strVal val="#ppt_w"/>
                                          </p:val>
                                        </p:tav>
                                      </p:tavLst>
                                    </p:anim>
                                    <p:anim calcmode="lin" valueType="num">
                                      <p:cBhvr>
                                        <p:cTn id="61" dur="500" fill="hold"/>
                                        <p:tgtEl>
                                          <p:spTgt spid="18"/>
                                        </p:tgtEl>
                                        <p:attrNameLst>
                                          <p:attrName>ppt_h</p:attrName>
                                        </p:attrNameLst>
                                      </p:cBhvr>
                                      <p:tavLst>
                                        <p:tav tm="0">
                                          <p:val>
                                            <p:fltVal val="0"/>
                                          </p:val>
                                        </p:tav>
                                        <p:tav tm="100000">
                                          <p:val>
                                            <p:strVal val="#ppt_h"/>
                                          </p:val>
                                        </p:tav>
                                      </p:tavLst>
                                    </p:anim>
                                    <p:animEffect transition="in" filter="fade">
                                      <p:cBhvr>
                                        <p:cTn id="62" dur="500"/>
                                        <p:tgtEl>
                                          <p:spTgt spid="18"/>
                                        </p:tgtEl>
                                      </p:cBhvr>
                                    </p:animEffect>
                                  </p:childTnLst>
                                </p:cTn>
                              </p:par>
                              <p:par>
                                <p:cTn id="63" presetID="53" presetClass="entr" presetSubtype="16" fill="hold" nodeType="with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animEffect transition="in" filter="fade">
                                      <p:cBhvr>
                                        <p:cTn id="6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5" grpId="0"/>
      <p:bldP spid="16" grpId="0"/>
      <p:bldP spid="17" grpId="0"/>
      <p:bldP spid="18" grpId="0"/>
      <p:bldP spid="19" grpId="0"/>
      <p:bldP spid="2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C386AFCA-1F0F-47DC-A01C-2F0F8C0CD25B}"/>
              </a:ext>
            </a:extLst>
          </p:cNvPr>
          <p:cNvSpPr txBox="1"/>
          <p:nvPr/>
        </p:nvSpPr>
        <p:spPr>
          <a:xfrm>
            <a:off x="1038525" y="1103231"/>
            <a:ext cx="5714613" cy="553998"/>
          </a:xfrm>
          <a:prstGeom prst="rect">
            <a:avLst/>
          </a:prstGeom>
          <a:noFill/>
        </p:spPr>
        <p:txBody>
          <a:bodyPr wrap="square">
            <a:spAutoFit/>
          </a:bodyPr>
          <a:lstStyle/>
          <a:p>
            <a:pPr marL="457200" indent="-457200">
              <a:buFont typeface="Arial" panose="020B0604020202020204" pitchFamily="34" charset="0"/>
              <a:buChar char="•"/>
            </a:pPr>
            <a:r>
              <a:rPr lang="de-CH" sz="3000" dirty="0"/>
              <a:t>14 Bestimmungen des Bundes</a:t>
            </a:r>
          </a:p>
        </p:txBody>
      </p:sp>
      <p:sp>
        <p:nvSpPr>
          <p:cNvPr id="8" name="Textfeld 7">
            <a:extLst>
              <a:ext uri="{FF2B5EF4-FFF2-40B4-BE49-F238E27FC236}">
                <a16:creationId xmlns:a16="http://schemas.microsoft.com/office/drawing/2014/main" id="{09CB7B44-196C-499F-AFBA-289192309BA4}"/>
              </a:ext>
            </a:extLst>
          </p:cNvPr>
          <p:cNvSpPr txBox="1"/>
          <p:nvPr/>
        </p:nvSpPr>
        <p:spPr>
          <a:xfrm>
            <a:off x="372591" y="1957441"/>
            <a:ext cx="6841941" cy="4247317"/>
          </a:xfrm>
          <a:prstGeom prst="rect">
            <a:avLst/>
          </a:prstGeom>
          <a:noFill/>
        </p:spPr>
        <p:txBody>
          <a:bodyPr wrap="square" rtlCol="0">
            <a:spAutoFit/>
          </a:bodyPr>
          <a:lstStyle/>
          <a:p>
            <a:pPr marL="342900" indent="-342900">
              <a:buAutoNum type="arabicPeriod"/>
            </a:pPr>
            <a:r>
              <a:rPr lang="de-CH" sz="3000" dirty="0"/>
              <a:t>Eine grosse Nation (Israel) soll von Abraham abstammen</a:t>
            </a:r>
          </a:p>
          <a:p>
            <a:pPr marL="342900" indent="-342900">
              <a:buAutoNum type="arabicPeriod"/>
            </a:pPr>
            <a:r>
              <a:rPr lang="de-CH" sz="3000" dirty="0"/>
              <a:t>Ihm wurde ein Land (Kanaan) verheissen</a:t>
            </a:r>
          </a:p>
          <a:p>
            <a:pPr marL="342900" indent="-342900">
              <a:buAutoNum type="arabicPeriod"/>
            </a:pPr>
            <a:r>
              <a:rPr lang="de-CH" sz="3000" dirty="0"/>
              <a:t>Er selbst soll grossen Segen empfangen</a:t>
            </a:r>
          </a:p>
          <a:p>
            <a:pPr marL="342900" indent="-342900">
              <a:buAutoNum type="arabicPeriod"/>
            </a:pPr>
            <a:r>
              <a:rPr lang="de-CH" sz="3000" dirty="0"/>
              <a:t>Sein Name soll gross werden</a:t>
            </a:r>
          </a:p>
          <a:p>
            <a:pPr marL="342900" indent="-342900">
              <a:buAutoNum type="arabicPeriod"/>
            </a:pPr>
            <a:r>
              <a:rPr lang="de-CH" sz="3000" dirty="0"/>
              <a:t>Er wird ein Segen für andere werden</a:t>
            </a:r>
          </a:p>
          <a:p>
            <a:pPr marL="342900" indent="-342900">
              <a:buAutoNum type="arabicPeriod"/>
            </a:pPr>
            <a:r>
              <a:rPr lang="de-CH" sz="3000" dirty="0"/>
              <a:t>Wer Israel segnet, wird gesegnet werden</a:t>
            </a:r>
          </a:p>
          <a:p>
            <a:pPr marL="342900" indent="-342900">
              <a:buAutoNum type="arabicPeriod"/>
            </a:pPr>
            <a:r>
              <a:rPr lang="de-CH" sz="3000" dirty="0"/>
              <a:t>Wer Israel verflucht, wird verflucht werden</a:t>
            </a:r>
          </a:p>
        </p:txBody>
      </p:sp>
      <p:pic>
        <p:nvPicPr>
          <p:cNvPr id="1028" name="Picture 4" descr="Gott schließt einen Bund mit Abraham | Botschaft der Bibel">
            <a:extLst>
              <a:ext uri="{FF2B5EF4-FFF2-40B4-BE49-F238E27FC236}">
                <a16:creationId xmlns:a16="http://schemas.microsoft.com/office/drawing/2014/main" id="{1CC061D7-A2FA-46FD-B6E4-3D2978DD22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6202" y="2132202"/>
            <a:ext cx="4725798" cy="4725798"/>
          </a:xfrm>
          <a:prstGeom prst="rect">
            <a:avLst/>
          </a:prstGeom>
          <a:noFill/>
          <a:extLst>
            <a:ext uri="{909E8E84-426E-40DD-AFC4-6F175D3DCCD1}">
              <a14:hiddenFill xmlns:a14="http://schemas.microsoft.com/office/drawing/2010/main">
                <a:solidFill>
                  <a:srgbClr val="FFFFFF"/>
                </a:solidFill>
              </a14:hiddenFill>
            </a:ext>
          </a:extLst>
        </p:spPr>
      </p:pic>
      <p:sp>
        <p:nvSpPr>
          <p:cNvPr id="10" name="Titel 1">
            <a:extLst>
              <a:ext uri="{FF2B5EF4-FFF2-40B4-BE49-F238E27FC236}">
                <a16:creationId xmlns:a16="http://schemas.microsoft.com/office/drawing/2014/main" id="{BBAD10E4-A374-4F87-A57B-9F058AF33EA5}"/>
              </a:ext>
            </a:extLst>
          </p:cNvPr>
          <p:cNvSpPr txBox="1">
            <a:spLocks/>
          </p:cNvSpPr>
          <p:nvPr/>
        </p:nvSpPr>
        <p:spPr>
          <a:xfrm>
            <a:off x="838200" y="365126"/>
            <a:ext cx="10515600" cy="8171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CH" b="1"/>
              <a:t>Bund (Segen)</a:t>
            </a:r>
            <a:endParaRPr lang="de-CH" b="1" dirty="0"/>
          </a:p>
        </p:txBody>
      </p:sp>
    </p:spTree>
    <p:extLst>
      <p:ext uri="{BB962C8B-B14F-4D97-AF65-F5344CB8AC3E}">
        <p14:creationId xmlns:p14="http://schemas.microsoft.com/office/powerpoint/2010/main" val="87499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 calcmode="lin" valueType="num">
                                      <p:cBhvr>
                                        <p:cTn id="14"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8">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1" end="1"/>
                                            </p:txEl>
                                          </p:spTgt>
                                        </p:tgtEl>
                                        <p:attrNameLst>
                                          <p:attrName>style.visibility</p:attrName>
                                        </p:attrNameLst>
                                      </p:cBhvr>
                                      <p:to>
                                        <p:strVal val="visible"/>
                                      </p:to>
                                    </p:set>
                                    <p:anim calcmode="lin" valueType="num">
                                      <p:cBhvr>
                                        <p:cTn id="21"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8">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2" end="2"/>
                                            </p:txEl>
                                          </p:spTgt>
                                        </p:tgtEl>
                                        <p:attrNameLst>
                                          <p:attrName>style.visibility</p:attrName>
                                        </p:attrNameLst>
                                      </p:cBhvr>
                                      <p:to>
                                        <p:strVal val="visible"/>
                                      </p:to>
                                    </p:set>
                                    <p:anim calcmode="lin" valueType="num">
                                      <p:cBhvr>
                                        <p:cTn id="28"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8">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
                                            <p:txEl>
                                              <p:pRg st="3" end="3"/>
                                            </p:txEl>
                                          </p:spTgt>
                                        </p:tgtEl>
                                        <p:attrNameLst>
                                          <p:attrName>style.visibility</p:attrName>
                                        </p:attrNameLst>
                                      </p:cBhvr>
                                      <p:to>
                                        <p:strVal val="visible"/>
                                      </p:to>
                                    </p:set>
                                    <p:anim calcmode="lin" valueType="num">
                                      <p:cBhvr>
                                        <p:cTn id="35"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8">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8">
                                            <p:txEl>
                                              <p:pRg st="4" end="4"/>
                                            </p:txEl>
                                          </p:spTgt>
                                        </p:tgtEl>
                                        <p:attrNameLst>
                                          <p:attrName>style.visibility</p:attrName>
                                        </p:attrNameLst>
                                      </p:cBhvr>
                                      <p:to>
                                        <p:strVal val="visible"/>
                                      </p:to>
                                    </p:set>
                                    <p:anim calcmode="lin" valueType="num">
                                      <p:cBhvr>
                                        <p:cTn id="42"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43"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44" dur="500"/>
                                        <p:tgtEl>
                                          <p:spTgt spid="8">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8">
                                            <p:txEl>
                                              <p:pRg st="5" end="5"/>
                                            </p:txEl>
                                          </p:spTgt>
                                        </p:tgtEl>
                                        <p:attrNameLst>
                                          <p:attrName>style.visibility</p:attrName>
                                        </p:attrNameLst>
                                      </p:cBhvr>
                                      <p:to>
                                        <p:strVal val="visible"/>
                                      </p:to>
                                    </p:set>
                                    <p:anim calcmode="lin" valueType="num">
                                      <p:cBhvr>
                                        <p:cTn id="49" dur="500" fill="hold"/>
                                        <p:tgtEl>
                                          <p:spTgt spid="8">
                                            <p:txEl>
                                              <p:pRg st="5" end="5"/>
                                            </p:txEl>
                                          </p:spTgt>
                                        </p:tgtEl>
                                        <p:attrNameLst>
                                          <p:attrName>ppt_w</p:attrName>
                                        </p:attrNameLst>
                                      </p:cBhvr>
                                      <p:tavLst>
                                        <p:tav tm="0">
                                          <p:val>
                                            <p:fltVal val="0"/>
                                          </p:val>
                                        </p:tav>
                                        <p:tav tm="100000">
                                          <p:val>
                                            <p:strVal val="#ppt_w"/>
                                          </p:val>
                                        </p:tav>
                                      </p:tavLst>
                                    </p:anim>
                                    <p:anim calcmode="lin" valueType="num">
                                      <p:cBhvr>
                                        <p:cTn id="50" dur="500" fill="hold"/>
                                        <p:tgtEl>
                                          <p:spTgt spid="8">
                                            <p:txEl>
                                              <p:pRg st="5" end="5"/>
                                            </p:txEl>
                                          </p:spTgt>
                                        </p:tgtEl>
                                        <p:attrNameLst>
                                          <p:attrName>ppt_h</p:attrName>
                                        </p:attrNameLst>
                                      </p:cBhvr>
                                      <p:tavLst>
                                        <p:tav tm="0">
                                          <p:val>
                                            <p:fltVal val="0"/>
                                          </p:val>
                                        </p:tav>
                                        <p:tav tm="100000">
                                          <p:val>
                                            <p:strVal val="#ppt_h"/>
                                          </p:val>
                                        </p:tav>
                                      </p:tavLst>
                                    </p:anim>
                                    <p:animEffect transition="in" filter="fade">
                                      <p:cBhvr>
                                        <p:cTn id="51" dur="500"/>
                                        <p:tgtEl>
                                          <p:spTgt spid="8">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8">
                                            <p:txEl>
                                              <p:pRg st="6" end="6"/>
                                            </p:txEl>
                                          </p:spTgt>
                                        </p:tgtEl>
                                        <p:attrNameLst>
                                          <p:attrName>style.visibility</p:attrName>
                                        </p:attrNameLst>
                                      </p:cBhvr>
                                      <p:to>
                                        <p:strVal val="visible"/>
                                      </p:to>
                                    </p:set>
                                    <p:anim calcmode="lin" valueType="num">
                                      <p:cBhvr>
                                        <p:cTn id="56" dur="500" fill="hold"/>
                                        <p:tgtEl>
                                          <p:spTgt spid="8">
                                            <p:txEl>
                                              <p:pRg st="6" end="6"/>
                                            </p:txEl>
                                          </p:spTgt>
                                        </p:tgtEl>
                                        <p:attrNameLst>
                                          <p:attrName>ppt_w</p:attrName>
                                        </p:attrNameLst>
                                      </p:cBhvr>
                                      <p:tavLst>
                                        <p:tav tm="0">
                                          <p:val>
                                            <p:fltVal val="0"/>
                                          </p:val>
                                        </p:tav>
                                        <p:tav tm="100000">
                                          <p:val>
                                            <p:strVal val="#ppt_w"/>
                                          </p:val>
                                        </p:tav>
                                      </p:tavLst>
                                    </p:anim>
                                    <p:anim calcmode="lin" valueType="num">
                                      <p:cBhvr>
                                        <p:cTn id="57" dur="500" fill="hold"/>
                                        <p:tgtEl>
                                          <p:spTgt spid="8">
                                            <p:txEl>
                                              <p:pRg st="6" end="6"/>
                                            </p:txEl>
                                          </p:spTgt>
                                        </p:tgtEl>
                                        <p:attrNameLst>
                                          <p:attrName>ppt_h</p:attrName>
                                        </p:attrNameLst>
                                      </p:cBhvr>
                                      <p:tavLst>
                                        <p:tav tm="0">
                                          <p:val>
                                            <p:fltVal val="0"/>
                                          </p:val>
                                        </p:tav>
                                        <p:tav tm="100000">
                                          <p:val>
                                            <p:strVal val="#ppt_h"/>
                                          </p:val>
                                        </p:tav>
                                      </p:tavLst>
                                    </p:anim>
                                    <p:animEffect transition="in" filter="fade">
                                      <p:cBhvr>
                                        <p:cTn id="58"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a:extLst>
              <a:ext uri="{FF2B5EF4-FFF2-40B4-BE49-F238E27FC236}">
                <a16:creationId xmlns:a16="http://schemas.microsoft.com/office/drawing/2014/main" id="{09CB7B44-196C-499F-AFBA-289192309BA4}"/>
              </a:ext>
            </a:extLst>
          </p:cNvPr>
          <p:cNvSpPr txBox="1"/>
          <p:nvPr/>
        </p:nvSpPr>
        <p:spPr>
          <a:xfrm>
            <a:off x="318063" y="1657229"/>
            <a:ext cx="6988748" cy="5170646"/>
          </a:xfrm>
          <a:prstGeom prst="rect">
            <a:avLst/>
          </a:prstGeom>
          <a:noFill/>
        </p:spPr>
        <p:txBody>
          <a:bodyPr wrap="square" rtlCol="0">
            <a:spAutoFit/>
          </a:bodyPr>
          <a:lstStyle/>
          <a:p>
            <a:r>
              <a:rPr lang="de-CH" sz="3000" dirty="0"/>
              <a:t>8.   In Abraham werden letztlich alle    </a:t>
            </a:r>
          </a:p>
          <a:p>
            <a:r>
              <a:rPr lang="de-CH" sz="3000" dirty="0"/>
              <a:t>       gesegnet werden</a:t>
            </a:r>
          </a:p>
          <a:p>
            <a:r>
              <a:rPr lang="de-CH" sz="3000" dirty="0"/>
              <a:t>9.   Abraham bekommt einen Sohn mit Sara</a:t>
            </a:r>
          </a:p>
          <a:p>
            <a:r>
              <a:rPr lang="de-CH" sz="3000" dirty="0"/>
              <a:t>10. Knechtschaft in Ägypten (Nachkommen)</a:t>
            </a:r>
          </a:p>
          <a:p>
            <a:r>
              <a:rPr lang="de-CH" sz="3000" dirty="0"/>
              <a:t>11. Weitere Nationen werden von Abraham</a:t>
            </a:r>
          </a:p>
          <a:p>
            <a:r>
              <a:rPr lang="de-CH" sz="3000" dirty="0"/>
              <a:t>       abstammen (arabische Staaten)</a:t>
            </a:r>
          </a:p>
          <a:p>
            <a:r>
              <a:rPr lang="de-CH" sz="3000" dirty="0"/>
              <a:t>12. Von Abram (erhabener Vater) zu </a:t>
            </a:r>
          </a:p>
          <a:p>
            <a:r>
              <a:rPr lang="de-CH" sz="3000" dirty="0"/>
              <a:t>       Abraham (Vater einer Menge)</a:t>
            </a:r>
          </a:p>
          <a:p>
            <a:r>
              <a:rPr lang="de-CH" sz="3000" dirty="0"/>
              <a:t>13. Von </a:t>
            </a:r>
            <a:r>
              <a:rPr lang="de-CH" sz="3000" dirty="0" err="1"/>
              <a:t>Sarai</a:t>
            </a:r>
            <a:r>
              <a:rPr lang="de-CH" sz="3000" dirty="0"/>
              <a:t> (meine Fürstin) zu Sara (die</a:t>
            </a:r>
          </a:p>
          <a:p>
            <a:r>
              <a:rPr lang="de-CH" sz="3000" dirty="0"/>
              <a:t>       Fürstin)</a:t>
            </a:r>
          </a:p>
          <a:p>
            <a:r>
              <a:rPr lang="de-CH" sz="3000" dirty="0"/>
              <a:t>14. Beschneidung als Zeichen des Bundes</a:t>
            </a:r>
          </a:p>
        </p:txBody>
      </p:sp>
      <p:pic>
        <p:nvPicPr>
          <p:cNvPr id="1028" name="Picture 4" descr="Gott schließt einen Bund mit Abraham | Botschaft der Bibel">
            <a:extLst>
              <a:ext uri="{FF2B5EF4-FFF2-40B4-BE49-F238E27FC236}">
                <a16:creationId xmlns:a16="http://schemas.microsoft.com/office/drawing/2014/main" id="{1CC061D7-A2FA-46FD-B6E4-3D2978DD22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6202" y="2132202"/>
            <a:ext cx="4725798" cy="4725798"/>
          </a:xfrm>
          <a:prstGeom prst="rect">
            <a:avLst/>
          </a:prstGeom>
          <a:noFill/>
          <a:extLst>
            <a:ext uri="{909E8E84-426E-40DD-AFC4-6F175D3DCCD1}">
              <a14:hiddenFill xmlns:a14="http://schemas.microsoft.com/office/drawing/2010/main">
                <a:solidFill>
                  <a:srgbClr val="FFFFFF"/>
                </a:solidFill>
              </a14:hiddenFill>
            </a:ext>
          </a:extLst>
        </p:spPr>
      </p:pic>
      <p:sp>
        <p:nvSpPr>
          <p:cNvPr id="9" name="Titel 1">
            <a:extLst>
              <a:ext uri="{FF2B5EF4-FFF2-40B4-BE49-F238E27FC236}">
                <a16:creationId xmlns:a16="http://schemas.microsoft.com/office/drawing/2014/main" id="{AF3D63B5-E952-4C92-B10E-133329B65B1C}"/>
              </a:ext>
            </a:extLst>
          </p:cNvPr>
          <p:cNvSpPr txBox="1">
            <a:spLocks/>
          </p:cNvSpPr>
          <p:nvPr/>
        </p:nvSpPr>
        <p:spPr>
          <a:xfrm>
            <a:off x="838200" y="365126"/>
            <a:ext cx="10515600" cy="8171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CH" b="1"/>
              <a:t>Bund (Segen)</a:t>
            </a:r>
            <a:endParaRPr lang="de-CH" b="1" dirty="0"/>
          </a:p>
        </p:txBody>
      </p:sp>
      <p:sp>
        <p:nvSpPr>
          <p:cNvPr id="10" name="Textfeld 9">
            <a:extLst>
              <a:ext uri="{FF2B5EF4-FFF2-40B4-BE49-F238E27FC236}">
                <a16:creationId xmlns:a16="http://schemas.microsoft.com/office/drawing/2014/main" id="{A0002981-263A-478E-AC43-C891B7CC127D}"/>
              </a:ext>
            </a:extLst>
          </p:cNvPr>
          <p:cNvSpPr txBox="1"/>
          <p:nvPr/>
        </p:nvSpPr>
        <p:spPr>
          <a:xfrm>
            <a:off x="1038525" y="1103231"/>
            <a:ext cx="5714613" cy="553998"/>
          </a:xfrm>
          <a:prstGeom prst="rect">
            <a:avLst/>
          </a:prstGeom>
          <a:noFill/>
        </p:spPr>
        <p:txBody>
          <a:bodyPr wrap="square">
            <a:spAutoFit/>
          </a:bodyPr>
          <a:lstStyle/>
          <a:p>
            <a:pPr marL="457200" indent="-457200">
              <a:buFont typeface="Arial" panose="020B0604020202020204" pitchFamily="34" charset="0"/>
              <a:buChar char="•"/>
            </a:pPr>
            <a:r>
              <a:rPr lang="de-CH" sz="3000" dirty="0"/>
              <a:t>14 Bestimmungen des Bundes</a:t>
            </a:r>
          </a:p>
        </p:txBody>
      </p:sp>
    </p:spTree>
    <p:extLst>
      <p:ext uri="{BB962C8B-B14F-4D97-AF65-F5344CB8AC3E}">
        <p14:creationId xmlns:p14="http://schemas.microsoft.com/office/powerpoint/2010/main" val="2095414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 calcmode="lin" valueType="num">
                                      <p:cBhvr>
                                        <p:cTn id="12"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8">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p:cTn id="19"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8">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 calcmode="lin" valueType="num">
                                      <p:cBhvr>
                                        <p:cTn id="26"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7"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8" dur="500"/>
                                        <p:tgtEl>
                                          <p:spTgt spid="8">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8">
                                            <p:txEl>
                                              <p:pRg st="4" end="4"/>
                                            </p:txEl>
                                          </p:spTgt>
                                        </p:tgtEl>
                                        <p:attrNameLst>
                                          <p:attrName>style.visibility</p:attrName>
                                        </p:attrNameLst>
                                      </p:cBhvr>
                                      <p:to>
                                        <p:strVal val="visible"/>
                                      </p:to>
                                    </p:set>
                                    <p:anim calcmode="lin" valueType="num">
                                      <p:cBhvr>
                                        <p:cTn id="33"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34"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5" dur="500"/>
                                        <p:tgtEl>
                                          <p:spTgt spid="8">
                                            <p:txEl>
                                              <p:pRg st="4" end="4"/>
                                            </p:txEl>
                                          </p:spTgt>
                                        </p:tgtEl>
                                      </p:cBhvr>
                                    </p:animEffect>
                                  </p:childTnLst>
                                </p:cTn>
                              </p:par>
                              <p:par>
                                <p:cTn id="36" presetID="53" presetClass="entr" presetSubtype="16" fill="hold" nodeType="withEffect">
                                  <p:stCondLst>
                                    <p:cond delay="0"/>
                                  </p:stCondLst>
                                  <p:childTnLst>
                                    <p:set>
                                      <p:cBhvr>
                                        <p:cTn id="37" dur="1" fill="hold">
                                          <p:stCondLst>
                                            <p:cond delay="0"/>
                                          </p:stCondLst>
                                        </p:cTn>
                                        <p:tgtEl>
                                          <p:spTgt spid="8">
                                            <p:txEl>
                                              <p:pRg st="5" end="5"/>
                                            </p:txEl>
                                          </p:spTgt>
                                        </p:tgtEl>
                                        <p:attrNameLst>
                                          <p:attrName>style.visibility</p:attrName>
                                        </p:attrNameLst>
                                      </p:cBhvr>
                                      <p:to>
                                        <p:strVal val="visible"/>
                                      </p:to>
                                    </p:set>
                                    <p:anim calcmode="lin" valueType="num">
                                      <p:cBhvr>
                                        <p:cTn id="38" dur="500" fill="hold"/>
                                        <p:tgtEl>
                                          <p:spTgt spid="8">
                                            <p:txEl>
                                              <p:pRg st="5" end="5"/>
                                            </p:txEl>
                                          </p:spTgt>
                                        </p:tgtEl>
                                        <p:attrNameLst>
                                          <p:attrName>ppt_w</p:attrName>
                                        </p:attrNameLst>
                                      </p:cBhvr>
                                      <p:tavLst>
                                        <p:tav tm="0">
                                          <p:val>
                                            <p:fltVal val="0"/>
                                          </p:val>
                                        </p:tav>
                                        <p:tav tm="100000">
                                          <p:val>
                                            <p:strVal val="#ppt_w"/>
                                          </p:val>
                                        </p:tav>
                                      </p:tavLst>
                                    </p:anim>
                                    <p:anim calcmode="lin" valueType="num">
                                      <p:cBhvr>
                                        <p:cTn id="39" dur="500" fill="hold"/>
                                        <p:tgtEl>
                                          <p:spTgt spid="8">
                                            <p:txEl>
                                              <p:pRg st="5" end="5"/>
                                            </p:txEl>
                                          </p:spTgt>
                                        </p:tgtEl>
                                        <p:attrNameLst>
                                          <p:attrName>ppt_h</p:attrName>
                                        </p:attrNameLst>
                                      </p:cBhvr>
                                      <p:tavLst>
                                        <p:tav tm="0">
                                          <p:val>
                                            <p:fltVal val="0"/>
                                          </p:val>
                                        </p:tav>
                                        <p:tav tm="100000">
                                          <p:val>
                                            <p:strVal val="#ppt_h"/>
                                          </p:val>
                                        </p:tav>
                                      </p:tavLst>
                                    </p:anim>
                                    <p:animEffect transition="in" filter="fade">
                                      <p:cBhvr>
                                        <p:cTn id="40" dur="500"/>
                                        <p:tgtEl>
                                          <p:spTgt spid="8">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nodeType="clickEffect">
                                  <p:stCondLst>
                                    <p:cond delay="0"/>
                                  </p:stCondLst>
                                  <p:childTnLst>
                                    <p:set>
                                      <p:cBhvr>
                                        <p:cTn id="44" dur="1" fill="hold">
                                          <p:stCondLst>
                                            <p:cond delay="0"/>
                                          </p:stCondLst>
                                        </p:cTn>
                                        <p:tgtEl>
                                          <p:spTgt spid="8">
                                            <p:txEl>
                                              <p:pRg st="6" end="6"/>
                                            </p:txEl>
                                          </p:spTgt>
                                        </p:tgtEl>
                                        <p:attrNameLst>
                                          <p:attrName>style.visibility</p:attrName>
                                        </p:attrNameLst>
                                      </p:cBhvr>
                                      <p:to>
                                        <p:strVal val="visible"/>
                                      </p:to>
                                    </p:set>
                                    <p:anim calcmode="lin" valueType="num">
                                      <p:cBhvr>
                                        <p:cTn id="45" dur="500" fill="hold"/>
                                        <p:tgtEl>
                                          <p:spTgt spid="8">
                                            <p:txEl>
                                              <p:pRg st="6" end="6"/>
                                            </p:txEl>
                                          </p:spTgt>
                                        </p:tgtEl>
                                        <p:attrNameLst>
                                          <p:attrName>ppt_w</p:attrName>
                                        </p:attrNameLst>
                                      </p:cBhvr>
                                      <p:tavLst>
                                        <p:tav tm="0">
                                          <p:val>
                                            <p:fltVal val="0"/>
                                          </p:val>
                                        </p:tav>
                                        <p:tav tm="100000">
                                          <p:val>
                                            <p:strVal val="#ppt_w"/>
                                          </p:val>
                                        </p:tav>
                                      </p:tavLst>
                                    </p:anim>
                                    <p:anim calcmode="lin" valueType="num">
                                      <p:cBhvr>
                                        <p:cTn id="46" dur="500" fill="hold"/>
                                        <p:tgtEl>
                                          <p:spTgt spid="8">
                                            <p:txEl>
                                              <p:pRg st="6" end="6"/>
                                            </p:txEl>
                                          </p:spTgt>
                                        </p:tgtEl>
                                        <p:attrNameLst>
                                          <p:attrName>ppt_h</p:attrName>
                                        </p:attrNameLst>
                                      </p:cBhvr>
                                      <p:tavLst>
                                        <p:tav tm="0">
                                          <p:val>
                                            <p:fltVal val="0"/>
                                          </p:val>
                                        </p:tav>
                                        <p:tav tm="100000">
                                          <p:val>
                                            <p:strVal val="#ppt_h"/>
                                          </p:val>
                                        </p:tav>
                                      </p:tavLst>
                                    </p:anim>
                                    <p:animEffect transition="in" filter="fade">
                                      <p:cBhvr>
                                        <p:cTn id="47" dur="500"/>
                                        <p:tgtEl>
                                          <p:spTgt spid="8">
                                            <p:txEl>
                                              <p:pRg st="6" end="6"/>
                                            </p:txEl>
                                          </p:spTgt>
                                        </p:tgtEl>
                                      </p:cBhvr>
                                    </p:animEffect>
                                  </p:childTnLst>
                                </p:cTn>
                              </p:par>
                              <p:par>
                                <p:cTn id="48" presetID="53" presetClass="entr" presetSubtype="16" fill="hold" nodeType="withEffect">
                                  <p:stCondLst>
                                    <p:cond delay="0"/>
                                  </p:stCondLst>
                                  <p:childTnLst>
                                    <p:set>
                                      <p:cBhvr>
                                        <p:cTn id="49" dur="1" fill="hold">
                                          <p:stCondLst>
                                            <p:cond delay="0"/>
                                          </p:stCondLst>
                                        </p:cTn>
                                        <p:tgtEl>
                                          <p:spTgt spid="8">
                                            <p:txEl>
                                              <p:pRg st="7" end="7"/>
                                            </p:txEl>
                                          </p:spTgt>
                                        </p:tgtEl>
                                        <p:attrNameLst>
                                          <p:attrName>style.visibility</p:attrName>
                                        </p:attrNameLst>
                                      </p:cBhvr>
                                      <p:to>
                                        <p:strVal val="visible"/>
                                      </p:to>
                                    </p:set>
                                    <p:anim calcmode="lin" valueType="num">
                                      <p:cBhvr>
                                        <p:cTn id="50" dur="500" fill="hold"/>
                                        <p:tgtEl>
                                          <p:spTgt spid="8">
                                            <p:txEl>
                                              <p:pRg st="7" end="7"/>
                                            </p:txEl>
                                          </p:spTgt>
                                        </p:tgtEl>
                                        <p:attrNameLst>
                                          <p:attrName>ppt_w</p:attrName>
                                        </p:attrNameLst>
                                      </p:cBhvr>
                                      <p:tavLst>
                                        <p:tav tm="0">
                                          <p:val>
                                            <p:fltVal val="0"/>
                                          </p:val>
                                        </p:tav>
                                        <p:tav tm="100000">
                                          <p:val>
                                            <p:strVal val="#ppt_w"/>
                                          </p:val>
                                        </p:tav>
                                      </p:tavLst>
                                    </p:anim>
                                    <p:anim calcmode="lin" valueType="num">
                                      <p:cBhvr>
                                        <p:cTn id="51" dur="500" fill="hold"/>
                                        <p:tgtEl>
                                          <p:spTgt spid="8">
                                            <p:txEl>
                                              <p:pRg st="7" end="7"/>
                                            </p:txEl>
                                          </p:spTgt>
                                        </p:tgtEl>
                                        <p:attrNameLst>
                                          <p:attrName>ppt_h</p:attrName>
                                        </p:attrNameLst>
                                      </p:cBhvr>
                                      <p:tavLst>
                                        <p:tav tm="0">
                                          <p:val>
                                            <p:fltVal val="0"/>
                                          </p:val>
                                        </p:tav>
                                        <p:tav tm="100000">
                                          <p:val>
                                            <p:strVal val="#ppt_h"/>
                                          </p:val>
                                        </p:tav>
                                      </p:tavLst>
                                    </p:anim>
                                    <p:animEffect transition="in" filter="fade">
                                      <p:cBhvr>
                                        <p:cTn id="52" dur="500"/>
                                        <p:tgtEl>
                                          <p:spTgt spid="8">
                                            <p:txEl>
                                              <p:pRg st="7" end="7"/>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nodeType="clickEffect">
                                  <p:stCondLst>
                                    <p:cond delay="0"/>
                                  </p:stCondLst>
                                  <p:childTnLst>
                                    <p:set>
                                      <p:cBhvr>
                                        <p:cTn id="56" dur="1" fill="hold">
                                          <p:stCondLst>
                                            <p:cond delay="0"/>
                                          </p:stCondLst>
                                        </p:cTn>
                                        <p:tgtEl>
                                          <p:spTgt spid="8">
                                            <p:txEl>
                                              <p:pRg st="8" end="8"/>
                                            </p:txEl>
                                          </p:spTgt>
                                        </p:tgtEl>
                                        <p:attrNameLst>
                                          <p:attrName>style.visibility</p:attrName>
                                        </p:attrNameLst>
                                      </p:cBhvr>
                                      <p:to>
                                        <p:strVal val="visible"/>
                                      </p:to>
                                    </p:set>
                                    <p:anim calcmode="lin" valueType="num">
                                      <p:cBhvr>
                                        <p:cTn id="57" dur="500" fill="hold"/>
                                        <p:tgtEl>
                                          <p:spTgt spid="8">
                                            <p:txEl>
                                              <p:pRg st="8" end="8"/>
                                            </p:txEl>
                                          </p:spTgt>
                                        </p:tgtEl>
                                        <p:attrNameLst>
                                          <p:attrName>ppt_w</p:attrName>
                                        </p:attrNameLst>
                                      </p:cBhvr>
                                      <p:tavLst>
                                        <p:tav tm="0">
                                          <p:val>
                                            <p:fltVal val="0"/>
                                          </p:val>
                                        </p:tav>
                                        <p:tav tm="100000">
                                          <p:val>
                                            <p:strVal val="#ppt_w"/>
                                          </p:val>
                                        </p:tav>
                                      </p:tavLst>
                                    </p:anim>
                                    <p:anim calcmode="lin" valueType="num">
                                      <p:cBhvr>
                                        <p:cTn id="58" dur="500" fill="hold"/>
                                        <p:tgtEl>
                                          <p:spTgt spid="8">
                                            <p:txEl>
                                              <p:pRg st="8" end="8"/>
                                            </p:txEl>
                                          </p:spTgt>
                                        </p:tgtEl>
                                        <p:attrNameLst>
                                          <p:attrName>ppt_h</p:attrName>
                                        </p:attrNameLst>
                                      </p:cBhvr>
                                      <p:tavLst>
                                        <p:tav tm="0">
                                          <p:val>
                                            <p:fltVal val="0"/>
                                          </p:val>
                                        </p:tav>
                                        <p:tav tm="100000">
                                          <p:val>
                                            <p:strVal val="#ppt_h"/>
                                          </p:val>
                                        </p:tav>
                                      </p:tavLst>
                                    </p:anim>
                                    <p:animEffect transition="in" filter="fade">
                                      <p:cBhvr>
                                        <p:cTn id="59" dur="500"/>
                                        <p:tgtEl>
                                          <p:spTgt spid="8">
                                            <p:txEl>
                                              <p:pRg st="8" end="8"/>
                                            </p:txEl>
                                          </p:spTgt>
                                        </p:tgtEl>
                                      </p:cBhvr>
                                    </p:animEffect>
                                  </p:childTnLst>
                                </p:cTn>
                              </p:par>
                              <p:par>
                                <p:cTn id="60" presetID="53" presetClass="entr" presetSubtype="16" fill="hold" nodeType="withEffect">
                                  <p:stCondLst>
                                    <p:cond delay="0"/>
                                  </p:stCondLst>
                                  <p:childTnLst>
                                    <p:set>
                                      <p:cBhvr>
                                        <p:cTn id="61" dur="1" fill="hold">
                                          <p:stCondLst>
                                            <p:cond delay="0"/>
                                          </p:stCondLst>
                                        </p:cTn>
                                        <p:tgtEl>
                                          <p:spTgt spid="8">
                                            <p:txEl>
                                              <p:pRg st="9" end="9"/>
                                            </p:txEl>
                                          </p:spTgt>
                                        </p:tgtEl>
                                        <p:attrNameLst>
                                          <p:attrName>style.visibility</p:attrName>
                                        </p:attrNameLst>
                                      </p:cBhvr>
                                      <p:to>
                                        <p:strVal val="visible"/>
                                      </p:to>
                                    </p:set>
                                    <p:anim calcmode="lin" valueType="num">
                                      <p:cBhvr>
                                        <p:cTn id="62" dur="500" fill="hold"/>
                                        <p:tgtEl>
                                          <p:spTgt spid="8">
                                            <p:txEl>
                                              <p:pRg st="9" end="9"/>
                                            </p:txEl>
                                          </p:spTgt>
                                        </p:tgtEl>
                                        <p:attrNameLst>
                                          <p:attrName>ppt_w</p:attrName>
                                        </p:attrNameLst>
                                      </p:cBhvr>
                                      <p:tavLst>
                                        <p:tav tm="0">
                                          <p:val>
                                            <p:fltVal val="0"/>
                                          </p:val>
                                        </p:tav>
                                        <p:tav tm="100000">
                                          <p:val>
                                            <p:strVal val="#ppt_w"/>
                                          </p:val>
                                        </p:tav>
                                      </p:tavLst>
                                    </p:anim>
                                    <p:anim calcmode="lin" valueType="num">
                                      <p:cBhvr>
                                        <p:cTn id="63" dur="500" fill="hold"/>
                                        <p:tgtEl>
                                          <p:spTgt spid="8">
                                            <p:txEl>
                                              <p:pRg st="9" end="9"/>
                                            </p:txEl>
                                          </p:spTgt>
                                        </p:tgtEl>
                                        <p:attrNameLst>
                                          <p:attrName>ppt_h</p:attrName>
                                        </p:attrNameLst>
                                      </p:cBhvr>
                                      <p:tavLst>
                                        <p:tav tm="0">
                                          <p:val>
                                            <p:fltVal val="0"/>
                                          </p:val>
                                        </p:tav>
                                        <p:tav tm="100000">
                                          <p:val>
                                            <p:strVal val="#ppt_h"/>
                                          </p:val>
                                        </p:tav>
                                      </p:tavLst>
                                    </p:anim>
                                    <p:animEffect transition="in" filter="fade">
                                      <p:cBhvr>
                                        <p:cTn id="64" dur="500"/>
                                        <p:tgtEl>
                                          <p:spTgt spid="8">
                                            <p:txEl>
                                              <p:pRg st="9" end="9"/>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nodeType="clickEffect">
                                  <p:stCondLst>
                                    <p:cond delay="0"/>
                                  </p:stCondLst>
                                  <p:childTnLst>
                                    <p:set>
                                      <p:cBhvr>
                                        <p:cTn id="68" dur="1" fill="hold">
                                          <p:stCondLst>
                                            <p:cond delay="0"/>
                                          </p:stCondLst>
                                        </p:cTn>
                                        <p:tgtEl>
                                          <p:spTgt spid="8">
                                            <p:txEl>
                                              <p:pRg st="10" end="10"/>
                                            </p:txEl>
                                          </p:spTgt>
                                        </p:tgtEl>
                                        <p:attrNameLst>
                                          <p:attrName>style.visibility</p:attrName>
                                        </p:attrNameLst>
                                      </p:cBhvr>
                                      <p:to>
                                        <p:strVal val="visible"/>
                                      </p:to>
                                    </p:set>
                                    <p:anim calcmode="lin" valueType="num">
                                      <p:cBhvr>
                                        <p:cTn id="69" dur="500" fill="hold"/>
                                        <p:tgtEl>
                                          <p:spTgt spid="8">
                                            <p:txEl>
                                              <p:pRg st="10" end="10"/>
                                            </p:txEl>
                                          </p:spTgt>
                                        </p:tgtEl>
                                        <p:attrNameLst>
                                          <p:attrName>ppt_w</p:attrName>
                                        </p:attrNameLst>
                                      </p:cBhvr>
                                      <p:tavLst>
                                        <p:tav tm="0">
                                          <p:val>
                                            <p:fltVal val="0"/>
                                          </p:val>
                                        </p:tav>
                                        <p:tav tm="100000">
                                          <p:val>
                                            <p:strVal val="#ppt_w"/>
                                          </p:val>
                                        </p:tav>
                                      </p:tavLst>
                                    </p:anim>
                                    <p:anim calcmode="lin" valueType="num">
                                      <p:cBhvr>
                                        <p:cTn id="70" dur="500" fill="hold"/>
                                        <p:tgtEl>
                                          <p:spTgt spid="8">
                                            <p:txEl>
                                              <p:pRg st="10" end="10"/>
                                            </p:txEl>
                                          </p:spTgt>
                                        </p:tgtEl>
                                        <p:attrNameLst>
                                          <p:attrName>ppt_h</p:attrName>
                                        </p:attrNameLst>
                                      </p:cBhvr>
                                      <p:tavLst>
                                        <p:tav tm="0">
                                          <p:val>
                                            <p:fltVal val="0"/>
                                          </p:val>
                                        </p:tav>
                                        <p:tav tm="100000">
                                          <p:val>
                                            <p:strVal val="#ppt_h"/>
                                          </p:val>
                                        </p:tav>
                                      </p:tavLst>
                                    </p:anim>
                                    <p:animEffect transition="in" filter="fade">
                                      <p:cBhvr>
                                        <p:cTn id="71" dur="500"/>
                                        <p:tgtEl>
                                          <p:spTgt spid="8">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1">
            <a:extLst>
              <a:ext uri="{FF2B5EF4-FFF2-40B4-BE49-F238E27FC236}">
                <a16:creationId xmlns:a16="http://schemas.microsoft.com/office/drawing/2014/main" id="{AF3D63B5-E952-4C92-B10E-133329B65B1C}"/>
              </a:ext>
            </a:extLst>
          </p:cNvPr>
          <p:cNvSpPr txBox="1">
            <a:spLocks/>
          </p:cNvSpPr>
          <p:nvPr/>
        </p:nvSpPr>
        <p:spPr>
          <a:xfrm>
            <a:off x="838200" y="365126"/>
            <a:ext cx="10515600" cy="8171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CH" b="1"/>
              <a:t>Bund (Segen)</a:t>
            </a:r>
            <a:endParaRPr lang="de-CH" b="1" dirty="0"/>
          </a:p>
        </p:txBody>
      </p:sp>
      <p:sp>
        <p:nvSpPr>
          <p:cNvPr id="10" name="Textfeld 9">
            <a:extLst>
              <a:ext uri="{FF2B5EF4-FFF2-40B4-BE49-F238E27FC236}">
                <a16:creationId xmlns:a16="http://schemas.microsoft.com/office/drawing/2014/main" id="{A0002981-263A-478E-AC43-C891B7CC127D}"/>
              </a:ext>
            </a:extLst>
          </p:cNvPr>
          <p:cNvSpPr txBox="1"/>
          <p:nvPr/>
        </p:nvSpPr>
        <p:spPr>
          <a:xfrm>
            <a:off x="713365" y="1384303"/>
            <a:ext cx="6943600" cy="553998"/>
          </a:xfrm>
          <a:prstGeom prst="rect">
            <a:avLst/>
          </a:prstGeom>
          <a:noFill/>
        </p:spPr>
        <p:txBody>
          <a:bodyPr wrap="square">
            <a:spAutoFit/>
          </a:bodyPr>
          <a:lstStyle/>
          <a:p>
            <a:pPr marL="457200" indent="-457200">
              <a:buFont typeface="Arial" panose="020B0604020202020204" pitchFamily="34" charset="0"/>
              <a:buChar char="•"/>
            </a:pPr>
            <a:r>
              <a:rPr lang="de-CH" sz="3000" dirty="0"/>
              <a:t>Grundlage für weitere Bundesschlüsse</a:t>
            </a:r>
          </a:p>
        </p:txBody>
      </p:sp>
      <p:cxnSp>
        <p:nvCxnSpPr>
          <p:cNvPr id="6" name="Gerade Verbindung mit Pfeil 5">
            <a:extLst>
              <a:ext uri="{FF2B5EF4-FFF2-40B4-BE49-F238E27FC236}">
                <a16:creationId xmlns:a16="http://schemas.microsoft.com/office/drawing/2014/main" id="{5F378552-7D0A-4C09-8F68-93E7F1F4C33D}"/>
              </a:ext>
            </a:extLst>
          </p:cNvPr>
          <p:cNvCxnSpPr>
            <a:cxnSpLocks/>
          </p:cNvCxnSpPr>
          <p:nvPr/>
        </p:nvCxnSpPr>
        <p:spPr>
          <a:xfrm>
            <a:off x="5859809" y="4368521"/>
            <a:ext cx="9757" cy="68745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7" name="Textfeld 6">
            <a:extLst>
              <a:ext uri="{FF2B5EF4-FFF2-40B4-BE49-F238E27FC236}">
                <a16:creationId xmlns:a16="http://schemas.microsoft.com/office/drawing/2014/main" id="{BEE0F9B2-EC0C-483C-98F8-B04E04883216}"/>
              </a:ext>
            </a:extLst>
          </p:cNvPr>
          <p:cNvSpPr txBox="1"/>
          <p:nvPr/>
        </p:nvSpPr>
        <p:spPr>
          <a:xfrm>
            <a:off x="4281323" y="2465416"/>
            <a:ext cx="3176487" cy="553998"/>
          </a:xfrm>
          <a:prstGeom prst="rect">
            <a:avLst/>
          </a:prstGeom>
          <a:noFill/>
        </p:spPr>
        <p:txBody>
          <a:bodyPr wrap="square">
            <a:spAutoFit/>
          </a:bodyPr>
          <a:lstStyle/>
          <a:p>
            <a:r>
              <a:rPr lang="de-CH" sz="3000" dirty="0"/>
              <a:t>Bund mit Abraham</a:t>
            </a:r>
          </a:p>
        </p:txBody>
      </p:sp>
      <p:sp>
        <p:nvSpPr>
          <p:cNvPr id="11" name="Textfeld 10">
            <a:extLst>
              <a:ext uri="{FF2B5EF4-FFF2-40B4-BE49-F238E27FC236}">
                <a16:creationId xmlns:a16="http://schemas.microsoft.com/office/drawing/2014/main" id="{E86DBDEB-7CFB-4E59-9FCC-88E70539BF8A}"/>
              </a:ext>
            </a:extLst>
          </p:cNvPr>
          <p:cNvSpPr txBox="1"/>
          <p:nvPr/>
        </p:nvSpPr>
        <p:spPr>
          <a:xfrm>
            <a:off x="1459830" y="3600320"/>
            <a:ext cx="1115591" cy="553998"/>
          </a:xfrm>
          <a:prstGeom prst="rect">
            <a:avLst/>
          </a:prstGeom>
          <a:noFill/>
        </p:spPr>
        <p:txBody>
          <a:bodyPr wrap="square">
            <a:spAutoFit/>
          </a:bodyPr>
          <a:lstStyle/>
          <a:p>
            <a:r>
              <a:rPr lang="de-CH" sz="3000" dirty="0"/>
              <a:t>Land</a:t>
            </a:r>
          </a:p>
        </p:txBody>
      </p:sp>
      <p:sp>
        <p:nvSpPr>
          <p:cNvPr id="12" name="Textfeld 11">
            <a:extLst>
              <a:ext uri="{FF2B5EF4-FFF2-40B4-BE49-F238E27FC236}">
                <a16:creationId xmlns:a16="http://schemas.microsoft.com/office/drawing/2014/main" id="{DC81C390-271F-4F6D-BFB3-DCDA1027797B}"/>
              </a:ext>
            </a:extLst>
          </p:cNvPr>
          <p:cNvSpPr txBox="1"/>
          <p:nvPr/>
        </p:nvSpPr>
        <p:spPr>
          <a:xfrm>
            <a:off x="4667918" y="3597747"/>
            <a:ext cx="2403301" cy="553998"/>
          </a:xfrm>
          <a:prstGeom prst="rect">
            <a:avLst/>
          </a:prstGeom>
          <a:noFill/>
        </p:spPr>
        <p:txBody>
          <a:bodyPr wrap="square">
            <a:spAutoFit/>
          </a:bodyPr>
          <a:lstStyle/>
          <a:p>
            <a:r>
              <a:rPr lang="de-CH" sz="3000" dirty="0"/>
              <a:t>Nachkommen</a:t>
            </a:r>
          </a:p>
        </p:txBody>
      </p:sp>
      <p:sp>
        <p:nvSpPr>
          <p:cNvPr id="13" name="Textfeld 12">
            <a:extLst>
              <a:ext uri="{FF2B5EF4-FFF2-40B4-BE49-F238E27FC236}">
                <a16:creationId xmlns:a16="http://schemas.microsoft.com/office/drawing/2014/main" id="{1DF55545-220E-4353-AD51-1330634F45F5}"/>
              </a:ext>
            </a:extLst>
          </p:cNvPr>
          <p:cNvSpPr txBox="1"/>
          <p:nvPr/>
        </p:nvSpPr>
        <p:spPr>
          <a:xfrm>
            <a:off x="9163716" y="3597747"/>
            <a:ext cx="1203675" cy="553998"/>
          </a:xfrm>
          <a:prstGeom prst="rect">
            <a:avLst/>
          </a:prstGeom>
          <a:noFill/>
        </p:spPr>
        <p:txBody>
          <a:bodyPr wrap="square">
            <a:spAutoFit/>
          </a:bodyPr>
          <a:lstStyle/>
          <a:p>
            <a:r>
              <a:rPr lang="de-CH" sz="3000" dirty="0"/>
              <a:t>Segen</a:t>
            </a:r>
          </a:p>
        </p:txBody>
      </p:sp>
      <p:sp>
        <p:nvSpPr>
          <p:cNvPr id="14" name="Textfeld 13">
            <a:extLst>
              <a:ext uri="{FF2B5EF4-FFF2-40B4-BE49-F238E27FC236}">
                <a16:creationId xmlns:a16="http://schemas.microsoft.com/office/drawing/2014/main" id="{FBEC9E82-33BB-46C9-BECD-02E71392B22E}"/>
              </a:ext>
            </a:extLst>
          </p:cNvPr>
          <p:cNvSpPr txBox="1"/>
          <p:nvPr/>
        </p:nvSpPr>
        <p:spPr>
          <a:xfrm>
            <a:off x="713365" y="5272748"/>
            <a:ext cx="2549953" cy="553998"/>
          </a:xfrm>
          <a:prstGeom prst="rect">
            <a:avLst/>
          </a:prstGeom>
          <a:noFill/>
        </p:spPr>
        <p:txBody>
          <a:bodyPr wrap="square">
            <a:spAutoFit/>
          </a:bodyPr>
          <a:lstStyle/>
          <a:p>
            <a:r>
              <a:rPr lang="de-CH" sz="3000" dirty="0"/>
              <a:t>Bund mit Israel</a:t>
            </a:r>
          </a:p>
        </p:txBody>
      </p:sp>
      <p:sp>
        <p:nvSpPr>
          <p:cNvPr id="15" name="Textfeld 14">
            <a:extLst>
              <a:ext uri="{FF2B5EF4-FFF2-40B4-BE49-F238E27FC236}">
                <a16:creationId xmlns:a16="http://schemas.microsoft.com/office/drawing/2014/main" id="{ED779DD6-93FA-4A1F-A583-05933347D779}"/>
              </a:ext>
            </a:extLst>
          </p:cNvPr>
          <p:cNvSpPr txBox="1"/>
          <p:nvPr/>
        </p:nvSpPr>
        <p:spPr>
          <a:xfrm>
            <a:off x="4565306" y="5272748"/>
            <a:ext cx="2608520" cy="553998"/>
          </a:xfrm>
          <a:prstGeom prst="rect">
            <a:avLst/>
          </a:prstGeom>
          <a:noFill/>
        </p:spPr>
        <p:txBody>
          <a:bodyPr wrap="square">
            <a:spAutoFit/>
          </a:bodyPr>
          <a:lstStyle/>
          <a:p>
            <a:r>
              <a:rPr lang="de-CH" sz="3000" dirty="0"/>
              <a:t>Bund mit David</a:t>
            </a:r>
          </a:p>
        </p:txBody>
      </p:sp>
      <p:sp>
        <p:nvSpPr>
          <p:cNvPr id="16" name="Textfeld 15">
            <a:extLst>
              <a:ext uri="{FF2B5EF4-FFF2-40B4-BE49-F238E27FC236}">
                <a16:creationId xmlns:a16="http://schemas.microsoft.com/office/drawing/2014/main" id="{43F83375-F20B-499E-8569-FE98AE10CC5C}"/>
              </a:ext>
            </a:extLst>
          </p:cNvPr>
          <p:cNvSpPr txBox="1"/>
          <p:nvPr/>
        </p:nvSpPr>
        <p:spPr>
          <a:xfrm>
            <a:off x="8715290" y="5272748"/>
            <a:ext cx="2100525" cy="553998"/>
          </a:xfrm>
          <a:prstGeom prst="rect">
            <a:avLst/>
          </a:prstGeom>
          <a:noFill/>
        </p:spPr>
        <p:txBody>
          <a:bodyPr wrap="square">
            <a:spAutoFit/>
          </a:bodyPr>
          <a:lstStyle/>
          <a:p>
            <a:r>
              <a:rPr lang="de-CH" sz="3000" dirty="0"/>
              <a:t>Neuer Bund</a:t>
            </a:r>
          </a:p>
        </p:txBody>
      </p:sp>
      <p:cxnSp>
        <p:nvCxnSpPr>
          <p:cNvPr id="17" name="Gerade Verbindung mit Pfeil 16">
            <a:extLst>
              <a:ext uri="{FF2B5EF4-FFF2-40B4-BE49-F238E27FC236}">
                <a16:creationId xmlns:a16="http://schemas.microsoft.com/office/drawing/2014/main" id="{0A55B703-E617-490F-A472-70FD9641E414}"/>
              </a:ext>
            </a:extLst>
          </p:cNvPr>
          <p:cNvCxnSpPr>
            <a:cxnSpLocks/>
          </p:cNvCxnSpPr>
          <p:nvPr/>
        </p:nvCxnSpPr>
        <p:spPr>
          <a:xfrm>
            <a:off x="5850049" y="3019414"/>
            <a:ext cx="9760" cy="57833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1" name="Gerade Verbindung mit Pfeil 20">
            <a:extLst>
              <a:ext uri="{FF2B5EF4-FFF2-40B4-BE49-F238E27FC236}">
                <a16:creationId xmlns:a16="http://schemas.microsoft.com/office/drawing/2014/main" id="{EC75E311-E7C8-4172-9C95-134FCC995EBF}"/>
              </a:ext>
            </a:extLst>
          </p:cNvPr>
          <p:cNvCxnSpPr>
            <a:cxnSpLocks/>
          </p:cNvCxnSpPr>
          <p:nvPr/>
        </p:nvCxnSpPr>
        <p:spPr>
          <a:xfrm flipH="1">
            <a:off x="2683322" y="3019414"/>
            <a:ext cx="1437143" cy="60934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3" name="Gerade Verbindung mit Pfeil 22">
            <a:extLst>
              <a:ext uri="{FF2B5EF4-FFF2-40B4-BE49-F238E27FC236}">
                <a16:creationId xmlns:a16="http://schemas.microsoft.com/office/drawing/2014/main" id="{50068CCD-9F21-447B-8F41-AF05C5C5022B}"/>
              </a:ext>
            </a:extLst>
          </p:cNvPr>
          <p:cNvCxnSpPr>
            <a:cxnSpLocks/>
          </p:cNvCxnSpPr>
          <p:nvPr/>
        </p:nvCxnSpPr>
        <p:spPr>
          <a:xfrm>
            <a:off x="7554026" y="2955545"/>
            <a:ext cx="1405568" cy="64220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8" name="Gerade Verbindung mit Pfeil 27">
            <a:extLst>
              <a:ext uri="{FF2B5EF4-FFF2-40B4-BE49-F238E27FC236}">
                <a16:creationId xmlns:a16="http://schemas.microsoft.com/office/drawing/2014/main" id="{435CB67E-EB88-428D-A098-A57A8657A1AA}"/>
              </a:ext>
            </a:extLst>
          </p:cNvPr>
          <p:cNvCxnSpPr>
            <a:cxnSpLocks/>
          </p:cNvCxnSpPr>
          <p:nvPr/>
        </p:nvCxnSpPr>
        <p:spPr>
          <a:xfrm>
            <a:off x="1930965" y="4350609"/>
            <a:ext cx="9757" cy="68745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9" name="Gerade Verbindung mit Pfeil 28">
            <a:extLst>
              <a:ext uri="{FF2B5EF4-FFF2-40B4-BE49-F238E27FC236}">
                <a16:creationId xmlns:a16="http://schemas.microsoft.com/office/drawing/2014/main" id="{AE59F31B-78CD-4470-95A0-0590E69D49FB}"/>
              </a:ext>
            </a:extLst>
          </p:cNvPr>
          <p:cNvCxnSpPr>
            <a:cxnSpLocks/>
          </p:cNvCxnSpPr>
          <p:nvPr/>
        </p:nvCxnSpPr>
        <p:spPr>
          <a:xfrm>
            <a:off x="9755795" y="4350608"/>
            <a:ext cx="9757" cy="68745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9103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500" fill="hold"/>
                                        <p:tgtEl>
                                          <p:spTgt spid="21"/>
                                        </p:tgtEl>
                                        <p:attrNameLst>
                                          <p:attrName>ppt_w</p:attrName>
                                        </p:attrNameLst>
                                      </p:cBhvr>
                                      <p:tavLst>
                                        <p:tav tm="0">
                                          <p:val>
                                            <p:fltVal val="0"/>
                                          </p:val>
                                        </p:tav>
                                        <p:tav tm="100000">
                                          <p:val>
                                            <p:strVal val="#ppt_w"/>
                                          </p:val>
                                        </p:tav>
                                      </p:tavLst>
                                    </p:anim>
                                    <p:anim calcmode="lin" valueType="num">
                                      <p:cBhvr>
                                        <p:cTn id="20" dur="500" fill="hold"/>
                                        <p:tgtEl>
                                          <p:spTgt spid="21"/>
                                        </p:tgtEl>
                                        <p:attrNameLst>
                                          <p:attrName>ppt_h</p:attrName>
                                        </p:attrNameLst>
                                      </p:cBhvr>
                                      <p:tavLst>
                                        <p:tav tm="0">
                                          <p:val>
                                            <p:fltVal val="0"/>
                                          </p:val>
                                        </p:tav>
                                        <p:tav tm="100000">
                                          <p:val>
                                            <p:strVal val="#ppt_h"/>
                                          </p:val>
                                        </p:tav>
                                      </p:tavLst>
                                    </p:anim>
                                    <p:animEffect transition="in" filter="fade">
                                      <p:cBhvr>
                                        <p:cTn id="21" dur="500"/>
                                        <p:tgtEl>
                                          <p:spTgt spid="21"/>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Effect transition="in" filter="fade">
                                      <p:cBhvr>
                                        <p:cTn id="26" dur="500"/>
                                        <p:tgtEl>
                                          <p:spTgt spid="11"/>
                                        </p:tgtEl>
                                      </p:cBhvr>
                                    </p:animEffect>
                                  </p:childTnLst>
                                </p:cTn>
                              </p:par>
                              <p:par>
                                <p:cTn id="27" presetID="53" presetClass="entr" presetSubtype="16"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500" fill="hold"/>
                                        <p:tgtEl>
                                          <p:spTgt spid="17"/>
                                        </p:tgtEl>
                                        <p:attrNameLst>
                                          <p:attrName>ppt_w</p:attrName>
                                        </p:attrNameLst>
                                      </p:cBhvr>
                                      <p:tavLst>
                                        <p:tav tm="0">
                                          <p:val>
                                            <p:fltVal val="0"/>
                                          </p:val>
                                        </p:tav>
                                        <p:tav tm="100000">
                                          <p:val>
                                            <p:strVal val="#ppt_w"/>
                                          </p:val>
                                        </p:tav>
                                      </p:tavLst>
                                    </p:anim>
                                    <p:anim calcmode="lin" valueType="num">
                                      <p:cBhvr>
                                        <p:cTn id="30" dur="500" fill="hold"/>
                                        <p:tgtEl>
                                          <p:spTgt spid="17"/>
                                        </p:tgtEl>
                                        <p:attrNameLst>
                                          <p:attrName>ppt_h</p:attrName>
                                        </p:attrNameLst>
                                      </p:cBhvr>
                                      <p:tavLst>
                                        <p:tav tm="0">
                                          <p:val>
                                            <p:fltVal val="0"/>
                                          </p:val>
                                        </p:tav>
                                        <p:tav tm="100000">
                                          <p:val>
                                            <p:strVal val="#ppt_h"/>
                                          </p:val>
                                        </p:tav>
                                      </p:tavLst>
                                    </p:anim>
                                    <p:animEffect transition="in" filter="fade">
                                      <p:cBhvr>
                                        <p:cTn id="31" dur="500"/>
                                        <p:tgtEl>
                                          <p:spTgt spid="17"/>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p:cTn id="34" dur="500" fill="hold"/>
                                        <p:tgtEl>
                                          <p:spTgt spid="12"/>
                                        </p:tgtEl>
                                        <p:attrNameLst>
                                          <p:attrName>ppt_w</p:attrName>
                                        </p:attrNameLst>
                                      </p:cBhvr>
                                      <p:tavLst>
                                        <p:tav tm="0">
                                          <p:val>
                                            <p:fltVal val="0"/>
                                          </p:val>
                                        </p:tav>
                                        <p:tav tm="100000">
                                          <p:val>
                                            <p:strVal val="#ppt_w"/>
                                          </p:val>
                                        </p:tav>
                                      </p:tavLst>
                                    </p:anim>
                                    <p:anim calcmode="lin" valueType="num">
                                      <p:cBhvr>
                                        <p:cTn id="35" dur="500" fill="hold"/>
                                        <p:tgtEl>
                                          <p:spTgt spid="12"/>
                                        </p:tgtEl>
                                        <p:attrNameLst>
                                          <p:attrName>ppt_h</p:attrName>
                                        </p:attrNameLst>
                                      </p:cBhvr>
                                      <p:tavLst>
                                        <p:tav tm="0">
                                          <p:val>
                                            <p:fltVal val="0"/>
                                          </p:val>
                                        </p:tav>
                                        <p:tav tm="100000">
                                          <p:val>
                                            <p:strVal val="#ppt_h"/>
                                          </p:val>
                                        </p:tav>
                                      </p:tavLst>
                                    </p:anim>
                                    <p:animEffect transition="in" filter="fade">
                                      <p:cBhvr>
                                        <p:cTn id="36" dur="500"/>
                                        <p:tgtEl>
                                          <p:spTgt spid="12"/>
                                        </p:tgtEl>
                                      </p:cBhvr>
                                    </p:animEffect>
                                  </p:childTnLst>
                                </p:cTn>
                              </p:par>
                              <p:par>
                                <p:cTn id="37" presetID="53" presetClass="entr" presetSubtype="16" fill="hold"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500" fill="hold"/>
                                        <p:tgtEl>
                                          <p:spTgt spid="23"/>
                                        </p:tgtEl>
                                        <p:attrNameLst>
                                          <p:attrName>ppt_w</p:attrName>
                                        </p:attrNameLst>
                                      </p:cBhvr>
                                      <p:tavLst>
                                        <p:tav tm="0">
                                          <p:val>
                                            <p:fltVal val="0"/>
                                          </p:val>
                                        </p:tav>
                                        <p:tav tm="100000">
                                          <p:val>
                                            <p:strVal val="#ppt_w"/>
                                          </p:val>
                                        </p:tav>
                                      </p:tavLst>
                                    </p:anim>
                                    <p:anim calcmode="lin" valueType="num">
                                      <p:cBhvr>
                                        <p:cTn id="40" dur="500" fill="hold"/>
                                        <p:tgtEl>
                                          <p:spTgt spid="23"/>
                                        </p:tgtEl>
                                        <p:attrNameLst>
                                          <p:attrName>ppt_h</p:attrName>
                                        </p:attrNameLst>
                                      </p:cBhvr>
                                      <p:tavLst>
                                        <p:tav tm="0">
                                          <p:val>
                                            <p:fltVal val="0"/>
                                          </p:val>
                                        </p:tav>
                                        <p:tav tm="100000">
                                          <p:val>
                                            <p:strVal val="#ppt_h"/>
                                          </p:val>
                                        </p:tav>
                                      </p:tavLst>
                                    </p:anim>
                                    <p:animEffect transition="in" filter="fade">
                                      <p:cBhvr>
                                        <p:cTn id="41" dur="500"/>
                                        <p:tgtEl>
                                          <p:spTgt spid="23"/>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3"/>
                                        </p:tgtEl>
                                        <p:attrNameLst>
                                          <p:attrName>style.visibility</p:attrName>
                                        </p:attrNameLst>
                                      </p:cBhvr>
                                      <p:to>
                                        <p:strVal val="visible"/>
                                      </p:to>
                                    </p:set>
                                    <p:anim calcmode="lin" valueType="num">
                                      <p:cBhvr>
                                        <p:cTn id="44" dur="500" fill="hold"/>
                                        <p:tgtEl>
                                          <p:spTgt spid="13"/>
                                        </p:tgtEl>
                                        <p:attrNameLst>
                                          <p:attrName>ppt_w</p:attrName>
                                        </p:attrNameLst>
                                      </p:cBhvr>
                                      <p:tavLst>
                                        <p:tav tm="0">
                                          <p:val>
                                            <p:fltVal val="0"/>
                                          </p:val>
                                        </p:tav>
                                        <p:tav tm="100000">
                                          <p:val>
                                            <p:strVal val="#ppt_w"/>
                                          </p:val>
                                        </p:tav>
                                      </p:tavLst>
                                    </p:anim>
                                    <p:anim calcmode="lin" valueType="num">
                                      <p:cBhvr>
                                        <p:cTn id="45" dur="500" fill="hold"/>
                                        <p:tgtEl>
                                          <p:spTgt spid="13"/>
                                        </p:tgtEl>
                                        <p:attrNameLst>
                                          <p:attrName>ppt_h</p:attrName>
                                        </p:attrNameLst>
                                      </p:cBhvr>
                                      <p:tavLst>
                                        <p:tav tm="0">
                                          <p:val>
                                            <p:fltVal val="0"/>
                                          </p:val>
                                        </p:tav>
                                        <p:tav tm="100000">
                                          <p:val>
                                            <p:strVal val="#ppt_h"/>
                                          </p:val>
                                        </p:tav>
                                      </p:tavLst>
                                    </p:anim>
                                    <p:animEffect transition="in" filter="fade">
                                      <p:cBhvr>
                                        <p:cTn id="46" dur="500"/>
                                        <p:tgtEl>
                                          <p:spTgt spid="13"/>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nodeType="click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500" fill="hold"/>
                                        <p:tgtEl>
                                          <p:spTgt spid="28"/>
                                        </p:tgtEl>
                                        <p:attrNameLst>
                                          <p:attrName>ppt_w</p:attrName>
                                        </p:attrNameLst>
                                      </p:cBhvr>
                                      <p:tavLst>
                                        <p:tav tm="0">
                                          <p:val>
                                            <p:fltVal val="0"/>
                                          </p:val>
                                        </p:tav>
                                        <p:tav tm="100000">
                                          <p:val>
                                            <p:strVal val="#ppt_w"/>
                                          </p:val>
                                        </p:tav>
                                      </p:tavLst>
                                    </p:anim>
                                    <p:anim calcmode="lin" valueType="num">
                                      <p:cBhvr>
                                        <p:cTn id="52" dur="500" fill="hold"/>
                                        <p:tgtEl>
                                          <p:spTgt spid="28"/>
                                        </p:tgtEl>
                                        <p:attrNameLst>
                                          <p:attrName>ppt_h</p:attrName>
                                        </p:attrNameLst>
                                      </p:cBhvr>
                                      <p:tavLst>
                                        <p:tav tm="0">
                                          <p:val>
                                            <p:fltVal val="0"/>
                                          </p:val>
                                        </p:tav>
                                        <p:tav tm="100000">
                                          <p:val>
                                            <p:strVal val="#ppt_h"/>
                                          </p:val>
                                        </p:tav>
                                      </p:tavLst>
                                    </p:anim>
                                    <p:animEffect transition="in" filter="fade">
                                      <p:cBhvr>
                                        <p:cTn id="53" dur="500"/>
                                        <p:tgtEl>
                                          <p:spTgt spid="28"/>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4"/>
                                        </p:tgtEl>
                                        <p:attrNameLst>
                                          <p:attrName>style.visibility</p:attrName>
                                        </p:attrNameLst>
                                      </p:cBhvr>
                                      <p:to>
                                        <p:strVal val="visible"/>
                                      </p:to>
                                    </p:set>
                                    <p:anim calcmode="lin" valueType="num">
                                      <p:cBhvr>
                                        <p:cTn id="56" dur="500" fill="hold"/>
                                        <p:tgtEl>
                                          <p:spTgt spid="14"/>
                                        </p:tgtEl>
                                        <p:attrNameLst>
                                          <p:attrName>ppt_w</p:attrName>
                                        </p:attrNameLst>
                                      </p:cBhvr>
                                      <p:tavLst>
                                        <p:tav tm="0">
                                          <p:val>
                                            <p:fltVal val="0"/>
                                          </p:val>
                                        </p:tav>
                                        <p:tav tm="100000">
                                          <p:val>
                                            <p:strVal val="#ppt_w"/>
                                          </p:val>
                                        </p:tav>
                                      </p:tavLst>
                                    </p:anim>
                                    <p:anim calcmode="lin" valueType="num">
                                      <p:cBhvr>
                                        <p:cTn id="57" dur="500" fill="hold"/>
                                        <p:tgtEl>
                                          <p:spTgt spid="14"/>
                                        </p:tgtEl>
                                        <p:attrNameLst>
                                          <p:attrName>ppt_h</p:attrName>
                                        </p:attrNameLst>
                                      </p:cBhvr>
                                      <p:tavLst>
                                        <p:tav tm="0">
                                          <p:val>
                                            <p:fltVal val="0"/>
                                          </p:val>
                                        </p:tav>
                                        <p:tav tm="100000">
                                          <p:val>
                                            <p:strVal val="#ppt_h"/>
                                          </p:val>
                                        </p:tav>
                                      </p:tavLst>
                                    </p:anim>
                                    <p:animEffect transition="in" filter="fade">
                                      <p:cBhvr>
                                        <p:cTn id="58" dur="500"/>
                                        <p:tgtEl>
                                          <p:spTgt spid="14"/>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6"/>
                                        </p:tgtEl>
                                        <p:attrNameLst>
                                          <p:attrName>style.visibility</p:attrName>
                                        </p:attrNameLst>
                                      </p:cBhvr>
                                      <p:to>
                                        <p:strVal val="visible"/>
                                      </p:to>
                                    </p:set>
                                    <p:anim calcmode="lin" valueType="num">
                                      <p:cBhvr>
                                        <p:cTn id="63" dur="500" fill="hold"/>
                                        <p:tgtEl>
                                          <p:spTgt spid="6"/>
                                        </p:tgtEl>
                                        <p:attrNameLst>
                                          <p:attrName>ppt_w</p:attrName>
                                        </p:attrNameLst>
                                      </p:cBhvr>
                                      <p:tavLst>
                                        <p:tav tm="0">
                                          <p:val>
                                            <p:fltVal val="0"/>
                                          </p:val>
                                        </p:tav>
                                        <p:tav tm="100000">
                                          <p:val>
                                            <p:strVal val="#ppt_w"/>
                                          </p:val>
                                        </p:tav>
                                      </p:tavLst>
                                    </p:anim>
                                    <p:anim calcmode="lin" valueType="num">
                                      <p:cBhvr>
                                        <p:cTn id="64" dur="500" fill="hold"/>
                                        <p:tgtEl>
                                          <p:spTgt spid="6"/>
                                        </p:tgtEl>
                                        <p:attrNameLst>
                                          <p:attrName>ppt_h</p:attrName>
                                        </p:attrNameLst>
                                      </p:cBhvr>
                                      <p:tavLst>
                                        <p:tav tm="0">
                                          <p:val>
                                            <p:fltVal val="0"/>
                                          </p:val>
                                        </p:tav>
                                        <p:tav tm="100000">
                                          <p:val>
                                            <p:strVal val="#ppt_h"/>
                                          </p:val>
                                        </p:tav>
                                      </p:tavLst>
                                    </p:anim>
                                    <p:animEffect transition="in" filter="fade">
                                      <p:cBhvr>
                                        <p:cTn id="65" dur="500"/>
                                        <p:tgtEl>
                                          <p:spTgt spid="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 calcmode="lin" valueType="num">
                                      <p:cBhvr>
                                        <p:cTn id="68" dur="500" fill="hold"/>
                                        <p:tgtEl>
                                          <p:spTgt spid="15"/>
                                        </p:tgtEl>
                                        <p:attrNameLst>
                                          <p:attrName>ppt_w</p:attrName>
                                        </p:attrNameLst>
                                      </p:cBhvr>
                                      <p:tavLst>
                                        <p:tav tm="0">
                                          <p:val>
                                            <p:fltVal val="0"/>
                                          </p:val>
                                        </p:tav>
                                        <p:tav tm="100000">
                                          <p:val>
                                            <p:strVal val="#ppt_w"/>
                                          </p:val>
                                        </p:tav>
                                      </p:tavLst>
                                    </p:anim>
                                    <p:anim calcmode="lin" valueType="num">
                                      <p:cBhvr>
                                        <p:cTn id="69" dur="500" fill="hold"/>
                                        <p:tgtEl>
                                          <p:spTgt spid="15"/>
                                        </p:tgtEl>
                                        <p:attrNameLst>
                                          <p:attrName>ppt_h</p:attrName>
                                        </p:attrNameLst>
                                      </p:cBhvr>
                                      <p:tavLst>
                                        <p:tav tm="0">
                                          <p:val>
                                            <p:fltVal val="0"/>
                                          </p:val>
                                        </p:tav>
                                        <p:tav tm="100000">
                                          <p:val>
                                            <p:strVal val="#ppt_h"/>
                                          </p:val>
                                        </p:tav>
                                      </p:tavLst>
                                    </p:anim>
                                    <p:animEffect transition="in" filter="fade">
                                      <p:cBhvr>
                                        <p:cTn id="70" dur="500"/>
                                        <p:tgtEl>
                                          <p:spTgt spid="15"/>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nodeType="click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p:bldP spid="11" grpId="0"/>
      <p:bldP spid="12" grpId="0"/>
      <p:bldP spid="13" grpId="0"/>
      <p:bldP spid="14" grpId="0"/>
      <p:bldP spid="15" grpId="0"/>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D11092D0-7AB0-4379-B6A0-8B5F379F24B3}"/>
              </a:ext>
            </a:extLst>
          </p:cNvPr>
          <p:cNvSpPr>
            <a:spLocks noGrp="1"/>
          </p:cNvSpPr>
          <p:nvPr>
            <p:ph type="title"/>
          </p:nvPr>
        </p:nvSpPr>
        <p:spPr>
          <a:xfrm>
            <a:off x="838200" y="365126"/>
            <a:ext cx="10515600" cy="817130"/>
          </a:xfrm>
        </p:spPr>
        <p:txBody>
          <a:bodyPr/>
          <a:lstStyle/>
          <a:p>
            <a:pPr algn="ctr"/>
            <a:r>
              <a:rPr lang="de-CH" b="1" dirty="0"/>
              <a:t>Entwicklung (Niedergang)</a:t>
            </a:r>
          </a:p>
        </p:txBody>
      </p:sp>
      <p:sp>
        <p:nvSpPr>
          <p:cNvPr id="4" name="Textfeld 3">
            <a:extLst>
              <a:ext uri="{FF2B5EF4-FFF2-40B4-BE49-F238E27FC236}">
                <a16:creationId xmlns:a16="http://schemas.microsoft.com/office/drawing/2014/main" id="{218AD016-01D4-4F59-9933-940205D36FBD}"/>
              </a:ext>
            </a:extLst>
          </p:cNvPr>
          <p:cNvSpPr txBox="1"/>
          <p:nvPr/>
        </p:nvSpPr>
        <p:spPr>
          <a:xfrm>
            <a:off x="1713025" y="2207059"/>
            <a:ext cx="8640116" cy="553998"/>
          </a:xfrm>
          <a:prstGeom prst="rect">
            <a:avLst/>
          </a:prstGeom>
          <a:noFill/>
        </p:spPr>
        <p:txBody>
          <a:bodyPr wrap="square">
            <a:spAutoFit/>
          </a:bodyPr>
          <a:lstStyle/>
          <a:p>
            <a:r>
              <a:rPr lang="de-CH" sz="3000" dirty="0"/>
              <a:t>Abraham zieht wegen einer Hungersnot nach Ägypten</a:t>
            </a:r>
          </a:p>
        </p:txBody>
      </p:sp>
      <p:sp>
        <p:nvSpPr>
          <p:cNvPr id="5" name="Textfeld 4">
            <a:extLst>
              <a:ext uri="{FF2B5EF4-FFF2-40B4-BE49-F238E27FC236}">
                <a16:creationId xmlns:a16="http://schemas.microsoft.com/office/drawing/2014/main" id="{EE7AD2A2-3DA0-4CE8-ACFB-280FE544903D}"/>
              </a:ext>
            </a:extLst>
          </p:cNvPr>
          <p:cNvSpPr txBox="1"/>
          <p:nvPr/>
        </p:nvSpPr>
        <p:spPr>
          <a:xfrm>
            <a:off x="696830" y="1417658"/>
            <a:ext cx="9541934" cy="553998"/>
          </a:xfrm>
          <a:prstGeom prst="rect">
            <a:avLst/>
          </a:prstGeom>
          <a:noFill/>
        </p:spPr>
        <p:txBody>
          <a:bodyPr wrap="square">
            <a:spAutoFit/>
          </a:bodyPr>
          <a:lstStyle/>
          <a:p>
            <a:r>
              <a:rPr lang="fr-CH" sz="3000" dirty="0"/>
              <a:t>„</a:t>
            </a:r>
            <a:r>
              <a:rPr lang="de-DE" sz="3000" dirty="0"/>
              <a:t>Geh […] in das Land, das ich dir zeigen werde!</a:t>
            </a:r>
            <a:r>
              <a:rPr lang="fr-CH" sz="3000" dirty="0"/>
              <a:t>“ 1Mo 12,1</a:t>
            </a:r>
            <a:endParaRPr lang="de-CH" sz="3000" dirty="0"/>
          </a:p>
        </p:txBody>
      </p:sp>
      <p:sp>
        <p:nvSpPr>
          <p:cNvPr id="14" name="Textfeld 13">
            <a:extLst>
              <a:ext uri="{FF2B5EF4-FFF2-40B4-BE49-F238E27FC236}">
                <a16:creationId xmlns:a16="http://schemas.microsoft.com/office/drawing/2014/main" id="{01A388E3-9654-4D4E-A01C-5A18220BD0E3}"/>
              </a:ext>
            </a:extLst>
          </p:cNvPr>
          <p:cNvSpPr txBox="1"/>
          <p:nvPr/>
        </p:nvSpPr>
        <p:spPr>
          <a:xfrm>
            <a:off x="696830" y="2934756"/>
            <a:ext cx="4662337" cy="553998"/>
          </a:xfrm>
          <a:prstGeom prst="rect">
            <a:avLst/>
          </a:prstGeom>
          <a:noFill/>
        </p:spPr>
        <p:txBody>
          <a:bodyPr wrap="square">
            <a:spAutoFit/>
          </a:bodyPr>
          <a:lstStyle/>
          <a:p>
            <a:r>
              <a:rPr lang="de-CH" sz="3000" u="sng" dirty="0"/>
              <a:t>Familienprobleme Abrahams</a:t>
            </a:r>
          </a:p>
        </p:txBody>
      </p:sp>
      <p:sp>
        <p:nvSpPr>
          <p:cNvPr id="20" name="Textfeld 19">
            <a:extLst>
              <a:ext uri="{FF2B5EF4-FFF2-40B4-BE49-F238E27FC236}">
                <a16:creationId xmlns:a16="http://schemas.microsoft.com/office/drawing/2014/main" id="{C14A4792-3BF5-4FB1-ABEE-ED5F78F58F60}"/>
              </a:ext>
            </a:extLst>
          </p:cNvPr>
          <p:cNvSpPr txBox="1"/>
          <p:nvPr/>
        </p:nvSpPr>
        <p:spPr>
          <a:xfrm>
            <a:off x="696830" y="3662453"/>
            <a:ext cx="11495170" cy="1477328"/>
          </a:xfrm>
          <a:prstGeom prst="rect">
            <a:avLst/>
          </a:prstGeom>
          <a:noFill/>
        </p:spPr>
        <p:txBody>
          <a:bodyPr wrap="square">
            <a:spAutoFit/>
          </a:bodyPr>
          <a:lstStyle/>
          <a:p>
            <a:pPr marL="457200" indent="-457200">
              <a:buFont typeface="Arial" panose="020B0604020202020204" pitchFamily="34" charset="0"/>
              <a:buChar char="•"/>
            </a:pPr>
            <a:r>
              <a:rPr lang="de-CH" sz="3000" dirty="0"/>
              <a:t>Abraham nimmt seine ägyptische Magd Hagar zur Frau</a:t>
            </a:r>
          </a:p>
          <a:p>
            <a:pPr marL="457200" indent="-457200">
              <a:buFont typeface="Arial" panose="020B0604020202020204" pitchFamily="34" charset="0"/>
              <a:buChar char="•"/>
            </a:pPr>
            <a:r>
              <a:rPr lang="de-CH" sz="3000" dirty="0"/>
              <a:t>Streit zwischen Sara und Hagar</a:t>
            </a:r>
          </a:p>
          <a:p>
            <a:pPr marL="457200" indent="-457200">
              <a:buFont typeface="Arial" panose="020B0604020202020204" pitchFamily="34" charset="0"/>
              <a:buChar char="•"/>
            </a:pPr>
            <a:r>
              <a:rPr lang="de-CH" sz="3000" dirty="0"/>
              <a:t>Streit zwischen Isaak und Ismael</a:t>
            </a:r>
          </a:p>
        </p:txBody>
      </p:sp>
      <p:cxnSp>
        <p:nvCxnSpPr>
          <p:cNvPr id="21" name="Gerade Verbindung mit Pfeil 20">
            <a:extLst>
              <a:ext uri="{FF2B5EF4-FFF2-40B4-BE49-F238E27FC236}">
                <a16:creationId xmlns:a16="http://schemas.microsoft.com/office/drawing/2014/main" id="{DA3200E4-383E-402C-9C63-B4D043DDD9B9}"/>
              </a:ext>
            </a:extLst>
          </p:cNvPr>
          <p:cNvCxnSpPr>
            <a:cxnSpLocks/>
          </p:cNvCxnSpPr>
          <p:nvPr/>
        </p:nvCxnSpPr>
        <p:spPr>
          <a:xfrm>
            <a:off x="838200" y="2484058"/>
            <a:ext cx="757707"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0597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par>
                                <p:cTn id="17" presetID="53" presetClass="entr" presetSubtype="16"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500" fill="hold"/>
                                        <p:tgtEl>
                                          <p:spTgt spid="21"/>
                                        </p:tgtEl>
                                        <p:attrNameLst>
                                          <p:attrName>ppt_w</p:attrName>
                                        </p:attrNameLst>
                                      </p:cBhvr>
                                      <p:tavLst>
                                        <p:tav tm="0">
                                          <p:val>
                                            <p:fltVal val="0"/>
                                          </p:val>
                                        </p:tav>
                                        <p:tav tm="100000">
                                          <p:val>
                                            <p:strVal val="#ppt_w"/>
                                          </p:val>
                                        </p:tav>
                                      </p:tavLst>
                                    </p:anim>
                                    <p:anim calcmode="lin" valueType="num">
                                      <p:cBhvr>
                                        <p:cTn id="20" dur="500" fill="hold"/>
                                        <p:tgtEl>
                                          <p:spTgt spid="21"/>
                                        </p:tgtEl>
                                        <p:attrNameLst>
                                          <p:attrName>ppt_h</p:attrName>
                                        </p:attrNameLst>
                                      </p:cBhvr>
                                      <p:tavLst>
                                        <p:tav tm="0">
                                          <p:val>
                                            <p:fltVal val="0"/>
                                          </p:val>
                                        </p:tav>
                                        <p:tav tm="100000">
                                          <p:val>
                                            <p:strVal val="#ppt_h"/>
                                          </p:val>
                                        </p:tav>
                                      </p:tavLst>
                                    </p:anim>
                                    <p:animEffect transition="in" filter="fade">
                                      <p:cBhvr>
                                        <p:cTn id="21" dur="5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4">
                                            <p:txEl>
                                              <p:pRg st="0" end="0"/>
                                            </p:txEl>
                                          </p:spTgt>
                                        </p:tgtEl>
                                        <p:attrNameLst>
                                          <p:attrName>style.visibility</p:attrName>
                                        </p:attrNameLst>
                                      </p:cBhvr>
                                      <p:to>
                                        <p:strVal val="visible"/>
                                      </p:to>
                                    </p:set>
                                    <p:anim calcmode="lin" valueType="num">
                                      <p:cBhvr>
                                        <p:cTn id="26" dur="500" fill="hold"/>
                                        <p:tgtEl>
                                          <p:spTgt spid="14">
                                            <p:txEl>
                                              <p:pRg st="0" end="0"/>
                                            </p:txEl>
                                          </p:spTgt>
                                        </p:tgtEl>
                                        <p:attrNameLst>
                                          <p:attrName>ppt_w</p:attrName>
                                        </p:attrNameLst>
                                      </p:cBhvr>
                                      <p:tavLst>
                                        <p:tav tm="0">
                                          <p:val>
                                            <p:fltVal val="0"/>
                                          </p:val>
                                        </p:tav>
                                        <p:tav tm="100000">
                                          <p:val>
                                            <p:strVal val="#ppt_w"/>
                                          </p:val>
                                        </p:tav>
                                      </p:tavLst>
                                    </p:anim>
                                    <p:anim calcmode="lin" valueType="num">
                                      <p:cBhvr>
                                        <p:cTn id="27" dur="500" fill="hold"/>
                                        <p:tgtEl>
                                          <p:spTgt spid="14">
                                            <p:txEl>
                                              <p:pRg st="0" end="0"/>
                                            </p:txEl>
                                          </p:spTgt>
                                        </p:tgtEl>
                                        <p:attrNameLst>
                                          <p:attrName>ppt_h</p:attrName>
                                        </p:attrNameLst>
                                      </p:cBhvr>
                                      <p:tavLst>
                                        <p:tav tm="0">
                                          <p:val>
                                            <p:fltVal val="0"/>
                                          </p:val>
                                        </p:tav>
                                        <p:tav tm="100000">
                                          <p:val>
                                            <p:strVal val="#ppt_h"/>
                                          </p:val>
                                        </p:tav>
                                      </p:tavLst>
                                    </p:anim>
                                    <p:animEffect transition="in" filter="fade">
                                      <p:cBhvr>
                                        <p:cTn id="28" dur="500"/>
                                        <p:tgtEl>
                                          <p:spTgt spid="14">
                                            <p:txEl>
                                              <p:pRg st="0" end="0"/>
                                            </p:txEl>
                                          </p:spTgt>
                                        </p:tgtEl>
                                      </p:cBhvr>
                                    </p:animEffect>
                                  </p:childTnLst>
                                </p:cTn>
                              </p:par>
                              <p:par>
                                <p:cTn id="29" presetID="53" presetClass="entr" presetSubtype="16" fill="hold" nodeType="withEffect">
                                  <p:stCondLst>
                                    <p:cond delay="0"/>
                                  </p:stCondLst>
                                  <p:childTnLst>
                                    <p:set>
                                      <p:cBhvr>
                                        <p:cTn id="30" dur="1" fill="hold">
                                          <p:stCondLst>
                                            <p:cond delay="0"/>
                                          </p:stCondLst>
                                        </p:cTn>
                                        <p:tgtEl>
                                          <p:spTgt spid="20">
                                            <p:txEl>
                                              <p:pRg st="0" end="0"/>
                                            </p:txEl>
                                          </p:spTgt>
                                        </p:tgtEl>
                                        <p:attrNameLst>
                                          <p:attrName>style.visibility</p:attrName>
                                        </p:attrNameLst>
                                      </p:cBhvr>
                                      <p:to>
                                        <p:strVal val="visible"/>
                                      </p:to>
                                    </p:set>
                                    <p:anim calcmode="lin" valueType="num">
                                      <p:cBhvr>
                                        <p:cTn id="31" dur="500" fill="hold"/>
                                        <p:tgtEl>
                                          <p:spTgt spid="20">
                                            <p:txEl>
                                              <p:pRg st="0" end="0"/>
                                            </p:txEl>
                                          </p:spTgt>
                                        </p:tgtEl>
                                        <p:attrNameLst>
                                          <p:attrName>ppt_w</p:attrName>
                                        </p:attrNameLst>
                                      </p:cBhvr>
                                      <p:tavLst>
                                        <p:tav tm="0">
                                          <p:val>
                                            <p:fltVal val="0"/>
                                          </p:val>
                                        </p:tav>
                                        <p:tav tm="100000">
                                          <p:val>
                                            <p:strVal val="#ppt_w"/>
                                          </p:val>
                                        </p:tav>
                                      </p:tavLst>
                                    </p:anim>
                                    <p:anim calcmode="lin" valueType="num">
                                      <p:cBhvr>
                                        <p:cTn id="32" dur="500" fill="hold"/>
                                        <p:tgtEl>
                                          <p:spTgt spid="20">
                                            <p:txEl>
                                              <p:pRg st="0" end="0"/>
                                            </p:txEl>
                                          </p:spTgt>
                                        </p:tgtEl>
                                        <p:attrNameLst>
                                          <p:attrName>ppt_h</p:attrName>
                                        </p:attrNameLst>
                                      </p:cBhvr>
                                      <p:tavLst>
                                        <p:tav tm="0">
                                          <p:val>
                                            <p:fltVal val="0"/>
                                          </p:val>
                                        </p:tav>
                                        <p:tav tm="100000">
                                          <p:val>
                                            <p:strVal val="#ppt_h"/>
                                          </p:val>
                                        </p:tav>
                                      </p:tavLst>
                                    </p:anim>
                                    <p:animEffect transition="in" filter="fade">
                                      <p:cBhvr>
                                        <p:cTn id="33" dur="500"/>
                                        <p:tgtEl>
                                          <p:spTgt spid="20">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20">
                                            <p:txEl>
                                              <p:pRg st="1" end="1"/>
                                            </p:txEl>
                                          </p:spTgt>
                                        </p:tgtEl>
                                        <p:attrNameLst>
                                          <p:attrName>style.visibility</p:attrName>
                                        </p:attrNameLst>
                                      </p:cBhvr>
                                      <p:to>
                                        <p:strVal val="visible"/>
                                      </p:to>
                                    </p:set>
                                    <p:anim calcmode="lin" valueType="num">
                                      <p:cBhvr>
                                        <p:cTn id="38" dur="500" fill="hold"/>
                                        <p:tgtEl>
                                          <p:spTgt spid="20">
                                            <p:txEl>
                                              <p:pRg st="1" end="1"/>
                                            </p:txEl>
                                          </p:spTgt>
                                        </p:tgtEl>
                                        <p:attrNameLst>
                                          <p:attrName>ppt_w</p:attrName>
                                        </p:attrNameLst>
                                      </p:cBhvr>
                                      <p:tavLst>
                                        <p:tav tm="0">
                                          <p:val>
                                            <p:fltVal val="0"/>
                                          </p:val>
                                        </p:tav>
                                        <p:tav tm="100000">
                                          <p:val>
                                            <p:strVal val="#ppt_w"/>
                                          </p:val>
                                        </p:tav>
                                      </p:tavLst>
                                    </p:anim>
                                    <p:anim calcmode="lin" valueType="num">
                                      <p:cBhvr>
                                        <p:cTn id="39" dur="500" fill="hold"/>
                                        <p:tgtEl>
                                          <p:spTgt spid="20">
                                            <p:txEl>
                                              <p:pRg st="1" end="1"/>
                                            </p:txEl>
                                          </p:spTgt>
                                        </p:tgtEl>
                                        <p:attrNameLst>
                                          <p:attrName>ppt_h</p:attrName>
                                        </p:attrNameLst>
                                      </p:cBhvr>
                                      <p:tavLst>
                                        <p:tav tm="0">
                                          <p:val>
                                            <p:fltVal val="0"/>
                                          </p:val>
                                        </p:tav>
                                        <p:tav tm="100000">
                                          <p:val>
                                            <p:strVal val="#ppt_h"/>
                                          </p:val>
                                        </p:tav>
                                      </p:tavLst>
                                    </p:anim>
                                    <p:animEffect transition="in" filter="fade">
                                      <p:cBhvr>
                                        <p:cTn id="40" dur="500"/>
                                        <p:tgtEl>
                                          <p:spTgt spid="20">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nodeType="clickEffect">
                                  <p:stCondLst>
                                    <p:cond delay="0"/>
                                  </p:stCondLst>
                                  <p:childTnLst>
                                    <p:set>
                                      <p:cBhvr>
                                        <p:cTn id="44" dur="1" fill="hold">
                                          <p:stCondLst>
                                            <p:cond delay="0"/>
                                          </p:stCondLst>
                                        </p:cTn>
                                        <p:tgtEl>
                                          <p:spTgt spid="20">
                                            <p:txEl>
                                              <p:pRg st="2" end="2"/>
                                            </p:txEl>
                                          </p:spTgt>
                                        </p:tgtEl>
                                        <p:attrNameLst>
                                          <p:attrName>style.visibility</p:attrName>
                                        </p:attrNameLst>
                                      </p:cBhvr>
                                      <p:to>
                                        <p:strVal val="visible"/>
                                      </p:to>
                                    </p:set>
                                    <p:anim calcmode="lin" valueType="num">
                                      <p:cBhvr>
                                        <p:cTn id="45" dur="500" fill="hold"/>
                                        <p:tgtEl>
                                          <p:spTgt spid="20">
                                            <p:txEl>
                                              <p:pRg st="2" end="2"/>
                                            </p:txEl>
                                          </p:spTgt>
                                        </p:tgtEl>
                                        <p:attrNameLst>
                                          <p:attrName>ppt_w</p:attrName>
                                        </p:attrNameLst>
                                      </p:cBhvr>
                                      <p:tavLst>
                                        <p:tav tm="0">
                                          <p:val>
                                            <p:fltVal val="0"/>
                                          </p:val>
                                        </p:tav>
                                        <p:tav tm="100000">
                                          <p:val>
                                            <p:strVal val="#ppt_w"/>
                                          </p:val>
                                        </p:tav>
                                      </p:tavLst>
                                    </p:anim>
                                    <p:anim calcmode="lin" valueType="num">
                                      <p:cBhvr>
                                        <p:cTn id="46" dur="500" fill="hold"/>
                                        <p:tgtEl>
                                          <p:spTgt spid="20">
                                            <p:txEl>
                                              <p:pRg st="2" end="2"/>
                                            </p:txEl>
                                          </p:spTgt>
                                        </p:tgtEl>
                                        <p:attrNameLst>
                                          <p:attrName>ppt_h</p:attrName>
                                        </p:attrNameLst>
                                      </p:cBhvr>
                                      <p:tavLst>
                                        <p:tav tm="0">
                                          <p:val>
                                            <p:fltVal val="0"/>
                                          </p:val>
                                        </p:tav>
                                        <p:tav tm="100000">
                                          <p:val>
                                            <p:strVal val="#ppt_h"/>
                                          </p:val>
                                        </p:tav>
                                      </p:tavLst>
                                    </p:anim>
                                    <p:animEffect transition="in" filter="fade">
                                      <p:cBhvr>
                                        <p:cTn id="47" dur="500"/>
                                        <p:tgtEl>
                                          <p:spTgt spid="2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D11092D0-7AB0-4379-B6A0-8B5F379F24B3}"/>
              </a:ext>
            </a:extLst>
          </p:cNvPr>
          <p:cNvSpPr>
            <a:spLocks noGrp="1"/>
          </p:cNvSpPr>
          <p:nvPr>
            <p:ph type="title"/>
          </p:nvPr>
        </p:nvSpPr>
        <p:spPr>
          <a:xfrm>
            <a:off x="838200" y="365126"/>
            <a:ext cx="10515600" cy="817130"/>
          </a:xfrm>
        </p:spPr>
        <p:txBody>
          <a:bodyPr/>
          <a:lstStyle/>
          <a:p>
            <a:pPr algn="ctr"/>
            <a:r>
              <a:rPr lang="de-CH" b="1" dirty="0"/>
              <a:t>Einleitung</a:t>
            </a:r>
          </a:p>
        </p:txBody>
      </p:sp>
      <p:pic>
        <p:nvPicPr>
          <p:cNvPr id="10" name="Grafik 9"/>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91571" y="2354774"/>
            <a:ext cx="1208858" cy="2075045"/>
          </a:xfrm>
          <a:prstGeom prst="rect">
            <a:avLst/>
          </a:prstGeom>
          <a:noFill/>
          <a:ln>
            <a:noFill/>
          </a:ln>
          <a:effectLst>
            <a:glow rad="228600">
              <a:schemeClr val="accent4">
                <a:satMod val="175000"/>
                <a:alpha val="40000"/>
              </a:schemeClr>
            </a:glow>
          </a:effectLst>
        </p:spPr>
      </p:pic>
      <p:sp>
        <p:nvSpPr>
          <p:cNvPr id="15" name="Rechteck 14"/>
          <p:cNvSpPr/>
          <p:nvPr/>
        </p:nvSpPr>
        <p:spPr>
          <a:xfrm>
            <a:off x="6630855" y="4177820"/>
            <a:ext cx="2549390" cy="1145233"/>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3000" b="1" dirty="0"/>
              <a:t>Gegenwärtiges</a:t>
            </a:r>
            <a:br>
              <a:rPr lang="de-CH" sz="3000" b="1" dirty="0"/>
            </a:br>
            <a:r>
              <a:rPr lang="de-CH" sz="3000" b="1" dirty="0"/>
              <a:t>Zeitalter</a:t>
            </a:r>
          </a:p>
        </p:txBody>
      </p:sp>
      <p:sp>
        <p:nvSpPr>
          <p:cNvPr id="22" name="Textfeld 21"/>
          <p:cNvSpPr txBox="1"/>
          <p:nvPr/>
        </p:nvSpPr>
        <p:spPr>
          <a:xfrm>
            <a:off x="1663152" y="1530638"/>
            <a:ext cx="2736711" cy="553998"/>
          </a:xfrm>
          <a:prstGeom prst="rect">
            <a:avLst/>
          </a:prstGeom>
          <a:noFill/>
        </p:spPr>
        <p:txBody>
          <a:bodyPr wrap="none" rtlCol="0">
            <a:spAutoFit/>
          </a:bodyPr>
          <a:lstStyle/>
          <a:p>
            <a:r>
              <a:rPr lang="de-CH" sz="3000" b="1" dirty="0">
                <a:solidFill>
                  <a:srgbClr val="00B050"/>
                </a:solidFill>
              </a:rPr>
              <a:t>Altes Testament</a:t>
            </a:r>
          </a:p>
        </p:txBody>
      </p:sp>
      <p:sp>
        <p:nvSpPr>
          <p:cNvPr id="23" name="Textfeld 22"/>
          <p:cNvSpPr txBox="1"/>
          <p:nvPr/>
        </p:nvSpPr>
        <p:spPr>
          <a:xfrm>
            <a:off x="7881589" y="1530638"/>
            <a:ext cx="2935355" cy="553998"/>
          </a:xfrm>
          <a:prstGeom prst="rect">
            <a:avLst/>
          </a:prstGeom>
          <a:noFill/>
        </p:spPr>
        <p:txBody>
          <a:bodyPr wrap="none" rtlCol="0">
            <a:spAutoFit/>
          </a:bodyPr>
          <a:lstStyle/>
          <a:p>
            <a:r>
              <a:rPr lang="de-CH" sz="3000" b="1" dirty="0">
                <a:solidFill>
                  <a:srgbClr val="0070C0"/>
                </a:solidFill>
              </a:rPr>
              <a:t>Neues Testament</a:t>
            </a:r>
          </a:p>
        </p:txBody>
      </p:sp>
      <p:sp>
        <p:nvSpPr>
          <p:cNvPr id="19" name="Rechteck 18"/>
          <p:cNvSpPr/>
          <p:nvPr/>
        </p:nvSpPr>
        <p:spPr>
          <a:xfrm>
            <a:off x="9457081" y="4177820"/>
            <a:ext cx="2549390" cy="1145233"/>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3000" b="1" dirty="0"/>
              <a:t>Zukünftiges</a:t>
            </a:r>
            <a:br>
              <a:rPr lang="de-CH" sz="3000" b="1" dirty="0"/>
            </a:br>
            <a:r>
              <a:rPr lang="de-CH" sz="3000" b="1" dirty="0"/>
              <a:t>Zeitalter</a:t>
            </a:r>
          </a:p>
        </p:txBody>
      </p:sp>
      <p:sp>
        <p:nvSpPr>
          <p:cNvPr id="11" name="Rechteck 10"/>
          <p:cNvSpPr/>
          <p:nvPr/>
        </p:nvSpPr>
        <p:spPr>
          <a:xfrm>
            <a:off x="3031507" y="4174787"/>
            <a:ext cx="2549390" cy="1145233"/>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3000" b="1" dirty="0"/>
              <a:t>Vergangenes Zeitalter</a:t>
            </a:r>
          </a:p>
        </p:txBody>
      </p:sp>
      <p:sp>
        <p:nvSpPr>
          <p:cNvPr id="12" name="Rechteck 11"/>
          <p:cNvSpPr/>
          <p:nvPr/>
        </p:nvSpPr>
        <p:spPr>
          <a:xfrm>
            <a:off x="217839" y="4174787"/>
            <a:ext cx="2549390" cy="1145233"/>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3000" b="1" dirty="0"/>
              <a:t>Vergangenes</a:t>
            </a:r>
            <a:br>
              <a:rPr lang="de-CH" sz="3000" b="1" dirty="0"/>
            </a:br>
            <a:r>
              <a:rPr lang="de-CH" sz="3000" b="1" dirty="0"/>
              <a:t>Zeitalter</a:t>
            </a:r>
          </a:p>
        </p:txBody>
      </p:sp>
      <p:sp>
        <p:nvSpPr>
          <p:cNvPr id="13" name="Textfeld 12"/>
          <p:cNvSpPr txBox="1"/>
          <p:nvPr/>
        </p:nvSpPr>
        <p:spPr>
          <a:xfrm>
            <a:off x="2077262" y="2725270"/>
            <a:ext cx="1630446" cy="553998"/>
          </a:xfrm>
          <a:prstGeom prst="rect">
            <a:avLst/>
          </a:prstGeom>
          <a:noFill/>
        </p:spPr>
        <p:txBody>
          <a:bodyPr wrap="none" rtlCol="0">
            <a:spAutoFit/>
          </a:bodyPr>
          <a:lstStyle/>
          <a:p>
            <a:r>
              <a:rPr lang="de-CH" sz="3000" dirty="0"/>
              <a:t>Vorbilder</a:t>
            </a:r>
          </a:p>
        </p:txBody>
      </p:sp>
      <p:sp>
        <p:nvSpPr>
          <p:cNvPr id="14" name="Textfeld 13"/>
          <p:cNvSpPr txBox="1"/>
          <p:nvPr/>
        </p:nvSpPr>
        <p:spPr>
          <a:xfrm>
            <a:off x="9791232" y="2494437"/>
            <a:ext cx="1881087" cy="1015663"/>
          </a:xfrm>
          <a:prstGeom prst="rect">
            <a:avLst/>
          </a:prstGeom>
          <a:noFill/>
        </p:spPr>
        <p:txBody>
          <a:bodyPr wrap="square" rtlCol="0">
            <a:spAutoFit/>
          </a:bodyPr>
          <a:lstStyle/>
          <a:p>
            <a:pPr algn="ctr"/>
            <a:r>
              <a:rPr lang="de-CH" sz="3000" dirty="0"/>
              <a:t>Die Fülle der Zeiten</a:t>
            </a:r>
          </a:p>
        </p:txBody>
      </p:sp>
      <p:sp>
        <p:nvSpPr>
          <p:cNvPr id="16" name="Textfeld 15"/>
          <p:cNvSpPr txBox="1"/>
          <p:nvPr/>
        </p:nvSpPr>
        <p:spPr>
          <a:xfrm>
            <a:off x="1375056" y="5707707"/>
            <a:ext cx="9441888" cy="1015663"/>
          </a:xfrm>
          <a:prstGeom prst="rect">
            <a:avLst/>
          </a:prstGeom>
          <a:noFill/>
        </p:spPr>
        <p:txBody>
          <a:bodyPr wrap="square" rtlCol="0">
            <a:spAutoFit/>
          </a:bodyPr>
          <a:lstStyle/>
          <a:p>
            <a:r>
              <a:rPr lang="de-CH" sz="3000" dirty="0" err="1"/>
              <a:t>Dispensationalismus</a:t>
            </a:r>
            <a:r>
              <a:rPr lang="de-CH" sz="3000" dirty="0"/>
              <a:t> = 	Einteilung der biblischen Geschichte </a:t>
            </a:r>
          </a:p>
          <a:p>
            <a:r>
              <a:rPr lang="de-CH" sz="3000" dirty="0"/>
              <a:t>			          	in Zeitalter/Haushaltungen</a:t>
            </a:r>
          </a:p>
        </p:txBody>
      </p:sp>
    </p:spTree>
    <p:extLst>
      <p:ext uri="{BB962C8B-B14F-4D97-AF65-F5344CB8AC3E}">
        <p14:creationId xmlns:p14="http://schemas.microsoft.com/office/powerpoint/2010/main" val="27935136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D11092D0-7AB0-4379-B6A0-8B5F379F24B3}"/>
              </a:ext>
            </a:extLst>
          </p:cNvPr>
          <p:cNvSpPr>
            <a:spLocks noGrp="1"/>
          </p:cNvSpPr>
          <p:nvPr>
            <p:ph type="title"/>
          </p:nvPr>
        </p:nvSpPr>
        <p:spPr>
          <a:xfrm>
            <a:off x="838200" y="365126"/>
            <a:ext cx="10515600" cy="817130"/>
          </a:xfrm>
        </p:spPr>
        <p:txBody>
          <a:bodyPr/>
          <a:lstStyle/>
          <a:p>
            <a:pPr algn="ctr"/>
            <a:r>
              <a:rPr lang="de-CH" b="1" dirty="0"/>
              <a:t>Entwicklung (Niedergang)</a:t>
            </a:r>
          </a:p>
        </p:txBody>
      </p:sp>
      <p:sp>
        <p:nvSpPr>
          <p:cNvPr id="4" name="Textfeld 3">
            <a:extLst>
              <a:ext uri="{FF2B5EF4-FFF2-40B4-BE49-F238E27FC236}">
                <a16:creationId xmlns:a16="http://schemas.microsoft.com/office/drawing/2014/main" id="{218AD016-01D4-4F59-9933-940205D36FBD}"/>
              </a:ext>
            </a:extLst>
          </p:cNvPr>
          <p:cNvSpPr txBox="1"/>
          <p:nvPr/>
        </p:nvSpPr>
        <p:spPr>
          <a:xfrm>
            <a:off x="1713024" y="2207059"/>
            <a:ext cx="9125551" cy="553998"/>
          </a:xfrm>
          <a:prstGeom prst="rect">
            <a:avLst/>
          </a:prstGeom>
          <a:noFill/>
        </p:spPr>
        <p:txBody>
          <a:bodyPr wrap="square">
            <a:spAutoFit/>
          </a:bodyPr>
          <a:lstStyle/>
          <a:p>
            <a:r>
              <a:rPr lang="de-CH" sz="3000" dirty="0"/>
              <a:t>Isaak will wegen einer Hungersnot nach Ägypten ziehen</a:t>
            </a:r>
          </a:p>
        </p:txBody>
      </p:sp>
      <p:sp>
        <p:nvSpPr>
          <p:cNvPr id="14" name="Textfeld 13">
            <a:extLst>
              <a:ext uri="{FF2B5EF4-FFF2-40B4-BE49-F238E27FC236}">
                <a16:creationId xmlns:a16="http://schemas.microsoft.com/office/drawing/2014/main" id="{01A388E3-9654-4D4E-A01C-5A18220BD0E3}"/>
              </a:ext>
            </a:extLst>
          </p:cNvPr>
          <p:cNvSpPr txBox="1"/>
          <p:nvPr/>
        </p:nvSpPr>
        <p:spPr>
          <a:xfrm>
            <a:off x="696830" y="2934756"/>
            <a:ext cx="4662337" cy="553998"/>
          </a:xfrm>
          <a:prstGeom prst="rect">
            <a:avLst/>
          </a:prstGeom>
          <a:noFill/>
        </p:spPr>
        <p:txBody>
          <a:bodyPr wrap="square">
            <a:spAutoFit/>
          </a:bodyPr>
          <a:lstStyle/>
          <a:p>
            <a:r>
              <a:rPr lang="de-CH" sz="3000" u="sng" dirty="0"/>
              <a:t>Familienprobleme Isaaks</a:t>
            </a:r>
          </a:p>
        </p:txBody>
      </p:sp>
      <p:sp>
        <p:nvSpPr>
          <p:cNvPr id="20" name="Textfeld 19">
            <a:extLst>
              <a:ext uri="{FF2B5EF4-FFF2-40B4-BE49-F238E27FC236}">
                <a16:creationId xmlns:a16="http://schemas.microsoft.com/office/drawing/2014/main" id="{C14A4792-3BF5-4FB1-ABEE-ED5F78F58F60}"/>
              </a:ext>
            </a:extLst>
          </p:cNvPr>
          <p:cNvSpPr txBox="1"/>
          <p:nvPr/>
        </p:nvSpPr>
        <p:spPr>
          <a:xfrm>
            <a:off x="696829" y="3662453"/>
            <a:ext cx="8119999" cy="2400657"/>
          </a:xfrm>
          <a:prstGeom prst="rect">
            <a:avLst/>
          </a:prstGeom>
          <a:noFill/>
        </p:spPr>
        <p:txBody>
          <a:bodyPr wrap="square">
            <a:spAutoFit/>
          </a:bodyPr>
          <a:lstStyle/>
          <a:p>
            <a:pPr marL="457200" indent="-457200">
              <a:buFont typeface="Arial" panose="020B0604020202020204" pitchFamily="34" charset="0"/>
              <a:buChar char="•"/>
            </a:pPr>
            <a:r>
              <a:rPr lang="de-CH" sz="3000" dirty="0"/>
              <a:t>Esau heiratet hetitische Frauen</a:t>
            </a:r>
          </a:p>
          <a:p>
            <a:pPr marL="457200" indent="-457200">
              <a:buFont typeface="Arial" panose="020B0604020202020204" pitchFamily="34" charset="0"/>
              <a:buChar char="•"/>
            </a:pPr>
            <a:r>
              <a:rPr lang="de-CH" sz="3000" dirty="0"/>
              <a:t>Rebekka und Jakob betrügen Isaak</a:t>
            </a:r>
          </a:p>
          <a:p>
            <a:pPr marL="457200" indent="-457200">
              <a:buFont typeface="Arial" panose="020B0604020202020204" pitchFamily="34" charset="0"/>
              <a:buChar char="•"/>
            </a:pPr>
            <a:r>
              <a:rPr lang="de-CH" sz="3000" dirty="0"/>
              <a:t>Tödlicher Streit zwischen Jakob und Esau</a:t>
            </a:r>
          </a:p>
          <a:p>
            <a:pPr marL="457200" indent="-457200">
              <a:buFont typeface="Arial" panose="020B0604020202020204" pitchFamily="34" charset="0"/>
              <a:buChar char="•"/>
            </a:pPr>
            <a:r>
              <a:rPr lang="de-CH" sz="3000" dirty="0"/>
              <a:t>Laban betrügt Jakob</a:t>
            </a:r>
          </a:p>
          <a:p>
            <a:pPr marL="457200" indent="-457200">
              <a:buFont typeface="Arial" panose="020B0604020202020204" pitchFamily="34" charset="0"/>
              <a:buChar char="•"/>
            </a:pPr>
            <a:r>
              <a:rPr lang="de-CH" sz="3000" dirty="0"/>
              <a:t>Jakob heiratet 4 Frauen (Lea, Rahel, </a:t>
            </a:r>
            <a:r>
              <a:rPr lang="de-CH" sz="3000" dirty="0" err="1"/>
              <a:t>Bilha</a:t>
            </a:r>
            <a:r>
              <a:rPr lang="de-CH" sz="3000" dirty="0"/>
              <a:t>, </a:t>
            </a:r>
            <a:r>
              <a:rPr lang="de-CH" sz="3000" dirty="0" err="1"/>
              <a:t>Silpa</a:t>
            </a:r>
            <a:r>
              <a:rPr lang="de-CH" sz="3000" dirty="0"/>
              <a:t>)</a:t>
            </a:r>
          </a:p>
        </p:txBody>
      </p:sp>
      <p:cxnSp>
        <p:nvCxnSpPr>
          <p:cNvPr id="21" name="Gerade Verbindung mit Pfeil 20">
            <a:extLst>
              <a:ext uri="{FF2B5EF4-FFF2-40B4-BE49-F238E27FC236}">
                <a16:creationId xmlns:a16="http://schemas.microsoft.com/office/drawing/2014/main" id="{DA3200E4-383E-402C-9C63-B4D043DDD9B9}"/>
              </a:ext>
            </a:extLst>
          </p:cNvPr>
          <p:cNvCxnSpPr>
            <a:cxnSpLocks/>
          </p:cNvCxnSpPr>
          <p:nvPr/>
        </p:nvCxnSpPr>
        <p:spPr>
          <a:xfrm>
            <a:off x="838200" y="2484058"/>
            <a:ext cx="757707"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8" name="Textfeld 7">
            <a:extLst>
              <a:ext uri="{FF2B5EF4-FFF2-40B4-BE49-F238E27FC236}">
                <a16:creationId xmlns:a16="http://schemas.microsoft.com/office/drawing/2014/main" id="{37155960-C05A-4D30-ADDF-68B0F985B8AA}"/>
              </a:ext>
            </a:extLst>
          </p:cNvPr>
          <p:cNvSpPr txBox="1"/>
          <p:nvPr/>
        </p:nvSpPr>
        <p:spPr>
          <a:xfrm>
            <a:off x="696830" y="1417658"/>
            <a:ext cx="9541934" cy="553998"/>
          </a:xfrm>
          <a:prstGeom prst="rect">
            <a:avLst/>
          </a:prstGeom>
          <a:noFill/>
        </p:spPr>
        <p:txBody>
          <a:bodyPr wrap="square">
            <a:spAutoFit/>
          </a:bodyPr>
          <a:lstStyle/>
          <a:p>
            <a:r>
              <a:rPr lang="fr-CH" sz="3000" dirty="0"/>
              <a:t>„</a:t>
            </a:r>
            <a:r>
              <a:rPr lang="de-DE" sz="3000" dirty="0"/>
              <a:t>Geh […] in das Land, das ich dir zeigen werde!</a:t>
            </a:r>
            <a:r>
              <a:rPr lang="fr-CH" sz="3000" dirty="0"/>
              <a:t>“ 1Mo 12,1</a:t>
            </a:r>
            <a:endParaRPr lang="de-CH" sz="3000" dirty="0"/>
          </a:p>
        </p:txBody>
      </p:sp>
    </p:spTree>
    <p:extLst>
      <p:ext uri="{BB962C8B-B14F-4D97-AF65-F5344CB8AC3E}">
        <p14:creationId xmlns:p14="http://schemas.microsoft.com/office/powerpoint/2010/main" val="2128970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par>
                                <p:cTn id="22" presetID="53" presetClass="entr" presetSubtype="16" fill="hold" nodeType="withEffect">
                                  <p:stCondLst>
                                    <p:cond delay="0"/>
                                  </p:stCondLst>
                                  <p:childTnLst>
                                    <p:set>
                                      <p:cBhvr>
                                        <p:cTn id="23" dur="1" fill="hold">
                                          <p:stCondLst>
                                            <p:cond delay="0"/>
                                          </p:stCondLst>
                                        </p:cTn>
                                        <p:tgtEl>
                                          <p:spTgt spid="20">
                                            <p:txEl>
                                              <p:pRg st="0" end="0"/>
                                            </p:txEl>
                                          </p:spTgt>
                                        </p:tgtEl>
                                        <p:attrNameLst>
                                          <p:attrName>style.visibility</p:attrName>
                                        </p:attrNameLst>
                                      </p:cBhvr>
                                      <p:to>
                                        <p:strVal val="visible"/>
                                      </p:to>
                                    </p:set>
                                    <p:anim calcmode="lin" valueType="num">
                                      <p:cBhvr>
                                        <p:cTn id="24" dur="500" fill="hold"/>
                                        <p:tgtEl>
                                          <p:spTgt spid="20">
                                            <p:txEl>
                                              <p:pRg st="0" end="0"/>
                                            </p:txEl>
                                          </p:spTgt>
                                        </p:tgtEl>
                                        <p:attrNameLst>
                                          <p:attrName>ppt_w</p:attrName>
                                        </p:attrNameLst>
                                      </p:cBhvr>
                                      <p:tavLst>
                                        <p:tav tm="0">
                                          <p:val>
                                            <p:fltVal val="0"/>
                                          </p:val>
                                        </p:tav>
                                        <p:tav tm="100000">
                                          <p:val>
                                            <p:strVal val="#ppt_w"/>
                                          </p:val>
                                        </p:tav>
                                      </p:tavLst>
                                    </p:anim>
                                    <p:anim calcmode="lin" valueType="num">
                                      <p:cBhvr>
                                        <p:cTn id="25" dur="500" fill="hold"/>
                                        <p:tgtEl>
                                          <p:spTgt spid="20">
                                            <p:txEl>
                                              <p:pRg st="0" end="0"/>
                                            </p:txEl>
                                          </p:spTgt>
                                        </p:tgtEl>
                                        <p:attrNameLst>
                                          <p:attrName>ppt_h</p:attrName>
                                        </p:attrNameLst>
                                      </p:cBhvr>
                                      <p:tavLst>
                                        <p:tav tm="0">
                                          <p:val>
                                            <p:fltVal val="0"/>
                                          </p:val>
                                        </p:tav>
                                        <p:tav tm="100000">
                                          <p:val>
                                            <p:strVal val="#ppt_h"/>
                                          </p:val>
                                        </p:tav>
                                      </p:tavLst>
                                    </p:anim>
                                    <p:animEffect transition="in" filter="fade">
                                      <p:cBhvr>
                                        <p:cTn id="26" dur="500"/>
                                        <p:tgtEl>
                                          <p:spTgt spid="20">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20">
                                            <p:txEl>
                                              <p:pRg st="1" end="1"/>
                                            </p:txEl>
                                          </p:spTgt>
                                        </p:tgtEl>
                                        <p:attrNameLst>
                                          <p:attrName>style.visibility</p:attrName>
                                        </p:attrNameLst>
                                      </p:cBhvr>
                                      <p:to>
                                        <p:strVal val="visible"/>
                                      </p:to>
                                    </p:set>
                                    <p:anim calcmode="lin" valueType="num">
                                      <p:cBhvr>
                                        <p:cTn id="31" dur="500" fill="hold"/>
                                        <p:tgtEl>
                                          <p:spTgt spid="20">
                                            <p:txEl>
                                              <p:pRg st="1" end="1"/>
                                            </p:txEl>
                                          </p:spTgt>
                                        </p:tgtEl>
                                        <p:attrNameLst>
                                          <p:attrName>ppt_w</p:attrName>
                                        </p:attrNameLst>
                                      </p:cBhvr>
                                      <p:tavLst>
                                        <p:tav tm="0">
                                          <p:val>
                                            <p:fltVal val="0"/>
                                          </p:val>
                                        </p:tav>
                                        <p:tav tm="100000">
                                          <p:val>
                                            <p:strVal val="#ppt_w"/>
                                          </p:val>
                                        </p:tav>
                                      </p:tavLst>
                                    </p:anim>
                                    <p:anim calcmode="lin" valueType="num">
                                      <p:cBhvr>
                                        <p:cTn id="32" dur="500" fill="hold"/>
                                        <p:tgtEl>
                                          <p:spTgt spid="20">
                                            <p:txEl>
                                              <p:pRg st="1" end="1"/>
                                            </p:txEl>
                                          </p:spTgt>
                                        </p:tgtEl>
                                        <p:attrNameLst>
                                          <p:attrName>ppt_h</p:attrName>
                                        </p:attrNameLst>
                                      </p:cBhvr>
                                      <p:tavLst>
                                        <p:tav tm="0">
                                          <p:val>
                                            <p:fltVal val="0"/>
                                          </p:val>
                                        </p:tav>
                                        <p:tav tm="100000">
                                          <p:val>
                                            <p:strVal val="#ppt_h"/>
                                          </p:val>
                                        </p:tav>
                                      </p:tavLst>
                                    </p:anim>
                                    <p:animEffect transition="in" filter="fade">
                                      <p:cBhvr>
                                        <p:cTn id="33" dur="500"/>
                                        <p:tgtEl>
                                          <p:spTgt spid="20">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20">
                                            <p:txEl>
                                              <p:pRg st="2" end="2"/>
                                            </p:txEl>
                                          </p:spTgt>
                                        </p:tgtEl>
                                        <p:attrNameLst>
                                          <p:attrName>style.visibility</p:attrName>
                                        </p:attrNameLst>
                                      </p:cBhvr>
                                      <p:to>
                                        <p:strVal val="visible"/>
                                      </p:to>
                                    </p:set>
                                    <p:anim calcmode="lin" valueType="num">
                                      <p:cBhvr>
                                        <p:cTn id="38" dur="500" fill="hold"/>
                                        <p:tgtEl>
                                          <p:spTgt spid="20">
                                            <p:txEl>
                                              <p:pRg st="2" end="2"/>
                                            </p:txEl>
                                          </p:spTgt>
                                        </p:tgtEl>
                                        <p:attrNameLst>
                                          <p:attrName>ppt_w</p:attrName>
                                        </p:attrNameLst>
                                      </p:cBhvr>
                                      <p:tavLst>
                                        <p:tav tm="0">
                                          <p:val>
                                            <p:fltVal val="0"/>
                                          </p:val>
                                        </p:tav>
                                        <p:tav tm="100000">
                                          <p:val>
                                            <p:strVal val="#ppt_w"/>
                                          </p:val>
                                        </p:tav>
                                      </p:tavLst>
                                    </p:anim>
                                    <p:anim calcmode="lin" valueType="num">
                                      <p:cBhvr>
                                        <p:cTn id="39" dur="500" fill="hold"/>
                                        <p:tgtEl>
                                          <p:spTgt spid="20">
                                            <p:txEl>
                                              <p:pRg st="2" end="2"/>
                                            </p:txEl>
                                          </p:spTgt>
                                        </p:tgtEl>
                                        <p:attrNameLst>
                                          <p:attrName>ppt_h</p:attrName>
                                        </p:attrNameLst>
                                      </p:cBhvr>
                                      <p:tavLst>
                                        <p:tav tm="0">
                                          <p:val>
                                            <p:fltVal val="0"/>
                                          </p:val>
                                        </p:tav>
                                        <p:tav tm="100000">
                                          <p:val>
                                            <p:strVal val="#ppt_h"/>
                                          </p:val>
                                        </p:tav>
                                      </p:tavLst>
                                    </p:anim>
                                    <p:animEffect transition="in" filter="fade">
                                      <p:cBhvr>
                                        <p:cTn id="40" dur="500"/>
                                        <p:tgtEl>
                                          <p:spTgt spid="20">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nodeType="clickEffect">
                                  <p:stCondLst>
                                    <p:cond delay="0"/>
                                  </p:stCondLst>
                                  <p:childTnLst>
                                    <p:set>
                                      <p:cBhvr>
                                        <p:cTn id="44" dur="1" fill="hold">
                                          <p:stCondLst>
                                            <p:cond delay="0"/>
                                          </p:stCondLst>
                                        </p:cTn>
                                        <p:tgtEl>
                                          <p:spTgt spid="20">
                                            <p:txEl>
                                              <p:pRg st="3" end="3"/>
                                            </p:txEl>
                                          </p:spTgt>
                                        </p:tgtEl>
                                        <p:attrNameLst>
                                          <p:attrName>style.visibility</p:attrName>
                                        </p:attrNameLst>
                                      </p:cBhvr>
                                      <p:to>
                                        <p:strVal val="visible"/>
                                      </p:to>
                                    </p:set>
                                    <p:anim calcmode="lin" valueType="num">
                                      <p:cBhvr>
                                        <p:cTn id="45" dur="500" fill="hold"/>
                                        <p:tgtEl>
                                          <p:spTgt spid="20">
                                            <p:txEl>
                                              <p:pRg st="3" end="3"/>
                                            </p:txEl>
                                          </p:spTgt>
                                        </p:tgtEl>
                                        <p:attrNameLst>
                                          <p:attrName>ppt_w</p:attrName>
                                        </p:attrNameLst>
                                      </p:cBhvr>
                                      <p:tavLst>
                                        <p:tav tm="0">
                                          <p:val>
                                            <p:fltVal val="0"/>
                                          </p:val>
                                        </p:tav>
                                        <p:tav tm="100000">
                                          <p:val>
                                            <p:strVal val="#ppt_w"/>
                                          </p:val>
                                        </p:tav>
                                      </p:tavLst>
                                    </p:anim>
                                    <p:anim calcmode="lin" valueType="num">
                                      <p:cBhvr>
                                        <p:cTn id="46" dur="500" fill="hold"/>
                                        <p:tgtEl>
                                          <p:spTgt spid="20">
                                            <p:txEl>
                                              <p:pRg st="3" end="3"/>
                                            </p:txEl>
                                          </p:spTgt>
                                        </p:tgtEl>
                                        <p:attrNameLst>
                                          <p:attrName>ppt_h</p:attrName>
                                        </p:attrNameLst>
                                      </p:cBhvr>
                                      <p:tavLst>
                                        <p:tav tm="0">
                                          <p:val>
                                            <p:fltVal val="0"/>
                                          </p:val>
                                        </p:tav>
                                        <p:tav tm="100000">
                                          <p:val>
                                            <p:strVal val="#ppt_h"/>
                                          </p:val>
                                        </p:tav>
                                      </p:tavLst>
                                    </p:anim>
                                    <p:animEffect transition="in" filter="fade">
                                      <p:cBhvr>
                                        <p:cTn id="47" dur="500"/>
                                        <p:tgtEl>
                                          <p:spTgt spid="20">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nodeType="clickEffect">
                                  <p:stCondLst>
                                    <p:cond delay="0"/>
                                  </p:stCondLst>
                                  <p:childTnLst>
                                    <p:set>
                                      <p:cBhvr>
                                        <p:cTn id="51" dur="1" fill="hold">
                                          <p:stCondLst>
                                            <p:cond delay="0"/>
                                          </p:stCondLst>
                                        </p:cTn>
                                        <p:tgtEl>
                                          <p:spTgt spid="20">
                                            <p:txEl>
                                              <p:pRg st="4" end="4"/>
                                            </p:txEl>
                                          </p:spTgt>
                                        </p:tgtEl>
                                        <p:attrNameLst>
                                          <p:attrName>style.visibility</p:attrName>
                                        </p:attrNameLst>
                                      </p:cBhvr>
                                      <p:to>
                                        <p:strVal val="visible"/>
                                      </p:to>
                                    </p:set>
                                    <p:anim calcmode="lin" valueType="num">
                                      <p:cBhvr>
                                        <p:cTn id="52" dur="500" fill="hold"/>
                                        <p:tgtEl>
                                          <p:spTgt spid="20">
                                            <p:txEl>
                                              <p:pRg st="4" end="4"/>
                                            </p:txEl>
                                          </p:spTgt>
                                        </p:tgtEl>
                                        <p:attrNameLst>
                                          <p:attrName>ppt_w</p:attrName>
                                        </p:attrNameLst>
                                      </p:cBhvr>
                                      <p:tavLst>
                                        <p:tav tm="0">
                                          <p:val>
                                            <p:fltVal val="0"/>
                                          </p:val>
                                        </p:tav>
                                        <p:tav tm="100000">
                                          <p:val>
                                            <p:strVal val="#ppt_w"/>
                                          </p:val>
                                        </p:tav>
                                      </p:tavLst>
                                    </p:anim>
                                    <p:anim calcmode="lin" valueType="num">
                                      <p:cBhvr>
                                        <p:cTn id="53" dur="500" fill="hold"/>
                                        <p:tgtEl>
                                          <p:spTgt spid="20">
                                            <p:txEl>
                                              <p:pRg st="4" end="4"/>
                                            </p:txEl>
                                          </p:spTgt>
                                        </p:tgtEl>
                                        <p:attrNameLst>
                                          <p:attrName>ppt_h</p:attrName>
                                        </p:attrNameLst>
                                      </p:cBhvr>
                                      <p:tavLst>
                                        <p:tav tm="0">
                                          <p:val>
                                            <p:fltVal val="0"/>
                                          </p:val>
                                        </p:tav>
                                        <p:tav tm="100000">
                                          <p:val>
                                            <p:strVal val="#ppt_h"/>
                                          </p:val>
                                        </p:tav>
                                      </p:tavLst>
                                    </p:anim>
                                    <p:animEffect transition="in" filter="fade">
                                      <p:cBhvr>
                                        <p:cTn id="54" dur="500"/>
                                        <p:tgtEl>
                                          <p:spTgt spid="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D11092D0-7AB0-4379-B6A0-8B5F379F24B3}"/>
              </a:ext>
            </a:extLst>
          </p:cNvPr>
          <p:cNvSpPr>
            <a:spLocks noGrp="1"/>
          </p:cNvSpPr>
          <p:nvPr>
            <p:ph type="title"/>
          </p:nvPr>
        </p:nvSpPr>
        <p:spPr>
          <a:xfrm>
            <a:off x="838200" y="365126"/>
            <a:ext cx="10515600" cy="817130"/>
          </a:xfrm>
        </p:spPr>
        <p:txBody>
          <a:bodyPr/>
          <a:lstStyle/>
          <a:p>
            <a:pPr algn="ctr"/>
            <a:r>
              <a:rPr lang="de-CH" b="1" dirty="0"/>
              <a:t>Entwicklung (Niedergang)</a:t>
            </a:r>
          </a:p>
        </p:txBody>
      </p:sp>
      <p:sp>
        <p:nvSpPr>
          <p:cNvPr id="4" name="Textfeld 3">
            <a:extLst>
              <a:ext uri="{FF2B5EF4-FFF2-40B4-BE49-F238E27FC236}">
                <a16:creationId xmlns:a16="http://schemas.microsoft.com/office/drawing/2014/main" id="{218AD016-01D4-4F59-9933-940205D36FBD}"/>
              </a:ext>
            </a:extLst>
          </p:cNvPr>
          <p:cNvSpPr txBox="1"/>
          <p:nvPr/>
        </p:nvSpPr>
        <p:spPr>
          <a:xfrm>
            <a:off x="1713024" y="2207059"/>
            <a:ext cx="9125551" cy="553998"/>
          </a:xfrm>
          <a:prstGeom prst="rect">
            <a:avLst/>
          </a:prstGeom>
          <a:noFill/>
        </p:spPr>
        <p:txBody>
          <a:bodyPr wrap="square">
            <a:spAutoFit/>
          </a:bodyPr>
          <a:lstStyle/>
          <a:p>
            <a:r>
              <a:rPr lang="de-CH" sz="3000" dirty="0"/>
              <a:t>Jakob flieht vor Esau nach </a:t>
            </a:r>
            <a:r>
              <a:rPr lang="de-CH" sz="3000" dirty="0" err="1"/>
              <a:t>Haran</a:t>
            </a:r>
            <a:endParaRPr lang="de-CH" sz="3000" dirty="0"/>
          </a:p>
        </p:txBody>
      </p:sp>
      <p:sp>
        <p:nvSpPr>
          <p:cNvPr id="14" name="Textfeld 13">
            <a:extLst>
              <a:ext uri="{FF2B5EF4-FFF2-40B4-BE49-F238E27FC236}">
                <a16:creationId xmlns:a16="http://schemas.microsoft.com/office/drawing/2014/main" id="{01A388E3-9654-4D4E-A01C-5A18220BD0E3}"/>
              </a:ext>
            </a:extLst>
          </p:cNvPr>
          <p:cNvSpPr txBox="1"/>
          <p:nvPr/>
        </p:nvSpPr>
        <p:spPr>
          <a:xfrm>
            <a:off x="696830" y="2934756"/>
            <a:ext cx="4662337" cy="553998"/>
          </a:xfrm>
          <a:prstGeom prst="rect">
            <a:avLst/>
          </a:prstGeom>
          <a:noFill/>
        </p:spPr>
        <p:txBody>
          <a:bodyPr wrap="square">
            <a:spAutoFit/>
          </a:bodyPr>
          <a:lstStyle/>
          <a:p>
            <a:r>
              <a:rPr lang="de-CH" sz="3000" u="sng" dirty="0"/>
              <a:t>Familienprobleme Jakobs</a:t>
            </a:r>
          </a:p>
        </p:txBody>
      </p:sp>
      <p:sp>
        <p:nvSpPr>
          <p:cNvPr id="20" name="Textfeld 19">
            <a:extLst>
              <a:ext uri="{FF2B5EF4-FFF2-40B4-BE49-F238E27FC236}">
                <a16:creationId xmlns:a16="http://schemas.microsoft.com/office/drawing/2014/main" id="{C14A4792-3BF5-4FB1-ABEE-ED5F78F58F60}"/>
              </a:ext>
            </a:extLst>
          </p:cNvPr>
          <p:cNvSpPr txBox="1"/>
          <p:nvPr/>
        </p:nvSpPr>
        <p:spPr>
          <a:xfrm>
            <a:off x="447819" y="3630552"/>
            <a:ext cx="11655959" cy="2862322"/>
          </a:xfrm>
          <a:prstGeom prst="rect">
            <a:avLst/>
          </a:prstGeom>
          <a:noFill/>
        </p:spPr>
        <p:txBody>
          <a:bodyPr wrap="square">
            <a:spAutoFit/>
          </a:bodyPr>
          <a:lstStyle/>
          <a:p>
            <a:pPr marL="457200" indent="-457200">
              <a:buFont typeface="Arial" panose="020B0604020202020204" pitchFamily="34" charset="0"/>
              <a:buChar char="•"/>
            </a:pPr>
            <a:r>
              <a:rPr lang="de-CH" sz="3000" dirty="0"/>
              <a:t>Die 4 Frauen Jakobs streiten sich</a:t>
            </a:r>
          </a:p>
          <a:p>
            <a:pPr marL="457200" indent="-457200">
              <a:buFont typeface="Arial" panose="020B0604020202020204" pitchFamily="34" charset="0"/>
              <a:buChar char="•"/>
            </a:pPr>
            <a:r>
              <a:rPr lang="de-CH" sz="3000" dirty="0"/>
              <a:t>Dina wird vergewaltigt; Levi und Simeon schlachten eine ganze Stadt ab</a:t>
            </a:r>
          </a:p>
          <a:p>
            <a:pPr marL="457200" indent="-457200">
              <a:buFont typeface="Arial" panose="020B0604020202020204" pitchFamily="34" charset="0"/>
              <a:buChar char="•"/>
            </a:pPr>
            <a:r>
              <a:rPr lang="de-CH" sz="3000" dirty="0"/>
              <a:t>Ruben begeht Inzest</a:t>
            </a:r>
          </a:p>
          <a:p>
            <a:pPr marL="457200" indent="-457200">
              <a:buFont typeface="Arial" panose="020B0604020202020204" pitchFamily="34" charset="0"/>
              <a:buChar char="•"/>
            </a:pPr>
            <a:r>
              <a:rPr lang="de-CH" sz="3000" dirty="0"/>
              <a:t>Joseph wird von seinen Brüdern als Sklave verkauft</a:t>
            </a:r>
          </a:p>
          <a:p>
            <a:pPr marL="457200" indent="-457200">
              <a:buFont typeface="Arial" panose="020B0604020202020204" pitchFamily="34" charset="0"/>
              <a:buChar char="•"/>
            </a:pPr>
            <a:r>
              <a:rPr lang="de-CH" sz="3000" dirty="0"/>
              <a:t>Die 10 Söhne betrügen Jakob</a:t>
            </a:r>
          </a:p>
          <a:p>
            <a:pPr marL="457200" indent="-457200">
              <a:buFont typeface="Arial" panose="020B0604020202020204" pitchFamily="34" charset="0"/>
              <a:buChar char="•"/>
            </a:pPr>
            <a:r>
              <a:rPr lang="de-CH" sz="3000" dirty="0" err="1"/>
              <a:t>Juda</a:t>
            </a:r>
            <a:r>
              <a:rPr lang="de-CH" sz="3000" dirty="0"/>
              <a:t> begeht Hurerei mit Tamar</a:t>
            </a:r>
          </a:p>
        </p:txBody>
      </p:sp>
      <p:cxnSp>
        <p:nvCxnSpPr>
          <p:cNvPr id="21" name="Gerade Verbindung mit Pfeil 20">
            <a:extLst>
              <a:ext uri="{FF2B5EF4-FFF2-40B4-BE49-F238E27FC236}">
                <a16:creationId xmlns:a16="http://schemas.microsoft.com/office/drawing/2014/main" id="{DA3200E4-383E-402C-9C63-B4D043DDD9B9}"/>
              </a:ext>
            </a:extLst>
          </p:cNvPr>
          <p:cNvCxnSpPr>
            <a:cxnSpLocks/>
          </p:cNvCxnSpPr>
          <p:nvPr/>
        </p:nvCxnSpPr>
        <p:spPr>
          <a:xfrm>
            <a:off x="838200" y="2484058"/>
            <a:ext cx="757707"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8" name="Textfeld 7">
            <a:extLst>
              <a:ext uri="{FF2B5EF4-FFF2-40B4-BE49-F238E27FC236}">
                <a16:creationId xmlns:a16="http://schemas.microsoft.com/office/drawing/2014/main" id="{37155960-C05A-4D30-ADDF-68B0F985B8AA}"/>
              </a:ext>
            </a:extLst>
          </p:cNvPr>
          <p:cNvSpPr txBox="1"/>
          <p:nvPr/>
        </p:nvSpPr>
        <p:spPr>
          <a:xfrm>
            <a:off x="696830" y="1417658"/>
            <a:ext cx="9541934" cy="553998"/>
          </a:xfrm>
          <a:prstGeom prst="rect">
            <a:avLst/>
          </a:prstGeom>
          <a:noFill/>
        </p:spPr>
        <p:txBody>
          <a:bodyPr wrap="square">
            <a:spAutoFit/>
          </a:bodyPr>
          <a:lstStyle/>
          <a:p>
            <a:r>
              <a:rPr lang="fr-CH" sz="3000" dirty="0"/>
              <a:t>„</a:t>
            </a:r>
            <a:r>
              <a:rPr lang="de-DE" sz="3000" dirty="0"/>
              <a:t>Geh […] in das Land, das ich dir zeigen werde!</a:t>
            </a:r>
            <a:r>
              <a:rPr lang="fr-CH" sz="3000" dirty="0"/>
              <a:t>“ 1Mo 12,1</a:t>
            </a:r>
            <a:endParaRPr lang="de-CH" sz="3000" dirty="0"/>
          </a:p>
        </p:txBody>
      </p:sp>
    </p:spTree>
    <p:extLst>
      <p:ext uri="{BB962C8B-B14F-4D97-AF65-F5344CB8AC3E}">
        <p14:creationId xmlns:p14="http://schemas.microsoft.com/office/powerpoint/2010/main" val="2626128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par>
                                <p:cTn id="22" presetID="53" presetClass="entr" presetSubtype="16" fill="hold" nodeType="withEffect">
                                  <p:stCondLst>
                                    <p:cond delay="0"/>
                                  </p:stCondLst>
                                  <p:childTnLst>
                                    <p:set>
                                      <p:cBhvr>
                                        <p:cTn id="23" dur="1" fill="hold">
                                          <p:stCondLst>
                                            <p:cond delay="0"/>
                                          </p:stCondLst>
                                        </p:cTn>
                                        <p:tgtEl>
                                          <p:spTgt spid="20">
                                            <p:txEl>
                                              <p:pRg st="0" end="0"/>
                                            </p:txEl>
                                          </p:spTgt>
                                        </p:tgtEl>
                                        <p:attrNameLst>
                                          <p:attrName>style.visibility</p:attrName>
                                        </p:attrNameLst>
                                      </p:cBhvr>
                                      <p:to>
                                        <p:strVal val="visible"/>
                                      </p:to>
                                    </p:set>
                                    <p:anim calcmode="lin" valueType="num">
                                      <p:cBhvr>
                                        <p:cTn id="24" dur="500" fill="hold"/>
                                        <p:tgtEl>
                                          <p:spTgt spid="20">
                                            <p:txEl>
                                              <p:pRg st="0" end="0"/>
                                            </p:txEl>
                                          </p:spTgt>
                                        </p:tgtEl>
                                        <p:attrNameLst>
                                          <p:attrName>ppt_w</p:attrName>
                                        </p:attrNameLst>
                                      </p:cBhvr>
                                      <p:tavLst>
                                        <p:tav tm="0">
                                          <p:val>
                                            <p:fltVal val="0"/>
                                          </p:val>
                                        </p:tav>
                                        <p:tav tm="100000">
                                          <p:val>
                                            <p:strVal val="#ppt_w"/>
                                          </p:val>
                                        </p:tav>
                                      </p:tavLst>
                                    </p:anim>
                                    <p:anim calcmode="lin" valueType="num">
                                      <p:cBhvr>
                                        <p:cTn id="25" dur="500" fill="hold"/>
                                        <p:tgtEl>
                                          <p:spTgt spid="20">
                                            <p:txEl>
                                              <p:pRg st="0" end="0"/>
                                            </p:txEl>
                                          </p:spTgt>
                                        </p:tgtEl>
                                        <p:attrNameLst>
                                          <p:attrName>ppt_h</p:attrName>
                                        </p:attrNameLst>
                                      </p:cBhvr>
                                      <p:tavLst>
                                        <p:tav tm="0">
                                          <p:val>
                                            <p:fltVal val="0"/>
                                          </p:val>
                                        </p:tav>
                                        <p:tav tm="100000">
                                          <p:val>
                                            <p:strVal val="#ppt_h"/>
                                          </p:val>
                                        </p:tav>
                                      </p:tavLst>
                                    </p:anim>
                                    <p:animEffect transition="in" filter="fade">
                                      <p:cBhvr>
                                        <p:cTn id="26" dur="500"/>
                                        <p:tgtEl>
                                          <p:spTgt spid="20">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20">
                                            <p:txEl>
                                              <p:pRg st="1" end="1"/>
                                            </p:txEl>
                                          </p:spTgt>
                                        </p:tgtEl>
                                        <p:attrNameLst>
                                          <p:attrName>style.visibility</p:attrName>
                                        </p:attrNameLst>
                                      </p:cBhvr>
                                      <p:to>
                                        <p:strVal val="visible"/>
                                      </p:to>
                                    </p:set>
                                    <p:anim calcmode="lin" valueType="num">
                                      <p:cBhvr>
                                        <p:cTn id="31" dur="500" fill="hold"/>
                                        <p:tgtEl>
                                          <p:spTgt spid="20">
                                            <p:txEl>
                                              <p:pRg st="1" end="1"/>
                                            </p:txEl>
                                          </p:spTgt>
                                        </p:tgtEl>
                                        <p:attrNameLst>
                                          <p:attrName>ppt_w</p:attrName>
                                        </p:attrNameLst>
                                      </p:cBhvr>
                                      <p:tavLst>
                                        <p:tav tm="0">
                                          <p:val>
                                            <p:fltVal val="0"/>
                                          </p:val>
                                        </p:tav>
                                        <p:tav tm="100000">
                                          <p:val>
                                            <p:strVal val="#ppt_w"/>
                                          </p:val>
                                        </p:tav>
                                      </p:tavLst>
                                    </p:anim>
                                    <p:anim calcmode="lin" valueType="num">
                                      <p:cBhvr>
                                        <p:cTn id="32" dur="500" fill="hold"/>
                                        <p:tgtEl>
                                          <p:spTgt spid="20">
                                            <p:txEl>
                                              <p:pRg st="1" end="1"/>
                                            </p:txEl>
                                          </p:spTgt>
                                        </p:tgtEl>
                                        <p:attrNameLst>
                                          <p:attrName>ppt_h</p:attrName>
                                        </p:attrNameLst>
                                      </p:cBhvr>
                                      <p:tavLst>
                                        <p:tav tm="0">
                                          <p:val>
                                            <p:fltVal val="0"/>
                                          </p:val>
                                        </p:tav>
                                        <p:tav tm="100000">
                                          <p:val>
                                            <p:strVal val="#ppt_h"/>
                                          </p:val>
                                        </p:tav>
                                      </p:tavLst>
                                    </p:anim>
                                    <p:animEffect transition="in" filter="fade">
                                      <p:cBhvr>
                                        <p:cTn id="33" dur="500"/>
                                        <p:tgtEl>
                                          <p:spTgt spid="20">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20">
                                            <p:txEl>
                                              <p:pRg st="2" end="2"/>
                                            </p:txEl>
                                          </p:spTgt>
                                        </p:tgtEl>
                                        <p:attrNameLst>
                                          <p:attrName>style.visibility</p:attrName>
                                        </p:attrNameLst>
                                      </p:cBhvr>
                                      <p:to>
                                        <p:strVal val="visible"/>
                                      </p:to>
                                    </p:set>
                                    <p:anim calcmode="lin" valueType="num">
                                      <p:cBhvr>
                                        <p:cTn id="38" dur="500" fill="hold"/>
                                        <p:tgtEl>
                                          <p:spTgt spid="20">
                                            <p:txEl>
                                              <p:pRg st="2" end="2"/>
                                            </p:txEl>
                                          </p:spTgt>
                                        </p:tgtEl>
                                        <p:attrNameLst>
                                          <p:attrName>ppt_w</p:attrName>
                                        </p:attrNameLst>
                                      </p:cBhvr>
                                      <p:tavLst>
                                        <p:tav tm="0">
                                          <p:val>
                                            <p:fltVal val="0"/>
                                          </p:val>
                                        </p:tav>
                                        <p:tav tm="100000">
                                          <p:val>
                                            <p:strVal val="#ppt_w"/>
                                          </p:val>
                                        </p:tav>
                                      </p:tavLst>
                                    </p:anim>
                                    <p:anim calcmode="lin" valueType="num">
                                      <p:cBhvr>
                                        <p:cTn id="39" dur="500" fill="hold"/>
                                        <p:tgtEl>
                                          <p:spTgt spid="20">
                                            <p:txEl>
                                              <p:pRg st="2" end="2"/>
                                            </p:txEl>
                                          </p:spTgt>
                                        </p:tgtEl>
                                        <p:attrNameLst>
                                          <p:attrName>ppt_h</p:attrName>
                                        </p:attrNameLst>
                                      </p:cBhvr>
                                      <p:tavLst>
                                        <p:tav tm="0">
                                          <p:val>
                                            <p:fltVal val="0"/>
                                          </p:val>
                                        </p:tav>
                                        <p:tav tm="100000">
                                          <p:val>
                                            <p:strVal val="#ppt_h"/>
                                          </p:val>
                                        </p:tav>
                                      </p:tavLst>
                                    </p:anim>
                                    <p:animEffect transition="in" filter="fade">
                                      <p:cBhvr>
                                        <p:cTn id="40" dur="500"/>
                                        <p:tgtEl>
                                          <p:spTgt spid="20">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nodeType="clickEffect">
                                  <p:stCondLst>
                                    <p:cond delay="0"/>
                                  </p:stCondLst>
                                  <p:childTnLst>
                                    <p:set>
                                      <p:cBhvr>
                                        <p:cTn id="44" dur="1" fill="hold">
                                          <p:stCondLst>
                                            <p:cond delay="0"/>
                                          </p:stCondLst>
                                        </p:cTn>
                                        <p:tgtEl>
                                          <p:spTgt spid="20">
                                            <p:txEl>
                                              <p:pRg st="3" end="3"/>
                                            </p:txEl>
                                          </p:spTgt>
                                        </p:tgtEl>
                                        <p:attrNameLst>
                                          <p:attrName>style.visibility</p:attrName>
                                        </p:attrNameLst>
                                      </p:cBhvr>
                                      <p:to>
                                        <p:strVal val="visible"/>
                                      </p:to>
                                    </p:set>
                                    <p:anim calcmode="lin" valueType="num">
                                      <p:cBhvr>
                                        <p:cTn id="45" dur="500" fill="hold"/>
                                        <p:tgtEl>
                                          <p:spTgt spid="20">
                                            <p:txEl>
                                              <p:pRg st="3" end="3"/>
                                            </p:txEl>
                                          </p:spTgt>
                                        </p:tgtEl>
                                        <p:attrNameLst>
                                          <p:attrName>ppt_w</p:attrName>
                                        </p:attrNameLst>
                                      </p:cBhvr>
                                      <p:tavLst>
                                        <p:tav tm="0">
                                          <p:val>
                                            <p:fltVal val="0"/>
                                          </p:val>
                                        </p:tav>
                                        <p:tav tm="100000">
                                          <p:val>
                                            <p:strVal val="#ppt_w"/>
                                          </p:val>
                                        </p:tav>
                                      </p:tavLst>
                                    </p:anim>
                                    <p:anim calcmode="lin" valueType="num">
                                      <p:cBhvr>
                                        <p:cTn id="46" dur="500" fill="hold"/>
                                        <p:tgtEl>
                                          <p:spTgt spid="20">
                                            <p:txEl>
                                              <p:pRg st="3" end="3"/>
                                            </p:txEl>
                                          </p:spTgt>
                                        </p:tgtEl>
                                        <p:attrNameLst>
                                          <p:attrName>ppt_h</p:attrName>
                                        </p:attrNameLst>
                                      </p:cBhvr>
                                      <p:tavLst>
                                        <p:tav tm="0">
                                          <p:val>
                                            <p:fltVal val="0"/>
                                          </p:val>
                                        </p:tav>
                                        <p:tav tm="100000">
                                          <p:val>
                                            <p:strVal val="#ppt_h"/>
                                          </p:val>
                                        </p:tav>
                                      </p:tavLst>
                                    </p:anim>
                                    <p:animEffect transition="in" filter="fade">
                                      <p:cBhvr>
                                        <p:cTn id="47" dur="500"/>
                                        <p:tgtEl>
                                          <p:spTgt spid="20">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nodeType="clickEffect">
                                  <p:stCondLst>
                                    <p:cond delay="0"/>
                                  </p:stCondLst>
                                  <p:childTnLst>
                                    <p:set>
                                      <p:cBhvr>
                                        <p:cTn id="51" dur="1" fill="hold">
                                          <p:stCondLst>
                                            <p:cond delay="0"/>
                                          </p:stCondLst>
                                        </p:cTn>
                                        <p:tgtEl>
                                          <p:spTgt spid="20">
                                            <p:txEl>
                                              <p:pRg st="4" end="4"/>
                                            </p:txEl>
                                          </p:spTgt>
                                        </p:tgtEl>
                                        <p:attrNameLst>
                                          <p:attrName>style.visibility</p:attrName>
                                        </p:attrNameLst>
                                      </p:cBhvr>
                                      <p:to>
                                        <p:strVal val="visible"/>
                                      </p:to>
                                    </p:set>
                                    <p:anim calcmode="lin" valueType="num">
                                      <p:cBhvr>
                                        <p:cTn id="52" dur="500" fill="hold"/>
                                        <p:tgtEl>
                                          <p:spTgt spid="20">
                                            <p:txEl>
                                              <p:pRg st="4" end="4"/>
                                            </p:txEl>
                                          </p:spTgt>
                                        </p:tgtEl>
                                        <p:attrNameLst>
                                          <p:attrName>ppt_w</p:attrName>
                                        </p:attrNameLst>
                                      </p:cBhvr>
                                      <p:tavLst>
                                        <p:tav tm="0">
                                          <p:val>
                                            <p:fltVal val="0"/>
                                          </p:val>
                                        </p:tav>
                                        <p:tav tm="100000">
                                          <p:val>
                                            <p:strVal val="#ppt_w"/>
                                          </p:val>
                                        </p:tav>
                                      </p:tavLst>
                                    </p:anim>
                                    <p:anim calcmode="lin" valueType="num">
                                      <p:cBhvr>
                                        <p:cTn id="53" dur="500" fill="hold"/>
                                        <p:tgtEl>
                                          <p:spTgt spid="20">
                                            <p:txEl>
                                              <p:pRg st="4" end="4"/>
                                            </p:txEl>
                                          </p:spTgt>
                                        </p:tgtEl>
                                        <p:attrNameLst>
                                          <p:attrName>ppt_h</p:attrName>
                                        </p:attrNameLst>
                                      </p:cBhvr>
                                      <p:tavLst>
                                        <p:tav tm="0">
                                          <p:val>
                                            <p:fltVal val="0"/>
                                          </p:val>
                                        </p:tav>
                                        <p:tav tm="100000">
                                          <p:val>
                                            <p:strVal val="#ppt_h"/>
                                          </p:val>
                                        </p:tav>
                                      </p:tavLst>
                                    </p:anim>
                                    <p:animEffect transition="in" filter="fade">
                                      <p:cBhvr>
                                        <p:cTn id="54" dur="500"/>
                                        <p:tgtEl>
                                          <p:spTgt spid="20">
                                            <p:txEl>
                                              <p:pRg st="4" end="4"/>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nodeType="clickEffect">
                                  <p:stCondLst>
                                    <p:cond delay="0"/>
                                  </p:stCondLst>
                                  <p:childTnLst>
                                    <p:set>
                                      <p:cBhvr>
                                        <p:cTn id="58" dur="1" fill="hold">
                                          <p:stCondLst>
                                            <p:cond delay="0"/>
                                          </p:stCondLst>
                                        </p:cTn>
                                        <p:tgtEl>
                                          <p:spTgt spid="20">
                                            <p:txEl>
                                              <p:pRg st="5" end="5"/>
                                            </p:txEl>
                                          </p:spTgt>
                                        </p:tgtEl>
                                        <p:attrNameLst>
                                          <p:attrName>style.visibility</p:attrName>
                                        </p:attrNameLst>
                                      </p:cBhvr>
                                      <p:to>
                                        <p:strVal val="visible"/>
                                      </p:to>
                                    </p:set>
                                    <p:anim calcmode="lin" valueType="num">
                                      <p:cBhvr>
                                        <p:cTn id="59" dur="500" fill="hold"/>
                                        <p:tgtEl>
                                          <p:spTgt spid="20">
                                            <p:txEl>
                                              <p:pRg st="5" end="5"/>
                                            </p:txEl>
                                          </p:spTgt>
                                        </p:tgtEl>
                                        <p:attrNameLst>
                                          <p:attrName>ppt_w</p:attrName>
                                        </p:attrNameLst>
                                      </p:cBhvr>
                                      <p:tavLst>
                                        <p:tav tm="0">
                                          <p:val>
                                            <p:fltVal val="0"/>
                                          </p:val>
                                        </p:tav>
                                        <p:tav tm="100000">
                                          <p:val>
                                            <p:strVal val="#ppt_w"/>
                                          </p:val>
                                        </p:tav>
                                      </p:tavLst>
                                    </p:anim>
                                    <p:anim calcmode="lin" valueType="num">
                                      <p:cBhvr>
                                        <p:cTn id="60" dur="500" fill="hold"/>
                                        <p:tgtEl>
                                          <p:spTgt spid="20">
                                            <p:txEl>
                                              <p:pRg st="5" end="5"/>
                                            </p:txEl>
                                          </p:spTgt>
                                        </p:tgtEl>
                                        <p:attrNameLst>
                                          <p:attrName>ppt_h</p:attrName>
                                        </p:attrNameLst>
                                      </p:cBhvr>
                                      <p:tavLst>
                                        <p:tav tm="0">
                                          <p:val>
                                            <p:fltVal val="0"/>
                                          </p:val>
                                        </p:tav>
                                        <p:tav tm="100000">
                                          <p:val>
                                            <p:strVal val="#ppt_h"/>
                                          </p:val>
                                        </p:tav>
                                      </p:tavLst>
                                    </p:anim>
                                    <p:animEffect transition="in" filter="fade">
                                      <p:cBhvr>
                                        <p:cTn id="61" dur="500"/>
                                        <p:tgtEl>
                                          <p:spTgt spid="2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D11092D0-7AB0-4379-B6A0-8B5F379F24B3}"/>
              </a:ext>
            </a:extLst>
          </p:cNvPr>
          <p:cNvSpPr>
            <a:spLocks noGrp="1"/>
          </p:cNvSpPr>
          <p:nvPr>
            <p:ph type="title"/>
          </p:nvPr>
        </p:nvSpPr>
        <p:spPr>
          <a:xfrm>
            <a:off x="838200" y="365126"/>
            <a:ext cx="10515600" cy="817130"/>
          </a:xfrm>
        </p:spPr>
        <p:txBody>
          <a:bodyPr/>
          <a:lstStyle/>
          <a:p>
            <a:pPr algn="ctr"/>
            <a:r>
              <a:rPr lang="de-CH" b="1" dirty="0"/>
              <a:t>Entwicklung (Niedergang)</a:t>
            </a:r>
          </a:p>
        </p:txBody>
      </p:sp>
      <p:sp>
        <p:nvSpPr>
          <p:cNvPr id="20" name="Textfeld 19">
            <a:extLst>
              <a:ext uri="{FF2B5EF4-FFF2-40B4-BE49-F238E27FC236}">
                <a16:creationId xmlns:a16="http://schemas.microsoft.com/office/drawing/2014/main" id="{C14A4792-3BF5-4FB1-ABEE-ED5F78F58F60}"/>
              </a:ext>
            </a:extLst>
          </p:cNvPr>
          <p:cNvSpPr txBox="1"/>
          <p:nvPr/>
        </p:nvSpPr>
        <p:spPr>
          <a:xfrm>
            <a:off x="1408359" y="1381248"/>
            <a:ext cx="6045260" cy="2862322"/>
          </a:xfrm>
          <a:prstGeom prst="rect">
            <a:avLst/>
          </a:prstGeom>
          <a:noFill/>
        </p:spPr>
        <p:txBody>
          <a:bodyPr wrap="square">
            <a:spAutoFit/>
          </a:bodyPr>
          <a:lstStyle/>
          <a:p>
            <a:r>
              <a:rPr lang="de-CH" sz="3000" dirty="0"/>
              <a:t>Gottes Zucht: </a:t>
            </a:r>
          </a:p>
          <a:p>
            <a:r>
              <a:rPr lang="de-CH" sz="3000" dirty="0"/>
              <a:t>Hungersnot</a:t>
            </a:r>
          </a:p>
          <a:p>
            <a:endParaRPr lang="de-CH" sz="3000" dirty="0"/>
          </a:p>
          <a:p>
            <a:endParaRPr lang="de-CH" sz="3000" dirty="0"/>
          </a:p>
          <a:p>
            <a:r>
              <a:rPr lang="de-CH" sz="3000" dirty="0"/>
              <a:t>Gottes Gnade: </a:t>
            </a:r>
          </a:p>
          <a:p>
            <a:r>
              <a:rPr lang="de-CH" sz="3000" dirty="0"/>
              <a:t>Überleben in Ägypten</a:t>
            </a:r>
          </a:p>
        </p:txBody>
      </p:sp>
      <p:cxnSp>
        <p:nvCxnSpPr>
          <p:cNvPr id="9" name="Gerade Verbindung mit Pfeil 8">
            <a:extLst>
              <a:ext uri="{FF2B5EF4-FFF2-40B4-BE49-F238E27FC236}">
                <a16:creationId xmlns:a16="http://schemas.microsoft.com/office/drawing/2014/main" id="{04006BBF-CA6D-4F8E-BD7B-42F5AB8B15AB}"/>
              </a:ext>
            </a:extLst>
          </p:cNvPr>
          <p:cNvCxnSpPr>
            <a:cxnSpLocks/>
          </p:cNvCxnSpPr>
          <p:nvPr/>
        </p:nvCxnSpPr>
        <p:spPr>
          <a:xfrm>
            <a:off x="460693" y="1652150"/>
            <a:ext cx="757707" cy="0"/>
          </a:xfrm>
          <a:prstGeom prst="straightConnector1">
            <a:avLst/>
          </a:prstGeom>
          <a:ln w="38100">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10" name="Gerade Verbindung mit Pfeil 9">
            <a:extLst>
              <a:ext uri="{FF2B5EF4-FFF2-40B4-BE49-F238E27FC236}">
                <a16:creationId xmlns:a16="http://schemas.microsoft.com/office/drawing/2014/main" id="{35D1A499-7220-45D2-A31C-C5D0F6CC2976}"/>
              </a:ext>
            </a:extLst>
          </p:cNvPr>
          <p:cNvCxnSpPr>
            <a:cxnSpLocks/>
          </p:cNvCxnSpPr>
          <p:nvPr/>
        </p:nvCxnSpPr>
        <p:spPr>
          <a:xfrm>
            <a:off x="460694" y="3511709"/>
            <a:ext cx="757707" cy="0"/>
          </a:xfrm>
          <a:prstGeom prst="straightConnector1">
            <a:avLst/>
          </a:prstGeom>
          <a:ln w="38100">
            <a:solidFill>
              <a:srgbClr val="00B050"/>
            </a:solidFill>
            <a:tailEnd type="triangle"/>
          </a:ln>
        </p:spPr>
        <p:style>
          <a:lnRef idx="1">
            <a:schemeClr val="accent2"/>
          </a:lnRef>
          <a:fillRef idx="0">
            <a:schemeClr val="accent2"/>
          </a:fillRef>
          <a:effectRef idx="0">
            <a:schemeClr val="accent2"/>
          </a:effectRef>
          <a:fontRef idx="minor">
            <a:schemeClr val="tx1"/>
          </a:fontRef>
        </p:style>
      </p:cxnSp>
      <p:pic>
        <p:nvPicPr>
          <p:cNvPr id="1026" name="Picture 2" descr="EG-CVJM-Rechtenbach | Zuhause-Jungschar 20.05.2020-26.05.2020">
            <a:extLst>
              <a:ext uri="{FF2B5EF4-FFF2-40B4-BE49-F238E27FC236}">
                <a16:creationId xmlns:a16="http://schemas.microsoft.com/office/drawing/2014/main" id="{B4AF668E-4C1F-4433-B2B2-221212F26984}"/>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5771625" y="1209413"/>
            <a:ext cx="5648587" cy="5648587"/>
          </a:xfrm>
          <a:prstGeom prst="rect">
            <a:avLst/>
          </a:prstGeom>
          <a:noFill/>
          <a:extLst>
            <a:ext uri="{909E8E84-426E-40DD-AFC4-6F175D3DCCD1}">
              <a14:hiddenFill xmlns:a14="http://schemas.microsoft.com/office/drawing/2010/main">
                <a:solidFill>
                  <a:srgbClr val="FFFFFF"/>
                </a:solidFill>
              </a14:hiddenFill>
            </a:ext>
          </a:extLst>
        </p:spPr>
      </p:pic>
      <p:sp>
        <p:nvSpPr>
          <p:cNvPr id="7" name="Textfeld 6">
            <a:extLst>
              <a:ext uri="{FF2B5EF4-FFF2-40B4-BE49-F238E27FC236}">
                <a16:creationId xmlns:a16="http://schemas.microsoft.com/office/drawing/2014/main" id="{746C4389-7826-4340-936B-EFD44BF69A97}"/>
              </a:ext>
            </a:extLst>
          </p:cNvPr>
          <p:cNvSpPr txBox="1"/>
          <p:nvPr/>
        </p:nvSpPr>
        <p:spPr>
          <a:xfrm>
            <a:off x="326745" y="4687038"/>
            <a:ext cx="5407130" cy="1477328"/>
          </a:xfrm>
          <a:prstGeom prst="rect">
            <a:avLst/>
          </a:prstGeom>
          <a:noFill/>
        </p:spPr>
        <p:txBody>
          <a:bodyPr wrap="square">
            <a:spAutoFit/>
          </a:bodyPr>
          <a:lstStyle/>
          <a:p>
            <a:r>
              <a:rPr lang="fr-CH" sz="3000" dirty="0"/>
              <a:t>„</a:t>
            </a:r>
            <a:r>
              <a:rPr lang="de-DE" sz="3000" dirty="0"/>
              <a:t>wenn wir untreu sind – er bleibt treu, denn er kann sich selbst nicht verleugnen.</a:t>
            </a:r>
            <a:r>
              <a:rPr lang="fr-CH" sz="3000" dirty="0"/>
              <a:t>“ 2Tim 2,13</a:t>
            </a:r>
            <a:endParaRPr lang="de-CH" sz="3000" dirty="0"/>
          </a:p>
        </p:txBody>
      </p:sp>
    </p:spTree>
    <p:extLst>
      <p:ext uri="{BB962C8B-B14F-4D97-AF65-F5344CB8AC3E}">
        <p14:creationId xmlns:p14="http://schemas.microsoft.com/office/powerpoint/2010/main" val="3153423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nodeType="withEffect">
                                  <p:stCondLst>
                                    <p:cond delay="0"/>
                                  </p:stCondLst>
                                  <p:childTnLst>
                                    <p:set>
                                      <p:cBhvr>
                                        <p:cTn id="11" dur="1" fill="hold">
                                          <p:stCondLst>
                                            <p:cond delay="0"/>
                                          </p:stCondLst>
                                        </p:cTn>
                                        <p:tgtEl>
                                          <p:spTgt spid="20">
                                            <p:txEl>
                                              <p:pRg st="0" end="0"/>
                                            </p:txEl>
                                          </p:spTgt>
                                        </p:tgtEl>
                                        <p:attrNameLst>
                                          <p:attrName>style.visibility</p:attrName>
                                        </p:attrNameLst>
                                      </p:cBhvr>
                                      <p:to>
                                        <p:strVal val="visible"/>
                                      </p:to>
                                    </p:set>
                                    <p:anim calcmode="lin" valueType="num">
                                      <p:cBhvr>
                                        <p:cTn id="12" dur="500" fill="hold"/>
                                        <p:tgtEl>
                                          <p:spTgt spid="20">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20">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20">
                                            <p:txEl>
                                              <p:pRg st="0" end="0"/>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20">
                                            <p:txEl>
                                              <p:pRg st="1" end="1"/>
                                            </p:txEl>
                                          </p:spTgt>
                                        </p:tgtEl>
                                        <p:attrNameLst>
                                          <p:attrName>style.visibility</p:attrName>
                                        </p:attrNameLst>
                                      </p:cBhvr>
                                      <p:to>
                                        <p:strVal val="visible"/>
                                      </p:to>
                                    </p:set>
                                    <p:anim calcmode="lin" valueType="num">
                                      <p:cBhvr>
                                        <p:cTn id="17" dur="500" fill="hold"/>
                                        <p:tgtEl>
                                          <p:spTgt spid="20">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20">
                                            <p:txEl>
                                              <p:pRg st="1" end="1"/>
                                            </p:txEl>
                                          </p:spTgt>
                                        </p:tgtEl>
                                        <p:attrNameLst>
                                          <p:attrName>ppt_h</p:attrName>
                                        </p:attrNameLst>
                                      </p:cBhvr>
                                      <p:tavLst>
                                        <p:tav tm="0">
                                          <p:val>
                                            <p:fltVal val="0"/>
                                          </p:val>
                                        </p:tav>
                                        <p:tav tm="100000">
                                          <p:val>
                                            <p:strVal val="#ppt_h"/>
                                          </p:val>
                                        </p:tav>
                                      </p:tavLst>
                                    </p:anim>
                                    <p:animEffect transition="in" filter="fade">
                                      <p:cBhvr>
                                        <p:cTn id="19" dur="500"/>
                                        <p:tgtEl>
                                          <p:spTgt spid="20">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par>
                                <p:cTn id="27" presetID="53" presetClass="entr" presetSubtype="16" fill="hold" nodeType="withEffect">
                                  <p:stCondLst>
                                    <p:cond delay="0"/>
                                  </p:stCondLst>
                                  <p:childTnLst>
                                    <p:set>
                                      <p:cBhvr>
                                        <p:cTn id="28" dur="1" fill="hold">
                                          <p:stCondLst>
                                            <p:cond delay="0"/>
                                          </p:stCondLst>
                                        </p:cTn>
                                        <p:tgtEl>
                                          <p:spTgt spid="20">
                                            <p:txEl>
                                              <p:pRg st="4" end="4"/>
                                            </p:txEl>
                                          </p:spTgt>
                                        </p:tgtEl>
                                        <p:attrNameLst>
                                          <p:attrName>style.visibility</p:attrName>
                                        </p:attrNameLst>
                                      </p:cBhvr>
                                      <p:to>
                                        <p:strVal val="visible"/>
                                      </p:to>
                                    </p:set>
                                    <p:anim calcmode="lin" valueType="num">
                                      <p:cBhvr>
                                        <p:cTn id="29" dur="500" fill="hold"/>
                                        <p:tgtEl>
                                          <p:spTgt spid="20">
                                            <p:txEl>
                                              <p:pRg st="4" end="4"/>
                                            </p:txEl>
                                          </p:spTgt>
                                        </p:tgtEl>
                                        <p:attrNameLst>
                                          <p:attrName>ppt_w</p:attrName>
                                        </p:attrNameLst>
                                      </p:cBhvr>
                                      <p:tavLst>
                                        <p:tav tm="0">
                                          <p:val>
                                            <p:fltVal val="0"/>
                                          </p:val>
                                        </p:tav>
                                        <p:tav tm="100000">
                                          <p:val>
                                            <p:strVal val="#ppt_w"/>
                                          </p:val>
                                        </p:tav>
                                      </p:tavLst>
                                    </p:anim>
                                    <p:anim calcmode="lin" valueType="num">
                                      <p:cBhvr>
                                        <p:cTn id="30" dur="500" fill="hold"/>
                                        <p:tgtEl>
                                          <p:spTgt spid="20">
                                            <p:txEl>
                                              <p:pRg st="4" end="4"/>
                                            </p:txEl>
                                          </p:spTgt>
                                        </p:tgtEl>
                                        <p:attrNameLst>
                                          <p:attrName>ppt_h</p:attrName>
                                        </p:attrNameLst>
                                      </p:cBhvr>
                                      <p:tavLst>
                                        <p:tav tm="0">
                                          <p:val>
                                            <p:fltVal val="0"/>
                                          </p:val>
                                        </p:tav>
                                        <p:tav tm="100000">
                                          <p:val>
                                            <p:strVal val="#ppt_h"/>
                                          </p:val>
                                        </p:tav>
                                      </p:tavLst>
                                    </p:anim>
                                    <p:animEffect transition="in" filter="fade">
                                      <p:cBhvr>
                                        <p:cTn id="31" dur="500"/>
                                        <p:tgtEl>
                                          <p:spTgt spid="20">
                                            <p:txEl>
                                              <p:pRg st="4" end="4"/>
                                            </p:txEl>
                                          </p:spTgt>
                                        </p:tgtEl>
                                      </p:cBhvr>
                                    </p:animEffect>
                                  </p:childTnLst>
                                </p:cTn>
                              </p:par>
                              <p:par>
                                <p:cTn id="32" presetID="53" presetClass="entr" presetSubtype="16" fill="hold" nodeType="withEffect">
                                  <p:stCondLst>
                                    <p:cond delay="0"/>
                                  </p:stCondLst>
                                  <p:childTnLst>
                                    <p:set>
                                      <p:cBhvr>
                                        <p:cTn id="33" dur="1" fill="hold">
                                          <p:stCondLst>
                                            <p:cond delay="0"/>
                                          </p:stCondLst>
                                        </p:cTn>
                                        <p:tgtEl>
                                          <p:spTgt spid="20">
                                            <p:txEl>
                                              <p:pRg st="5" end="5"/>
                                            </p:txEl>
                                          </p:spTgt>
                                        </p:tgtEl>
                                        <p:attrNameLst>
                                          <p:attrName>style.visibility</p:attrName>
                                        </p:attrNameLst>
                                      </p:cBhvr>
                                      <p:to>
                                        <p:strVal val="visible"/>
                                      </p:to>
                                    </p:set>
                                    <p:anim calcmode="lin" valueType="num">
                                      <p:cBhvr>
                                        <p:cTn id="34" dur="500" fill="hold"/>
                                        <p:tgtEl>
                                          <p:spTgt spid="20">
                                            <p:txEl>
                                              <p:pRg st="5" end="5"/>
                                            </p:txEl>
                                          </p:spTgt>
                                        </p:tgtEl>
                                        <p:attrNameLst>
                                          <p:attrName>ppt_w</p:attrName>
                                        </p:attrNameLst>
                                      </p:cBhvr>
                                      <p:tavLst>
                                        <p:tav tm="0">
                                          <p:val>
                                            <p:fltVal val="0"/>
                                          </p:val>
                                        </p:tav>
                                        <p:tav tm="100000">
                                          <p:val>
                                            <p:strVal val="#ppt_w"/>
                                          </p:val>
                                        </p:tav>
                                      </p:tavLst>
                                    </p:anim>
                                    <p:anim calcmode="lin" valueType="num">
                                      <p:cBhvr>
                                        <p:cTn id="35" dur="500" fill="hold"/>
                                        <p:tgtEl>
                                          <p:spTgt spid="20">
                                            <p:txEl>
                                              <p:pRg st="5" end="5"/>
                                            </p:txEl>
                                          </p:spTgt>
                                        </p:tgtEl>
                                        <p:attrNameLst>
                                          <p:attrName>ppt_h</p:attrName>
                                        </p:attrNameLst>
                                      </p:cBhvr>
                                      <p:tavLst>
                                        <p:tav tm="0">
                                          <p:val>
                                            <p:fltVal val="0"/>
                                          </p:val>
                                        </p:tav>
                                        <p:tav tm="100000">
                                          <p:val>
                                            <p:strVal val="#ppt_h"/>
                                          </p:val>
                                        </p:tav>
                                      </p:tavLst>
                                    </p:anim>
                                    <p:animEffect transition="in" filter="fade">
                                      <p:cBhvr>
                                        <p:cTn id="36" dur="500"/>
                                        <p:tgtEl>
                                          <p:spTgt spid="20">
                                            <p:txEl>
                                              <p:pRg st="5" end="5"/>
                                            </p:txEl>
                                          </p:spTgt>
                                        </p:tgtEl>
                                      </p:cBhvr>
                                    </p:animEffect>
                                  </p:childTnLst>
                                </p:cTn>
                              </p:par>
                              <p:par>
                                <p:cTn id="37" presetID="53" presetClass="entr" presetSubtype="16" fill="hold" nodeType="withEffect">
                                  <p:stCondLst>
                                    <p:cond delay="0"/>
                                  </p:stCondLst>
                                  <p:childTnLst>
                                    <p:set>
                                      <p:cBhvr>
                                        <p:cTn id="38" dur="1" fill="hold">
                                          <p:stCondLst>
                                            <p:cond delay="0"/>
                                          </p:stCondLst>
                                        </p:cTn>
                                        <p:tgtEl>
                                          <p:spTgt spid="1026"/>
                                        </p:tgtEl>
                                        <p:attrNameLst>
                                          <p:attrName>style.visibility</p:attrName>
                                        </p:attrNameLst>
                                      </p:cBhvr>
                                      <p:to>
                                        <p:strVal val="visible"/>
                                      </p:to>
                                    </p:set>
                                    <p:anim calcmode="lin" valueType="num">
                                      <p:cBhvr>
                                        <p:cTn id="39" dur="500" fill="hold"/>
                                        <p:tgtEl>
                                          <p:spTgt spid="1026"/>
                                        </p:tgtEl>
                                        <p:attrNameLst>
                                          <p:attrName>ppt_w</p:attrName>
                                        </p:attrNameLst>
                                      </p:cBhvr>
                                      <p:tavLst>
                                        <p:tav tm="0">
                                          <p:val>
                                            <p:fltVal val="0"/>
                                          </p:val>
                                        </p:tav>
                                        <p:tav tm="100000">
                                          <p:val>
                                            <p:strVal val="#ppt_w"/>
                                          </p:val>
                                        </p:tav>
                                      </p:tavLst>
                                    </p:anim>
                                    <p:anim calcmode="lin" valueType="num">
                                      <p:cBhvr>
                                        <p:cTn id="40" dur="500" fill="hold"/>
                                        <p:tgtEl>
                                          <p:spTgt spid="1026"/>
                                        </p:tgtEl>
                                        <p:attrNameLst>
                                          <p:attrName>ppt_h</p:attrName>
                                        </p:attrNameLst>
                                      </p:cBhvr>
                                      <p:tavLst>
                                        <p:tav tm="0">
                                          <p:val>
                                            <p:fltVal val="0"/>
                                          </p:val>
                                        </p:tav>
                                        <p:tav tm="100000">
                                          <p:val>
                                            <p:strVal val="#ppt_h"/>
                                          </p:val>
                                        </p:tav>
                                      </p:tavLst>
                                    </p:anim>
                                    <p:animEffect transition="in" filter="fade">
                                      <p:cBhvr>
                                        <p:cTn id="41" dur="500"/>
                                        <p:tgtEl>
                                          <p:spTgt spid="1026"/>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D11092D0-7AB0-4379-B6A0-8B5F379F24B3}"/>
              </a:ext>
            </a:extLst>
          </p:cNvPr>
          <p:cNvSpPr>
            <a:spLocks noGrp="1"/>
          </p:cNvSpPr>
          <p:nvPr>
            <p:ph type="title"/>
          </p:nvPr>
        </p:nvSpPr>
        <p:spPr>
          <a:xfrm>
            <a:off x="838200" y="365126"/>
            <a:ext cx="10515600" cy="817130"/>
          </a:xfrm>
        </p:spPr>
        <p:txBody>
          <a:bodyPr/>
          <a:lstStyle/>
          <a:p>
            <a:pPr algn="ctr"/>
            <a:r>
              <a:rPr lang="de-CH" b="1" dirty="0"/>
              <a:t>Ende (Gericht)</a:t>
            </a:r>
          </a:p>
        </p:txBody>
      </p:sp>
      <p:sp>
        <p:nvSpPr>
          <p:cNvPr id="7" name="Textfeld 6">
            <a:extLst>
              <a:ext uri="{FF2B5EF4-FFF2-40B4-BE49-F238E27FC236}">
                <a16:creationId xmlns:a16="http://schemas.microsoft.com/office/drawing/2014/main" id="{FB520BCE-80A6-4A69-895D-90A28F56B701}"/>
              </a:ext>
            </a:extLst>
          </p:cNvPr>
          <p:cNvSpPr txBox="1"/>
          <p:nvPr/>
        </p:nvSpPr>
        <p:spPr>
          <a:xfrm>
            <a:off x="701023" y="1358425"/>
            <a:ext cx="4433039" cy="553998"/>
          </a:xfrm>
          <a:prstGeom prst="rect">
            <a:avLst/>
          </a:prstGeom>
          <a:noFill/>
        </p:spPr>
        <p:txBody>
          <a:bodyPr wrap="square">
            <a:spAutoFit/>
          </a:bodyPr>
          <a:lstStyle/>
          <a:p>
            <a:pPr marL="457200" indent="-457200">
              <a:buFont typeface="Arial" panose="020B0604020202020204" pitchFamily="34" charset="0"/>
              <a:buChar char="•"/>
            </a:pPr>
            <a:r>
              <a:rPr lang="de-CH" sz="3000" dirty="0"/>
              <a:t>Götzendienst in Ägypten</a:t>
            </a:r>
          </a:p>
        </p:txBody>
      </p:sp>
      <p:sp>
        <p:nvSpPr>
          <p:cNvPr id="8" name="Textfeld 7">
            <a:extLst>
              <a:ext uri="{FF2B5EF4-FFF2-40B4-BE49-F238E27FC236}">
                <a16:creationId xmlns:a16="http://schemas.microsoft.com/office/drawing/2014/main" id="{F98B6E3F-7723-4BB0-B5C8-4A5F3973ABB7}"/>
              </a:ext>
            </a:extLst>
          </p:cNvPr>
          <p:cNvSpPr txBox="1"/>
          <p:nvPr/>
        </p:nvSpPr>
        <p:spPr>
          <a:xfrm>
            <a:off x="1380533" y="2066261"/>
            <a:ext cx="10263386" cy="3785652"/>
          </a:xfrm>
          <a:prstGeom prst="rect">
            <a:avLst/>
          </a:prstGeom>
          <a:noFill/>
        </p:spPr>
        <p:txBody>
          <a:bodyPr wrap="square">
            <a:spAutoFit/>
          </a:bodyPr>
          <a:lstStyle/>
          <a:p>
            <a:r>
              <a:rPr lang="fr-CH" sz="3000" dirty="0"/>
              <a:t>„</a:t>
            </a:r>
            <a:r>
              <a:rPr lang="de-DE" sz="3000" dirty="0"/>
              <a:t>Und ich sprach zu ihnen: Werft die Scheusale weg, an denen eure Augen hängen, und macht euch nicht mit den Götzen Ägyptens unrein! Ich bin der HERR, euer Gott. Aber sie waren widerspenstig gegen mich und wollten nicht auf mich hören; keiner warf die Scheusale weg, an denen seine Augen hingen, und die Götzen Ägyptens verließen sie nicht. Da gedachte ich, meinen Grimm über sie auszugießen, meinen Zorn an ihnen zu vollenden mitten im Land Ägypten.</a:t>
            </a:r>
            <a:r>
              <a:rPr lang="fr-CH" sz="3000" dirty="0"/>
              <a:t>“ </a:t>
            </a:r>
            <a:r>
              <a:rPr lang="fr-CH" sz="3000" dirty="0" err="1"/>
              <a:t>Hes</a:t>
            </a:r>
            <a:r>
              <a:rPr lang="fr-CH" sz="3000" dirty="0"/>
              <a:t> 20,7-8</a:t>
            </a:r>
            <a:endParaRPr lang="de-CH" sz="3000" dirty="0"/>
          </a:p>
        </p:txBody>
      </p:sp>
    </p:spTree>
    <p:extLst>
      <p:ext uri="{BB962C8B-B14F-4D97-AF65-F5344CB8AC3E}">
        <p14:creationId xmlns:p14="http://schemas.microsoft.com/office/powerpoint/2010/main" val="2217778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D11092D0-7AB0-4379-B6A0-8B5F379F24B3}"/>
              </a:ext>
            </a:extLst>
          </p:cNvPr>
          <p:cNvSpPr>
            <a:spLocks noGrp="1"/>
          </p:cNvSpPr>
          <p:nvPr>
            <p:ph type="title"/>
          </p:nvPr>
        </p:nvSpPr>
        <p:spPr>
          <a:xfrm>
            <a:off x="838200" y="365126"/>
            <a:ext cx="10515600" cy="817130"/>
          </a:xfrm>
        </p:spPr>
        <p:txBody>
          <a:bodyPr/>
          <a:lstStyle/>
          <a:p>
            <a:pPr algn="ctr"/>
            <a:r>
              <a:rPr lang="de-CH" b="1" dirty="0"/>
              <a:t>Ende (Gericht)</a:t>
            </a:r>
          </a:p>
        </p:txBody>
      </p:sp>
      <p:sp>
        <p:nvSpPr>
          <p:cNvPr id="7" name="Textfeld 6">
            <a:extLst>
              <a:ext uri="{FF2B5EF4-FFF2-40B4-BE49-F238E27FC236}">
                <a16:creationId xmlns:a16="http://schemas.microsoft.com/office/drawing/2014/main" id="{FB520BCE-80A6-4A69-895D-90A28F56B701}"/>
              </a:ext>
            </a:extLst>
          </p:cNvPr>
          <p:cNvSpPr txBox="1"/>
          <p:nvPr/>
        </p:nvSpPr>
        <p:spPr>
          <a:xfrm>
            <a:off x="838200" y="4827272"/>
            <a:ext cx="10733172" cy="1015663"/>
          </a:xfrm>
          <a:prstGeom prst="rect">
            <a:avLst/>
          </a:prstGeom>
          <a:noFill/>
        </p:spPr>
        <p:txBody>
          <a:bodyPr wrap="square">
            <a:spAutoFit/>
          </a:bodyPr>
          <a:lstStyle/>
          <a:p>
            <a:r>
              <a:rPr lang="de-CH" sz="3000" dirty="0"/>
              <a:t>Anfang: 	Abraham verlässt den Götzendienst</a:t>
            </a:r>
          </a:p>
          <a:p>
            <a:r>
              <a:rPr lang="de-CH" sz="3000" dirty="0"/>
              <a:t>Ende:		Abrahams Nachkommen fallen in den Götzendienst</a:t>
            </a:r>
          </a:p>
        </p:txBody>
      </p:sp>
      <p:sp>
        <p:nvSpPr>
          <p:cNvPr id="5" name="Textfeld 4">
            <a:extLst>
              <a:ext uri="{FF2B5EF4-FFF2-40B4-BE49-F238E27FC236}">
                <a16:creationId xmlns:a16="http://schemas.microsoft.com/office/drawing/2014/main" id="{DB6A6702-B73E-418B-A1A3-A62476450D46}"/>
              </a:ext>
            </a:extLst>
          </p:cNvPr>
          <p:cNvSpPr txBox="1"/>
          <p:nvPr/>
        </p:nvSpPr>
        <p:spPr>
          <a:xfrm>
            <a:off x="775553" y="1182256"/>
            <a:ext cx="4629753" cy="1477328"/>
          </a:xfrm>
          <a:prstGeom prst="rect">
            <a:avLst/>
          </a:prstGeom>
          <a:noFill/>
        </p:spPr>
        <p:txBody>
          <a:bodyPr wrap="square">
            <a:spAutoFit/>
          </a:bodyPr>
          <a:lstStyle/>
          <a:p>
            <a:r>
              <a:rPr lang="de-CH" sz="3000" b="1" dirty="0"/>
              <a:t>Gericht</a:t>
            </a:r>
          </a:p>
          <a:p>
            <a:pPr marL="914400" lvl="1" indent="-457200">
              <a:buFont typeface="Arial" panose="020B0604020202020204" pitchFamily="34" charset="0"/>
              <a:buChar char="•"/>
            </a:pPr>
            <a:r>
              <a:rPr lang="de-CH" sz="3000" dirty="0"/>
              <a:t>Grausame Sklaverei</a:t>
            </a:r>
          </a:p>
          <a:p>
            <a:pPr marL="914400" lvl="1" indent="-457200">
              <a:buFont typeface="Arial" panose="020B0604020202020204" pitchFamily="34" charset="0"/>
              <a:buChar char="•"/>
            </a:pPr>
            <a:r>
              <a:rPr lang="de-CH" sz="3000" dirty="0"/>
              <a:t>Kindermord</a:t>
            </a:r>
          </a:p>
        </p:txBody>
      </p:sp>
      <p:sp>
        <p:nvSpPr>
          <p:cNvPr id="9" name="Textfeld 8">
            <a:extLst>
              <a:ext uri="{FF2B5EF4-FFF2-40B4-BE49-F238E27FC236}">
                <a16:creationId xmlns:a16="http://schemas.microsoft.com/office/drawing/2014/main" id="{87F56E45-C566-4261-91A1-CCFE95FDCEFE}"/>
              </a:ext>
            </a:extLst>
          </p:cNvPr>
          <p:cNvSpPr txBox="1"/>
          <p:nvPr/>
        </p:nvSpPr>
        <p:spPr>
          <a:xfrm>
            <a:off x="2783748" y="2883123"/>
            <a:ext cx="8394583" cy="1477328"/>
          </a:xfrm>
          <a:prstGeom prst="rect">
            <a:avLst/>
          </a:prstGeom>
          <a:noFill/>
        </p:spPr>
        <p:txBody>
          <a:bodyPr wrap="square">
            <a:spAutoFit/>
          </a:bodyPr>
          <a:lstStyle/>
          <a:p>
            <a:r>
              <a:rPr lang="fr-CH" sz="3000" dirty="0"/>
              <a:t>„</a:t>
            </a:r>
            <a:r>
              <a:rPr lang="de-DE" sz="3000" dirty="0"/>
              <a:t>Da gebot der Pharao seinem ganzen Volk: Jeden Sohn, der geboren wird, sollt ihr in den Nil werfen,</a:t>
            </a:r>
            <a:r>
              <a:rPr lang="fr-CH" sz="3000" dirty="0"/>
              <a:t>“ 2Mo 1,22a</a:t>
            </a:r>
            <a:endParaRPr lang="de-CH" sz="3000" dirty="0"/>
          </a:p>
        </p:txBody>
      </p:sp>
    </p:spTree>
    <p:extLst>
      <p:ext uri="{BB962C8B-B14F-4D97-AF65-F5344CB8AC3E}">
        <p14:creationId xmlns:p14="http://schemas.microsoft.com/office/powerpoint/2010/main" val="3516901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p:cTn id="12"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5">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p:cTn id="19"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5">
                                            <p:txEl>
                                              <p:pRg st="2" end="2"/>
                                            </p:txEl>
                                          </p:spTgt>
                                        </p:tgtEl>
                                      </p:cBhvr>
                                    </p:animEffect>
                                  </p:childTnLst>
                                </p:cTn>
                              </p:par>
                              <p:par>
                                <p:cTn id="22" presetID="53" presetClass="entr" presetSubtype="16" fill="hold" nodeType="withEffect">
                                  <p:stCondLst>
                                    <p:cond delay="0"/>
                                  </p:stCondLst>
                                  <p:childTnLst>
                                    <p:set>
                                      <p:cBhvr>
                                        <p:cTn id="23" dur="1" fill="hold">
                                          <p:stCondLst>
                                            <p:cond delay="0"/>
                                          </p:stCondLst>
                                        </p:cTn>
                                        <p:tgtEl>
                                          <p:spTgt spid="9">
                                            <p:txEl>
                                              <p:pRg st="0" end="0"/>
                                            </p:txEl>
                                          </p:spTgt>
                                        </p:tgtEl>
                                        <p:attrNameLst>
                                          <p:attrName>style.visibility</p:attrName>
                                        </p:attrNameLst>
                                      </p:cBhvr>
                                      <p:to>
                                        <p:strVal val="visible"/>
                                      </p:to>
                                    </p:set>
                                    <p:anim calcmode="lin" valueType="num">
                                      <p:cBhvr>
                                        <p:cTn id="24"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25"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26" dur="500"/>
                                        <p:tgtEl>
                                          <p:spTgt spid="9">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anim calcmode="lin" valueType="num">
                                      <p:cBhvr>
                                        <p:cTn id="31"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2"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33" dur="500"/>
                                        <p:tgtEl>
                                          <p:spTgt spid="7">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7">
                                            <p:txEl>
                                              <p:pRg st="1" end="1"/>
                                            </p:txEl>
                                          </p:spTgt>
                                        </p:tgtEl>
                                        <p:attrNameLst>
                                          <p:attrName>style.visibility</p:attrName>
                                        </p:attrNameLst>
                                      </p:cBhvr>
                                      <p:to>
                                        <p:strVal val="visible"/>
                                      </p:to>
                                    </p:set>
                                    <p:anim calcmode="lin" valueType="num">
                                      <p:cBhvr>
                                        <p:cTn id="38"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39" dur="500" fill="hold"/>
                                        <p:tgtEl>
                                          <p:spTgt spid="7">
                                            <p:txEl>
                                              <p:pRg st="1" end="1"/>
                                            </p:txEl>
                                          </p:spTgt>
                                        </p:tgtEl>
                                        <p:attrNameLst>
                                          <p:attrName>ppt_h</p:attrName>
                                        </p:attrNameLst>
                                      </p:cBhvr>
                                      <p:tavLst>
                                        <p:tav tm="0">
                                          <p:val>
                                            <p:fltVal val="0"/>
                                          </p:val>
                                        </p:tav>
                                        <p:tav tm="100000">
                                          <p:val>
                                            <p:strVal val="#ppt_h"/>
                                          </p:val>
                                        </p:tav>
                                      </p:tavLst>
                                    </p:anim>
                                    <p:animEffect transition="in" filter="fade">
                                      <p:cBhvr>
                                        <p:cTn id="40"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D11092D0-7AB0-4379-B6A0-8B5F379F24B3}"/>
              </a:ext>
            </a:extLst>
          </p:cNvPr>
          <p:cNvSpPr>
            <a:spLocks noGrp="1"/>
          </p:cNvSpPr>
          <p:nvPr>
            <p:ph type="title"/>
          </p:nvPr>
        </p:nvSpPr>
        <p:spPr>
          <a:xfrm>
            <a:off x="838200" y="365126"/>
            <a:ext cx="10515600" cy="817130"/>
          </a:xfrm>
        </p:spPr>
        <p:txBody>
          <a:bodyPr/>
          <a:lstStyle/>
          <a:p>
            <a:pPr algn="ctr"/>
            <a:r>
              <a:rPr lang="de-CH" b="1" dirty="0"/>
              <a:t>Voraussetzung zur Errettung</a:t>
            </a:r>
          </a:p>
        </p:txBody>
      </p:sp>
      <p:sp>
        <p:nvSpPr>
          <p:cNvPr id="9" name="Textfeld 8">
            <a:extLst>
              <a:ext uri="{FF2B5EF4-FFF2-40B4-BE49-F238E27FC236}">
                <a16:creationId xmlns:a16="http://schemas.microsoft.com/office/drawing/2014/main" id="{87F56E45-C566-4261-91A1-CCFE95FDCEFE}"/>
              </a:ext>
            </a:extLst>
          </p:cNvPr>
          <p:cNvSpPr txBox="1"/>
          <p:nvPr/>
        </p:nvSpPr>
        <p:spPr>
          <a:xfrm>
            <a:off x="838200" y="1379988"/>
            <a:ext cx="9177983" cy="1015663"/>
          </a:xfrm>
          <a:prstGeom prst="rect">
            <a:avLst/>
          </a:prstGeom>
          <a:noFill/>
        </p:spPr>
        <p:txBody>
          <a:bodyPr wrap="square">
            <a:spAutoFit/>
          </a:bodyPr>
          <a:lstStyle/>
          <a:p>
            <a:r>
              <a:rPr lang="fr-CH" sz="3000" dirty="0"/>
              <a:t>„</a:t>
            </a:r>
            <a:r>
              <a:rPr lang="de-DE" sz="3000" dirty="0"/>
              <a:t>Und er (Abraham) glaubte dem HERRN; und er rechnete es ihm als Gerechtigkeit an.</a:t>
            </a:r>
            <a:r>
              <a:rPr lang="fr-CH" sz="3000" dirty="0"/>
              <a:t>“ 1Mo 15,6</a:t>
            </a:r>
            <a:endParaRPr lang="de-CH" sz="3000" dirty="0"/>
          </a:p>
        </p:txBody>
      </p:sp>
      <p:sp>
        <p:nvSpPr>
          <p:cNvPr id="8" name="Textfeld 7">
            <a:extLst>
              <a:ext uri="{FF2B5EF4-FFF2-40B4-BE49-F238E27FC236}">
                <a16:creationId xmlns:a16="http://schemas.microsoft.com/office/drawing/2014/main" id="{3350716C-88D7-47E1-9E76-17628DB2DDAC}"/>
              </a:ext>
            </a:extLst>
          </p:cNvPr>
          <p:cNvSpPr txBox="1"/>
          <p:nvPr/>
        </p:nvSpPr>
        <p:spPr>
          <a:xfrm>
            <a:off x="838200" y="2586902"/>
            <a:ext cx="10382075" cy="1938992"/>
          </a:xfrm>
          <a:prstGeom prst="rect">
            <a:avLst/>
          </a:prstGeom>
          <a:noFill/>
        </p:spPr>
        <p:txBody>
          <a:bodyPr wrap="square">
            <a:spAutoFit/>
          </a:bodyPr>
          <a:lstStyle/>
          <a:p>
            <a:r>
              <a:rPr lang="fr-CH" sz="3000" dirty="0"/>
              <a:t>„</a:t>
            </a:r>
            <a:r>
              <a:rPr lang="de-DE" sz="3000" dirty="0"/>
              <a:t>und (Abraham) zweifelte nicht durch Unglauben an der Verheißung Gottes, sondern wurde gestärkt im Glauben, weil er Gott die Ehre gab. Und er war völlig gewiss, dass er, was er verheißen hat, auch zu tun vermag.</a:t>
            </a:r>
            <a:r>
              <a:rPr lang="fr-CH" sz="3000" dirty="0"/>
              <a:t>“ </a:t>
            </a:r>
            <a:r>
              <a:rPr lang="fr-CH" sz="3000" dirty="0" err="1"/>
              <a:t>Röm</a:t>
            </a:r>
            <a:r>
              <a:rPr lang="fr-CH" sz="3000" dirty="0"/>
              <a:t> 4,20-21</a:t>
            </a:r>
            <a:endParaRPr lang="de-CH" sz="3000" dirty="0"/>
          </a:p>
        </p:txBody>
      </p:sp>
      <p:sp>
        <p:nvSpPr>
          <p:cNvPr id="10" name="Textfeld 9">
            <a:extLst>
              <a:ext uri="{FF2B5EF4-FFF2-40B4-BE49-F238E27FC236}">
                <a16:creationId xmlns:a16="http://schemas.microsoft.com/office/drawing/2014/main" id="{53F66C82-FCD0-4C65-91C0-2CAB958CD63A}"/>
              </a:ext>
            </a:extLst>
          </p:cNvPr>
          <p:cNvSpPr txBox="1"/>
          <p:nvPr/>
        </p:nvSpPr>
        <p:spPr>
          <a:xfrm>
            <a:off x="838201" y="4717145"/>
            <a:ext cx="6950977" cy="1938992"/>
          </a:xfrm>
          <a:prstGeom prst="rect">
            <a:avLst/>
          </a:prstGeom>
          <a:noFill/>
        </p:spPr>
        <p:txBody>
          <a:bodyPr wrap="square">
            <a:spAutoFit/>
          </a:bodyPr>
          <a:lstStyle/>
          <a:p>
            <a:r>
              <a:rPr lang="fr-CH" sz="3000" dirty="0"/>
              <a:t>„</a:t>
            </a:r>
            <a:r>
              <a:rPr lang="de-DE" sz="3000" dirty="0"/>
              <a:t>Wie wurde er ihm denn zugerechnet? Als er beschnitten oder unbeschnitten war? Nicht in der Beschneidung, sondern in dem </a:t>
            </a:r>
            <a:r>
              <a:rPr lang="de-DE" sz="3000" dirty="0" err="1"/>
              <a:t>Unbeschnittensein</a:t>
            </a:r>
            <a:r>
              <a:rPr lang="de-DE" sz="3000" dirty="0"/>
              <a:t>.</a:t>
            </a:r>
            <a:r>
              <a:rPr lang="fr-CH" sz="3000" dirty="0"/>
              <a:t>“ </a:t>
            </a:r>
            <a:r>
              <a:rPr lang="fr-CH" sz="3000" dirty="0" err="1"/>
              <a:t>Röm</a:t>
            </a:r>
            <a:r>
              <a:rPr lang="fr-CH" sz="3000" dirty="0"/>
              <a:t> 4,10</a:t>
            </a:r>
            <a:endParaRPr lang="de-CH" sz="3000" dirty="0"/>
          </a:p>
        </p:txBody>
      </p:sp>
    </p:spTree>
    <p:extLst>
      <p:ext uri="{BB962C8B-B14F-4D97-AF65-F5344CB8AC3E}">
        <p14:creationId xmlns:p14="http://schemas.microsoft.com/office/powerpoint/2010/main" val="2859532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a:extLst>
              <a:ext uri="{FF2B5EF4-FFF2-40B4-BE49-F238E27FC236}">
                <a16:creationId xmlns:a16="http://schemas.microsoft.com/office/drawing/2014/main" id="{C386AFCA-1F0F-47DC-A01C-2F0F8C0CD25B}"/>
              </a:ext>
            </a:extLst>
          </p:cNvPr>
          <p:cNvSpPr txBox="1"/>
          <p:nvPr/>
        </p:nvSpPr>
        <p:spPr>
          <a:xfrm>
            <a:off x="531629" y="573106"/>
            <a:ext cx="7714749" cy="1015663"/>
          </a:xfrm>
          <a:prstGeom prst="rect">
            <a:avLst/>
          </a:prstGeom>
          <a:noFill/>
        </p:spPr>
        <p:txBody>
          <a:bodyPr wrap="square">
            <a:spAutoFit/>
          </a:bodyPr>
          <a:lstStyle/>
          <a:p>
            <a:r>
              <a:rPr lang="de-CH" sz="3000" dirty="0"/>
              <a:t>„denn wer euch (Juden) antastet, tastet seinen (Gottes) Augapfel an.“ </a:t>
            </a:r>
            <a:r>
              <a:rPr lang="de-CH" sz="3000" dirty="0" err="1"/>
              <a:t>Sach</a:t>
            </a:r>
            <a:r>
              <a:rPr lang="de-CH" sz="3000" dirty="0"/>
              <a:t> 2,12b</a:t>
            </a:r>
          </a:p>
        </p:txBody>
      </p:sp>
      <p:sp>
        <p:nvSpPr>
          <p:cNvPr id="8" name="Textfeld 7">
            <a:extLst>
              <a:ext uri="{FF2B5EF4-FFF2-40B4-BE49-F238E27FC236}">
                <a16:creationId xmlns:a16="http://schemas.microsoft.com/office/drawing/2014/main" id="{C386AFCA-1F0F-47DC-A01C-2F0F8C0CD25B}"/>
              </a:ext>
            </a:extLst>
          </p:cNvPr>
          <p:cNvSpPr txBox="1"/>
          <p:nvPr/>
        </p:nvSpPr>
        <p:spPr>
          <a:xfrm>
            <a:off x="498073" y="4084367"/>
            <a:ext cx="10944510" cy="1015663"/>
          </a:xfrm>
          <a:prstGeom prst="rect">
            <a:avLst/>
          </a:prstGeom>
          <a:noFill/>
        </p:spPr>
        <p:txBody>
          <a:bodyPr wrap="square">
            <a:spAutoFit/>
          </a:bodyPr>
          <a:lstStyle/>
          <a:p>
            <a:r>
              <a:rPr lang="fr-CH" sz="3000" dirty="0"/>
              <a:t>„</a:t>
            </a:r>
            <a:r>
              <a:rPr lang="de-DE" sz="3000" dirty="0"/>
              <a:t>Abraham, euer Vater, jubelte, dass er meinen Tag sehen sollte, und er sah ihn und freute sich.</a:t>
            </a:r>
            <a:r>
              <a:rPr lang="fr-CH" sz="3000" dirty="0"/>
              <a:t>“ </a:t>
            </a:r>
            <a:r>
              <a:rPr lang="fr-CH" sz="3000" dirty="0" err="1"/>
              <a:t>Joh</a:t>
            </a:r>
            <a:r>
              <a:rPr lang="fr-CH" sz="3000" dirty="0"/>
              <a:t> 8,56</a:t>
            </a:r>
            <a:endParaRPr lang="de-CH" sz="3000" dirty="0"/>
          </a:p>
        </p:txBody>
      </p:sp>
      <p:sp>
        <p:nvSpPr>
          <p:cNvPr id="3" name="Rechteck 2"/>
          <p:cNvSpPr/>
          <p:nvPr/>
        </p:nvSpPr>
        <p:spPr>
          <a:xfrm>
            <a:off x="531629" y="5332542"/>
            <a:ext cx="8717233" cy="1015663"/>
          </a:xfrm>
          <a:prstGeom prst="rect">
            <a:avLst/>
          </a:prstGeom>
        </p:spPr>
        <p:txBody>
          <a:bodyPr wrap="square">
            <a:spAutoFit/>
          </a:bodyPr>
          <a:lstStyle/>
          <a:p>
            <a:r>
              <a:rPr lang="fr-CH" sz="3000" dirty="0"/>
              <a:t>„</a:t>
            </a:r>
            <a:r>
              <a:rPr lang="de-DE" sz="3000" dirty="0"/>
              <a:t>Die Grundlage der Errettung in jedem Zeitalter ist der Tod Christi;</a:t>
            </a:r>
            <a:r>
              <a:rPr lang="fr-CH" sz="3000" dirty="0"/>
              <a:t>“ C. </a:t>
            </a:r>
            <a:r>
              <a:rPr lang="fr-CH" sz="3000" dirty="0" err="1"/>
              <a:t>Ryrie</a:t>
            </a:r>
            <a:endParaRPr lang="fr-CH" sz="3000" dirty="0"/>
          </a:p>
        </p:txBody>
      </p:sp>
      <p:pic>
        <p:nvPicPr>
          <p:cNvPr id="9" name="Grafik 8"/>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44700" y="5017782"/>
            <a:ext cx="1033354" cy="1545353"/>
          </a:xfrm>
          <a:prstGeom prst="rect">
            <a:avLst/>
          </a:prstGeom>
          <a:noFill/>
          <a:ln>
            <a:noFill/>
          </a:ln>
          <a:effectLst>
            <a:glow rad="228600">
              <a:schemeClr val="accent4">
                <a:satMod val="175000"/>
                <a:alpha val="40000"/>
              </a:schemeClr>
            </a:glow>
          </a:effectLst>
        </p:spPr>
      </p:pic>
      <p:pic>
        <p:nvPicPr>
          <p:cNvPr id="6" name="Grafik 5">
            <a:extLst>
              <a:ext uri="{FF2B5EF4-FFF2-40B4-BE49-F238E27FC236}">
                <a16:creationId xmlns:a16="http://schemas.microsoft.com/office/drawing/2014/main" id="{8DA94F7A-61F5-448D-A784-CBBA0E283B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44937" y="294865"/>
            <a:ext cx="3032879" cy="1572146"/>
          </a:xfrm>
          <a:prstGeom prst="rect">
            <a:avLst/>
          </a:prstGeom>
        </p:spPr>
      </p:pic>
      <p:sp>
        <p:nvSpPr>
          <p:cNvPr id="10" name="Textfeld 9">
            <a:extLst>
              <a:ext uri="{FF2B5EF4-FFF2-40B4-BE49-F238E27FC236}">
                <a16:creationId xmlns:a16="http://schemas.microsoft.com/office/drawing/2014/main" id="{90BD69A3-C5DA-4242-879B-47DA308033E6}"/>
              </a:ext>
            </a:extLst>
          </p:cNvPr>
          <p:cNvSpPr txBox="1"/>
          <p:nvPr/>
        </p:nvSpPr>
        <p:spPr>
          <a:xfrm>
            <a:off x="531629" y="1912863"/>
            <a:ext cx="9644217" cy="1938992"/>
          </a:xfrm>
          <a:prstGeom prst="rect">
            <a:avLst/>
          </a:prstGeom>
          <a:noFill/>
        </p:spPr>
        <p:txBody>
          <a:bodyPr wrap="square">
            <a:spAutoFit/>
          </a:bodyPr>
          <a:lstStyle/>
          <a:p>
            <a:r>
              <a:rPr lang="fr-CH" sz="3000" dirty="0"/>
              <a:t>„</a:t>
            </a:r>
            <a:r>
              <a:rPr lang="de-DE" sz="3000" dirty="0"/>
              <a:t>Dem Abraham aber wurden die Verheißungen zugesagt und seiner Nachkommenschaft. Er spricht nicht: »und seinen Nachkommen«, wie bei vielen, sondern wie bei einem: »und deinem Nachkommen«, und der ist Christus.</a:t>
            </a:r>
            <a:r>
              <a:rPr lang="fr-CH" sz="3000" dirty="0"/>
              <a:t>“ Gal 3,16</a:t>
            </a:r>
            <a:endParaRPr lang="de-CH" sz="3000" dirty="0"/>
          </a:p>
        </p:txBody>
      </p:sp>
    </p:spTree>
    <p:extLst>
      <p:ext uri="{BB962C8B-B14F-4D97-AF65-F5344CB8AC3E}">
        <p14:creationId xmlns:p14="http://schemas.microsoft.com/office/powerpoint/2010/main" val="3849012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Effect transition="in" filter="fade">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p:cTn id="33" dur="500" fill="hold"/>
                                        <p:tgtEl>
                                          <p:spTgt spid="3"/>
                                        </p:tgtEl>
                                        <p:attrNameLst>
                                          <p:attrName>ppt_w</p:attrName>
                                        </p:attrNameLst>
                                      </p:cBhvr>
                                      <p:tavLst>
                                        <p:tav tm="0">
                                          <p:val>
                                            <p:fltVal val="0"/>
                                          </p:val>
                                        </p:tav>
                                        <p:tav tm="100000">
                                          <p:val>
                                            <p:strVal val="#ppt_w"/>
                                          </p:val>
                                        </p:tav>
                                      </p:tavLst>
                                    </p:anim>
                                    <p:anim calcmode="lin" valueType="num">
                                      <p:cBhvr>
                                        <p:cTn id="34" dur="500" fill="hold"/>
                                        <p:tgtEl>
                                          <p:spTgt spid="3"/>
                                        </p:tgtEl>
                                        <p:attrNameLst>
                                          <p:attrName>ppt_h</p:attrName>
                                        </p:attrNameLst>
                                      </p:cBhvr>
                                      <p:tavLst>
                                        <p:tav tm="0">
                                          <p:val>
                                            <p:fltVal val="0"/>
                                          </p:val>
                                        </p:tav>
                                        <p:tav tm="100000">
                                          <p:val>
                                            <p:strVal val="#ppt_h"/>
                                          </p:val>
                                        </p:tav>
                                      </p:tavLst>
                                    </p:anim>
                                    <p:animEffect transition="in" filter="fade">
                                      <p:cBhvr>
                                        <p:cTn id="35" dur="500"/>
                                        <p:tgtEl>
                                          <p:spTgt spid="3"/>
                                        </p:tgtEl>
                                      </p:cBhvr>
                                    </p:animEffect>
                                  </p:childTnLst>
                                </p:cTn>
                              </p:par>
                              <p:par>
                                <p:cTn id="36" presetID="53" presetClass="entr" presetSubtype="16" fill="hold" nodeType="with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p:cTn id="38" dur="500" fill="hold"/>
                                        <p:tgtEl>
                                          <p:spTgt spid="9"/>
                                        </p:tgtEl>
                                        <p:attrNameLst>
                                          <p:attrName>ppt_w</p:attrName>
                                        </p:attrNameLst>
                                      </p:cBhvr>
                                      <p:tavLst>
                                        <p:tav tm="0">
                                          <p:val>
                                            <p:fltVal val="0"/>
                                          </p:val>
                                        </p:tav>
                                        <p:tav tm="100000">
                                          <p:val>
                                            <p:strVal val="#ppt_w"/>
                                          </p:val>
                                        </p:tav>
                                      </p:tavLst>
                                    </p:anim>
                                    <p:anim calcmode="lin" valueType="num">
                                      <p:cBhvr>
                                        <p:cTn id="39" dur="500" fill="hold"/>
                                        <p:tgtEl>
                                          <p:spTgt spid="9"/>
                                        </p:tgtEl>
                                        <p:attrNameLst>
                                          <p:attrName>ppt_h</p:attrName>
                                        </p:attrNameLst>
                                      </p:cBhvr>
                                      <p:tavLst>
                                        <p:tav tm="0">
                                          <p:val>
                                            <p:fltVal val="0"/>
                                          </p:val>
                                        </p:tav>
                                        <p:tav tm="100000">
                                          <p:val>
                                            <p:strVal val="#ppt_h"/>
                                          </p:val>
                                        </p:tav>
                                      </p:tavLst>
                                    </p:anim>
                                    <p:animEffect transition="in" filter="fade">
                                      <p:cBhvr>
                                        <p:cTn id="4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3" grpId="0"/>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1435" y="-1034428"/>
            <a:ext cx="10527956" cy="6359405"/>
          </a:xfrm>
          <a:prstGeom prst="rect">
            <a:avLst/>
          </a:prstGeom>
        </p:spPr>
      </p:pic>
      <p:sp>
        <p:nvSpPr>
          <p:cNvPr id="4" name="Textfeld 3">
            <a:extLst>
              <a:ext uri="{FF2B5EF4-FFF2-40B4-BE49-F238E27FC236}">
                <a16:creationId xmlns:a16="http://schemas.microsoft.com/office/drawing/2014/main" id="{C913DE92-3F43-4799-88B7-0D77C8118C88}"/>
              </a:ext>
            </a:extLst>
          </p:cNvPr>
          <p:cNvSpPr txBox="1"/>
          <p:nvPr/>
        </p:nvSpPr>
        <p:spPr>
          <a:xfrm>
            <a:off x="3581273" y="4855617"/>
            <a:ext cx="5029453" cy="938719"/>
          </a:xfrm>
          <a:prstGeom prst="rect">
            <a:avLst/>
          </a:prstGeom>
          <a:noFill/>
        </p:spPr>
        <p:txBody>
          <a:bodyPr wrap="square" rtlCol="0">
            <a:spAutoFit/>
          </a:bodyPr>
          <a:lstStyle/>
          <a:p>
            <a:pPr algn="ctr"/>
            <a:r>
              <a:rPr lang="de-CH" sz="5500" b="1" dirty="0"/>
              <a:t>Abraham - Mose</a:t>
            </a:r>
          </a:p>
        </p:txBody>
      </p:sp>
    </p:spTree>
    <p:extLst>
      <p:ext uri="{BB962C8B-B14F-4D97-AF65-F5344CB8AC3E}">
        <p14:creationId xmlns:p14="http://schemas.microsoft.com/office/powerpoint/2010/main" val="35116340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D11092D0-7AB0-4379-B6A0-8B5F379F24B3}"/>
              </a:ext>
            </a:extLst>
          </p:cNvPr>
          <p:cNvSpPr>
            <a:spLocks noGrp="1"/>
          </p:cNvSpPr>
          <p:nvPr>
            <p:ph type="title"/>
          </p:nvPr>
        </p:nvSpPr>
        <p:spPr>
          <a:xfrm>
            <a:off x="838200" y="365126"/>
            <a:ext cx="10515600" cy="817130"/>
          </a:xfrm>
        </p:spPr>
        <p:txBody>
          <a:bodyPr/>
          <a:lstStyle/>
          <a:p>
            <a:pPr algn="ctr"/>
            <a:r>
              <a:rPr lang="de-CH" b="1" dirty="0"/>
              <a:t>Einleitung</a:t>
            </a:r>
          </a:p>
        </p:txBody>
      </p:sp>
      <p:sp>
        <p:nvSpPr>
          <p:cNvPr id="17" name="Textfeld 16">
            <a:extLst>
              <a:ext uri="{FF2B5EF4-FFF2-40B4-BE49-F238E27FC236}">
                <a16:creationId xmlns:a16="http://schemas.microsoft.com/office/drawing/2014/main" id="{67F6E477-407B-49D0-8376-4571550EE3EE}"/>
              </a:ext>
            </a:extLst>
          </p:cNvPr>
          <p:cNvSpPr txBox="1"/>
          <p:nvPr/>
        </p:nvSpPr>
        <p:spPr>
          <a:xfrm>
            <a:off x="838200" y="1512001"/>
            <a:ext cx="9277683" cy="1477328"/>
          </a:xfrm>
          <a:prstGeom prst="rect">
            <a:avLst/>
          </a:prstGeom>
          <a:noFill/>
        </p:spPr>
        <p:txBody>
          <a:bodyPr wrap="square">
            <a:spAutoFit/>
          </a:bodyPr>
          <a:lstStyle/>
          <a:p>
            <a:r>
              <a:rPr lang="fr-CH" sz="3000" dirty="0"/>
              <a:t>„</a:t>
            </a:r>
            <a:r>
              <a:rPr lang="de-DE" sz="3000" dirty="0"/>
              <a:t>ihm sei die Herrlichkeit in der Gemeinde und in Christus Jesus auf alle Geschlechter des Zeitalters der Zeitalter hin! Amen.</a:t>
            </a:r>
            <a:r>
              <a:rPr lang="fr-CH" sz="3000" dirty="0"/>
              <a:t>“ </a:t>
            </a:r>
            <a:r>
              <a:rPr lang="fr-CH" sz="3000" dirty="0" err="1"/>
              <a:t>Eph</a:t>
            </a:r>
            <a:r>
              <a:rPr lang="fr-CH" sz="3000" dirty="0"/>
              <a:t> 3,21</a:t>
            </a:r>
            <a:endParaRPr lang="de-CH" sz="3000" dirty="0"/>
          </a:p>
        </p:txBody>
      </p:sp>
    </p:spTree>
    <p:extLst>
      <p:ext uri="{BB962C8B-B14F-4D97-AF65-F5344CB8AC3E}">
        <p14:creationId xmlns:p14="http://schemas.microsoft.com/office/powerpoint/2010/main" val="4172525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D11092D0-7AB0-4379-B6A0-8B5F379F24B3}"/>
              </a:ext>
            </a:extLst>
          </p:cNvPr>
          <p:cNvSpPr>
            <a:spLocks noGrp="1"/>
          </p:cNvSpPr>
          <p:nvPr>
            <p:ph type="title"/>
          </p:nvPr>
        </p:nvSpPr>
        <p:spPr>
          <a:xfrm>
            <a:off x="838200" y="365126"/>
            <a:ext cx="10515600" cy="817130"/>
          </a:xfrm>
        </p:spPr>
        <p:txBody>
          <a:bodyPr/>
          <a:lstStyle/>
          <a:p>
            <a:pPr algn="ctr"/>
            <a:r>
              <a:rPr lang="de-CH" b="1" dirty="0"/>
              <a:t>Einleitung</a:t>
            </a:r>
          </a:p>
        </p:txBody>
      </p:sp>
      <p:pic>
        <p:nvPicPr>
          <p:cNvPr id="10" name="Grafik 9"/>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91571" y="2354774"/>
            <a:ext cx="1208858" cy="2075045"/>
          </a:xfrm>
          <a:prstGeom prst="rect">
            <a:avLst/>
          </a:prstGeom>
          <a:noFill/>
          <a:ln>
            <a:noFill/>
          </a:ln>
          <a:effectLst>
            <a:glow rad="228600">
              <a:schemeClr val="accent4">
                <a:satMod val="175000"/>
                <a:alpha val="40000"/>
              </a:schemeClr>
            </a:glow>
          </a:effectLst>
        </p:spPr>
      </p:pic>
      <p:sp>
        <p:nvSpPr>
          <p:cNvPr id="15" name="Rechteck 14"/>
          <p:cNvSpPr/>
          <p:nvPr/>
        </p:nvSpPr>
        <p:spPr>
          <a:xfrm>
            <a:off x="6630855" y="4177820"/>
            <a:ext cx="2549390" cy="1145233"/>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3000" b="1" dirty="0"/>
              <a:t>Gegenwärtiges</a:t>
            </a:r>
            <a:br>
              <a:rPr lang="de-CH" sz="3000" b="1" dirty="0"/>
            </a:br>
            <a:r>
              <a:rPr lang="de-CH" sz="3000" b="1" dirty="0"/>
              <a:t>Zeitalter</a:t>
            </a:r>
          </a:p>
        </p:txBody>
      </p:sp>
      <p:sp>
        <p:nvSpPr>
          <p:cNvPr id="22" name="Textfeld 21"/>
          <p:cNvSpPr txBox="1"/>
          <p:nvPr/>
        </p:nvSpPr>
        <p:spPr>
          <a:xfrm>
            <a:off x="1663152" y="1530638"/>
            <a:ext cx="2736711" cy="553998"/>
          </a:xfrm>
          <a:prstGeom prst="rect">
            <a:avLst/>
          </a:prstGeom>
          <a:noFill/>
        </p:spPr>
        <p:txBody>
          <a:bodyPr wrap="none" rtlCol="0">
            <a:spAutoFit/>
          </a:bodyPr>
          <a:lstStyle/>
          <a:p>
            <a:r>
              <a:rPr lang="de-CH" sz="3000" b="1" dirty="0">
                <a:solidFill>
                  <a:srgbClr val="00B050"/>
                </a:solidFill>
              </a:rPr>
              <a:t>Altes Testament</a:t>
            </a:r>
          </a:p>
        </p:txBody>
      </p:sp>
      <p:sp>
        <p:nvSpPr>
          <p:cNvPr id="23" name="Textfeld 22"/>
          <p:cNvSpPr txBox="1"/>
          <p:nvPr/>
        </p:nvSpPr>
        <p:spPr>
          <a:xfrm>
            <a:off x="7881589" y="1530638"/>
            <a:ext cx="2935355" cy="553998"/>
          </a:xfrm>
          <a:prstGeom prst="rect">
            <a:avLst/>
          </a:prstGeom>
          <a:noFill/>
        </p:spPr>
        <p:txBody>
          <a:bodyPr wrap="none" rtlCol="0">
            <a:spAutoFit/>
          </a:bodyPr>
          <a:lstStyle/>
          <a:p>
            <a:r>
              <a:rPr lang="de-CH" sz="3000" b="1" dirty="0">
                <a:solidFill>
                  <a:srgbClr val="0070C0"/>
                </a:solidFill>
              </a:rPr>
              <a:t>Neues Testament</a:t>
            </a:r>
          </a:p>
        </p:txBody>
      </p:sp>
      <p:sp>
        <p:nvSpPr>
          <p:cNvPr id="19" name="Rechteck 18"/>
          <p:cNvSpPr/>
          <p:nvPr/>
        </p:nvSpPr>
        <p:spPr>
          <a:xfrm>
            <a:off x="9457081" y="4177820"/>
            <a:ext cx="2549390" cy="1145233"/>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3000" b="1" dirty="0"/>
              <a:t>Zukünftiges</a:t>
            </a:r>
            <a:br>
              <a:rPr lang="de-CH" sz="3000" b="1" dirty="0"/>
            </a:br>
            <a:r>
              <a:rPr lang="de-CH" sz="3000" b="1" dirty="0"/>
              <a:t>Zeitalter</a:t>
            </a:r>
          </a:p>
        </p:txBody>
      </p:sp>
      <p:sp>
        <p:nvSpPr>
          <p:cNvPr id="11" name="Rechteck 10"/>
          <p:cNvSpPr/>
          <p:nvPr/>
        </p:nvSpPr>
        <p:spPr>
          <a:xfrm>
            <a:off x="3031507" y="4174787"/>
            <a:ext cx="2549390" cy="1145233"/>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3000" b="1" dirty="0"/>
              <a:t>Vergangenes Zeitalter</a:t>
            </a:r>
          </a:p>
        </p:txBody>
      </p:sp>
      <p:sp>
        <p:nvSpPr>
          <p:cNvPr id="12" name="Rechteck 11"/>
          <p:cNvSpPr/>
          <p:nvPr/>
        </p:nvSpPr>
        <p:spPr>
          <a:xfrm>
            <a:off x="217839" y="4174787"/>
            <a:ext cx="2549390" cy="1145233"/>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3000" b="1" dirty="0"/>
              <a:t>Vergangenes</a:t>
            </a:r>
            <a:br>
              <a:rPr lang="de-CH" sz="3000" b="1" dirty="0"/>
            </a:br>
            <a:r>
              <a:rPr lang="de-CH" sz="3000" b="1" dirty="0"/>
              <a:t>Zeitalter</a:t>
            </a:r>
          </a:p>
        </p:txBody>
      </p:sp>
      <p:sp>
        <p:nvSpPr>
          <p:cNvPr id="13" name="Textfeld 12"/>
          <p:cNvSpPr txBox="1"/>
          <p:nvPr/>
        </p:nvSpPr>
        <p:spPr>
          <a:xfrm>
            <a:off x="2077262" y="2725270"/>
            <a:ext cx="1630446" cy="553998"/>
          </a:xfrm>
          <a:prstGeom prst="rect">
            <a:avLst/>
          </a:prstGeom>
          <a:noFill/>
        </p:spPr>
        <p:txBody>
          <a:bodyPr wrap="none" rtlCol="0">
            <a:spAutoFit/>
          </a:bodyPr>
          <a:lstStyle/>
          <a:p>
            <a:r>
              <a:rPr lang="de-CH" sz="3000" dirty="0"/>
              <a:t>Vorbilder</a:t>
            </a:r>
          </a:p>
        </p:txBody>
      </p:sp>
      <p:sp>
        <p:nvSpPr>
          <p:cNvPr id="14" name="Textfeld 13"/>
          <p:cNvSpPr txBox="1"/>
          <p:nvPr/>
        </p:nvSpPr>
        <p:spPr>
          <a:xfrm>
            <a:off x="9791232" y="2494437"/>
            <a:ext cx="1881087" cy="1015663"/>
          </a:xfrm>
          <a:prstGeom prst="rect">
            <a:avLst/>
          </a:prstGeom>
          <a:noFill/>
        </p:spPr>
        <p:txBody>
          <a:bodyPr wrap="square" rtlCol="0">
            <a:spAutoFit/>
          </a:bodyPr>
          <a:lstStyle/>
          <a:p>
            <a:pPr algn="ctr"/>
            <a:r>
              <a:rPr lang="de-CH" sz="3000" dirty="0"/>
              <a:t>Die Fülle der Zeiten</a:t>
            </a:r>
          </a:p>
        </p:txBody>
      </p:sp>
      <p:sp>
        <p:nvSpPr>
          <p:cNvPr id="16" name="Textfeld 15"/>
          <p:cNvSpPr txBox="1"/>
          <p:nvPr/>
        </p:nvSpPr>
        <p:spPr>
          <a:xfrm>
            <a:off x="1375056" y="5707707"/>
            <a:ext cx="9441888" cy="1015663"/>
          </a:xfrm>
          <a:prstGeom prst="rect">
            <a:avLst/>
          </a:prstGeom>
          <a:noFill/>
        </p:spPr>
        <p:txBody>
          <a:bodyPr wrap="square" rtlCol="0">
            <a:spAutoFit/>
          </a:bodyPr>
          <a:lstStyle/>
          <a:p>
            <a:r>
              <a:rPr lang="de-CH" sz="3000" dirty="0" err="1"/>
              <a:t>Dispensationalismus</a:t>
            </a:r>
            <a:r>
              <a:rPr lang="de-CH" sz="3000" dirty="0"/>
              <a:t> = 	Einteilung der biblischen Geschichte </a:t>
            </a:r>
          </a:p>
          <a:p>
            <a:r>
              <a:rPr lang="de-CH" sz="3000" dirty="0"/>
              <a:t>			          	in Zeitalter/Haushaltungen</a:t>
            </a:r>
          </a:p>
        </p:txBody>
      </p:sp>
      <p:sp>
        <p:nvSpPr>
          <p:cNvPr id="17" name="Textfeld 16">
            <a:extLst>
              <a:ext uri="{FF2B5EF4-FFF2-40B4-BE49-F238E27FC236}">
                <a16:creationId xmlns:a16="http://schemas.microsoft.com/office/drawing/2014/main" id="{9FDD5BF4-BF24-4377-84CC-6FE713FEB6B4}"/>
              </a:ext>
            </a:extLst>
          </p:cNvPr>
          <p:cNvSpPr txBox="1"/>
          <p:nvPr/>
        </p:nvSpPr>
        <p:spPr>
          <a:xfrm>
            <a:off x="6930802" y="2493169"/>
            <a:ext cx="2295906" cy="1015663"/>
          </a:xfrm>
          <a:prstGeom prst="rect">
            <a:avLst/>
          </a:prstGeom>
          <a:noFill/>
        </p:spPr>
        <p:txBody>
          <a:bodyPr wrap="square" rtlCol="0">
            <a:spAutoFit/>
          </a:bodyPr>
          <a:lstStyle/>
          <a:p>
            <a:pPr algn="ctr"/>
            <a:r>
              <a:rPr lang="de-CH" sz="3000" dirty="0"/>
              <a:t>Das Zeitalter der Zeitalter</a:t>
            </a:r>
          </a:p>
        </p:txBody>
      </p:sp>
    </p:spTree>
    <p:extLst>
      <p:ext uri="{BB962C8B-B14F-4D97-AF65-F5344CB8AC3E}">
        <p14:creationId xmlns:p14="http://schemas.microsoft.com/office/powerpoint/2010/main" val="205441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D11092D0-7AB0-4379-B6A0-8B5F379F24B3}"/>
              </a:ext>
            </a:extLst>
          </p:cNvPr>
          <p:cNvSpPr>
            <a:spLocks noGrp="1"/>
          </p:cNvSpPr>
          <p:nvPr>
            <p:ph type="title"/>
          </p:nvPr>
        </p:nvSpPr>
        <p:spPr>
          <a:xfrm>
            <a:off x="838200" y="365126"/>
            <a:ext cx="10515600" cy="817130"/>
          </a:xfrm>
        </p:spPr>
        <p:txBody>
          <a:bodyPr/>
          <a:lstStyle/>
          <a:p>
            <a:pPr algn="ctr"/>
            <a:r>
              <a:rPr lang="de-CH" b="1" dirty="0"/>
              <a:t>Einleitung</a:t>
            </a:r>
          </a:p>
        </p:txBody>
      </p:sp>
      <p:sp>
        <p:nvSpPr>
          <p:cNvPr id="18" name="Textfeld 17">
            <a:extLst>
              <a:ext uri="{FF2B5EF4-FFF2-40B4-BE49-F238E27FC236}">
                <a16:creationId xmlns:a16="http://schemas.microsoft.com/office/drawing/2014/main" id="{A0F94EF9-D31D-4D3F-AD88-3D7E6D0870A8}"/>
              </a:ext>
            </a:extLst>
          </p:cNvPr>
          <p:cNvSpPr txBox="1"/>
          <p:nvPr/>
        </p:nvSpPr>
        <p:spPr>
          <a:xfrm>
            <a:off x="683004" y="1232590"/>
            <a:ext cx="6251508" cy="553998"/>
          </a:xfrm>
          <a:prstGeom prst="rect">
            <a:avLst/>
          </a:prstGeom>
          <a:noFill/>
        </p:spPr>
        <p:txBody>
          <a:bodyPr wrap="square">
            <a:spAutoFit/>
          </a:bodyPr>
          <a:lstStyle/>
          <a:p>
            <a:r>
              <a:rPr lang="de-CH" sz="3000" b="1" dirty="0"/>
              <a:t>Warum überhaupt? Wegen Irrlehren:</a:t>
            </a:r>
          </a:p>
        </p:txBody>
      </p:sp>
      <p:sp>
        <p:nvSpPr>
          <p:cNvPr id="20" name="Textfeld 19">
            <a:extLst>
              <a:ext uri="{FF2B5EF4-FFF2-40B4-BE49-F238E27FC236}">
                <a16:creationId xmlns:a16="http://schemas.microsoft.com/office/drawing/2014/main" id="{F4B4EB27-63D9-4CAE-B16C-6D382B93CAC5}"/>
              </a:ext>
            </a:extLst>
          </p:cNvPr>
          <p:cNvSpPr txBox="1"/>
          <p:nvPr/>
        </p:nvSpPr>
        <p:spPr>
          <a:xfrm>
            <a:off x="683004" y="1961636"/>
            <a:ext cx="7836016" cy="4247317"/>
          </a:xfrm>
          <a:prstGeom prst="rect">
            <a:avLst/>
          </a:prstGeom>
          <a:noFill/>
        </p:spPr>
        <p:txBody>
          <a:bodyPr wrap="square">
            <a:spAutoFit/>
          </a:bodyPr>
          <a:lstStyle/>
          <a:p>
            <a:pPr marL="457200" indent="-457200">
              <a:buFont typeface="Arial" panose="020B0604020202020204" pitchFamily="34" charset="0"/>
              <a:buChar char="•"/>
            </a:pPr>
            <a:r>
              <a:rPr lang="de-CH" sz="3000" dirty="0"/>
              <a:t>Enterbung der Juden</a:t>
            </a:r>
          </a:p>
          <a:p>
            <a:pPr marL="457200" indent="-457200">
              <a:buFont typeface="Arial" panose="020B0604020202020204" pitchFamily="34" charset="0"/>
              <a:buChar char="•"/>
            </a:pPr>
            <a:r>
              <a:rPr lang="de-CH" sz="3000" dirty="0"/>
              <a:t>Unterscheidung zwischen Geistliche und Laien</a:t>
            </a:r>
          </a:p>
          <a:p>
            <a:pPr marL="457200" indent="-457200">
              <a:buFont typeface="Arial" panose="020B0604020202020204" pitchFamily="34" charset="0"/>
              <a:buChar char="•"/>
            </a:pPr>
            <a:r>
              <a:rPr lang="de-CH" sz="3000" dirty="0"/>
              <a:t>Kindertaufe als Aufnahmeritual</a:t>
            </a:r>
          </a:p>
          <a:p>
            <a:pPr marL="457200" indent="-457200">
              <a:buFont typeface="Arial" panose="020B0604020202020204" pitchFamily="34" charset="0"/>
              <a:buChar char="•"/>
            </a:pPr>
            <a:r>
              <a:rPr lang="de-CH" sz="3000" dirty="0"/>
              <a:t>Monumentale Gotteshäuser mit religiösen Ausschmückungen</a:t>
            </a:r>
          </a:p>
          <a:p>
            <a:pPr marL="457200" indent="-457200">
              <a:buFont typeface="Arial" panose="020B0604020202020204" pitchFamily="34" charset="0"/>
              <a:buChar char="•"/>
            </a:pPr>
            <a:r>
              <a:rPr lang="de-CH" sz="3000" dirty="0"/>
              <a:t>Ökumene</a:t>
            </a:r>
          </a:p>
          <a:p>
            <a:pPr marL="457200" indent="-457200">
              <a:buFont typeface="Arial" panose="020B0604020202020204" pitchFamily="34" charset="0"/>
              <a:buChar char="•"/>
            </a:pPr>
            <a:r>
              <a:rPr lang="de-CH" sz="3000" dirty="0"/>
              <a:t>Strenge gottesdienstliche Liturgie</a:t>
            </a:r>
          </a:p>
          <a:p>
            <a:pPr marL="457200" indent="-457200">
              <a:buFont typeface="Arial" panose="020B0604020202020204" pitchFamily="34" charset="0"/>
              <a:buChar char="•"/>
            </a:pPr>
            <a:r>
              <a:rPr lang="de-CH" sz="3000" dirty="0"/>
              <a:t>Einhalten des Sabbats</a:t>
            </a:r>
          </a:p>
          <a:p>
            <a:pPr marL="457200" indent="-457200">
              <a:buFont typeface="Arial" panose="020B0604020202020204" pitchFamily="34" charset="0"/>
              <a:buChar char="•"/>
            </a:pPr>
            <a:r>
              <a:rPr lang="de-CH" sz="3000" dirty="0"/>
              <a:t>Beschneidung</a:t>
            </a:r>
          </a:p>
        </p:txBody>
      </p:sp>
    </p:spTree>
    <p:extLst>
      <p:ext uri="{BB962C8B-B14F-4D97-AF65-F5344CB8AC3E}">
        <p14:creationId xmlns:p14="http://schemas.microsoft.com/office/powerpoint/2010/main" val="746574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par>
                                <p:cTn id="10" presetID="53" presetClass="entr" presetSubtype="16" fill="hold" nodeType="withEffect">
                                  <p:stCondLst>
                                    <p:cond delay="0"/>
                                  </p:stCondLst>
                                  <p:childTnLst>
                                    <p:set>
                                      <p:cBhvr>
                                        <p:cTn id="11" dur="1" fill="hold">
                                          <p:stCondLst>
                                            <p:cond delay="0"/>
                                          </p:stCondLst>
                                        </p:cTn>
                                        <p:tgtEl>
                                          <p:spTgt spid="20">
                                            <p:txEl>
                                              <p:pRg st="0" end="0"/>
                                            </p:txEl>
                                          </p:spTgt>
                                        </p:tgtEl>
                                        <p:attrNameLst>
                                          <p:attrName>style.visibility</p:attrName>
                                        </p:attrNameLst>
                                      </p:cBhvr>
                                      <p:to>
                                        <p:strVal val="visible"/>
                                      </p:to>
                                    </p:set>
                                    <p:anim calcmode="lin" valueType="num">
                                      <p:cBhvr>
                                        <p:cTn id="12" dur="500" fill="hold"/>
                                        <p:tgtEl>
                                          <p:spTgt spid="20">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20">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20">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20">
                                            <p:txEl>
                                              <p:pRg st="1" end="1"/>
                                            </p:txEl>
                                          </p:spTgt>
                                        </p:tgtEl>
                                        <p:attrNameLst>
                                          <p:attrName>style.visibility</p:attrName>
                                        </p:attrNameLst>
                                      </p:cBhvr>
                                      <p:to>
                                        <p:strVal val="visible"/>
                                      </p:to>
                                    </p:set>
                                    <p:anim calcmode="lin" valueType="num">
                                      <p:cBhvr>
                                        <p:cTn id="19" dur="500" fill="hold"/>
                                        <p:tgtEl>
                                          <p:spTgt spid="20">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20">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20">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20">
                                            <p:txEl>
                                              <p:pRg st="2" end="2"/>
                                            </p:txEl>
                                          </p:spTgt>
                                        </p:tgtEl>
                                        <p:attrNameLst>
                                          <p:attrName>style.visibility</p:attrName>
                                        </p:attrNameLst>
                                      </p:cBhvr>
                                      <p:to>
                                        <p:strVal val="visible"/>
                                      </p:to>
                                    </p:set>
                                    <p:anim calcmode="lin" valueType="num">
                                      <p:cBhvr>
                                        <p:cTn id="26" dur="500" fill="hold"/>
                                        <p:tgtEl>
                                          <p:spTgt spid="20">
                                            <p:txEl>
                                              <p:pRg st="2" end="2"/>
                                            </p:txEl>
                                          </p:spTgt>
                                        </p:tgtEl>
                                        <p:attrNameLst>
                                          <p:attrName>ppt_w</p:attrName>
                                        </p:attrNameLst>
                                      </p:cBhvr>
                                      <p:tavLst>
                                        <p:tav tm="0">
                                          <p:val>
                                            <p:fltVal val="0"/>
                                          </p:val>
                                        </p:tav>
                                        <p:tav tm="100000">
                                          <p:val>
                                            <p:strVal val="#ppt_w"/>
                                          </p:val>
                                        </p:tav>
                                      </p:tavLst>
                                    </p:anim>
                                    <p:anim calcmode="lin" valueType="num">
                                      <p:cBhvr>
                                        <p:cTn id="27" dur="500" fill="hold"/>
                                        <p:tgtEl>
                                          <p:spTgt spid="20">
                                            <p:txEl>
                                              <p:pRg st="2" end="2"/>
                                            </p:txEl>
                                          </p:spTgt>
                                        </p:tgtEl>
                                        <p:attrNameLst>
                                          <p:attrName>ppt_h</p:attrName>
                                        </p:attrNameLst>
                                      </p:cBhvr>
                                      <p:tavLst>
                                        <p:tav tm="0">
                                          <p:val>
                                            <p:fltVal val="0"/>
                                          </p:val>
                                        </p:tav>
                                        <p:tav tm="100000">
                                          <p:val>
                                            <p:strVal val="#ppt_h"/>
                                          </p:val>
                                        </p:tav>
                                      </p:tavLst>
                                    </p:anim>
                                    <p:animEffect transition="in" filter="fade">
                                      <p:cBhvr>
                                        <p:cTn id="28" dur="500"/>
                                        <p:tgtEl>
                                          <p:spTgt spid="20">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20">
                                            <p:txEl>
                                              <p:pRg st="3" end="3"/>
                                            </p:txEl>
                                          </p:spTgt>
                                        </p:tgtEl>
                                        <p:attrNameLst>
                                          <p:attrName>style.visibility</p:attrName>
                                        </p:attrNameLst>
                                      </p:cBhvr>
                                      <p:to>
                                        <p:strVal val="visible"/>
                                      </p:to>
                                    </p:set>
                                    <p:anim calcmode="lin" valueType="num">
                                      <p:cBhvr>
                                        <p:cTn id="33" dur="500" fill="hold"/>
                                        <p:tgtEl>
                                          <p:spTgt spid="20">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20">
                                            <p:txEl>
                                              <p:pRg st="3" end="3"/>
                                            </p:txEl>
                                          </p:spTgt>
                                        </p:tgtEl>
                                        <p:attrNameLst>
                                          <p:attrName>ppt_h</p:attrName>
                                        </p:attrNameLst>
                                      </p:cBhvr>
                                      <p:tavLst>
                                        <p:tav tm="0">
                                          <p:val>
                                            <p:fltVal val="0"/>
                                          </p:val>
                                        </p:tav>
                                        <p:tav tm="100000">
                                          <p:val>
                                            <p:strVal val="#ppt_h"/>
                                          </p:val>
                                        </p:tav>
                                      </p:tavLst>
                                    </p:anim>
                                    <p:animEffect transition="in" filter="fade">
                                      <p:cBhvr>
                                        <p:cTn id="35" dur="500"/>
                                        <p:tgtEl>
                                          <p:spTgt spid="20">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20">
                                            <p:txEl>
                                              <p:pRg st="4" end="4"/>
                                            </p:txEl>
                                          </p:spTgt>
                                        </p:tgtEl>
                                        <p:attrNameLst>
                                          <p:attrName>style.visibility</p:attrName>
                                        </p:attrNameLst>
                                      </p:cBhvr>
                                      <p:to>
                                        <p:strVal val="visible"/>
                                      </p:to>
                                    </p:set>
                                    <p:anim calcmode="lin" valueType="num">
                                      <p:cBhvr>
                                        <p:cTn id="40" dur="500" fill="hold"/>
                                        <p:tgtEl>
                                          <p:spTgt spid="20">
                                            <p:txEl>
                                              <p:pRg st="4" end="4"/>
                                            </p:txEl>
                                          </p:spTgt>
                                        </p:tgtEl>
                                        <p:attrNameLst>
                                          <p:attrName>ppt_w</p:attrName>
                                        </p:attrNameLst>
                                      </p:cBhvr>
                                      <p:tavLst>
                                        <p:tav tm="0">
                                          <p:val>
                                            <p:fltVal val="0"/>
                                          </p:val>
                                        </p:tav>
                                        <p:tav tm="100000">
                                          <p:val>
                                            <p:strVal val="#ppt_w"/>
                                          </p:val>
                                        </p:tav>
                                      </p:tavLst>
                                    </p:anim>
                                    <p:anim calcmode="lin" valueType="num">
                                      <p:cBhvr>
                                        <p:cTn id="41" dur="500" fill="hold"/>
                                        <p:tgtEl>
                                          <p:spTgt spid="20">
                                            <p:txEl>
                                              <p:pRg st="4" end="4"/>
                                            </p:txEl>
                                          </p:spTgt>
                                        </p:tgtEl>
                                        <p:attrNameLst>
                                          <p:attrName>ppt_h</p:attrName>
                                        </p:attrNameLst>
                                      </p:cBhvr>
                                      <p:tavLst>
                                        <p:tav tm="0">
                                          <p:val>
                                            <p:fltVal val="0"/>
                                          </p:val>
                                        </p:tav>
                                        <p:tav tm="100000">
                                          <p:val>
                                            <p:strVal val="#ppt_h"/>
                                          </p:val>
                                        </p:tav>
                                      </p:tavLst>
                                    </p:anim>
                                    <p:animEffect transition="in" filter="fade">
                                      <p:cBhvr>
                                        <p:cTn id="42" dur="500"/>
                                        <p:tgtEl>
                                          <p:spTgt spid="20">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20">
                                            <p:txEl>
                                              <p:pRg st="5" end="5"/>
                                            </p:txEl>
                                          </p:spTgt>
                                        </p:tgtEl>
                                        <p:attrNameLst>
                                          <p:attrName>style.visibility</p:attrName>
                                        </p:attrNameLst>
                                      </p:cBhvr>
                                      <p:to>
                                        <p:strVal val="visible"/>
                                      </p:to>
                                    </p:set>
                                    <p:anim calcmode="lin" valueType="num">
                                      <p:cBhvr>
                                        <p:cTn id="47" dur="500" fill="hold"/>
                                        <p:tgtEl>
                                          <p:spTgt spid="20">
                                            <p:txEl>
                                              <p:pRg st="5" end="5"/>
                                            </p:txEl>
                                          </p:spTgt>
                                        </p:tgtEl>
                                        <p:attrNameLst>
                                          <p:attrName>ppt_w</p:attrName>
                                        </p:attrNameLst>
                                      </p:cBhvr>
                                      <p:tavLst>
                                        <p:tav tm="0">
                                          <p:val>
                                            <p:fltVal val="0"/>
                                          </p:val>
                                        </p:tav>
                                        <p:tav tm="100000">
                                          <p:val>
                                            <p:strVal val="#ppt_w"/>
                                          </p:val>
                                        </p:tav>
                                      </p:tavLst>
                                    </p:anim>
                                    <p:anim calcmode="lin" valueType="num">
                                      <p:cBhvr>
                                        <p:cTn id="48" dur="500" fill="hold"/>
                                        <p:tgtEl>
                                          <p:spTgt spid="20">
                                            <p:txEl>
                                              <p:pRg st="5" end="5"/>
                                            </p:txEl>
                                          </p:spTgt>
                                        </p:tgtEl>
                                        <p:attrNameLst>
                                          <p:attrName>ppt_h</p:attrName>
                                        </p:attrNameLst>
                                      </p:cBhvr>
                                      <p:tavLst>
                                        <p:tav tm="0">
                                          <p:val>
                                            <p:fltVal val="0"/>
                                          </p:val>
                                        </p:tav>
                                        <p:tav tm="100000">
                                          <p:val>
                                            <p:strVal val="#ppt_h"/>
                                          </p:val>
                                        </p:tav>
                                      </p:tavLst>
                                    </p:anim>
                                    <p:animEffect transition="in" filter="fade">
                                      <p:cBhvr>
                                        <p:cTn id="49" dur="500"/>
                                        <p:tgtEl>
                                          <p:spTgt spid="20">
                                            <p:txEl>
                                              <p:pRg st="5" end="5"/>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nodeType="clickEffect">
                                  <p:stCondLst>
                                    <p:cond delay="0"/>
                                  </p:stCondLst>
                                  <p:childTnLst>
                                    <p:set>
                                      <p:cBhvr>
                                        <p:cTn id="53" dur="1" fill="hold">
                                          <p:stCondLst>
                                            <p:cond delay="0"/>
                                          </p:stCondLst>
                                        </p:cTn>
                                        <p:tgtEl>
                                          <p:spTgt spid="20">
                                            <p:txEl>
                                              <p:pRg st="6" end="6"/>
                                            </p:txEl>
                                          </p:spTgt>
                                        </p:tgtEl>
                                        <p:attrNameLst>
                                          <p:attrName>style.visibility</p:attrName>
                                        </p:attrNameLst>
                                      </p:cBhvr>
                                      <p:to>
                                        <p:strVal val="visible"/>
                                      </p:to>
                                    </p:set>
                                    <p:anim calcmode="lin" valueType="num">
                                      <p:cBhvr>
                                        <p:cTn id="54" dur="500" fill="hold"/>
                                        <p:tgtEl>
                                          <p:spTgt spid="20">
                                            <p:txEl>
                                              <p:pRg st="6" end="6"/>
                                            </p:txEl>
                                          </p:spTgt>
                                        </p:tgtEl>
                                        <p:attrNameLst>
                                          <p:attrName>ppt_w</p:attrName>
                                        </p:attrNameLst>
                                      </p:cBhvr>
                                      <p:tavLst>
                                        <p:tav tm="0">
                                          <p:val>
                                            <p:fltVal val="0"/>
                                          </p:val>
                                        </p:tav>
                                        <p:tav tm="100000">
                                          <p:val>
                                            <p:strVal val="#ppt_w"/>
                                          </p:val>
                                        </p:tav>
                                      </p:tavLst>
                                    </p:anim>
                                    <p:anim calcmode="lin" valueType="num">
                                      <p:cBhvr>
                                        <p:cTn id="55" dur="500" fill="hold"/>
                                        <p:tgtEl>
                                          <p:spTgt spid="20">
                                            <p:txEl>
                                              <p:pRg st="6" end="6"/>
                                            </p:txEl>
                                          </p:spTgt>
                                        </p:tgtEl>
                                        <p:attrNameLst>
                                          <p:attrName>ppt_h</p:attrName>
                                        </p:attrNameLst>
                                      </p:cBhvr>
                                      <p:tavLst>
                                        <p:tav tm="0">
                                          <p:val>
                                            <p:fltVal val="0"/>
                                          </p:val>
                                        </p:tav>
                                        <p:tav tm="100000">
                                          <p:val>
                                            <p:strVal val="#ppt_h"/>
                                          </p:val>
                                        </p:tav>
                                      </p:tavLst>
                                    </p:anim>
                                    <p:animEffect transition="in" filter="fade">
                                      <p:cBhvr>
                                        <p:cTn id="56" dur="500"/>
                                        <p:tgtEl>
                                          <p:spTgt spid="20">
                                            <p:txEl>
                                              <p:pRg st="6" end="6"/>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nodeType="clickEffect">
                                  <p:stCondLst>
                                    <p:cond delay="0"/>
                                  </p:stCondLst>
                                  <p:childTnLst>
                                    <p:set>
                                      <p:cBhvr>
                                        <p:cTn id="60" dur="1" fill="hold">
                                          <p:stCondLst>
                                            <p:cond delay="0"/>
                                          </p:stCondLst>
                                        </p:cTn>
                                        <p:tgtEl>
                                          <p:spTgt spid="20">
                                            <p:txEl>
                                              <p:pRg st="7" end="7"/>
                                            </p:txEl>
                                          </p:spTgt>
                                        </p:tgtEl>
                                        <p:attrNameLst>
                                          <p:attrName>style.visibility</p:attrName>
                                        </p:attrNameLst>
                                      </p:cBhvr>
                                      <p:to>
                                        <p:strVal val="visible"/>
                                      </p:to>
                                    </p:set>
                                    <p:anim calcmode="lin" valueType="num">
                                      <p:cBhvr>
                                        <p:cTn id="61" dur="500" fill="hold"/>
                                        <p:tgtEl>
                                          <p:spTgt spid="20">
                                            <p:txEl>
                                              <p:pRg st="7" end="7"/>
                                            </p:txEl>
                                          </p:spTgt>
                                        </p:tgtEl>
                                        <p:attrNameLst>
                                          <p:attrName>ppt_w</p:attrName>
                                        </p:attrNameLst>
                                      </p:cBhvr>
                                      <p:tavLst>
                                        <p:tav tm="0">
                                          <p:val>
                                            <p:fltVal val="0"/>
                                          </p:val>
                                        </p:tav>
                                        <p:tav tm="100000">
                                          <p:val>
                                            <p:strVal val="#ppt_w"/>
                                          </p:val>
                                        </p:tav>
                                      </p:tavLst>
                                    </p:anim>
                                    <p:anim calcmode="lin" valueType="num">
                                      <p:cBhvr>
                                        <p:cTn id="62" dur="500" fill="hold"/>
                                        <p:tgtEl>
                                          <p:spTgt spid="20">
                                            <p:txEl>
                                              <p:pRg st="7" end="7"/>
                                            </p:txEl>
                                          </p:spTgt>
                                        </p:tgtEl>
                                        <p:attrNameLst>
                                          <p:attrName>ppt_h</p:attrName>
                                        </p:attrNameLst>
                                      </p:cBhvr>
                                      <p:tavLst>
                                        <p:tav tm="0">
                                          <p:val>
                                            <p:fltVal val="0"/>
                                          </p:val>
                                        </p:tav>
                                        <p:tav tm="100000">
                                          <p:val>
                                            <p:strVal val="#ppt_h"/>
                                          </p:val>
                                        </p:tav>
                                      </p:tavLst>
                                    </p:anim>
                                    <p:animEffect transition="in" filter="fade">
                                      <p:cBhvr>
                                        <p:cTn id="63" dur="500"/>
                                        <p:tgtEl>
                                          <p:spTgt spid="2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9F04F90D-D79E-44E7-8A46-31A9DD062CF5}"/>
              </a:ext>
            </a:extLst>
          </p:cNvPr>
          <p:cNvSpPr txBox="1"/>
          <p:nvPr/>
        </p:nvSpPr>
        <p:spPr>
          <a:xfrm>
            <a:off x="717830" y="1016294"/>
            <a:ext cx="10861258" cy="4247317"/>
          </a:xfrm>
          <a:prstGeom prst="rect">
            <a:avLst/>
          </a:prstGeom>
          <a:noFill/>
        </p:spPr>
        <p:txBody>
          <a:bodyPr wrap="square">
            <a:spAutoFit/>
          </a:bodyPr>
          <a:lstStyle/>
          <a:p>
            <a:r>
              <a:rPr lang="fr-CH" sz="3000" dirty="0"/>
              <a:t>„</a:t>
            </a:r>
            <a:r>
              <a:rPr lang="de-DE" sz="3000" dirty="0"/>
              <a:t>Die Grundlage der Errettung in jedem Zeitalter ist der Tod Christi;</a:t>
            </a:r>
          </a:p>
          <a:p>
            <a:endParaRPr lang="de-DE" sz="3000" dirty="0"/>
          </a:p>
          <a:p>
            <a:r>
              <a:rPr lang="de-DE" sz="3000" dirty="0"/>
              <a:t>die Voraussetzung zur Errettung in jedem Zeitalter ist Glaube;</a:t>
            </a:r>
          </a:p>
          <a:p>
            <a:r>
              <a:rPr lang="de-DE" sz="3000" dirty="0"/>
              <a:t> </a:t>
            </a:r>
          </a:p>
          <a:p>
            <a:r>
              <a:rPr lang="de-DE" sz="3000" dirty="0"/>
              <a:t>das Objekt des Glaubens in jedem Zeitalter ist Gott; </a:t>
            </a:r>
          </a:p>
          <a:p>
            <a:endParaRPr lang="de-DE" sz="3000" dirty="0"/>
          </a:p>
          <a:p>
            <a:r>
              <a:rPr lang="de-DE" sz="3000" dirty="0"/>
              <a:t>der Inhalt des Glaubens ändert sich in den verschiedenen Zeitaltern.</a:t>
            </a:r>
            <a:r>
              <a:rPr lang="fr-CH" sz="3000" dirty="0"/>
              <a:t>“</a:t>
            </a:r>
          </a:p>
          <a:p>
            <a:endParaRPr lang="fr-CH" sz="3000" dirty="0"/>
          </a:p>
          <a:p>
            <a:r>
              <a:rPr lang="fr-CH" sz="3000" dirty="0"/>
              <a:t>C. </a:t>
            </a:r>
            <a:r>
              <a:rPr lang="fr-CH" sz="3000" dirty="0" err="1"/>
              <a:t>Ryrie</a:t>
            </a:r>
            <a:r>
              <a:rPr lang="fr-CH" sz="3000" dirty="0"/>
              <a:t>, </a:t>
            </a:r>
            <a:r>
              <a:rPr lang="fr-CH" sz="3000" dirty="0" err="1"/>
              <a:t>Dispensationalismus</a:t>
            </a:r>
            <a:r>
              <a:rPr lang="fr-CH" sz="3000" dirty="0"/>
              <a:t> S. 165</a:t>
            </a:r>
          </a:p>
        </p:txBody>
      </p:sp>
    </p:spTree>
    <p:extLst>
      <p:ext uri="{BB962C8B-B14F-4D97-AF65-F5344CB8AC3E}">
        <p14:creationId xmlns:p14="http://schemas.microsoft.com/office/powerpoint/2010/main" val="2380247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B59C3A6A-1368-467B-9ADD-B86D98EB4A89}"/>
              </a:ext>
            </a:extLst>
          </p:cNvPr>
          <p:cNvPicPr>
            <a:picLocks noChangeAspect="1"/>
          </p:cNvPicPr>
          <p:nvPr/>
        </p:nvPicPr>
        <p:blipFill>
          <a:blip r:embed="rId2"/>
          <a:stretch>
            <a:fillRect/>
          </a:stretch>
        </p:blipFill>
        <p:spPr>
          <a:xfrm>
            <a:off x="1453025" y="132774"/>
            <a:ext cx="9285949" cy="6592451"/>
          </a:xfrm>
          <a:prstGeom prst="rect">
            <a:avLst/>
          </a:prstGeom>
        </p:spPr>
      </p:pic>
    </p:spTree>
    <p:extLst>
      <p:ext uri="{BB962C8B-B14F-4D97-AF65-F5344CB8AC3E}">
        <p14:creationId xmlns:p14="http://schemas.microsoft.com/office/powerpoint/2010/main" val="28656110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D11092D0-7AB0-4379-B6A0-8B5F379F24B3}"/>
              </a:ext>
            </a:extLst>
          </p:cNvPr>
          <p:cNvSpPr>
            <a:spLocks noGrp="1"/>
          </p:cNvSpPr>
          <p:nvPr>
            <p:ph type="title"/>
          </p:nvPr>
        </p:nvSpPr>
        <p:spPr>
          <a:xfrm>
            <a:off x="838200" y="365126"/>
            <a:ext cx="10515600" cy="817130"/>
          </a:xfrm>
        </p:spPr>
        <p:txBody>
          <a:bodyPr/>
          <a:lstStyle/>
          <a:p>
            <a:pPr algn="ctr"/>
            <a:r>
              <a:rPr lang="de-CH" b="1" dirty="0"/>
              <a:t>Abraham – Mose</a:t>
            </a:r>
          </a:p>
        </p:txBody>
      </p:sp>
      <p:sp>
        <p:nvSpPr>
          <p:cNvPr id="7" name="Textfeld 6">
            <a:extLst>
              <a:ext uri="{FF2B5EF4-FFF2-40B4-BE49-F238E27FC236}">
                <a16:creationId xmlns:a16="http://schemas.microsoft.com/office/drawing/2014/main" id="{1AB3BFD7-C9B1-4530-948A-15A4939849F7}"/>
              </a:ext>
            </a:extLst>
          </p:cNvPr>
          <p:cNvSpPr txBox="1"/>
          <p:nvPr/>
        </p:nvSpPr>
        <p:spPr>
          <a:xfrm>
            <a:off x="838200" y="1182256"/>
            <a:ext cx="10830886" cy="1477328"/>
          </a:xfrm>
          <a:prstGeom prst="rect">
            <a:avLst/>
          </a:prstGeom>
          <a:noFill/>
        </p:spPr>
        <p:txBody>
          <a:bodyPr wrap="square">
            <a:spAutoFit/>
          </a:bodyPr>
          <a:lstStyle/>
          <a:p>
            <a:r>
              <a:rPr lang="fr-CH" sz="3000" dirty="0"/>
              <a:t>„</a:t>
            </a:r>
            <a:r>
              <a:rPr lang="de-CH" sz="3000" dirty="0"/>
              <a:t>Jenseits des Stroms haben eure Väter vorzeiten gewohnt, und zwar </a:t>
            </a:r>
            <a:r>
              <a:rPr lang="de-CH" sz="3000" dirty="0" err="1"/>
              <a:t>Terach</a:t>
            </a:r>
            <a:r>
              <a:rPr lang="de-CH" sz="3000" dirty="0"/>
              <a:t>, der Vater Abrahams und der Vater </a:t>
            </a:r>
            <a:r>
              <a:rPr lang="de-CH" sz="3000" dirty="0" err="1"/>
              <a:t>Nahors</a:t>
            </a:r>
            <a:r>
              <a:rPr lang="de-CH" sz="3000" dirty="0"/>
              <a:t>, und sie dienten andern Göttern. Und ich nahm euren Vater Abraham</a:t>
            </a:r>
            <a:r>
              <a:rPr lang="fr-CH" sz="3000" dirty="0"/>
              <a:t>“ Jos 24,2b-3a</a:t>
            </a:r>
            <a:endParaRPr lang="de-CH" sz="3000" dirty="0"/>
          </a:p>
        </p:txBody>
      </p:sp>
      <p:cxnSp>
        <p:nvCxnSpPr>
          <p:cNvPr id="8" name="Gerade Verbindung mit Pfeil 7">
            <a:extLst>
              <a:ext uri="{FF2B5EF4-FFF2-40B4-BE49-F238E27FC236}">
                <a16:creationId xmlns:a16="http://schemas.microsoft.com/office/drawing/2014/main" id="{425FF16D-368A-44CE-A1FF-09DF761719C3}"/>
              </a:ext>
            </a:extLst>
          </p:cNvPr>
          <p:cNvCxnSpPr>
            <a:cxnSpLocks/>
          </p:cNvCxnSpPr>
          <p:nvPr/>
        </p:nvCxnSpPr>
        <p:spPr>
          <a:xfrm flipV="1">
            <a:off x="5866104" y="4633327"/>
            <a:ext cx="1133061"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9" name="Textfeld 8">
            <a:extLst>
              <a:ext uri="{FF2B5EF4-FFF2-40B4-BE49-F238E27FC236}">
                <a16:creationId xmlns:a16="http://schemas.microsoft.com/office/drawing/2014/main" id="{BC5B1F55-0806-423F-AE80-ACCD79865FCF}"/>
              </a:ext>
            </a:extLst>
          </p:cNvPr>
          <p:cNvSpPr txBox="1"/>
          <p:nvPr/>
        </p:nvSpPr>
        <p:spPr>
          <a:xfrm>
            <a:off x="1487306" y="4314383"/>
            <a:ext cx="9267721" cy="553998"/>
          </a:xfrm>
          <a:prstGeom prst="rect">
            <a:avLst/>
          </a:prstGeom>
          <a:noFill/>
        </p:spPr>
        <p:txBody>
          <a:bodyPr wrap="square">
            <a:spAutoFit/>
          </a:bodyPr>
          <a:lstStyle/>
          <a:p>
            <a:r>
              <a:rPr lang="de-CH" sz="3000" dirty="0"/>
              <a:t>Zeitalter der </a:t>
            </a:r>
            <a:r>
              <a:rPr lang="de-CH" sz="3000" u="sng" dirty="0"/>
              <a:t>Verheissung</a:t>
            </a:r>
            <a:r>
              <a:rPr lang="de-CH" sz="3000" dirty="0"/>
              <a:t>	                430 Jahre</a:t>
            </a:r>
          </a:p>
        </p:txBody>
      </p:sp>
      <p:sp>
        <p:nvSpPr>
          <p:cNvPr id="12" name="Textfeld 11">
            <a:extLst>
              <a:ext uri="{FF2B5EF4-FFF2-40B4-BE49-F238E27FC236}">
                <a16:creationId xmlns:a16="http://schemas.microsoft.com/office/drawing/2014/main" id="{33CCAF46-0789-4B30-86C0-22F443864038}"/>
              </a:ext>
            </a:extLst>
          </p:cNvPr>
          <p:cNvSpPr txBox="1"/>
          <p:nvPr/>
        </p:nvSpPr>
        <p:spPr>
          <a:xfrm>
            <a:off x="7525963" y="2875002"/>
            <a:ext cx="1305740" cy="553998"/>
          </a:xfrm>
          <a:prstGeom prst="rect">
            <a:avLst/>
          </a:prstGeom>
          <a:noFill/>
        </p:spPr>
        <p:txBody>
          <a:bodyPr wrap="square">
            <a:spAutoFit/>
          </a:bodyPr>
          <a:lstStyle/>
          <a:p>
            <a:r>
              <a:rPr lang="de-CH" sz="3000" dirty="0"/>
              <a:t>Adam</a:t>
            </a:r>
          </a:p>
        </p:txBody>
      </p:sp>
      <p:sp>
        <p:nvSpPr>
          <p:cNvPr id="14" name="Textfeld 13">
            <a:extLst>
              <a:ext uri="{FF2B5EF4-FFF2-40B4-BE49-F238E27FC236}">
                <a16:creationId xmlns:a16="http://schemas.microsoft.com/office/drawing/2014/main" id="{0856A510-45AE-4398-A60A-9475EDAA6ADD}"/>
              </a:ext>
            </a:extLst>
          </p:cNvPr>
          <p:cNvSpPr txBox="1"/>
          <p:nvPr/>
        </p:nvSpPr>
        <p:spPr>
          <a:xfrm>
            <a:off x="9207956" y="2877794"/>
            <a:ext cx="1090422" cy="553998"/>
          </a:xfrm>
          <a:prstGeom prst="rect">
            <a:avLst/>
          </a:prstGeom>
          <a:noFill/>
        </p:spPr>
        <p:txBody>
          <a:bodyPr wrap="square">
            <a:spAutoFit/>
          </a:bodyPr>
          <a:lstStyle/>
          <a:p>
            <a:r>
              <a:rPr lang="de-CH" sz="3000" dirty="0"/>
              <a:t>Noah</a:t>
            </a:r>
          </a:p>
        </p:txBody>
      </p:sp>
      <p:sp>
        <p:nvSpPr>
          <p:cNvPr id="15" name="Textfeld 14">
            <a:extLst>
              <a:ext uri="{FF2B5EF4-FFF2-40B4-BE49-F238E27FC236}">
                <a16:creationId xmlns:a16="http://schemas.microsoft.com/office/drawing/2014/main" id="{B7C183CF-8CA4-4EA7-B315-A436CE112D7F}"/>
              </a:ext>
            </a:extLst>
          </p:cNvPr>
          <p:cNvSpPr txBox="1"/>
          <p:nvPr/>
        </p:nvSpPr>
        <p:spPr>
          <a:xfrm>
            <a:off x="2795647" y="2875002"/>
            <a:ext cx="1644096" cy="553998"/>
          </a:xfrm>
          <a:prstGeom prst="rect">
            <a:avLst/>
          </a:prstGeom>
          <a:noFill/>
        </p:spPr>
        <p:txBody>
          <a:bodyPr wrap="square">
            <a:spAutoFit/>
          </a:bodyPr>
          <a:lstStyle/>
          <a:p>
            <a:r>
              <a:rPr lang="de-CH" sz="3000" dirty="0"/>
              <a:t>Abraham</a:t>
            </a:r>
          </a:p>
        </p:txBody>
      </p:sp>
      <p:sp>
        <p:nvSpPr>
          <p:cNvPr id="16" name="Textfeld 15">
            <a:extLst>
              <a:ext uri="{FF2B5EF4-FFF2-40B4-BE49-F238E27FC236}">
                <a16:creationId xmlns:a16="http://schemas.microsoft.com/office/drawing/2014/main" id="{CA335BE5-FA2A-41E1-B77F-8E6D9C94AEC8}"/>
              </a:ext>
            </a:extLst>
          </p:cNvPr>
          <p:cNvSpPr txBox="1"/>
          <p:nvPr/>
        </p:nvSpPr>
        <p:spPr>
          <a:xfrm>
            <a:off x="7976172" y="3539262"/>
            <a:ext cx="2153252" cy="553998"/>
          </a:xfrm>
          <a:prstGeom prst="rect">
            <a:avLst/>
          </a:prstGeom>
          <a:noFill/>
        </p:spPr>
        <p:txBody>
          <a:bodyPr wrap="square">
            <a:spAutoFit/>
          </a:bodyPr>
          <a:lstStyle/>
          <a:p>
            <a:r>
              <a:rPr lang="de-CH" sz="3000" dirty="0"/>
              <a:t>Menschheit</a:t>
            </a:r>
          </a:p>
        </p:txBody>
      </p:sp>
      <p:sp>
        <p:nvSpPr>
          <p:cNvPr id="17" name="Textfeld 16">
            <a:extLst>
              <a:ext uri="{FF2B5EF4-FFF2-40B4-BE49-F238E27FC236}">
                <a16:creationId xmlns:a16="http://schemas.microsoft.com/office/drawing/2014/main" id="{A03707B0-5330-4D14-BF1C-559F5EDB3D86}"/>
              </a:ext>
            </a:extLst>
          </p:cNvPr>
          <p:cNvSpPr txBox="1"/>
          <p:nvPr/>
        </p:nvSpPr>
        <p:spPr>
          <a:xfrm>
            <a:off x="3083953" y="3524476"/>
            <a:ext cx="1067483" cy="553998"/>
          </a:xfrm>
          <a:prstGeom prst="rect">
            <a:avLst/>
          </a:prstGeom>
          <a:noFill/>
        </p:spPr>
        <p:txBody>
          <a:bodyPr wrap="square">
            <a:spAutoFit/>
          </a:bodyPr>
          <a:lstStyle/>
          <a:p>
            <a:r>
              <a:rPr lang="de-CH" sz="3000" dirty="0"/>
              <a:t>Israel</a:t>
            </a:r>
          </a:p>
        </p:txBody>
      </p:sp>
      <p:cxnSp>
        <p:nvCxnSpPr>
          <p:cNvPr id="18" name="Gerade Verbindung mit Pfeil 17">
            <a:extLst>
              <a:ext uri="{FF2B5EF4-FFF2-40B4-BE49-F238E27FC236}">
                <a16:creationId xmlns:a16="http://schemas.microsoft.com/office/drawing/2014/main" id="{52A96EB4-1144-41F3-997A-E43279A0A5EE}"/>
              </a:ext>
            </a:extLst>
          </p:cNvPr>
          <p:cNvCxnSpPr>
            <a:cxnSpLocks/>
          </p:cNvCxnSpPr>
          <p:nvPr/>
        </p:nvCxnSpPr>
        <p:spPr>
          <a:xfrm>
            <a:off x="8242183" y="3363472"/>
            <a:ext cx="259668" cy="22653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9" name="Gerade Verbindung mit Pfeil 18">
            <a:extLst>
              <a:ext uri="{FF2B5EF4-FFF2-40B4-BE49-F238E27FC236}">
                <a16:creationId xmlns:a16="http://schemas.microsoft.com/office/drawing/2014/main" id="{33D772B0-804C-4023-95FF-6EDA08C45DCA}"/>
              </a:ext>
            </a:extLst>
          </p:cNvPr>
          <p:cNvCxnSpPr>
            <a:cxnSpLocks/>
          </p:cNvCxnSpPr>
          <p:nvPr/>
        </p:nvCxnSpPr>
        <p:spPr>
          <a:xfrm flipH="1">
            <a:off x="9366308" y="3381049"/>
            <a:ext cx="217939" cy="23832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0" name="Gerade Verbindung mit Pfeil 19">
            <a:extLst>
              <a:ext uri="{FF2B5EF4-FFF2-40B4-BE49-F238E27FC236}">
                <a16:creationId xmlns:a16="http://schemas.microsoft.com/office/drawing/2014/main" id="{982773B7-5A37-47BD-9E6A-4DFA168F84FE}"/>
              </a:ext>
            </a:extLst>
          </p:cNvPr>
          <p:cNvCxnSpPr>
            <a:cxnSpLocks/>
          </p:cNvCxnSpPr>
          <p:nvPr/>
        </p:nvCxnSpPr>
        <p:spPr>
          <a:xfrm flipH="1">
            <a:off x="3617693" y="3355035"/>
            <a:ext cx="1" cy="29034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1" name="Textfeld 20">
            <a:extLst>
              <a:ext uri="{FF2B5EF4-FFF2-40B4-BE49-F238E27FC236}">
                <a16:creationId xmlns:a16="http://schemas.microsoft.com/office/drawing/2014/main" id="{7A057337-0867-4558-A574-09F8935A6C25}"/>
              </a:ext>
            </a:extLst>
          </p:cNvPr>
          <p:cNvSpPr txBox="1"/>
          <p:nvPr/>
        </p:nvSpPr>
        <p:spPr>
          <a:xfrm>
            <a:off x="838200" y="5104290"/>
            <a:ext cx="11271308" cy="1477328"/>
          </a:xfrm>
          <a:prstGeom prst="rect">
            <a:avLst/>
          </a:prstGeom>
          <a:noFill/>
        </p:spPr>
        <p:txBody>
          <a:bodyPr wrap="square">
            <a:spAutoFit/>
          </a:bodyPr>
          <a:lstStyle/>
          <a:p>
            <a:r>
              <a:rPr lang="fr-CH" sz="3000" dirty="0"/>
              <a:t>„Dies aber sage </a:t>
            </a:r>
            <a:r>
              <a:rPr lang="fr-CH" sz="3000" dirty="0" err="1"/>
              <a:t>ich</a:t>
            </a:r>
            <a:r>
              <a:rPr lang="fr-CH" sz="3000" dirty="0"/>
              <a:t>: </a:t>
            </a:r>
            <a:r>
              <a:rPr lang="fr-CH" sz="3000" dirty="0" err="1"/>
              <a:t>Einen</a:t>
            </a:r>
            <a:r>
              <a:rPr lang="fr-CH" sz="3000" dirty="0"/>
              <a:t> </a:t>
            </a:r>
            <a:r>
              <a:rPr lang="fr-CH" sz="3000" dirty="0" err="1"/>
              <a:t>vorher</a:t>
            </a:r>
            <a:r>
              <a:rPr lang="fr-CH" sz="3000" dirty="0"/>
              <a:t> von </a:t>
            </a:r>
            <a:r>
              <a:rPr lang="fr-CH" sz="3000" dirty="0" err="1"/>
              <a:t>Gott</a:t>
            </a:r>
            <a:r>
              <a:rPr lang="fr-CH" sz="3000" dirty="0"/>
              <a:t> </a:t>
            </a:r>
            <a:r>
              <a:rPr lang="fr-CH" sz="3000" dirty="0" err="1"/>
              <a:t>bestätigten</a:t>
            </a:r>
            <a:r>
              <a:rPr lang="fr-CH" sz="3000" dirty="0"/>
              <a:t> Bund </a:t>
            </a:r>
            <a:r>
              <a:rPr lang="fr-CH" sz="3000" dirty="0" err="1"/>
              <a:t>macht</a:t>
            </a:r>
            <a:r>
              <a:rPr lang="fr-CH" sz="3000" dirty="0"/>
              <a:t> </a:t>
            </a:r>
            <a:r>
              <a:rPr lang="fr-CH" sz="3000" dirty="0" err="1"/>
              <a:t>das</a:t>
            </a:r>
            <a:r>
              <a:rPr lang="fr-CH" sz="3000" dirty="0"/>
              <a:t> </a:t>
            </a:r>
            <a:r>
              <a:rPr lang="fr-CH" sz="3000" dirty="0" err="1"/>
              <a:t>vierhundertdreißig</a:t>
            </a:r>
            <a:r>
              <a:rPr lang="fr-CH" sz="3000" dirty="0"/>
              <a:t> </a:t>
            </a:r>
            <a:r>
              <a:rPr lang="fr-CH" sz="3000" dirty="0" err="1"/>
              <a:t>Jahre</a:t>
            </a:r>
            <a:r>
              <a:rPr lang="fr-CH" sz="3000" dirty="0"/>
              <a:t> </a:t>
            </a:r>
            <a:r>
              <a:rPr lang="fr-CH" sz="3000" dirty="0" err="1"/>
              <a:t>später</a:t>
            </a:r>
            <a:r>
              <a:rPr lang="fr-CH" sz="3000" dirty="0"/>
              <a:t> </a:t>
            </a:r>
            <a:r>
              <a:rPr lang="fr-CH" sz="3000" dirty="0" err="1"/>
              <a:t>entstandene</a:t>
            </a:r>
            <a:r>
              <a:rPr lang="fr-CH" sz="3000" dirty="0"/>
              <a:t> </a:t>
            </a:r>
            <a:r>
              <a:rPr lang="fr-CH" sz="3000" dirty="0" err="1"/>
              <a:t>Gesetz</a:t>
            </a:r>
            <a:r>
              <a:rPr lang="fr-CH" sz="3000" dirty="0"/>
              <a:t> </a:t>
            </a:r>
            <a:r>
              <a:rPr lang="fr-CH" sz="3000" dirty="0" err="1"/>
              <a:t>nicht</a:t>
            </a:r>
            <a:r>
              <a:rPr lang="fr-CH" sz="3000" dirty="0"/>
              <a:t> </a:t>
            </a:r>
            <a:r>
              <a:rPr lang="fr-CH" sz="3000" dirty="0" err="1"/>
              <a:t>ungültig</a:t>
            </a:r>
            <a:r>
              <a:rPr lang="fr-CH" sz="3000" dirty="0"/>
              <a:t>, </a:t>
            </a:r>
            <a:r>
              <a:rPr lang="fr-CH" sz="3000" dirty="0" err="1"/>
              <a:t>sodass</a:t>
            </a:r>
            <a:r>
              <a:rPr lang="fr-CH" sz="3000" dirty="0"/>
              <a:t> die </a:t>
            </a:r>
            <a:r>
              <a:rPr lang="fr-CH" sz="3000" dirty="0" err="1"/>
              <a:t>Verheißung</a:t>
            </a:r>
            <a:r>
              <a:rPr lang="fr-CH" sz="3000" dirty="0"/>
              <a:t> </a:t>
            </a:r>
            <a:r>
              <a:rPr lang="fr-CH" sz="3000" dirty="0" err="1"/>
              <a:t>unwirksam</a:t>
            </a:r>
            <a:r>
              <a:rPr lang="fr-CH" sz="3000" dirty="0"/>
              <a:t> </a:t>
            </a:r>
            <a:r>
              <a:rPr lang="fr-CH" sz="3000" dirty="0" err="1"/>
              <a:t>geworden</a:t>
            </a:r>
            <a:r>
              <a:rPr lang="fr-CH" sz="3000" dirty="0"/>
              <a:t> </a:t>
            </a:r>
            <a:r>
              <a:rPr lang="fr-CH" sz="3000" dirty="0" err="1"/>
              <a:t>wäre</a:t>
            </a:r>
            <a:r>
              <a:rPr lang="fr-CH" sz="3000" dirty="0"/>
              <a:t>.“ Gal 3,17</a:t>
            </a:r>
            <a:endParaRPr lang="de-CH" sz="3000" dirty="0"/>
          </a:p>
        </p:txBody>
      </p:sp>
    </p:spTree>
    <p:extLst>
      <p:ext uri="{BB962C8B-B14F-4D97-AF65-F5344CB8AC3E}">
        <p14:creationId xmlns:p14="http://schemas.microsoft.com/office/powerpoint/2010/main" val="1952689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Effect transition="in" filter="fade">
                                      <p:cBhvr>
                                        <p:cTn id="16" dur="500"/>
                                        <p:tgtEl>
                                          <p:spTgt spid="12"/>
                                        </p:tgtEl>
                                      </p:cBhvr>
                                    </p:animEffect>
                                  </p:childTnLst>
                                </p:cTn>
                              </p:par>
                              <p:par>
                                <p:cTn id="17" presetID="53" presetClass="entr" presetSubtype="16"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par>
                                <p:cTn id="27" presetID="53" presetClass="entr" presetSubtype="16"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500" fill="hold"/>
                                        <p:tgtEl>
                                          <p:spTgt spid="14"/>
                                        </p:tgtEl>
                                        <p:attrNameLst>
                                          <p:attrName>ppt_w</p:attrName>
                                        </p:attrNameLst>
                                      </p:cBhvr>
                                      <p:tavLst>
                                        <p:tav tm="0">
                                          <p:val>
                                            <p:fltVal val="0"/>
                                          </p:val>
                                        </p:tav>
                                        <p:tav tm="100000">
                                          <p:val>
                                            <p:strVal val="#ppt_w"/>
                                          </p:val>
                                        </p:tav>
                                      </p:tavLst>
                                    </p:anim>
                                    <p:anim calcmode="lin" valueType="num">
                                      <p:cBhvr>
                                        <p:cTn id="35" dur="500" fill="hold"/>
                                        <p:tgtEl>
                                          <p:spTgt spid="14"/>
                                        </p:tgtEl>
                                        <p:attrNameLst>
                                          <p:attrName>ppt_h</p:attrName>
                                        </p:attrNameLst>
                                      </p:cBhvr>
                                      <p:tavLst>
                                        <p:tav tm="0">
                                          <p:val>
                                            <p:fltVal val="0"/>
                                          </p:val>
                                        </p:tav>
                                        <p:tav tm="100000">
                                          <p:val>
                                            <p:strVal val="#ppt_h"/>
                                          </p:val>
                                        </p:tav>
                                      </p:tavLst>
                                    </p:anim>
                                    <p:animEffect transition="in" filter="fade">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par>
                                <p:cTn id="49" presetID="53" presetClass="entr" presetSubtype="16" fill="hold" nodeType="with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nodeType="click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p:cTn id="58" dur="500" fill="hold"/>
                                        <p:tgtEl>
                                          <p:spTgt spid="8"/>
                                        </p:tgtEl>
                                        <p:attrNameLst>
                                          <p:attrName>ppt_w</p:attrName>
                                        </p:attrNameLst>
                                      </p:cBhvr>
                                      <p:tavLst>
                                        <p:tav tm="0">
                                          <p:val>
                                            <p:fltVal val="0"/>
                                          </p:val>
                                        </p:tav>
                                        <p:tav tm="100000">
                                          <p:val>
                                            <p:strVal val="#ppt_w"/>
                                          </p:val>
                                        </p:tav>
                                      </p:tavLst>
                                    </p:anim>
                                    <p:anim calcmode="lin" valueType="num">
                                      <p:cBhvr>
                                        <p:cTn id="59" dur="500" fill="hold"/>
                                        <p:tgtEl>
                                          <p:spTgt spid="8"/>
                                        </p:tgtEl>
                                        <p:attrNameLst>
                                          <p:attrName>ppt_h</p:attrName>
                                        </p:attrNameLst>
                                      </p:cBhvr>
                                      <p:tavLst>
                                        <p:tav tm="0">
                                          <p:val>
                                            <p:fltVal val="0"/>
                                          </p:val>
                                        </p:tav>
                                        <p:tav tm="100000">
                                          <p:val>
                                            <p:strVal val="#ppt_h"/>
                                          </p:val>
                                        </p:tav>
                                      </p:tavLst>
                                    </p:anim>
                                    <p:animEffect transition="in" filter="fade">
                                      <p:cBhvr>
                                        <p:cTn id="60" dur="500"/>
                                        <p:tgtEl>
                                          <p:spTgt spid="8"/>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9"/>
                                        </p:tgtEl>
                                        <p:attrNameLst>
                                          <p:attrName>style.visibility</p:attrName>
                                        </p:attrNameLst>
                                      </p:cBhvr>
                                      <p:to>
                                        <p:strVal val="visible"/>
                                      </p:to>
                                    </p:set>
                                    <p:anim calcmode="lin" valueType="num">
                                      <p:cBhvr>
                                        <p:cTn id="63" dur="500" fill="hold"/>
                                        <p:tgtEl>
                                          <p:spTgt spid="9"/>
                                        </p:tgtEl>
                                        <p:attrNameLst>
                                          <p:attrName>ppt_w</p:attrName>
                                        </p:attrNameLst>
                                      </p:cBhvr>
                                      <p:tavLst>
                                        <p:tav tm="0">
                                          <p:val>
                                            <p:fltVal val="0"/>
                                          </p:val>
                                        </p:tav>
                                        <p:tav tm="100000">
                                          <p:val>
                                            <p:strVal val="#ppt_w"/>
                                          </p:val>
                                        </p:tav>
                                      </p:tavLst>
                                    </p:anim>
                                    <p:anim calcmode="lin" valueType="num">
                                      <p:cBhvr>
                                        <p:cTn id="64" dur="500" fill="hold"/>
                                        <p:tgtEl>
                                          <p:spTgt spid="9"/>
                                        </p:tgtEl>
                                        <p:attrNameLst>
                                          <p:attrName>ppt_h</p:attrName>
                                        </p:attrNameLst>
                                      </p:cBhvr>
                                      <p:tavLst>
                                        <p:tav tm="0">
                                          <p:val>
                                            <p:fltVal val="0"/>
                                          </p:val>
                                        </p:tav>
                                        <p:tav tm="100000">
                                          <p:val>
                                            <p:strVal val="#ppt_h"/>
                                          </p:val>
                                        </p:tav>
                                      </p:tavLst>
                                    </p:anim>
                                    <p:animEffect transition="in" filter="fade">
                                      <p:cBhvr>
                                        <p:cTn id="65" dur="500"/>
                                        <p:tgtEl>
                                          <p:spTgt spid="9"/>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2" grpId="0"/>
      <p:bldP spid="14" grpId="0"/>
      <p:bldP spid="15" grpId="0"/>
      <p:bldP spid="16" grpId="0"/>
      <p:bldP spid="17"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D11092D0-7AB0-4379-B6A0-8B5F379F24B3}"/>
              </a:ext>
            </a:extLst>
          </p:cNvPr>
          <p:cNvSpPr>
            <a:spLocks noGrp="1"/>
          </p:cNvSpPr>
          <p:nvPr>
            <p:ph type="title"/>
          </p:nvPr>
        </p:nvSpPr>
        <p:spPr>
          <a:xfrm>
            <a:off x="838200" y="365126"/>
            <a:ext cx="10515600" cy="817130"/>
          </a:xfrm>
        </p:spPr>
        <p:txBody>
          <a:bodyPr/>
          <a:lstStyle/>
          <a:p>
            <a:pPr algn="ctr"/>
            <a:r>
              <a:rPr lang="de-CH" b="1" dirty="0"/>
              <a:t>Abraham – Mose</a:t>
            </a:r>
          </a:p>
        </p:txBody>
      </p:sp>
      <p:sp>
        <p:nvSpPr>
          <p:cNvPr id="22" name="Textfeld 21">
            <a:extLst>
              <a:ext uri="{FF2B5EF4-FFF2-40B4-BE49-F238E27FC236}">
                <a16:creationId xmlns:a16="http://schemas.microsoft.com/office/drawing/2014/main" id="{4BA3960B-6224-421D-A8D1-BD6CF7A165CF}"/>
              </a:ext>
            </a:extLst>
          </p:cNvPr>
          <p:cNvSpPr txBox="1"/>
          <p:nvPr/>
        </p:nvSpPr>
        <p:spPr>
          <a:xfrm>
            <a:off x="1064352" y="1238960"/>
            <a:ext cx="8813683" cy="3323987"/>
          </a:xfrm>
          <a:prstGeom prst="rect">
            <a:avLst/>
          </a:prstGeom>
          <a:noFill/>
        </p:spPr>
        <p:txBody>
          <a:bodyPr wrap="square">
            <a:spAutoFit/>
          </a:bodyPr>
          <a:lstStyle/>
          <a:p>
            <a:pPr lvl="0"/>
            <a:r>
              <a:rPr lang="de-CH" sz="3000" dirty="0"/>
              <a:t>Abraham:</a:t>
            </a:r>
          </a:p>
          <a:p>
            <a:pPr marL="342900" lvl="0" indent="-342900">
              <a:buFont typeface="Symbol" panose="05050102010706020507" pitchFamily="18" charset="2"/>
              <a:buChar char=""/>
            </a:pPr>
            <a:r>
              <a:rPr lang="de-CH" sz="3000" dirty="0"/>
              <a:t>1Mo 12,1-3 (Bundesschluss, 7-fache Verheissung)</a:t>
            </a:r>
          </a:p>
          <a:p>
            <a:pPr marL="342900" lvl="0" indent="-342900">
              <a:buFont typeface="Symbol" panose="05050102010706020507" pitchFamily="18" charset="2"/>
              <a:buChar char=""/>
            </a:pPr>
            <a:r>
              <a:rPr lang="de-CH" sz="3000" dirty="0"/>
              <a:t>1Mo 12,7</a:t>
            </a:r>
          </a:p>
          <a:p>
            <a:pPr marL="342900" lvl="0" indent="-342900">
              <a:buFont typeface="Symbol" panose="05050102010706020507" pitchFamily="18" charset="2"/>
              <a:buChar char=""/>
            </a:pPr>
            <a:r>
              <a:rPr lang="de-CH" sz="3000" dirty="0"/>
              <a:t>1Mo 13,14-17</a:t>
            </a:r>
          </a:p>
          <a:p>
            <a:pPr marL="342900" lvl="0" indent="-342900">
              <a:buFont typeface="Symbol" panose="05050102010706020507" pitchFamily="18" charset="2"/>
              <a:buChar char=""/>
            </a:pPr>
            <a:r>
              <a:rPr lang="de-CH" sz="3000" dirty="0"/>
              <a:t>1Mo 15,1-21</a:t>
            </a:r>
          </a:p>
          <a:p>
            <a:pPr marL="342900" lvl="0" indent="-342900">
              <a:buFont typeface="Symbol" panose="05050102010706020507" pitchFamily="18" charset="2"/>
              <a:buChar char=""/>
            </a:pPr>
            <a:r>
              <a:rPr lang="de-CH" sz="3000" dirty="0"/>
              <a:t>1Mo 17,1-21</a:t>
            </a:r>
          </a:p>
          <a:p>
            <a:pPr marL="342900" lvl="0" indent="-342900">
              <a:buFont typeface="Symbol" panose="05050102010706020507" pitchFamily="18" charset="2"/>
              <a:buChar char=""/>
            </a:pPr>
            <a:r>
              <a:rPr lang="de-CH" sz="3000" dirty="0"/>
              <a:t>1Mo 22,15-18</a:t>
            </a:r>
          </a:p>
        </p:txBody>
      </p:sp>
      <p:sp>
        <p:nvSpPr>
          <p:cNvPr id="23" name="Textfeld 22">
            <a:extLst>
              <a:ext uri="{FF2B5EF4-FFF2-40B4-BE49-F238E27FC236}">
                <a16:creationId xmlns:a16="http://schemas.microsoft.com/office/drawing/2014/main" id="{7C19582E-ED73-441E-B104-94CDC3EC011A}"/>
              </a:ext>
            </a:extLst>
          </p:cNvPr>
          <p:cNvSpPr txBox="1"/>
          <p:nvPr/>
        </p:nvSpPr>
        <p:spPr>
          <a:xfrm>
            <a:off x="1064352" y="5027616"/>
            <a:ext cx="8859822" cy="1015663"/>
          </a:xfrm>
          <a:prstGeom prst="rect">
            <a:avLst/>
          </a:prstGeom>
          <a:noFill/>
        </p:spPr>
        <p:txBody>
          <a:bodyPr wrap="square">
            <a:spAutoFit/>
          </a:bodyPr>
          <a:lstStyle/>
          <a:p>
            <a:pPr marL="342900" indent="-342900">
              <a:buFont typeface="Symbol" panose="05050102010706020507" pitchFamily="18" charset="2"/>
              <a:buChar char=""/>
            </a:pPr>
            <a:r>
              <a:rPr lang="de-CH" sz="3000" dirty="0"/>
              <a:t>Isaak: 1Mo 26,2-5 (7-fache Verheissung); 1Mo 26,24</a:t>
            </a:r>
          </a:p>
          <a:p>
            <a:pPr marL="342900" indent="-342900">
              <a:buFont typeface="Symbol" panose="05050102010706020507" pitchFamily="18" charset="2"/>
              <a:buChar char=""/>
            </a:pPr>
            <a:r>
              <a:rPr lang="de-CH" sz="3000" dirty="0"/>
              <a:t>Jakob: 1Mo 28,13-15 (7-fache Verheissung)</a:t>
            </a:r>
          </a:p>
        </p:txBody>
      </p:sp>
    </p:spTree>
    <p:extLst>
      <p:ext uri="{BB962C8B-B14F-4D97-AF65-F5344CB8AC3E}">
        <p14:creationId xmlns:p14="http://schemas.microsoft.com/office/powerpoint/2010/main" val="142393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 calcmode="lin" valueType="num">
                                      <p:cBhvr>
                                        <p:cTn id="14" dur="500" fill="hold"/>
                                        <p:tgtEl>
                                          <p:spTgt spid="23"/>
                                        </p:tgtEl>
                                        <p:attrNameLst>
                                          <p:attrName>ppt_w</p:attrName>
                                        </p:attrNameLst>
                                      </p:cBhvr>
                                      <p:tavLst>
                                        <p:tav tm="0">
                                          <p:val>
                                            <p:fltVal val="0"/>
                                          </p:val>
                                        </p:tav>
                                        <p:tav tm="100000">
                                          <p:val>
                                            <p:strVal val="#ppt_w"/>
                                          </p:val>
                                        </p:tav>
                                      </p:tavLst>
                                    </p:anim>
                                    <p:anim calcmode="lin" valueType="num">
                                      <p:cBhvr>
                                        <p:cTn id="15" dur="500" fill="hold"/>
                                        <p:tgtEl>
                                          <p:spTgt spid="23"/>
                                        </p:tgtEl>
                                        <p:attrNameLst>
                                          <p:attrName>ppt_h</p:attrName>
                                        </p:attrNameLst>
                                      </p:cBhvr>
                                      <p:tavLst>
                                        <p:tav tm="0">
                                          <p:val>
                                            <p:fltVal val="0"/>
                                          </p:val>
                                        </p:tav>
                                        <p:tav tm="100000">
                                          <p:val>
                                            <p:strVal val="#ppt_h"/>
                                          </p:val>
                                        </p:tav>
                                      </p:tavLst>
                                    </p:anim>
                                    <p:animEffect transition="in" filter="fade">
                                      <p:cBhvr>
                                        <p:cTn id="1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1576</Words>
  <Application>Microsoft Office PowerPoint</Application>
  <PresentationFormat>Breitbild</PresentationFormat>
  <Paragraphs>178</Paragraphs>
  <Slides>27</Slides>
  <Notes>8</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27</vt:i4>
      </vt:variant>
    </vt:vector>
  </HeadingPairs>
  <TitlesOfParts>
    <vt:vector size="32" baseType="lpstr">
      <vt:lpstr>Arial</vt:lpstr>
      <vt:lpstr>Calibri</vt:lpstr>
      <vt:lpstr>Calibri Light</vt:lpstr>
      <vt:lpstr>Symbol</vt:lpstr>
      <vt:lpstr>Office</vt:lpstr>
      <vt:lpstr>PowerPoint-Präsentation</vt:lpstr>
      <vt:lpstr>Einleitung</vt:lpstr>
      <vt:lpstr>Einleitung</vt:lpstr>
      <vt:lpstr>Einleitung</vt:lpstr>
      <vt:lpstr>Einleitung</vt:lpstr>
      <vt:lpstr>PowerPoint-Präsentation</vt:lpstr>
      <vt:lpstr>PowerPoint-Präsentation</vt:lpstr>
      <vt:lpstr>Abraham – Mose</vt:lpstr>
      <vt:lpstr>Abraham – Mose</vt:lpstr>
      <vt:lpstr>Bund (Segen)</vt:lpstr>
      <vt:lpstr>PowerPoint-Präsentation</vt:lpstr>
      <vt:lpstr>Bund (Segen)</vt:lpstr>
      <vt:lpstr>Bund (Segen)</vt:lpstr>
      <vt:lpstr>Bund (Segen)</vt:lpstr>
      <vt:lpstr>PowerPoint-Präsentation</vt:lpstr>
      <vt:lpstr>PowerPoint-Präsentation</vt:lpstr>
      <vt:lpstr>PowerPoint-Präsentation</vt:lpstr>
      <vt:lpstr>PowerPoint-Präsentation</vt:lpstr>
      <vt:lpstr>Entwicklung (Niedergang)</vt:lpstr>
      <vt:lpstr>Entwicklung (Niedergang)</vt:lpstr>
      <vt:lpstr>Entwicklung (Niedergang)</vt:lpstr>
      <vt:lpstr>Entwicklung (Niedergang)</vt:lpstr>
      <vt:lpstr>Ende (Gericht)</vt:lpstr>
      <vt:lpstr>Ende (Gericht)</vt:lpstr>
      <vt:lpstr>Voraussetzung zur Errettung</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Abraham-Mose</dc:title>
  <dc:creator>mbriggeler@furrerfrey.ch</dc:creator>
  <cp:keywords>Heilszeitalter</cp:keywords>
  <cp:lastModifiedBy>Briggeler Michael</cp:lastModifiedBy>
  <cp:revision>1269</cp:revision>
  <cp:lastPrinted>2019-08-13T14:18:40Z</cp:lastPrinted>
  <dcterms:created xsi:type="dcterms:W3CDTF">2018-08-12T05:46:28Z</dcterms:created>
  <dcterms:modified xsi:type="dcterms:W3CDTF">2022-02-06T14:23:33Z</dcterms:modified>
</cp:coreProperties>
</file>