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259" r:id="rId3"/>
    <p:sldId id="336" r:id="rId4"/>
    <p:sldId id="337" r:id="rId5"/>
    <p:sldId id="355" r:id="rId6"/>
    <p:sldId id="357" r:id="rId7"/>
    <p:sldId id="358" r:id="rId8"/>
    <p:sldId id="360" r:id="rId9"/>
    <p:sldId id="361" r:id="rId10"/>
    <p:sldId id="362" r:id="rId11"/>
    <p:sldId id="363" r:id="rId12"/>
    <p:sldId id="364" r:id="rId13"/>
    <p:sldId id="365" r:id="rId14"/>
    <p:sldId id="366" r:id="rId15"/>
    <p:sldId id="367" r:id="rId16"/>
    <p:sldId id="368" r:id="rId17"/>
    <p:sldId id="369" r:id="rId18"/>
    <p:sldId id="370" r:id="rId19"/>
    <p:sldId id="371" r:id="rId20"/>
    <p:sldId id="372" r:id="rId21"/>
    <p:sldId id="373" r:id="rId22"/>
    <p:sldId id="374" r:id="rId23"/>
    <p:sldId id="375" r:id="rId24"/>
    <p:sldId id="359" r:id="rId2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22" y="13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F089-39DA-47E3-A74C-E64C6DBBD5AE}" type="datetimeFigureOut">
              <a:rPr lang="de-CH" smtClean="0"/>
              <a:t>06.10.2018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6541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DF089-39DA-47E3-A74C-E64C6DBBD5AE}" type="datetimeFigureOut">
              <a:rPr lang="de-CH" smtClean="0"/>
              <a:t>06.10.2018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145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4156376" y="4855618"/>
            <a:ext cx="4126386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 smtClean="0"/>
              <a:t>Genesis Teil 5</a:t>
            </a:r>
            <a:endParaRPr lang="de-CH" sz="5500" b="1" dirty="0"/>
          </a:p>
        </p:txBody>
      </p:sp>
    </p:spTree>
    <p:extLst>
      <p:ext uri="{BB962C8B-B14F-4D97-AF65-F5344CB8AC3E}">
        <p14:creationId xmlns:p14="http://schemas.microsoft.com/office/powerpoint/2010/main" val="398044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719521" y="791517"/>
            <a:ext cx="29081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b="1" dirty="0" smtClean="0"/>
              <a:t>Isaak (Lachen)</a:t>
            </a:r>
            <a:endParaRPr lang="de-CH" sz="3600" dirty="0"/>
          </a:p>
        </p:txBody>
      </p:sp>
      <p:sp>
        <p:nvSpPr>
          <p:cNvPr id="4" name="Textfeld 3"/>
          <p:cNvSpPr txBox="1"/>
          <p:nvPr/>
        </p:nvSpPr>
        <p:spPr>
          <a:xfrm>
            <a:off x="723637" y="2048399"/>
            <a:ext cx="917251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Sein Glaube ist darin zu sehen, wie er bereitwillig </a:t>
            </a:r>
            <a:endParaRPr lang="de-DE" sz="3200" dirty="0" smtClean="0"/>
          </a:p>
          <a:p>
            <a:r>
              <a:rPr lang="de-DE" sz="3200" dirty="0" smtClean="0"/>
              <a:t>(</a:t>
            </a:r>
            <a:r>
              <a:rPr lang="de-DE" sz="3200" dirty="0"/>
              <a:t>wortloser Gehorsam) sich als Opfer zur Verfügung </a:t>
            </a:r>
            <a:endParaRPr lang="de-DE" sz="3200" dirty="0" smtClean="0"/>
          </a:p>
          <a:p>
            <a:r>
              <a:rPr lang="de-DE" sz="3200" dirty="0" smtClean="0"/>
              <a:t>stellte </a:t>
            </a:r>
            <a:r>
              <a:rPr lang="de-DE" sz="3200" dirty="0"/>
              <a:t>und wie er die Wahl seiner Ehefrau (Rebekka) </a:t>
            </a:r>
            <a:endParaRPr lang="de-DE" sz="3200" dirty="0" smtClean="0"/>
          </a:p>
          <a:p>
            <a:r>
              <a:rPr lang="de-DE" sz="3200" dirty="0" smtClean="0"/>
              <a:t>von </a:t>
            </a:r>
            <a:r>
              <a:rPr lang="de-DE" sz="3200" dirty="0"/>
              <a:t>Gott annimmt. Leider führte sein Sehverlust im </a:t>
            </a:r>
            <a:endParaRPr lang="de-DE" sz="3200" dirty="0" smtClean="0"/>
          </a:p>
          <a:p>
            <a:r>
              <a:rPr lang="de-DE" sz="3200" dirty="0" smtClean="0"/>
              <a:t>Alter </a:t>
            </a:r>
            <a:r>
              <a:rPr lang="de-DE" sz="3200" dirty="0"/>
              <a:t>zu einer Täuschung, bzw. zu einem Betrug durch </a:t>
            </a:r>
            <a:endParaRPr lang="de-DE" sz="3200" dirty="0" smtClean="0"/>
          </a:p>
          <a:p>
            <a:r>
              <a:rPr lang="de-DE" sz="3200" dirty="0" smtClean="0"/>
              <a:t>seine </a:t>
            </a:r>
            <a:r>
              <a:rPr lang="de-DE" sz="3200" dirty="0"/>
              <a:t>eigene Familie.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3025433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719521" y="791517"/>
            <a:ext cx="29081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b="1" dirty="0" smtClean="0"/>
              <a:t>Isaak (Lachen)</a:t>
            </a:r>
            <a:endParaRPr lang="de-CH" sz="3600" dirty="0"/>
          </a:p>
        </p:txBody>
      </p:sp>
      <p:sp>
        <p:nvSpPr>
          <p:cNvPr id="4" name="Textfeld 3"/>
          <p:cNvSpPr txBox="1"/>
          <p:nvPr/>
        </p:nvSpPr>
        <p:spPr>
          <a:xfrm>
            <a:off x="723637" y="1817131"/>
            <a:ext cx="9603335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„</a:t>
            </a:r>
            <a:r>
              <a:rPr lang="de-CH" sz="3200" dirty="0"/>
              <a:t>Und es geschah nach diesen Begebenheiten, da prüfte </a:t>
            </a:r>
            <a:endParaRPr lang="de-CH" sz="3200" dirty="0" smtClean="0"/>
          </a:p>
          <a:p>
            <a:r>
              <a:rPr lang="de-CH" sz="3200" dirty="0" smtClean="0"/>
              <a:t>Gott </a:t>
            </a:r>
            <a:r>
              <a:rPr lang="de-CH" sz="3200" dirty="0"/>
              <a:t>den Abraham und sprach zu ihm: Abraham! Und er </a:t>
            </a:r>
            <a:endParaRPr lang="de-CH" sz="3200" dirty="0" smtClean="0"/>
          </a:p>
          <a:p>
            <a:r>
              <a:rPr lang="de-CH" sz="3200" dirty="0" smtClean="0"/>
              <a:t>antwortete</a:t>
            </a:r>
            <a:r>
              <a:rPr lang="de-CH" sz="3200" dirty="0"/>
              <a:t>: Hier bin ich. </a:t>
            </a:r>
            <a:r>
              <a:rPr lang="de-CH" sz="3200" dirty="0" smtClean="0"/>
              <a:t>Und </a:t>
            </a:r>
            <a:r>
              <a:rPr lang="de-CH" sz="3200" dirty="0"/>
              <a:t>er sprach: Nimm doch </a:t>
            </a:r>
            <a:endParaRPr lang="de-CH" sz="3200" dirty="0" smtClean="0"/>
          </a:p>
          <a:p>
            <a:r>
              <a:rPr lang="de-CH" sz="3200" dirty="0" smtClean="0"/>
              <a:t>deinen </a:t>
            </a:r>
            <a:r>
              <a:rPr lang="de-CH" sz="3200" dirty="0"/>
              <a:t>Sohn, deinen einzigen, den du lieb hast, Isaak, </a:t>
            </a:r>
            <a:endParaRPr lang="de-CH" sz="3200" dirty="0" smtClean="0"/>
          </a:p>
          <a:p>
            <a:r>
              <a:rPr lang="de-CH" sz="3200" dirty="0" smtClean="0"/>
              <a:t>und </a:t>
            </a:r>
            <a:r>
              <a:rPr lang="de-CH" sz="3200" dirty="0"/>
              <a:t>geh hin in das Land </a:t>
            </a:r>
            <a:r>
              <a:rPr lang="de-CH" sz="3200" dirty="0" err="1"/>
              <a:t>Morija</a:t>
            </a:r>
            <a:r>
              <a:rPr lang="de-CH" sz="3200" dirty="0"/>
              <a:t> und bringe ihn dort zum </a:t>
            </a:r>
            <a:endParaRPr lang="de-CH" sz="3200" dirty="0" smtClean="0"/>
          </a:p>
          <a:p>
            <a:r>
              <a:rPr lang="de-CH" sz="3200" dirty="0" smtClean="0"/>
              <a:t>Brandopfer </a:t>
            </a:r>
            <a:r>
              <a:rPr lang="de-CH" sz="3200" dirty="0"/>
              <a:t>dar auf einem der Berge, den ich dir nennen </a:t>
            </a:r>
            <a:endParaRPr lang="de-CH" sz="3200" dirty="0" smtClean="0"/>
          </a:p>
          <a:p>
            <a:r>
              <a:rPr lang="de-CH" sz="3200" dirty="0" smtClean="0"/>
              <a:t>werde</a:t>
            </a:r>
            <a:r>
              <a:rPr lang="de-CH" sz="3200" dirty="0"/>
              <a:t>!</a:t>
            </a:r>
            <a:r>
              <a:rPr lang="de-DE" sz="3200" dirty="0"/>
              <a:t>“ </a:t>
            </a:r>
            <a:r>
              <a:rPr lang="de-DE" sz="3200" b="1" dirty="0"/>
              <a:t>(</a:t>
            </a:r>
            <a:r>
              <a:rPr lang="de-CH" sz="3200" b="1" dirty="0"/>
              <a:t>Gen 22,1+2</a:t>
            </a:r>
            <a:r>
              <a:rPr lang="de-DE" sz="3200" b="1" dirty="0"/>
              <a:t>)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617123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719521" y="791517"/>
            <a:ext cx="96968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b="1" dirty="0" smtClean="0"/>
              <a:t>Jakob (Fersenhalter) / Israel (Gott streitet für uns)</a:t>
            </a:r>
            <a:endParaRPr lang="de-CH" sz="3600" dirty="0"/>
          </a:p>
        </p:txBody>
      </p:sp>
      <p:sp>
        <p:nvSpPr>
          <p:cNvPr id="4" name="Textfeld 3"/>
          <p:cNvSpPr txBox="1"/>
          <p:nvPr/>
        </p:nvSpPr>
        <p:spPr>
          <a:xfrm>
            <a:off x="723637" y="2048399"/>
            <a:ext cx="1104437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Später in seinem Leben musste Gott Jakob "brechen" (97-jährig). </a:t>
            </a:r>
            <a:endParaRPr lang="de-DE" sz="3200" dirty="0" smtClean="0"/>
          </a:p>
          <a:p>
            <a:r>
              <a:rPr lang="de-DE" sz="3200" dirty="0" smtClean="0"/>
              <a:t>Er </a:t>
            </a:r>
            <a:r>
              <a:rPr lang="de-DE" sz="3200" dirty="0"/>
              <a:t>humpelte für den Rest seines Lebens, nachdem er </a:t>
            </a:r>
            <a:endParaRPr lang="de-DE" sz="3200" dirty="0" smtClean="0"/>
          </a:p>
          <a:p>
            <a:r>
              <a:rPr lang="de-DE" sz="3200" dirty="0" smtClean="0"/>
              <a:t>die </a:t>
            </a:r>
            <a:r>
              <a:rPr lang="de-DE" sz="3200" dirty="0"/>
              <a:t>ganze Nacht mit Gott gerungen hatte. Aber dies war </a:t>
            </a:r>
            <a:endParaRPr lang="de-DE" sz="3200" dirty="0" smtClean="0"/>
          </a:p>
          <a:p>
            <a:r>
              <a:rPr lang="de-DE" sz="3200" dirty="0" smtClean="0"/>
              <a:t>der </a:t>
            </a:r>
            <a:r>
              <a:rPr lang="de-DE" sz="3200" dirty="0"/>
              <a:t>Wendepunkt für seinen Glauben an Gott.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4049939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410599" y="211361"/>
            <a:ext cx="11652229" cy="6555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 dirty="0"/>
              <a:t>„Jakob aber blieb allein zurück. Da rang ein Mann mit ihm, </a:t>
            </a:r>
            <a:r>
              <a:rPr lang="de-DE" sz="3000" dirty="0" smtClean="0"/>
              <a:t>bis </a:t>
            </a:r>
            <a:r>
              <a:rPr lang="de-DE" sz="3000" dirty="0"/>
              <a:t>die </a:t>
            </a:r>
            <a:endParaRPr lang="de-DE" sz="3000" dirty="0" smtClean="0"/>
          </a:p>
          <a:p>
            <a:r>
              <a:rPr lang="de-DE" sz="3000" dirty="0" smtClean="0"/>
              <a:t>Morgenröte </a:t>
            </a:r>
            <a:r>
              <a:rPr lang="de-DE" sz="3000" dirty="0"/>
              <a:t>anbrach. </a:t>
            </a:r>
            <a:r>
              <a:rPr lang="de-DE" sz="3000" dirty="0" smtClean="0"/>
              <a:t>Und </a:t>
            </a:r>
            <a:r>
              <a:rPr lang="de-DE" sz="3000" dirty="0"/>
              <a:t>als dieser sah, dass er ihn </a:t>
            </a:r>
            <a:r>
              <a:rPr lang="de-DE" sz="3000" dirty="0" smtClean="0"/>
              <a:t>nicht bezwingen </a:t>
            </a:r>
          </a:p>
          <a:p>
            <a:r>
              <a:rPr lang="de-DE" sz="3000" dirty="0" smtClean="0"/>
              <a:t>konnte</a:t>
            </a:r>
            <a:r>
              <a:rPr lang="de-DE" sz="3000" dirty="0"/>
              <a:t>, da rührte er sein Hüftgelenk an, sodass Jakobs Hüftgelenk </a:t>
            </a:r>
            <a:endParaRPr lang="de-DE" sz="3000" dirty="0" smtClean="0"/>
          </a:p>
          <a:p>
            <a:r>
              <a:rPr lang="de-DE" sz="3000" dirty="0" smtClean="0"/>
              <a:t>verrenkt </a:t>
            </a:r>
            <a:r>
              <a:rPr lang="de-DE" sz="3000" dirty="0"/>
              <a:t>wurde beim Ringen mit ihm. </a:t>
            </a:r>
            <a:r>
              <a:rPr lang="de-DE" sz="3000" dirty="0" smtClean="0"/>
              <a:t>Und </a:t>
            </a:r>
            <a:r>
              <a:rPr lang="de-DE" sz="3000" dirty="0"/>
              <a:t>der Mann sprach: Lass </a:t>
            </a:r>
            <a:endParaRPr lang="de-DE" sz="3000" dirty="0" smtClean="0"/>
          </a:p>
          <a:p>
            <a:r>
              <a:rPr lang="de-DE" sz="3000" dirty="0" smtClean="0"/>
              <a:t>mich </a:t>
            </a:r>
            <a:r>
              <a:rPr lang="de-DE" sz="3000" dirty="0"/>
              <a:t>gehen; denn die Morgenröte bricht an! Jakob aber sprach: Ich </a:t>
            </a:r>
            <a:endParaRPr lang="de-DE" sz="3000" dirty="0" smtClean="0"/>
          </a:p>
          <a:p>
            <a:r>
              <a:rPr lang="de-DE" sz="3000" dirty="0" smtClean="0"/>
              <a:t>lasse </a:t>
            </a:r>
            <a:r>
              <a:rPr lang="de-DE" sz="3000" dirty="0"/>
              <a:t>dich nicht, es sei denn, du segnest mich! </a:t>
            </a:r>
            <a:r>
              <a:rPr lang="de-DE" sz="3000" dirty="0" smtClean="0"/>
              <a:t>Da </a:t>
            </a:r>
            <a:r>
              <a:rPr lang="de-DE" sz="3000" dirty="0"/>
              <a:t>fragte er ihn: Was ist </a:t>
            </a:r>
            <a:endParaRPr lang="de-DE" sz="3000" dirty="0" smtClean="0"/>
          </a:p>
          <a:p>
            <a:r>
              <a:rPr lang="de-DE" sz="3000" dirty="0" smtClean="0"/>
              <a:t>dein </a:t>
            </a:r>
            <a:r>
              <a:rPr lang="de-DE" sz="3000" dirty="0"/>
              <a:t>Name? Er antwortete: Jakob! </a:t>
            </a:r>
            <a:r>
              <a:rPr lang="de-DE" sz="3000" dirty="0" smtClean="0"/>
              <a:t>Da </a:t>
            </a:r>
            <a:r>
              <a:rPr lang="de-DE" sz="3000" dirty="0"/>
              <a:t>sprach er: Dein Name soll nicht </a:t>
            </a:r>
            <a:endParaRPr lang="de-DE" sz="3000" dirty="0" smtClean="0"/>
          </a:p>
          <a:p>
            <a:r>
              <a:rPr lang="de-DE" sz="3000" dirty="0" smtClean="0"/>
              <a:t>mehr </a:t>
            </a:r>
            <a:r>
              <a:rPr lang="de-DE" sz="3000" dirty="0"/>
              <a:t>Jakob sein, sondern Israel; denn du hast mit Gott und Menschen </a:t>
            </a:r>
            <a:endParaRPr lang="de-DE" sz="3000" dirty="0" smtClean="0"/>
          </a:p>
          <a:p>
            <a:r>
              <a:rPr lang="de-DE" sz="3000" dirty="0" smtClean="0"/>
              <a:t>gekämpft </a:t>
            </a:r>
            <a:r>
              <a:rPr lang="de-DE" sz="3000" dirty="0"/>
              <a:t>und hast gewonnen! </a:t>
            </a:r>
            <a:r>
              <a:rPr lang="de-DE" sz="3000" dirty="0" smtClean="0"/>
              <a:t>Jakob </a:t>
            </a:r>
            <a:r>
              <a:rPr lang="de-DE" sz="3000" dirty="0"/>
              <a:t>aber bat und sprach: Lass mich </a:t>
            </a:r>
            <a:endParaRPr lang="de-DE" sz="3000" dirty="0" smtClean="0"/>
          </a:p>
          <a:p>
            <a:r>
              <a:rPr lang="de-DE" sz="3000" dirty="0" smtClean="0"/>
              <a:t>doch </a:t>
            </a:r>
            <a:r>
              <a:rPr lang="de-DE" sz="3000" dirty="0"/>
              <a:t>deinen Namen wissen! Er aber antwortete: Warum fragst du nach </a:t>
            </a:r>
            <a:endParaRPr lang="de-DE" sz="3000" dirty="0" smtClean="0"/>
          </a:p>
          <a:p>
            <a:r>
              <a:rPr lang="de-DE" sz="3000" dirty="0" smtClean="0"/>
              <a:t>meinem </a:t>
            </a:r>
            <a:r>
              <a:rPr lang="de-DE" sz="3000" dirty="0"/>
              <a:t>Namen? Und er segnete ihn dort. </a:t>
            </a:r>
            <a:r>
              <a:rPr lang="de-DE" sz="3000" dirty="0" smtClean="0"/>
              <a:t>Jakob </a:t>
            </a:r>
            <a:r>
              <a:rPr lang="de-DE" sz="3000" dirty="0"/>
              <a:t>aber nannte den Ort </a:t>
            </a:r>
            <a:endParaRPr lang="de-DE" sz="3000" dirty="0" smtClean="0"/>
          </a:p>
          <a:p>
            <a:r>
              <a:rPr lang="de-DE" sz="3000" dirty="0" smtClean="0"/>
              <a:t>Pniel</a:t>
            </a:r>
            <a:r>
              <a:rPr lang="de-DE" sz="3000" dirty="0"/>
              <a:t>; denn er sprach: Ich habe Gott von Angesicht zu Angesicht gesehen, </a:t>
            </a:r>
            <a:endParaRPr lang="de-DE" sz="3000" dirty="0" smtClean="0"/>
          </a:p>
          <a:p>
            <a:r>
              <a:rPr lang="de-DE" sz="3000" dirty="0" smtClean="0"/>
              <a:t>und </a:t>
            </a:r>
            <a:r>
              <a:rPr lang="de-DE" sz="3000" dirty="0"/>
              <a:t>meine Seele ist gerettet worden! </a:t>
            </a:r>
            <a:r>
              <a:rPr lang="de-DE" sz="3000" dirty="0" smtClean="0"/>
              <a:t>Und </a:t>
            </a:r>
            <a:r>
              <a:rPr lang="de-DE" sz="3000" dirty="0"/>
              <a:t>die Sonne ging ihm auf, als er </a:t>
            </a:r>
            <a:endParaRPr lang="de-DE" sz="3000" dirty="0" smtClean="0"/>
          </a:p>
          <a:p>
            <a:r>
              <a:rPr lang="de-DE" sz="3000" dirty="0" smtClean="0"/>
              <a:t>an </a:t>
            </a:r>
            <a:r>
              <a:rPr lang="de-DE" sz="3000" dirty="0"/>
              <a:t>Pniel vorüberzog; und er hinkte wegen seiner Hüfte.“ </a:t>
            </a:r>
            <a:r>
              <a:rPr lang="de-DE" sz="3000" b="1" dirty="0"/>
              <a:t>(Gen 32,25-32)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1000227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719521" y="791517"/>
            <a:ext cx="7180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b="1" dirty="0" smtClean="0"/>
              <a:t>Die Geschichte Jakobs in vier Phasen</a:t>
            </a:r>
            <a:endParaRPr lang="de-CH" sz="3600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527279"/>
              </p:ext>
            </p:extLst>
          </p:nvPr>
        </p:nvGraphicFramePr>
        <p:xfrm>
          <a:off x="719521" y="1696993"/>
          <a:ext cx="10849234" cy="14488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6250"/>
                <a:gridCol w="2388973"/>
                <a:gridCol w="5947719"/>
                <a:gridCol w="1326292"/>
              </a:tblGrid>
              <a:tr h="6209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Jahre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Ort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 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Kapitel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8100" cmpd="sng">
                      <a:noFill/>
                    </a:lnB>
                  </a:tcPr>
                </a:tc>
              </a:tr>
              <a:tr h="2069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de-CH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de-CH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de-CH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de-CH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209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77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Kanaan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Wegen Betrugs muss er fliehen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25 – 28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8470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719521" y="791517"/>
            <a:ext cx="7180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b="1" dirty="0" smtClean="0"/>
              <a:t>Die Geschichte Jakobs in vier Phasen</a:t>
            </a:r>
            <a:endParaRPr lang="de-CH" sz="3600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930536"/>
              </p:ext>
            </p:extLst>
          </p:nvPr>
        </p:nvGraphicFramePr>
        <p:xfrm>
          <a:off x="719521" y="1696993"/>
          <a:ext cx="10849234" cy="25454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6250"/>
                <a:gridCol w="2388973"/>
                <a:gridCol w="5947719"/>
                <a:gridCol w="1326292"/>
              </a:tblGrid>
              <a:tr h="6209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Jahre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Ort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 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Kapitel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8100" cmpd="sng">
                      <a:noFill/>
                    </a:lnB>
                  </a:tcPr>
                </a:tc>
              </a:tr>
              <a:tr h="2069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de-CH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de-CH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de-CH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de-CH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209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77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Kanaan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Wegen Betrugs muss er fliehen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25 – 28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</a:tcPr>
                </a:tc>
              </a:tr>
              <a:tr h="10966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800">
                          <a:effectLst/>
                        </a:rPr>
                        <a:t>20</a:t>
                      </a:r>
                      <a:endParaRPr lang="de-CH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Paddan Aram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Dienst bei Onkel Laban. 4x Heirat; </a:t>
                      </a:r>
                      <a:endParaRPr lang="de-CH" sz="28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 smtClean="0">
                          <a:effectLst/>
                        </a:rPr>
                        <a:t>11 </a:t>
                      </a:r>
                      <a:r>
                        <a:rPr lang="de-CH" sz="2800" dirty="0">
                          <a:effectLst/>
                        </a:rPr>
                        <a:t>Söhne geboren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29 – 31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337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719521" y="791517"/>
            <a:ext cx="7180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b="1" dirty="0" smtClean="0"/>
              <a:t>Die Geschichte Jakobs in vier Phasen</a:t>
            </a:r>
            <a:endParaRPr lang="de-CH" sz="3600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857331"/>
              </p:ext>
            </p:extLst>
          </p:nvPr>
        </p:nvGraphicFramePr>
        <p:xfrm>
          <a:off x="719521" y="1696993"/>
          <a:ext cx="10849234" cy="34022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6250"/>
                <a:gridCol w="2388973"/>
                <a:gridCol w="5947719"/>
                <a:gridCol w="1326292"/>
              </a:tblGrid>
              <a:tr h="6209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Jahre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Ort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 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Kapitel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8100" cmpd="sng">
                      <a:noFill/>
                    </a:lnB>
                  </a:tcPr>
                </a:tc>
              </a:tr>
              <a:tr h="2069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de-CH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de-CH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de-CH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de-CH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209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77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Kanaan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Wegen Betrugs muss er fliehen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25 – 28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</a:tcPr>
                </a:tc>
              </a:tr>
              <a:tr h="10966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800">
                          <a:effectLst/>
                        </a:rPr>
                        <a:t>20</a:t>
                      </a:r>
                      <a:endParaRPr lang="de-CH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Paddan Aram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Dienst bei Onkel Laban. 4x Heirat; </a:t>
                      </a:r>
                      <a:endParaRPr lang="de-CH" sz="28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 smtClean="0">
                          <a:effectLst/>
                        </a:rPr>
                        <a:t>11 </a:t>
                      </a:r>
                      <a:r>
                        <a:rPr lang="de-CH" sz="2800" dirty="0">
                          <a:effectLst/>
                        </a:rPr>
                        <a:t>Söhne geboren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29 – 31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567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800">
                          <a:effectLst/>
                        </a:rPr>
                        <a:t>33</a:t>
                      </a:r>
                      <a:endParaRPr lang="de-CH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>
                          <a:effectLst/>
                        </a:rPr>
                        <a:t>Kanaan</a:t>
                      </a:r>
                      <a:endParaRPr lang="de-CH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Geburt Benjamins und Verlust Josephs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32 – 45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781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719521" y="791517"/>
            <a:ext cx="7180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b="1" dirty="0" smtClean="0"/>
              <a:t>Die Geschichte Jakobs in vier Phasen</a:t>
            </a:r>
            <a:endParaRPr lang="de-CH" sz="3600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/>
        </p:nvGraphicFramePr>
        <p:xfrm>
          <a:off x="719521" y="1696993"/>
          <a:ext cx="10849234" cy="46153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6250"/>
                <a:gridCol w="2388973"/>
                <a:gridCol w="5947719"/>
                <a:gridCol w="1326292"/>
              </a:tblGrid>
              <a:tr h="6209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Jahre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Ort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 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Kapitel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8100" cmpd="sng">
                      <a:noFill/>
                    </a:lnB>
                  </a:tcPr>
                </a:tc>
              </a:tr>
              <a:tr h="2069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de-CH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de-CH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de-CH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de-CH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209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77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Kanaan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Wegen Betrugs muss er fliehen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25 – 28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</a:tcPr>
                </a:tc>
              </a:tr>
              <a:tr h="10966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800">
                          <a:effectLst/>
                        </a:rPr>
                        <a:t>20</a:t>
                      </a:r>
                      <a:endParaRPr lang="de-CH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Paddan Aram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Dienst bei Onkel Laban. 4x Heirat; </a:t>
                      </a:r>
                      <a:endParaRPr lang="de-CH" sz="28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 smtClean="0">
                          <a:effectLst/>
                        </a:rPr>
                        <a:t>11 </a:t>
                      </a:r>
                      <a:r>
                        <a:rPr lang="de-CH" sz="2800" dirty="0">
                          <a:effectLst/>
                        </a:rPr>
                        <a:t>Söhne geboren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29 – 31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567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800">
                          <a:effectLst/>
                        </a:rPr>
                        <a:t>33</a:t>
                      </a:r>
                      <a:endParaRPr lang="de-CH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>
                          <a:effectLst/>
                        </a:rPr>
                        <a:t>Kanaan</a:t>
                      </a:r>
                      <a:endParaRPr lang="de-CH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Geburt Benjamins und Verlust Josephs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32 – 45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2130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800">
                          <a:effectLst/>
                        </a:rPr>
                        <a:t>17</a:t>
                      </a:r>
                      <a:endParaRPr lang="de-CH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>
                          <a:effectLst/>
                        </a:rPr>
                        <a:t>Ägypten</a:t>
                      </a:r>
                      <a:endParaRPr lang="de-CH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Sein zum „Erstgeborenen“ erklärter Sohn ist dort Herrscher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46 – 49 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029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719521" y="791517"/>
            <a:ext cx="47694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b="1" dirty="0" smtClean="0"/>
              <a:t>Joseph (Gott fügt hinzu)</a:t>
            </a:r>
            <a:endParaRPr lang="de-CH" sz="3600" dirty="0"/>
          </a:p>
        </p:txBody>
      </p:sp>
      <p:sp>
        <p:nvSpPr>
          <p:cNvPr id="4" name="Textfeld 3"/>
          <p:cNvSpPr txBox="1"/>
          <p:nvPr/>
        </p:nvSpPr>
        <p:spPr>
          <a:xfrm>
            <a:off x="723638" y="2048399"/>
            <a:ext cx="109706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à"/>
            </a:pPr>
            <a:r>
              <a:rPr lang="de-DE" sz="3200" dirty="0" smtClean="0"/>
              <a:t>Gott </a:t>
            </a:r>
            <a:r>
              <a:rPr lang="de-DE" sz="3200" dirty="0"/>
              <a:t>nennt sich niemals </a:t>
            </a:r>
            <a:r>
              <a:rPr lang="de-DE" sz="3200" dirty="0" smtClean="0"/>
              <a:t>„der </a:t>
            </a:r>
            <a:r>
              <a:rPr lang="de-DE" sz="3200" dirty="0"/>
              <a:t>Gott </a:t>
            </a:r>
            <a:r>
              <a:rPr lang="de-DE" sz="3200" dirty="0" smtClean="0"/>
              <a:t>Josephs“</a:t>
            </a:r>
          </a:p>
          <a:p>
            <a:pPr lvl="0"/>
            <a:endParaRPr lang="de-CH" sz="2000" dirty="0"/>
          </a:p>
          <a:p>
            <a:pPr marL="457200" lvl="0" indent="-457200">
              <a:buFont typeface="Wingdings" panose="05000000000000000000" pitchFamily="2" charset="2"/>
              <a:buChar char="à"/>
            </a:pPr>
            <a:r>
              <a:rPr lang="de-DE" sz="3200" dirty="0" smtClean="0"/>
              <a:t>Joseph </a:t>
            </a:r>
            <a:r>
              <a:rPr lang="de-DE" sz="3200" dirty="0"/>
              <a:t>sind nie Engel </a:t>
            </a:r>
            <a:r>
              <a:rPr lang="de-DE" sz="3200" dirty="0" smtClean="0"/>
              <a:t>erschienen</a:t>
            </a:r>
          </a:p>
          <a:p>
            <a:pPr lvl="0"/>
            <a:endParaRPr lang="de-CH" sz="2000" dirty="0"/>
          </a:p>
          <a:p>
            <a:pPr marL="457200" lvl="0" indent="-457200">
              <a:buFont typeface="Wingdings" panose="05000000000000000000" pitchFamily="2" charset="2"/>
              <a:buChar char="à"/>
            </a:pPr>
            <a:r>
              <a:rPr lang="de-DE" sz="3200" dirty="0" smtClean="0"/>
              <a:t>Seine </a:t>
            </a:r>
            <a:r>
              <a:rPr lang="de-DE" sz="3200" dirty="0"/>
              <a:t>Brüder werden Teil der göttlichen Linie von Seth. </a:t>
            </a:r>
            <a:r>
              <a:rPr lang="de-DE" sz="3200" dirty="0" smtClean="0"/>
              <a:t>Dies </a:t>
            </a:r>
            <a:r>
              <a:rPr lang="de-DE" sz="3200" dirty="0"/>
              <a:t>im Gegensatz zu den Patriarchen.</a:t>
            </a:r>
            <a:endParaRPr lang="de-CH" sz="3200" dirty="0"/>
          </a:p>
          <a:p>
            <a:pPr lvl="0"/>
            <a:endParaRPr lang="de-DE" sz="2000" dirty="0" smtClean="0">
              <a:sym typeface="Wingdings" panose="05000000000000000000" pitchFamily="2" charset="2"/>
            </a:endParaRPr>
          </a:p>
          <a:p>
            <a:pPr marL="457200" lvl="0" indent="-457200">
              <a:buFont typeface="Wingdings" panose="05000000000000000000" pitchFamily="2" charset="2"/>
              <a:buChar char="à"/>
            </a:pPr>
            <a:r>
              <a:rPr lang="de-DE" sz="3200" dirty="0" smtClean="0"/>
              <a:t>Gott </a:t>
            </a:r>
            <a:r>
              <a:rPr lang="de-DE" sz="3200" dirty="0"/>
              <a:t>hat nie direkt zu Joseph gesprochen. Gott redete </a:t>
            </a:r>
            <a:r>
              <a:rPr lang="de-DE" sz="3200" dirty="0" smtClean="0"/>
              <a:t>durch</a:t>
            </a:r>
          </a:p>
          <a:p>
            <a:pPr lvl="0"/>
            <a:r>
              <a:rPr lang="de-DE" sz="3200" dirty="0" smtClean="0"/>
              <a:t>     Träume </a:t>
            </a:r>
            <a:r>
              <a:rPr lang="de-DE" sz="3200" dirty="0"/>
              <a:t>zu Joseph und bekommt deren Auslegungen.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4242491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719521" y="791517"/>
            <a:ext cx="47694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b="1" dirty="0" smtClean="0"/>
              <a:t>Joseph (Gott fügt hinzu)</a:t>
            </a:r>
            <a:endParaRPr lang="de-CH" sz="3600" dirty="0"/>
          </a:p>
        </p:txBody>
      </p:sp>
      <p:sp>
        <p:nvSpPr>
          <p:cNvPr id="4" name="Textfeld 3"/>
          <p:cNvSpPr txBox="1"/>
          <p:nvPr/>
        </p:nvSpPr>
        <p:spPr>
          <a:xfrm>
            <a:off x="723638" y="2048399"/>
            <a:ext cx="1097061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sz="3200" dirty="0"/>
              <a:t>Das ist aber nicht der einzige Grund für diese umfangreiche Geschichte </a:t>
            </a:r>
            <a:r>
              <a:rPr lang="de-DE" sz="3200" dirty="0" smtClean="0"/>
              <a:t>Josephs </a:t>
            </a:r>
            <a:r>
              <a:rPr lang="de-DE" sz="3200" dirty="0"/>
              <a:t>im letzten Teil des Genesisbuches. Joseph ist in vielen Dingen ein Typus (Schattenbild) auf den kommenden Messias – Jesus Christus. Wie Josef würde der Sohn Gottes von seinen Brüdern abgelehnt und bis zur völligen Erniedrigung hinabgeführt werden, um dann als "Erlöser" und "Herr" seines Volkes erhöht zu werden.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3802292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53480" y="313038"/>
            <a:ext cx="225254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000" b="1" dirty="0" smtClean="0"/>
              <a:t>Genesis</a:t>
            </a:r>
            <a:endParaRPr lang="de-CH" sz="5000" dirty="0">
              <a:latin typeface="Trebuchet MS" panose="020B0603020202020204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53480" y="1549904"/>
            <a:ext cx="462075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400" dirty="0" smtClean="0"/>
              <a:t>Kapitel: 50 | Verse:  1533</a:t>
            </a:r>
          </a:p>
        </p:txBody>
      </p:sp>
    </p:spTree>
    <p:extLst>
      <p:ext uri="{BB962C8B-B14F-4D97-AF65-F5344CB8AC3E}">
        <p14:creationId xmlns:p14="http://schemas.microsoft.com/office/powerpoint/2010/main" val="61118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719521" y="791517"/>
            <a:ext cx="66700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b="1" dirty="0" smtClean="0"/>
              <a:t>Geschichte Josephs in vier Phasen</a:t>
            </a:r>
            <a:endParaRPr lang="de-CH" sz="3600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372202"/>
              </p:ext>
            </p:extLst>
          </p:nvPr>
        </p:nvGraphicFramePr>
        <p:xfrm>
          <a:off x="857249" y="1679746"/>
          <a:ext cx="10849235" cy="20767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3251"/>
                <a:gridCol w="2543219"/>
                <a:gridCol w="5947719"/>
                <a:gridCol w="1335046"/>
              </a:tblGrid>
              <a:tr h="7161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Jahre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Ort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 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>
                          <a:effectLst/>
                        </a:rPr>
                        <a:t>Kapitel</a:t>
                      </a:r>
                      <a:endParaRPr lang="de-CH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8100" cmpd="sng">
                      <a:noFill/>
                    </a:lnB>
                  </a:tcPr>
                </a:tc>
              </a:tr>
              <a:tr h="2387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000" dirty="0">
                          <a:effectLst/>
                        </a:rPr>
                        <a:t> </a:t>
                      </a:r>
                      <a:endParaRPr lang="de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000" dirty="0">
                          <a:effectLst/>
                        </a:rPr>
                        <a:t> </a:t>
                      </a:r>
                      <a:endParaRPr lang="de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000" dirty="0">
                          <a:effectLst/>
                        </a:rPr>
                        <a:t> </a:t>
                      </a:r>
                      <a:endParaRPr lang="de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000" dirty="0">
                          <a:effectLst/>
                        </a:rPr>
                        <a:t> </a:t>
                      </a:r>
                      <a:endParaRPr lang="de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218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800">
                          <a:effectLst/>
                        </a:rPr>
                        <a:t>17</a:t>
                      </a:r>
                      <a:endParaRPr lang="de-CH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>
                          <a:effectLst/>
                        </a:rPr>
                        <a:t>Kanaan</a:t>
                      </a:r>
                      <a:endParaRPr lang="de-CH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Der zum Erstgeborenen erwählte, geliebte Sohn des Vaters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37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185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719521" y="791517"/>
            <a:ext cx="66700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b="1" dirty="0" smtClean="0"/>
              <a:t>Geschichte Josephs in vier Phasen</a:t>
            </a:r>
            <a:endParaRPr lang="de-CH" sz="3600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097462"/>
              </p:ext>
            </p:extLst>
          </p:nvPr>
        </p:nvGraphicFramePr>
        <p:xfrm>
          <a:off x="857249" y="1679746"/>
          <a:ext cx="10849235" cy="29746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3251"/>
                <a:gridCol w="2543219"/>
                <a:gridCol w="5947719"/>
                <a:gridCol w="1335046"/>
              </a:tblGrid>
              <a:tr h="7161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Jahre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Ort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 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>
                          <a:effectLst/>
                        </a:rPr>
                        <a:t>Kapitel</a:t>
                      </a:r>
                      <a:endParaRPr lang="de-CH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8100" cmpd="sng">
                      <a:noFill/>
                    </a:lnB>
                  </a:tcPr>
                </a:tc>
              </a:tr>
              <a:tr h="2387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000" dirty="0">
                          <a:effectLst/>
                        </a:rPr>
                        <a:t> </a:t>
                      </a:r>
                      <a:endParaRPr lang="de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000" dirty="0">
                          <a:effectLst/>
                        </a:rPr>
                        <a:t> </a:t>
                      </a:r>
                      <a:endParaRPr lang="de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000" dirty="0">
                          <a:effectLst/>
                        </a:rPr>
                        <a:t> </a:t>
                      </a:r>
                      <a:endParaRPr lang="de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000" dirty="0">
                          <a:effectLst/>
                        </a:rPr>
                        <a:t> </a:t>
                      </a:r>
                      <a:endParaRPr lang="de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218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800">
                          <a:effectLst/>
                        </a:rPr>
                        <a:t>17</a:t>
                      </a:r>
                      <a:endParaRPr lang="de-CH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>
                          <a:effectLst/>
                        </a:rPr>
                        <a:t>Kanaan</a:t>
                      </a:r>
                      <a:endParaRPr lang="de-CH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Der zum Erstgeborenen erwählte, geliebte Sohn des Vaters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>
                          <a:effectLst/>
                        </a:rPr>
                        <a:t>37</a:t>
                      </a:r>
                      <a:endParaRPr lang="de-CH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</a:tcPr>
                </a:tc>
              </a:tr>
              <a:tr h="8979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800">
                          <a:effectLst/>
                        </a:rPr>
                        <a:t>13</a:t>
                      </a:r>
                      <a:endParaRPr lang="de-CH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>
                          <a:effectLst/>
                        </a:rPr>
                        <a:t>Ägypten</a:t>
                      </a:r>
                      <a:endParaRPr lang="de-CH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Sklave (Potiphars) und Gefangener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39 – 40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647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719521" y="791517"/>
            <a:ext cx="66700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b="1" dirty="0" smtClean="0"/>
              <a:t>Geschichte Josephs in vier Phasen</a:t>
            </a:r>
            <a:endParaRPr lang="de-CH" sz="3600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684602"/>
              </p:ext>
            </p:extLst>
          </p:nvPr>
        </p:nvGraphicFramePr>
        <p:xfrm>
          <a:off x="857249" y="1679746"/>
          <a:ext cx="10849235" cy="38396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3251"/>
                <a:gridCol w="2543219"/>
                <a:gridCol w="5947719"/>
                <a:gridCol w="1335046"/>
              </a:tblGrid>
              <a:tr h="7161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Jahre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Ort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 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>
                          <a:effectLst/>
                        </a:rPr>
                        <a:t>Kapitel</a:t>
                      </a:r>
                      <a:endParaRPr lang="de-CH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8100" cmpd="sng">
                      <a:noFill/>
                    </a:lnB>
                  </a:tcPr>
                </a:tc>
              </a:tr>
              <a:tr h="2387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000" dirty="0">
                          <a:effectLst/>
                        </a:rPr>
                        <a:t> </a:t>
                      </a:r>
                      <a:endParaRPr lang="de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000" dirty="0">
                          <a:effectLst/>
                        </a:rPr>
                        <a:t> </a:t>
                      </a:r>
                      <a:endParaRPr lang="de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000" dirty="0">
                          <a:effectLst/>
                        </a:rPr>
                        <a:t> </a:t>
                      </a:r>
                      <a:endParaRPr lang="de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000" dirty="0">
                          <a:effectLst/>
                        </a:rPr>
                        <a:t> </a:t>
                      </a:r>
                      <a:endParaRPr lang="de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218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800">
                          <a:effectLst/>
                        </a:rPr>
                        <a:t>17</a:t>
                      </a:r>
                      <a:endParaRPr lang="de-CH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>
                          <a:effectLst/>
                        </a:rPr>
                        <a:t>Kanaan</a:t>
                      </a:r>
                      <a:endParaRPr lang="de-CH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Der zum Erstgeborenen erwählte, geliebte Sohn des Vaters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>
                          <a:effectLst/>
                        </a:rPr>
                        <a:t>37</a:t>
                      </a:r>
                      <a:endParaRPr lang="de-CH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</a:tcPr>
                </a:tc>
              </a:tr>
              <a:tr h="8979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800">
                          <a:effectLst/>
                        </a:rPr>
                        <a:t>13</a:t>
                      </a:r>
                      <a:endParaRPr lang="de-CH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>
                          <a:effectLst/>
                        </a:rPr>
                        <a:t>Ägypten</a:t>
                      </a:r>
                      <a:endParaRPr lang="de-CH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Sklave (Potiphars) und Gefangener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>
                          <a:effectLst/>
                        </a:rPr>
                        <a:t>39 – 40</a:t>
                      </a:r>
                      <a:endParaRPr lang="de-CH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649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800">
                          <a:effectLst/>
                        </a:rPr>
                        <a:t>9</a:t>
                      </a:r>
                      <a:endParaRPr lang="de-CH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>
                          <a:effectLst/>
                        </a:rPr>
                        <a:t>Ägypten</a:t>
                      </a:r>
                      <a:endParaRPr lang="de-CH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Herrscher über Ägypten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41 – 45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029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719521" y="791517"/>
            <a:ext cx="66700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b="1" dirty="0" smtClean="0"/>
              <a:t>Geschichte Josephs in vier Phasen</a:t>
            </a:r>
            <a:endParaRPr lang="de-CH" sz="3600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747842"/>
              </p:ext>
            </p:extLst>
          </p:nvPr>
        </p:nvGraphicFramePr>
        <p:xfrm>
          <a:off x="857249" y="1679746"/>
          <a:ext cx="10849235" cy="47401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3251"/>
                <a:gridCol w="2543219"/>
                <a:gridCol w="5947719"/>
                <a:gridCol w="1335046"/>
              </a:tblGrid>
              <a:tr h="7161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Jahre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Ort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 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>
                          <a:effectLst/>
                        </a:rPr>
                        <a:t>Kapitel</a:t>
                      </a:r>
                      <a:endParaRPr lang="de-CH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8100" cmpd="sng">
                      <a:noFill/>
                    </a:lnB>
                  </a:tcPr>
                </a:tc>
              </a:tr>
              <a:tr h="2387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000" dirty="0">
                          <a:effectLst/>
                        </a:rPr>
                        <a:t> </a:t>
                      </a:r>
                      <a:endParaRPr lang="de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000" dirty="0">
                          <a:effectLst/>
                        </a:rPr>
                        <a:t> </a:t>
                      </a:r>
                      <a:endParaRPr lang="de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000" dirty="0">
                          <a:effectLst/>
                        </a:rPr>
                        <a:t> </a:t>
                      </a:r>
                      <a:endParaRPr lang="de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000" dirty="0">
                          <a:effectLst/>
                        </a:rPr>
                        <a:t> </a:t>
                      </a:r>
                      <a:endParaRPr lang="de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218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800">
                          <a:effectLst/>
                        </a:rPr>
                        <a:t>17</a:t>
                      </a:r>
                      <a:endParaRPr lang="de-CH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>
                          <a:effectLst/>
                        </a:rPr>
                        <a:t>Kanaan</a:t>
                      </a:r>
                      <a:endParaRPr lang="de-CH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Der zum Erstgeborenen erwählte, geliebte Sohn des Vaters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>
                          <a:effectLst/>
                        </a:rPr>
                        <a:t>37</a:t>
                      </a:r>
                      <a:endParaRPr lang="de-CH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</a:tcPr>
                </a:tc>
              </a:tr>
              <a:tr h="8979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800">
                          <a:effectLst/>
                        </a:rPr>
                        <a:t>13</a:t>
                      </a:r>
                      <a:endParaRPr lang="de-CH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>
                          <a:effectLst/>
                        </a:rPr>
                        <a:t>Ägypten</a:t>
                      </a:r>
                      <a:endParaRPr lang="de-CH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Sklave (Potiphars) und Gefangener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>
                          <a:effectLst/>
                        </a:rPr>
                        <a:t>39 – 40</a:t>
                      </a:r>
                      <a:endParaRPr lang="de-CH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649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800">
                          <a:effectLst/>
                        </a:rPr>
                        <a:t>9</a:t>
                      </a:r>
                      <a:endParaRPr lang="de-CH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>
                          <a:effectLst/>
                        </a:rPr>
                        <a:t>Ägypten</a:t>
                      </a:r>
                      <a:endParaRPr lang="de-CH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Herrscher über Ägypten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>
                          <a:effectLst/>
                        </a:rPr>
                        <a:t>41 – 45</a:t>
                      </a:r>
                      <a:endParaRPr lang="de-CH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9005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71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>
                          <a:effectLst/>
                        </a:rPr>
                        <a:t>Ägypten</a:t>
                      </a:r>
                      <a:endParaRPr lang="de-CH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Herrscher über Ägypten und Israel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46 – 50 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128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4156376" y="4855618"/>
            <a:ext cx="4126386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 smtClean="0"/>
              <a:t>Genesis Teil 5</a:t>
            </a:r>
            <a:endParaRPr lang="de-CH" sz="5500" b="1" dirty="0"/>
          </a:p>
        </p:txBody>
      </p:sp>
    </p:spTree>
    <p:extLst>
      <p:ext uri="{BB962C8B-B14F-4D97-AF65-F5344CB8AC3E}">
        <p14:creationId xmlns:p14="http://schemas.microsoft.com/office/powerpoint/2010/main" val="381684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703045" y="865652"/>
            <a:ext cx="987187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Nach dem eigentlichen Prolog der ersten 11 Kapitel </a:t>
            </a:r>
            <a:endParaRPr lang="de-CH" sz="3600" dirty="0" smtClean="0"/>
          </a:p>
          <a:p>
            <a:r>
              <a:rPr lang="de-CH" sz="3600" dirty="0" smtClean="0"/>
              <a:t>im </a:t>
            </a:r>
            <a:r>
              <a:rPr lang="de-CH" sz="3600" dirty="0"/>
              <a:t>Genesis (Urgeschichte), kommen wir zur </a:t>
            </a:r>
            <a:endParaRPr lang="de-CH" sz="3600" dirty="0" smtClean="0"/>
          </a:p>
          <a:p>
            <a:r>
              <a:rPr lang="de-CH" sz="3600" dirty="0" smtClean="0"/>
              <a:t>sogenannten </a:t>
            </a:r>
            <a:r>
              <a:rPr lang="de-CH" sz="3600" dirty="0"/>
              <a:t>Vätergeschichte. Nicht mehr gilt das </a:t>
            </a:r>
            <a:endParaRPr lang="de-CH" sz="3600" dirty="0" smtClean="0"/>
          </a:p>
          <a:p>
            <a:r>
              <a:rPr lang="de-CH" sz="3600" dirty="0" smtClean="0"/>
              <a:t>Interesse </a:t>
            </a:r>
            <a:r>
              <a:rPr lang="de-CH" sz="3600" dirty="0"/>
              <a:t>und der Fokus der ganzen Menschheit, </a:t>
            </a:r>
            <a:endParaRPr lang="de-CH" sz="3600" dirty="0" smtClean="0"/>
          </a:p>
          <a:p>
            <a:r>
              <a:rPr lang="de-CH" sz="3600" dirty="0" smtClean="0"/>
              <a:t>sondern </a:t>
            </a:r>
            <a:r>
              <a:rPr lang="de-CH" sz="3600" dirty="0"/>
              <a:t>einer einzigen Familie: </a:t>
            </a:r>
            <a:endParaRPr lang="de-CH" sz="3600" dirty="0" smtClean="0"/>
          </a:p>
          <a:p>
            <a:endParaRPr lang="de-CH" sz="3600" dirty="0"/>
          </a:p>
          <a:p>
            <a:r>
              <a:rPr lang="de-CH" sz="3600" b="1" dirty="0" smtClean="0"/>
              <a:t>Der </a:t>
            </a:r>
            <a:r>
              <a:rPr lang="de-CH" sz="3600" b="1" dirty="0"/>
              <a:t>Familie Abrahams!</a:t>
            </a:r>
          </a:p>
        </p:txBody>
      </p:sp>
    </p:spTree>
    <p:extLst>
      <p:ext uri="{BB962C8B-B14F-4D97-AF65-F5344CB8AC3E}">
        <p14:creationId xmlns:p14="http://schemas.microsoft.com/office/powerpoint/2010/main" val="1379583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735996" y="2043668"/>
            <a:ext cx="72419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 smtClean="0"/>
              <a:t>Gott erwählt aus Gnade und </a:t>
            </a:r>
          </a:p>
          <a:p>
            <a:r>
              <a:rPr lang="de-DE" sz="3600" dirty="0" smtClean="0"/>
              <a:t>nicht durch menschliche Qualifikation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2685186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719521" y="791517"/>
            <a:ext cx="51589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b="1" dirty="0" smtClean="0"/>
              <a:t>Kein natürlicher Anspruch</a:t>
            </a:r>
            <a:endParaRPr lang="de-CH" sz="36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723637" y="1990126"/>
            <a:ext cx="777514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/>
              <a:t>Gott wählt nicht Haran, sondern Abram. </a:t>
            </a:r>
            <a:endParaRPr lang="de-DE" sz="3600" dirty="0" smtClean="0"/>
          </a:p>
          <a:p>
            <a:r>
              <a:rPr lang="de-DE" sz="3600" dirty="0" smtClean="0"/>
              <a:t>Er </a:t>
            </a:r>
            <a:r>
              <a:rPr lang="de-DE" sz="3600" dirty="0"/>
              <a:t>wählt Isaak und nicht Ismael </a:t>
            </a:r>
            <a:endParaRPr lang="de-DE" sz="3600" dirty="0" smtClean="0"/>
          </a:p>
          <a:p>
            <a:r>
              <a:rPr lang="de-DE" sz="3600" dirty="0" smtClean="0"/>
              <a:t>und </a:t>
            </a:r>
            <a:r>
              <a:rPr lang="de-DE" sz="3600" dirty="0"/>
              <a:t>wählt Jakob und nicht Esau </a:t>
            </a:r>
            <a:endParaRPr lang="de-DE" sz="3600" dirty="0" smtClean="0"/>
          </a:p>
          <a:p>
            <a:r>
              <a:rPr lang="de-DE" sz="3600" dirty="0" smtClean="0"/>
              <a:t>und </a:t>
            </a:r>
            <a:r>
              <a:rPr lang="de-DE" sz="3600" dirty="0"/>
              <a:t>Joseph und nicht Ruben. 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4123838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719521" y="791517"/>
            <a:ext cx="51589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b="1" dirty="0" smtClean="0"/>
              <a:t>Kein natürlicher Anspruch</a:t>
            </a:r>
            <a:endParaRPr lang="de-CH" sz="36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723637" y="1990126"/>
            <a:ext cx="884299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/>
              <a:t>Gott stellt damit von Anfang an klar, dass kein </a:t>
            </a:r>
            <a:endParaRPr lang="de-DE" sz="3600" dirty="0" smtClean="0"/>
          </a:p>
          <a:p>
            <a:r>
              <a:rPr lang="de-DE" sz="3600" dirty="0" smtClean="0"/>
              <a:t>Mensch </a:t>
            </a:r>
            <a:r>
              <a:rPr lang="de-DE" sz="3600" dirty="0"/>
              <a:t>einen natürlichen Anspruch auf seine </a:t>
            </a:r>
            <a:endParaRPr lang="de-DE" sz="3600" dirty="0" smtClean="0"/>
          </a:p>
          <a:p>
            <a:r>
              <a:rPr lang="de-DE" sz="3600" dirty="0" smtClean="0"/>
              <a:t>Liebe </a:t>
            </a:r>
            <a:r>
              <a:rPr lang="de-DE" sz="3600" dirty="0"/>
              <a:t>und Erwählung hat.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2830632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719521" y="791517"/>
            <a:ext cx="29502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b="1" dirty="0" smtClean="0"/>
              <a:t>Kein Verdienst</a:t>
            </a:r>
            <a:endParaRPr lang="de-CH" sz="36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723637" y="1990126"/>
            <a:ext cx="10739671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„</a:t>
            </a:r>
            <a:r>
              <a:rPr lang="de-CH" sz="3200" dirty="0"/>
              <a:t>Seht doch eure Berufung an, ihr Brüder! Da sind </a:t>
            </a:r>
            <a:r>
              <a:rPr lang="de-CH" sz="3200" dirty="0" smtClean="0"/>
              <a:t>nicht </a:t>
            </a:r>
            <a:r>
              <a:rPr lang="de-CH" sz="3200" dirty="0"/>
              <a:t>viele </a:t>
            </a:r>
            <a:endParaRPr lang="de-CH" sz="3200" dirty="0" smtClean="0"/>
          </a:p>
          <a:p>
            <a:r>
              <a:rPr lang="de-CH" sz="3200" dirty="0" smtClean="0"/>
              <a:t>Weise </a:t>
            </a:r>
            <a:r>
              <a:rPr lang="de-CH" sz="3200" dirty="0"/>
              <a:t>nach dem Fleisch, nicht viele </a:t>
            </a:r>
            <a:r>
              <a:rPr lang="de-CH" sz="3200" dirty="0" smtClean="0"/>
              <a:t>Mächtige</a:t>
            </a:r>
            <a:r>
              <a:rPr lang="de-CH" sz="3200" dirty="0"/>
              <a:t>, nicht viele </a:t>
            </a:r>
            <a:endParaRPr lang="de-CH" sz="3200" dirty="0" smtClean="0"/>
          </a:p>
          <a:p>
            <a:r>
              <a:rPr lang="de-CH" sz="3200" dirty="0" smtClean="0"/>
              <a:t>Vornehme</a:t>
            </a:r>
            <a:r>
              <a:rPr lang="de-CH" sz="3200" dirty="0"/>
              <a:t>; </a:t>
            </a:r>
            <a:r>
              <a:rPr lang="de-CH" sz="3200" dirty="0" smtClean="0"/>
              <a:t>sondern </a:t>
            </a:r>
            <a:r>
              <a:rPr lang="de-CH" sz="3200" dirty="0"/>
              <a:t>das </a:t>
            </a:r>
            <a:r>
              <a:rPr lang="de-CH" sz="3200" dirty="0" smtClean="0"/>
              <a:t>Törichte </a:t>
            </a:r>
            <a:r>
              <a:rPr lang="de-CH" sz="3200" dirty="0"/>
              <a:t>der Welt hat Gott erwählt, </a:t>
            </a:r>
            <a:endParaRPr lang="de-CH" sz="3200" dirty="0" smtClean="0"/>
          </a:p>
          <a:p>
            <a:r>
              <a:rPr lang="de-CH" sz="3200" dirty="0" smtClean="0"/>
              <a:t>um </a:t>
            </a:r>
            <a:r>
              <a:rPr lang="de-CH" sz="3200" dirty="0"/>
              <a:t>die Weisen </a:t>
            </a:r>
            <a:r>
              <a:rPr lang="de-CH" sz="3200" dirty="0" smtClean="0"/>
              <a:t>zuschanden </a:t>
            </a:r>
            <a:r>
              <a:rPr lang="de-CH" sz="3200" dirty="0"/>
              <a:t>zu machen, und das Schwache der </a:t>
            </a:r>
            <a:endParaRPr lang="de-CH" sz="3200" dirty="0" smtClean="0"/>
          </a:p>
          <a:p>
            <a:r>
              <a:rPr lang="de-CH" sz="3200" dirty="0" smtClean="0"/>
              <a:t>Welt </a:t>
            </a:r>
            <a:r>
              <a:rPr lang="de-CH" sz="3200" dirty="0"/>
              <a:t>hat Gott erwählt, um das Starke zuschanden </a:t>
            </a:r>
            <a:r>
              <a:rPr lang="de-CH" sz="3200" dirty="0" smtClean="0"/>
              <a:t>zu </a:t>
            </a:r>
            <a:r>
              <a:rPr lang="de-CH" sz="3200" dirty="0"/>
              <a:t>machen; </a:t>
            </a:r>
            <a:endParaRPr lang="de-CH" sz="3200" dirty="0" smtClean="0"/>
          </a:p>
          <a:p>
            <a:r>
              <a:rPr lang="de-CH" sz="3200" dirty="0" smtClean="0"/>
              <a:t>und </a:t>
            </a:r>
            <a:r>
              <a:rPr lang="de-CH" sz="3200" dirty="0"/>
              <a:t>das Unedle der Welt und das </a:t>
            </a:r>
            <a:r>
              <a:rPr lang="de-CH" sz="3200" dirty="0" smtClean="0"/>
              <a:t>Verachtete </a:t>
            </a:r>
            <a:r>
              <a:rPr lang="de-CH" sz="3200" dirty="0"/>
              <a:t>hat Gott erwählt, </a:t>
            </a:r>
            <a:endParaRPr lang="de-CH" sz="3200" dirty="0" smtClean="0"/>
          </a:p>
          <a:p>
            <a:r>
              <a:rPr lang="de-CH" sz="3200" dirty="0" smtClean="0"/>
              <a:t>und </a:t>
            </a:r>
            <a:r>
              <a:rPr lang="de-CH" sz="3200" dirty="0"/>
              <a:t>das, was nichts ist, </a:t>
            </a:r>
            <a:r>
              <a:rPr lang="de-CH" sz="3200" dirty="0" smtClean="0"/>
              <a:t>damit </a:t>
            </a:r>
            <a:r>
              <a:rPr lang="de-CH" sz="3200" dirty="0"/>
              <a:t>er zunichtemache, was etwas ist, </a:t>
            </a:r>
            <a:endParaRPr lang="de-CH" sz="3200" dirty="0" smtClean="0"/>
          </a:p>
          <a:p>
            <a:r>
              <a:rPr lang="de-CH" sz="3200" dirty="0" smtClean="0"/>
              <a:t>damit </a:t>
            </a:r>
            <a:r>
              <a:rPr lang="de-CH" sz="3200" dirty="0"/>
              <a:t>sich vor ihm kein Fleisch rühme.</a:t>
            </a:r>
            <a:r>
              <a:rPr lang="de-DE" sz="3200" dirty="0"/>
              <a:t>“ </a:t>
            </a:r>
            <a:r>
              <a:rPr lang="de-DE" sz="3200" b="1" dirty="0"/>
              <a:t>(</a:t>
            </a:r>
            <a:r>
              <a:rPr lang="de-CH" sz="3200" b="1" dirty="0"/>
              <a:t>1Kor 1,26-29</a:t>
            </a:r>
            <a:r>
              <a:rPr lang="de-DE" sz="3200" b="1" dirty="0"/>
              <a:t>)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3938450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719521" y="791517"/>
            <a:ext cx="110321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b="1" dirty="0"/>
              <a:t>Abraham: Vater des Glaubens </a:t>
            </a:r>
            <a:endParaRPr lang="de-DE" sz="3600" b="1" dirty="0" smtClean="0"/>
          </a:p>
          <a:p>
            <a:r>
              <a:rPr lang="de-DE" sz="3600" b="1" dirty="0" smtClean="0"/>
              <a:t>(</a:t>
            </a:r>
            <a:r>
              <a:rPr lang="de-DE" sz="3600" b="1" dirty="0"/>
              <a:t>Abram: erhabener Vater / Abraham: Vater vieler Völker)</a:t>
            </a:r>
            <a:endParaRPr lang="de-CH" sz="3600" dirty="0"/>
          </a:p>
        </p:txBody>
      </p:sp>
      <p:sp>
        <p:nvSpPr>
          <p:cNvPr id="4" name="Textfeld 3"/>
          <p:cNvSpPr txBox="1"/>
          <p:nvPr/>
        </p:nvSpPr>
        <p:spPr>
          <a:xfrm>
            <a:off x="723637" y="2500875"/>
            <a:ext cx="10314875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„Der HERR aber hatte zu Abram gesprochen: Geh hinaus aus </a:t>
            </a:r>
            <a:endParaRPr lang="de-CH" sz="3200" dirty="0" smtClean="0"/>
          </a:p>
          <a:p>
            <a:r>
              <a:rPr lang="de-CH" sz="3200" dirty="0" smtClean="0"/>
              <a:t>deinem </a:t>
            </a:r>
            <a:r>
              <a:rPr lang="de-CH" sz="3200" dirty="0"/>
              <a:t>Land und aus deiner Verwandtschaft und aus dem </a:t>
            </a:r>
            <a:endParaRPr lang="de-CH" sz="3200" dirty="0" smtClean="0"/>
          </a:p>
          <a:p>
            <a:r>
              <a:rPr lang="de-CH" sz="3200" dirty="0" smtClean="0"/>
              <a:t>Haus </a:t>
            </a:r>
            <a:r>
              <a:rPr lang="de-CH" sz="3200" dirty="0"/>
              <a:t>deines Vaters in das Land, das ich dir zeigen werde! </a:t>
            </a:r>
            <a:endParaRPr lang="de-CH" sz="3200" u="sng" dirty="0"/>
          </a:p>
          <a:p>
            <a:r>
              <a:rPr lang="de-CH" sz="3200" dirty="0" smtClean="0"/>
              <a:t>Und </a:t>
            </a:r>
            <a:r>
              <a:rPr lang="de-CH" sz="3200" dirty="0"/>
              <a:t>ich will dich zu einem großen Volk machen und dich </a:t>
            </a:r>
            <a:endParaRPr lang="de-CH" sz="3200" dirty="0" smtClean="0"/>
          </a:p>
          <a:p>
            <a:r>
              <a:rPr lang="de-CH" sz="3200" dirty="0" smtClean="0"/>
              <a:t>segnen </a:t>
            </a:r>
            <a:r>
              <a:rPr lang="de-CH" sz="3200" dirty="0"/>
              <a:t>und deinen Namen groß machen, und du sollst ein </a:t>
            </a:r>
            <a:endParaRPr lang="de-CH" sz="3200" dirty="0" smtClean="0"/>
          </a:p>
          <a:p>
            <a:r>
              <a:rPr lang="de-CH" sz="3200" dirty="0" smtClean="0"/>
              <a:t>Segen </a:t>
            </a:r>
            <a:r>
              <a:rPr lang="de-CH" sz="3200" dirty="0"/>
              <a:t>sein. </a:t>
            </a:r>
            <a:r>
              <a:rPr lang="de-CH" sz="3200" dirty="0" smtClean="0"/>
              <a:t>Ich </a:t>
            </a:r>
            <a:r>
              <a:rPr lang="de-CH" sz="3200" dirty="0"/>
              <a:t>will segnen, die dich segnen, und verfluchen, </a:t>
            </a:r>
            <a:endParaRPr lang="de-CH" sz="3200" dirty="0" smtClean="0"/>
          </a:p>
          <a:p>
            <a:r>
              <a:rPr lang="de-CH" sz="3200" dirty="0" smtClean="0"/>
              <a:t>die </a:t>
            </a:r>
            <a:r>
              <a:rPr lang="de-CH" sz="3200" dirty="0"/>
              <a:t>dich verfluchen; und in dir sollen gesegnet werden alle </a:t>
            </a:r>
            <a:endParaRPr lang="de-CH" sz="3200" dirty="0" smtClean="0"/>
          </a:p>
          <a:p>
            <a:r>
              <a:rPr lang="de-CH" sz="3200" dirty="0" smtClean="0"/>
              <a:t>Geschlechter </a:t>
            </a:r>
            <a:r>
              <a:rPr lang="de-CH" sz="3200" dirty="0"/>
              <a:t>auf der Erde!“ </a:t>
            </a:r>
            <a:r>
              <a:rPr lang="de-CH" sz="3200" b="1" dirty="0"/>
              <a:t>(Gen 12,1-3)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1353631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719521" y="791517"/>
            <a:ext cx="110321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b="1" dirty="0"/>
              <a:t>Abraham: Vater des Glaubens </a:t>
            </a:r>
            <a:endParaRPr lang="de-DE" sz="3600" b="1" dirty="0" smtClean="0"/>
          </a:p>
          <a:p>
            <a:r>
              <a:rPr lang="de-DE" sz="3600" b="1" dirty="0" smtClean="0"/>
              <a:t>(</a:t>
            </a:r>
            <a:r>
              <a:rPr lang="de-DE" sz="3600" b="1" dirty="0"/>
              <a:t>Abram: erhabener Vater / Abraham: Vater vieler Völker)</a:t>
            </a:r>
            <a:endParaRPr lang="de-CH" sz="3600" dirty="0"/>
          </a:p>
        </p:txBody>
      </p:sp>
      <p:sp>
        <p:nvSpPr>
          <p:cNvPr id="4" name="Textfeld 3"/>
          <p:cNvSpPr txBox="1"/>
          <p:nvPr/>
        </p:nvSpPr>
        <p:spPr>
          <a:xfrm>
            <a:off x="723637" y="2500875"/>
            <a:ext cx="1047498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„</a:t>
            </a:r>
            <a:r>
              <a:rPr lang="de-CH" sz="3200" dirty="0"/>
              <a:t>Und er führte ihn hinaus und sprach: Sieh doch zum Himmel </a:t>
            </a:r>
            <a:endParaRPr lang="de-CH" sz="3200" dirty="0" smtClean="0"/>
          </a:p>
          <a:p>
            <a:r>
              <a:rPr lang="de-CH" sz="3200" dirty="0" smtClean="0"/>
              <a:t>und </a:t>
            </a:r>
            <a:r>
              <a:rPr lang="de-CH" sz="3200" dirty="0"/>
              <a:t>zähle die Sterne, wenn du sie zählen kannst! Und er </a:t>
            </a:r>
            <a:endParaRPr lang="de-CH" sz="3200" dirty="0" smtClean="0"/>
          </a:p>
          <a:p>
            <a:r>
              <a:rPr lang="de-CH" sz="3200" dirty="0" smtClean="0"/>
              <a:t>sprach </a:t>
            </a:r>
            <a:r>
              <a:rPr lang="de-CH" sz="3200" dirty="0"/>
              <a:t>zu ihm: So soll dein Same sein! </a:t>
            </a:r>
            <a:r>
              <a:rPr lang="de-CH" sz="3200" dirty="0" smtClean="0"/>
              <a:t>Und </a:t>
            </a:r>
            <a:r>
              <a:rPr lang="de-CH" sz="3200" dirty="0"/>
              <a:t>[Abram] glaubte </a:t>
            </a:r>
            <a:endParaRPr lang="de-CH" sz="3200" dirty="0" smtClean="0"/>
          </a:p>
          <a:p>
            <a:r>
              <a:rPr lang="de-CH" sz="3200" dirty="0" smtClean="0"/>
              <a:t>dem </a:t>
            </a:r>
            <a:r>
              <a:rPr lang="de-CH" sz="3200" dirty="0"/>
              <a:t>HERRN, und das rechnete Er ihm als Gerechtigkeit an.</a:t>
            </a:r>
            <a:r>
              <a:rPr lang="de-DE" sz="3200" dirty="0"/>
              <a:t>“ </a:t>
            </a:r>
            <a:endParaRPr lang="de-DE" sz="3200" dirty="0" smtClean="0"/>
          </a:p>
          <a:p>
            <a:r>
              <a:rPr lang="de-DE" sz="3200" b="1" dirty="0"/>
              <a:t>	</a:t>
            </a:r>
            <a:r>
              <a:rPr lang="de-DE" sz="3200" b="1" dirty="0" smtClean="0"/>
              <a:t>						(</a:t>
            </a:r>
            <a:r>
              <a:rPr lang="de-CH" sz="3200" b="1" dirty="0"/>
              <a:t>Gen 15,5+6</a:t>
            </a:r>
            <a:r>
              <a:rPr lang="de-DE" sz="3200" b="1" dirty="0"/>
              <a:t>)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1288688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1225</Words>
  <Application>Microsoft Office PowerPoint</Application>
  <PresentationFormat>Breitbild</PresentationFormat>
  <Paragraphs>248</Paragraphs>
  <Slides>24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Trebuchet MS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Reinhard</dc:creator>
  <cp:lastModifiedBy>Reinhard</cp:lastModifiedBy>
  <cp:revision>101</cp:revision>
  <dcterms:created xsi:type="dcterms:W3CDTF">2018-05-19T05:14:58Z</dcterms:created>
  <dcterms:modified xsi:type="dcterms:W3CDTF">2018-10-06T13:00:48Z</dcterms:modified>
</cp:coreProperties>
</file>