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287" r:id="rId4"/>
    <p:sldId id="307" r:id="rId5"/>
    <p:sldId id="266" r:id="rId6"/>
    <p:sldId id="308" r:id="rId7"/>
    <p:sldId id="309" r:id="rId8"/>
    <p:sldId id="310" r:id="rId9"/>
    <p:sldId id="311" r:id="rId10"/>
    <p:sldId id="312" r:id="rId11"/>
    <p:sldId id="313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14" r:id="rId25"/>
    <p:sldId id="327" r:id="rId26"/>
    <p:sldId id="328" r:id="rId27"/>
    <p:sldId id="329" r:id="rId28"/>
    <p:sldId id="330" r:id="rId29"/>
    <p:sldId id="306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110" d="100"/>
          <a:sy n="110" d="100"/>
        </p:scale>
        <p:origin x="78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25.08.2018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25.08.2018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156376" y="4855618"/>
            <a:ext cx="412638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 smtClean="0"/>
              <a:t>Genesis Teil 1</a:t>
            </a:r>
            <a:endParaRPr lang="de-CH" sz="5500" b="1" dirty="0"/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11754" y="1941774"/>
            <a:ext cx="80107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Genesis ist das Buch der Anfänge und </a:t>
            </a:r>
            <a:endParaRPr lang="de-CH" sz="3600" dirty="0" smtClean="0"/>
          </a:p>
          <a:p>
            <a:r>
              <a:rPr lang="de-CH" sz="3600" dirty="0" smtClean="0"/>
              <a:t>somit </a:t>
            </a:r>
            <a:r>
              <a:rPr lang="de-CH" sz="3600" dirty="0"/>
              <a:t>wie </a:t>
            </a:r>
            <a:r>
              <a:rPr lang="de-CH" sz="3600" dirty="0" smtClean="0"/>
              <a:t>eine </a:t>
            </a:r>
            <a:r>
              <a:rPr lang="de-CH" sz="3600" dirty="0"/>
              <a:t>Einführung in die gesamte </a:t>
            </a:r>
            <a:endParaRPr lang="de-CH" sz="3600" dirty="0" smtClean="0"/>
          </a:p>
          <a:p>
            <a:r>
              <a:rPr lang="de-CH" sz="3600" dirty="0" smtClean="0"/>
              <a:t>Bibel</a:t>
            </a:r>
            <a:r>
              <a:rPr lang="de-CH" sz="3600" dirty="0"/>
              <a:t>, </a:t>
            </a:r>
            <a:r>
              <a:rPr lang="de-CH" sz="3600" dirty="0" smtClean="0"/>
              <a:t>bzw</a:t>
            </a:r>
            <a:r>
              <a:rPr lang="de-CH" sz="3600" dirty="0"/>
              <a:t>. in die gesamte Geschichte </a:t>
            </a:r>
            <a:endParaRPr lang="de-CH" sz="3600" dirty="0" smtClean="0"/>
          </a:p>
          <a:p>
            <a:r>
              <a:rPr lang="de-CH" sz="3600" dirty="0" smtClean="0"/>
              <a:t>Gottes </a:t>
            </a:r>
            <a:r>
              <a:rPr lang="de-CH" sz="3600" dirty="0"/>
              <a:t>mit </a:t>
            </a:r>
            <a:r>
              <a:rPr lang="de-CH" sz="3600" dirty="0" smtClean="0"/>
              <a:t>dem </a:t>
            </a:r>
            <a:r>
              <a:rPr lang="de-CH" sz="3600" dirty="0"/>
              <a:t>Menschen. </a:t>
            </a:r>
          </a:p>
        </p:txBody>
      </p:sp>
    </p:spTree>
    <p:extLst>
      <p:ext uri="{BB962C8B-B14F-4D97-AF65-F5344CB8AC3E}">
        <p14:creationId xmlns:p14="http://schemas.microsoft.com/office/powerpoint/2010/main" val="393360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440758"/>
              </p:ext>
            </p:extLst>
          </p:nvPr>
        </p:nvGraphicFramePr>
        <p:xfrm>
          <a:off x="2142309" y="114918"/>
          <a:ext cx="6640903" cy="479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3572"/>
                <a:gridCol w="2227331"/>
              </a:tblGrid>
              <a:tr h="3552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Anfänge im Buch Genesis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24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538077"/>
              </p:ext>
            </p:extLst>
          </p:nvPr>
        </p:nvGraphicFramePr>
        <p:xfrm>
          <a:off x="2142309" y="114918"/>
          <a:ext cx="6640903" cy="1037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3572"/>
                <a:gridCol w="2227331"/>
              </a:tblGrid>
              <a:tr h="3552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Anfänge im Buch Genesis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24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</a:tr>
              <a:tr h="558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des Universums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9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343805"/>
              </p:ext>
            </p:extLst>
          </p:nvPr>
        </p:nvGraphicFramePr>
        <p:xfrm>
          <a:off x="2142309" y="114918"/>
          <a:ext cx="6640903" cy="1537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3572"/>
                <a:gridCol w="2227331"/>
              </a:tblGrid>
              <a:tr h="3552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Anfänge im Buch Genesis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24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</a:tr>
              <a:tr h="558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des Universums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Erde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4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917035"/>
              </p:ext>
            </p:extLst>
          </p:nvPr>
        </p:nvGraphicFramePr>
        <p:xfrm>
          <a:off x="2142309" y="114918"/>
          <a:ext cx="6640903" cy="2042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3572"/>
                <a:gridCol w="2227331"/>
              </a:tblGrid>
              <a:tr h="3552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Anfänge im Buch Genesis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24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</a:tr>
              <a:tr h="558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des Universums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Erde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Menschheit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2,4-25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04618"/>
              </p:ext>
            </p:extLst>
          </p:nvPr>
        </p:nvGraphicFramePr>
        <p:xfrm>
          <a:off x="2142309" y="114918"/>
          <a:ext cx="6640903" cy="2547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3572"/>
                <a:gridCol w="2227331"/>
              </a:tblGrid>
              <a:tr h="3552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Anfänge im Buch Genesis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24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</a:tr>
              <a:tr h="558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des Universums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Erde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Menschheit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2,4-25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Ehe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2,4-25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5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693353"/>
              </p:ext>
            </p:extLst>
          </p:nvPr>
        </p:nvGraphicFramePr>
        <p:xfrm>
          <a:off x="2142309" y="114918"/>
          <a:ext cx="6640903" cy="3052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3572"/>
                <a:gridCol w="2227331"/>
              </a:tblGrid>
              <a:tr h="3552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Anfänge im Buch Genesis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24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</a:tr>
              <a:tr h="558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des Universums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Erde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Menschheit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2,4-25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Ehe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>
                          <a:solidFill>
                            <a:schemeClr val="tx1"/>
                          </a:solidFill>
                          <a:effectLst/>
                        </a:rPr>
                        <a:t>2,4-25</a:t>
                      </a:r>
                      <a:endParaRPr lang="de-CH" sz="2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Sünde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3,1-7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0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726296"/>
              </p:ext>
            </p:extLst>
          </p:nvPr>
        </p:nvGraphicFramePr>
        <p:xfrm>
          <a:off x="2142309" y="114918"/>
          <a:ext cx="6640903" cy="3548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3572"/>
                <a:gridCol w="2227331"/>
              </a:tblGrid>
              <a:tr h="3552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Anfänge im Buch Genesis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24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</a:tr>
              <a:tr h="558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des Universums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Erde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Menschheit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2,4-25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Ehe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>
                          <a:solidFill>
                            <a:schemeClr val="tx1"/>
                          </a:solidFill>
                          <a:effectLst/>
                        </a:rPr>
                        <a:t>2,4-25</a:t>
                      </a:r>
                      <a:endParaRPr lang="de-CH" sz="2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Sünde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3,1-7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des Todes / des Bösen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3,1-7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5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307154"/>
              </p:ext>
            </p:extLst>
          </p:nvPr>
        </p:nvGraphicFramePr>
        <p:xfrm>
          <a:off x="2142309" y="114918"/>
          <a:ext cx="6640903" cy="4043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3572"/>
                <a:gridCol w="2227331"/>
              </a:tblGrid>
              <a:tr h="3552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Anfänge im Buch Genesis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24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</a:tr>
              <a:tr h="558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des Universums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Erde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Menschheit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2,4-25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Ehe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>
                          <a:solidFill>
                            <a:schemeClr val="tx1"/>
                          </a:solidFill>
                          <a:effectLst/>
                        </a:rPr>
                        <a:t>2,4-25</a:t>
                      </a:r>
                      <a:endParaRPr lang="de-CH" sz="2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Sünde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3,1-7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des Todes / des Bösen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>
                          <a:solidFill>
                            <a:schemeClr val="tx1"/>
                          </a:solidFill>
                          <a:effectLst/>
                        </a:rPr>
                        <a:t>3,1-7</a:t>
                      </a:r>
                      <a:endParaRPr lang="de-CH" sz="2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Erlösung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3,8-24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8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708089"/>
              </p:ext>
            </p:extLst>
          </p:nvPr>
        </p:nvGraphicFramePr>
        <p:xfrm>
          <a:off x="2142309" y="114918"/>
          <a:ext cx="6640903" cy="4539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3572"/>
                <a:gridCol w="2227331"/>
              </a:tblGrid>
              <a:tr h="3552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Anfänge im Buch Genesis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24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</a:tr>
              <a:tr h="558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des Universums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Erde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Menschheit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2,4-25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Ehe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>
                          <a:solidFill>
                            <a:schemeClr val="tx1"/>
                          </a:solidFill>
                          <a:effectLst/>
                        </a:rPr>
                        <a:t>2,4-25</a:t>
                      </a:r>
                      <a:endParaRPr lang="de-CH" sz="2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Sünde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3,1-7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des Todes / des Bösen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>
                          <a:solidFill>
                            <a:schemeClr val="tx1"/>
                          </a:solidFill>
                          <a:effectLst/>
                        </a:rPr>
                        <a:t>3,1-7</a:t>
                      </a:r>
                      <a:endParaRPr lang="de-CH" sz="2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Erlösung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3,8-24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>
                          <a:solidFill>
                            <a:schemeClr val="tx1"/>
                          </a:solidFill>
                          <a:effectLst/>
                        </a:rPr>
                        <a:t>Anfang der Familie</a:t>
                      </a:r>
                      <a:endParaRPr lang="de-CH" sz="2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4,1-15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0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22525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 smtClean="0"/>
              <a:t>Genesis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46207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 smtClean="0"/>
              <a:t>Kapitel: 50 | Verse:  1533</a:t>
            </a:r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943200"/>
              </p:ext>
            </p:extLst>
          </p:nvPr>
        </p:nvGraphicFramePr>
        <p:xfrm>
          <a:off x="2142309" y="114918"/>
          <a:ext cx="6640903" cy="5034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3572"/>
                <a:gridCol w="2227331"/>
              </a:tblGrid>
              <a:tr h="3552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Anfänge im Buch Genesis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24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</a:tr>
              <a:tr h="558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des Universums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Erde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Menschheit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2,4-25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Ehe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>
                          <a:solidFill>
                            <a:schemeClr val="tx1"/>
                          </a:solidFill>
                          <a:effectLst/>
                        </a:rPr>
                        <a:t>2,4-25</a:t>
                      </a:r>
                      <a:endParaRPr lang="de-CH" sz="2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Sünde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3,1-7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des Todes / des Bösen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>
                          <a:solidFill>
                            <a:schemeClr val="tx1"/>
                          </a:solidFill>
                          <a:effectLst/>
                        </a:rPr>
                        <a:t>3,1-7</a:t>
                      </a:r>
                      <a:endParaRPr lang="de-CH" sz="2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Erlösung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3,8-24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>
                          <a:solidFill>
                            <a:schemeClr val="tx1"/>
                          </a:solidFill>
                          <a:effectLst/>
                        </a:rPr>
                        <a:t>Anfang der Familie</a:t>
                      </a:r>
                      <a:endParaRPr lang="de-CH" sz="2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4,1-15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Zivilisation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4,16-9,29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4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65788"/>
              </p:ext>
            </p:extLst>
          </p:nvPr>
        </p:nvGraphicFramePr>
        <p:xfrm>
          <a:off x="2142309" y="114918"/>
          <a:ext cx="6640903" cy="5530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3572"/>
                <a:gridCol w="2227331"/>
              </a:tblGrid>
              <a:tr h="3552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Anfänge im Buch Genesis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24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</a:tr>
              <a:tr h="558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des Universums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Erde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Menschheit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2,4-25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Ehe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>
                          <a:solidFill>
                            <a:schemeClr val="tx1"/>
                          </a:solidFill>
                          <a:effectLst/>
                        </a:rPr>
                        <a:t>2,4-25</a:t>
                      </a:r>
                      <a:endParaRPr lang="de-CH" sz="2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Sünde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3,1-7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des Todes / des Bösen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>
                          <a:solidFill>
                            <a:schemeClr val="tx1"/>
                          </a:solidFill>
                          <a:effectLst/>
                        </a:rPr>
                        <a:t>3,1-7</a:t>
                      </a:r>
                      <a:endParaRPr lang="de-CH" sz="2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Erlösung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3,8-24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>
                          <a:solidFill>
                            <a:schemeClr val="tx1"/>
                          </a:solidFill>
                          <a:effectLst/>
                        </a:rPr>
                        <a:t>Anfang der Familie</a:t>
                      </a:r>
                      <a:endParaRPr lang="de-CH" sz="2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4,1-15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Zivilisation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4,16-9,29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Nationen (Völker)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10,1-32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9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053789"/>
              </p:ext>
            </p:extLst>
          </p:nvPr>
        </p:nvGraphicFramePr>
        <p:xfrm>
          <a:off x="2142309" y="114918"/>
          <a:ext cx="6640903" cy="6025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3572"/>
                <a:gridCol w="2227331"/>
              </a:tblGrid>
              <a:tr h="3552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Anfänge im Buch Genesis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24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</a:tr>
              <a:tr h="558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des Universums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Erde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Menschheit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2,4-25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Ehe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>
                          <a:solidFill>
                            <a:schemeClr val="tx1"/>
                          </a:solidFill>
                          <a:effectLst/>
                        </a:rPr>
                        <a:t>2,4-25</a:t>
                      </a:r>
                      <a:endParaRPr lang="de-CH" sz="2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Sünde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3,1-7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des Todes / des Bösen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>
                          <a:solidFill>
                            <a:schemeClr val="tx1"/>
                          </a:solidFill>
                          <a:effectLst/>
                        </a:rPr>
                        <a:t>3,1-7</a:t>
                      </a:r>
                      <a:endParaRPr lang="de-CH" sz="2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Erlösung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3,8-24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>
                          <a:solidFill>
                            <a:schemeClr val="tx1"/>
                          </a:solidFill>
                          <a:effectLst/>
                        </a:rPr>
                        <a:t>Anfang der Familie</a:t>
                      </a:r>
                      <a:endParaRPr lang="de-CH" sz="2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4,1-15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Zivilisation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4,16-9,29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Nationen (Völker)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10,1-32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Sprachen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11,1-9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4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2142309" y="114918"/>
          <a:ext cx="6640903" cy="6521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3572"/>
                <a:gridCol w="2227331"/>
              </a:tblGrid>
              <a:tr h="3552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Anfänge im Buch Genesis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24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>
                    <a:solidFill>
                      <a:schemeClr val="tx1"/>
                    </a:solidFill>
                  </a:tcPr>
                </a:tc>
              </a:tr>
              <a:tr h="558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des Universums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Erde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1,1 – 2,3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Menschheit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2,4-25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Ehe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>
                          <a:solidFill>
                            <a:schemeClr val="tx1"/>
                          </a:solidFill>
                          <a:effectLst/>
                        </a:rPr>
                        <a:t>2,4-25</a:t>
                      </a:r>
                      <a:endParaRPr lang="de-CH" sz="2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50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Sünde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3,1-7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des Todes / des Bösen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>
                          <a:solidFill>
                            <a:schemeClr val="tx1"/>
                          </a:solidFill>
                          <a:effectLst/>
                        </a:rPr>
                        <a:t>3,1-7</a:t>
                      </a:r>
                      <a:endParaRPr lang="de-CH" sz="2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Erlösung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3,8-24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>
                          <a:solidFill>
                            <a:schemeClr val="tx1"/>
                          </a:solidFill>
                          <a:effectLst/>
                        </a:rPr>
                        <a:t>Anfang der Familie</a:t>
                      </a:r>
                      <a:endParaRPr lang="de-CH" sz="2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4,1-15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Zivilisation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4,16-9,29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Nationen (Völker)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10,1-32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Anfang der Sprachen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11,1-9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>
                    <a:solidFill>
                      <a:schemeClr val="bg1"/>
                    </a:solidFill>
                  </a:tcPr>
                </a:tc>
              </a:tr>
              <a:tr h="49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>
                          <a:solidFill>
                            <a:schemeClr val="tx1"/>
                          </a:solidFill>
                          <a:effectLst/>
                        </a:rPr>
                        <a:t>Anfang des Volkes Gottes</a:t>
                      </a:r>
                      <a:endParaRPr lang="de-CH" sz="2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300" dirty="0">
                          <a:solidFill>
                            <a:schemeClr val="tx1"/>
                          </a:solidFill>
                          <a:effectLst/>
                        </a:rPr>
                        <a:t>12,1ff</a:t>
                      </a:r>
                      <a:endParaRPr lang="de-CH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522" marR="13052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4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02748" y="496151"/>
            <a:ext cx="989520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Die zur Abfassung nötige Information erhielt Mose </a:t>
            </a:r>
            <a:endParaRPr lang="de-CH" sz="3600" dirty="0" smtClean="0"/>
          </a:p>
          <a:p>
            <a:r>
              <a:rPr lang="de-CH" sz="3600" dirty="0" smtClean="0"/>
              <a:t>auf </a:t>
            </a:r>
            <a:r>
              <a:rPr lang="de-CH" sz="3600" dirty="0"/>
              <a:t>dreierlei Arten:</a:t>
            </a:r>
          </a:p>
          <a:p>
            <a:r>
              <a:rPr lang="de-CH" sz="3600" dirty="0"/>
              <a:t> </a:t>
            </a:r>
          </a:p>
          <a:p>
            <a:pPr lvl="0"/>
            <a:r>
              <a:rPr lang="de-CH" sz="3600" dirty="0"/>
              <a:t>Seine Ausbildung am ägyptischen Hof eröffneten </a:t>
            </a:r>
            <a:endParaRPr lang="de-CH" sz="3600" dirty="0" smtClean="0"/>
          </a:p>
          <a:p>
            <a:pPr lvl="0"/>
            <a:r>
              <a:rPr lang="de-CH" sz="3600" dirty="0" smtClean="0"/>
              <a:t>ihm </a:t>
            </a:r>
            <a:r>
              <a:rPr lang="de-CH" sz="3600" dirty="0"/>
              <a:t>Zugang zum gesammelten Geschichtswissen </a:t>
            </a:r>
            <a:endParaRPr lang="de-CH" sz="3600" dirty="0" smtClean="0"/>
          </a:p>
          <a:p>
            <a:pPr lvl="0"/>
            <a:r>
              <a:rPr lang="de-CH" sz="3600" dirty="0" smtClean="0"/>
              <a:t>seiner </a:t>
            </a:r>
            <a:r>
              <a:rPr lang="de-CH" sz="3600" dirty="0"/>
              <a:t>Zeit, sei es in Form schriftlicher Quellen oder </a:t>
            </a:r>
            <a:endParaRPr lang="de-CH" sz="3600" dirty="0" smtClean="0"/>
          </a:p>
          <a:p>
            <a:pPr lvl="0"/>
            <a:r>
              <a:rPr lang="de-CH" sz="3600" dirty="0" smtClean="0"/>
              <a:t>mündlicher </a:t>
            </a:r>
            <a:r>
              <a:rPr lang="de-CH" sz="3600" dirty="0"/>
              <a:t>Traditionen (Geschichte Israels), </a:t>
            </a:r>
            <a:endParaRPr lang="de-CH" sz="3600" dirty="0" smtClean="0"/>
          </a:p>
          <a:p>
            <a:pPr lvl="0"/>
            <a:r>
              <a:rPr lang="de-CH" sz="3600" dirty="0" smtClean="0"/>
              <a:t>und </a:t>
            </a:r>
            <a:r>
              <a:rPr lang="de-CH" sz="3600" dirty="0"/>
              <a:t>versetzte ihn in die Lage, ein solches </a:t>
            </a:r>
            <a:endParaRPr lang="de-CH" sz="3600" dirty="0" smtClean="0"/>
          </a:p>
          <a:p>
            <a:pPr lvl="0"/>
            <a:r>
              <a:rPr lang="de-CH" sz="3600" dirty="0" smtClean="0"/>
              <a:t>Geschichtswerk </a:t>
            </a:r>
            <a:r>
              <a:rPr lang="de-CH" sz="3600" dirty="0"/>
              <a:t>zu schaffen</a:t>
            </a:r>
            <a:r>
              <a:rPr lang="de-CH" sz="3600" dirty="0" smtClean="0"/>
              <a:t>.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4266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02748" y="496151"/>
            <a:ext cx="972535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Die zur Abfassung nötige Information erhielt Mose </a:t>
            </a:r>
            <a:endParaRPr lang="de-CH" sz="3600" dirty="0" smtClean="0"/>
          </a:p>
          <a:p>
            <a:r>
              <a:rPr lang="de-CH" sz="3600" dirty="0" smtClean="0"/>
              <a:t>auf </a:t>
            </a:r>
            <a:r>
              <a:rPr lang="de-CH" sz="3600" dirty="0"/>
              <a:t>dreierlei Arten:</a:t>
            </a:r>
          </a:p>
          <a:p>
            <a:r>
              <a:rPr lang="de-CH" sz="3600" dirty="0"/>
              <a:t> </a:t>
            </a:r>
          </a:p>
          <a:p>
            <a:pPr lvl="0"/>
            <a:r>
              <a:rPr lang="de-CH" sz="3600" dirty="0" smtClean="0"/>
              <a:t>Als </a:t>
            </a:r>
            <a:r>
              <a:rPr lang="de-CH" sz="3600" dirty="0"/>
              <a:t>Augenzeuge des Auszugs und der </a:t>
            </a:r>
            <a:endParaRPr lang="de-CH" sz="3600" dirty="0" smtClean="0"/>
          </a:p>
          <a:p>
            <a:pPr lvl="0"/>
            <a:r>
              <a:rPr lang="de-CH" sz="3600" dirty="0" smtClean="0"/>
              <a:t>Wüstenwanderung </a:t>
            </a:r>
            <a:r>
              <a:rPr lang="de-CH" sz="3600" dirty="0"/>
              <a:t>kannte er den weitaus </a:t>
            </a:r>
            <a:endParaRPr lang="de-CH" sz="3600" dirty="0" smtClean="0"/>
          </a:p>
          <a:p>
            <a:pPr lvl="0"/>
            <a:r>
              <a:rPr lang="de-CH" sz="3600" dirty="0" smtClean="0"/>
              <a:t>größten </a:t>
            </a:r>
            <a:r>
              <a:rPr lang="de-CH" sz="3600" dirty="0"/>
              <a:t>Teil des Inhalts des Pentateuchs aus </a:t>
            </a:r>
            <a:endParaRPr lang="de-CH" sz="3600" dirty="0" smtClean="0"/>
          </a:p>
          <a:p>
            <a:pPr lvl="0"/>
            <a:r>
              <a:rPr lang="de-CH" sz="3600" dirty="0" smtClean="0"/>
              <a:t>eigener </a:t>
            </a:r>
            <a:r>
              <a:rPr lang="de-CH" sz="3600" dirty="0"/>
              <a:t>Anschauung</a:t>
            </a:r>
            <a:r>
              <a:rPr lang="de-CH" sz="3600" dirty="0" smtClean="0"/>
              <a:t>.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25563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02748" y="496151"/>
            <a:ext cx="979832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Die zur Abfassung nötige Information erhielt Mose </a:t>
            </a:r>
            <a:endParaRPr lang="de-CH" sz="3600" dirty="0" smtClean="0"/>
          </a:p>
          <a:p>
            <a:r>
              <a:rPr lang="de-CH" sz="3600" dirty="0" smtClean="0"/>
              <a:t>auf </a:t>
            </a:r>
            <a:r>
              <a:rPr lang="de-CH" sz="3600" dirty="0"/>
              <a:t>dreierlei Arten:</a:t>
            </a:r>
          </a:p>
          <a:p>
            <a:r>
              <a:rPr lang="de-CH" sz="3600" dirty="0"/>
              <a:t> </a:t>
            </a:r>
          </a:p>
          <a:p>
            <a:pPr lvl="0"/>
            <a:r>
              <a:rPr lang="de-CH" sz="3600" dirty="0" smtClean="0"/>
              <a:t>Durch </a:t>
            </a:r>
            <a:r>
              <a:rPr lang="de-CH" sz="3600" dirty="0"/>
              <a:t>direkte Offenbarung Gottes </a:t>
            </a:r>
            <a:endParaRPr lang="de-CH" sz="3600" dirty="0" smtClean="0"/>
          </a:p>
          <a:p>
            <a:pPr lvl="0"/>
            <a:r>
              <a:rPr lang="de-CH" sz="3600" dirty="0" smtClean="0"/>
              <a:t>(</a:t>
            </a:r>
            <a:r>
              <a:rPr lang="de-CH" sz="3600" dirty="0"/>
              <a:t>Schöpfungsbericht</a:t>
            </a:r>
            <a:r>
              <a:rPr lang="de-CH" sz="3600" dirty="0" smtClean="0"/>
              <a:t>). </a:t>
            </a:r>
            <a:r>
              <a:rPr lang="de-CH" sz="3600" dirty="0"/>
              <a:t>Wie Johannes die </a:t>
            </a:r>
            <a:endParaRPr lang="de-CH" sz="3600" dirty="0" smtClean="0"/>
          </a:p>
          <a:p>
            <a:pPr lvl="0"/>
            <a:r>
              <a:rPr lang="de-CH" sz="3600" dirty="0" smtClean="0"/>
              <a:t>Offenbarung </a:t>
            </a:r>
            <a:r>
              <a:rPr lang="de-CH" sz="3600" dirty="0"/>
              <a:t>erhielt oder Paulus „sein“ Evangelium.</a:t>
            </a:r>
          </a:p>
        </p:txBody>
      </p:sp>
    </p:spTree>
    <p:extLst>
      <p:ext uri="{BB962C8B-B14F-4D97-AF65-F5344CB8AC3E}">
        <p14:creationId xmlns:p14="http://schemas.microsoft.com/office/powerpoint/2010/main" val="31274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72420" y="1253798"/>
            <a:ext cx="93367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“Und sie hörten die Stimme Gottes des HERRN, </a:t>
            </a:r>
            <a:endParaRPr lang="de-CH" sz="3600" dirty="0" smtClean="0"/>
          </a:p>
          <a:p>
            <a:r>
              <a:rPr lang="de-CH" sz="3600" dirty="0" smtClean="0"/>
              <a:t>der </a:t>
            </a:r>
            <a:r>
              <a:rPr lang="de-CH" sz="3600" dirty="0"/>
              <a:t>im Garten wandelte, als der Tag kühl war; </a:t>
            </a:r>
            <a:endParaRPr lang="de-CH" sz="3600" dirty="0" smtClean="0"/>
          </a:p>
          <a:p>
            <a:r>
              <a:rPr lang="de-CH" sz="3600" dirty="0" smtClean="0"/>
              <a:t>und </a:t>
            </a:r>
            <a:r>
              <a:rPr lang="de-CH" sz="3600" dirty="0"/>
              <a:t>der Mensch und seine Frau versteckten sich </a:t>
            </a:r>
            <a:endParaRPr lang="de-CH" sz="3600" dirty="0" smtClean="0"/>
          </a:p>
          <a:p>
            <a:r>
              <a:rPr lang="de-CH" sz="3600" dirty="0" smtClean="0"/>
              <a:t>vor </a:t>
            </a:r>
            <a:r>
              <a:rPr lang="de-CH" sz="3600" dirty="0"/>
              <a:t>dem Angesicht Gottes des HERRN hinter den </a:t>
            </a:r>
            <a:endParaRPr lang="de-CH" sz="3600" dirty="0" smtClean="0"/>
          </a:p>
          <a:p>
            <a:r>
              <a:rPr lang="de-CH" sz="3600" dirty="0" smtClean="0"/>
              <a:t>Bäumen </a:t>
            </a:r>
            <a:r>
              <a:rPr lang="de-CH" sz="3600" dirty="0"/>
              <a:t>des Gartens.” </a:t>
            </a:r>
            <a:r>
              <a:rPr lang="de-CH" sz="3600" b="1" dirty="0"/>
              <a:t>(Gen 3,8</a:t>
            </a:r>
            <a:r>
              <a:rPr lang="de-CH" sz="3600" b="1" dirty="0" smtClean="0"/>
              <a:t>)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34715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8880" y="496158"/>
            <a:ext cx="1015130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600" dirty="0" smtClean="0"/>
              <a:t>Setze einen täglichen Termin mit Gott fest!</a:t>
            </a:r>
          </a:p>
          <a:p>
            <a:pPr lvl="0"/>
            <a:endParaRPr lang="de-CH" sz="3600" dirty="0"/>
          </a:p>
          <a:p>
            <a:pPr lvl="0"/>
            <a:r>
              <a:rPr lang="de-CH" sz="3600" dirty="0" smtClean="0"/>
              <a:t>Sei </a:t>
            </a:r>
            <a:r>
              <a:rPr lang="de-CH" sz="3600" dirty="0"/>
              <a:t>bereit, Dinge beiseite zu stellen! </a:t>
            </a:r>
            <a:endParaRPr lang="de-CH" sz="3600" dirty="0" smtClean="0"/>
          </a:p>
          <a:p>
            <a:pPr lvl="0"/>
            <a:r>
              <a:rPr lang="de-CH" sz="3600" dirty="0" smtClean="0"/>
              <a:t>(</a:t>
            </a:r>
            <a:r>
              <a:rPr lang="de-CH" sz="3600" dirty="0"/>
              <a:t>Z.B. Fernsehen, Handy, zwanglose Telefongespräche)</a:t>
            </a:r>
          </a:p>
          <a:p>
            <a:pPr lvl="0"/>
            <a:endParaRPr lang="de-CH" sz="3600" dirty="0" smtClean="0"/>
          </a:p>
          <a:p>
            <a:pPr lvl="0"/>
            <a:r>
              <a:rPr lang="de-CH" sz="3600" dirty="0" smtClean="0"/>
              <a:t>Wann </a:t>
            </a:r>
            <a:r>
              <a:rPr lang="de-CH" sz="3600" dirty="0"/>
              <a:t>ist die beste Zeit für dich, für einen </a:t>
            </a:r>
            <a:endParaRPr lang="de-CH" sz="3600" dirty="0" smtClean="0"/>
          </a:p>
          <a:p>
            <a:pPr lvl="0"/>
            <a:r>
              <a:rPr lang="de-CH" sz="3600" dirty="0" smtClean="0"/>
              <a:t>Termin </a:t>
            </a:r>
            <a:r>
              <a:rPr lang="de-CH" sz="3600" dirty="0"/>
              <a:t>mit Gott? Morgens? Abends?</a:t>
            </a:r>
          </a:p>
          <a:p>
            <a:pPr lvl="0"/>
            <a:endParaRPr lang="de-CH" sz="3600" dirty="0" smtClean="0"/>
          </a:p>
          <a:p>
            <a:pPr lvl="0"/>
            <a:r>
              <a:rPr lang="de-CH" sz="3600" dirty="0" smtClean="0"/>
              <a:t>Inwieweit </a:t>
            </a:r>
            <a:r>
              <a:rPr lang="de-CH" sz="3600" dirty="0"/>
              <a:t>hilft dir unsere Church App und </a:t>
            </a:r>
            <a:endParaRPr lang="de-CH" sz="3600" dirty="0" smtClean="0"/>
          </a:p>
          <a:p>
            <a:pPr lvl="0"/>
            <a:r>
              <a:rPr lang="de-CH" sz="3600" dirty="0" smtClean="0"/>
              <a:t>unsere </a:t>
            </a:r>
            <a:r>
              <a:rPr lang="de-CH" sz="3600" dirty="0"/>
              <a:t>Webseite?</a:t>
            </a:r>
          </a:p>
        </p:txBody>
      </p:sp>
    </p:spTree>
    <p:extLst>
      <p:ext uri="{BB962C8B-B14F-4D97-AF65-F5344CB8AC3E}">
        <p14:creationId xmlns:p14="http://schemas.microsoft.com/office/powerpoint/2010/main" val="227047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156376" y="4855618"/>
            <a:ext cx="412638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 smtClean="0"/>
              <a:t>Genesis Teil 1</a:t>
            </a:r>
            <a:endParaRPr lang="de-CH" sz="5500" b="1" dirty="0"/>
          </a:p>
        </p:txBody>
      </p:sp>
    </p:spTree>
    <p:extLst>
      <p:ext uri="{BB962C8B-B14F-4D97-AF65-F5344CB8AC3E}">
        <p14:creationId xmlns:p14="http://schemas.microsoft.com/office/powerpoint/2010/main" val="16905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1611459"/>
            <a:ext cx="9635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Die Bibel ist einzigartig, auch weil sie aus der Sicht </a:t>
            </a:r>
            <a:endParaRPr lang="de-DE" sz="3600" dirty="0" smtClean="0"/>
          </a:p>
          <a:p>
            <a:r>
              <a:rPr lang="de-DE" sz="3600" dirty="0" smtClean="0"/>
              <a:t>Gottes </a:t>
            </a:r>
            <a:r>
              <a:rPr lang="de-DE" sz="3600" dirty="0"/>
              <a:t>geschrieben ist. 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5131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5637" y="155196"/>
            <a:ext cx="11916096" cy="670280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844620" y="4394719"/>
            <a:ext cx="230428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3600" dirty="0" smtClean="0"/>
              <a:t>Pentateuch</a:t>
            </a:r>
            <a:endParaRPr lang="de-CH" sz="3600" dirty="0"/>
          </a:p>
        </p:txBody>
      </p:sp>
      <p:sp>
        <p:nvSpPr>
          <p:cNvPr id="6" name="Textfeld 5"/>
          <p:cNvSpPr txBox="1"/>
          <p:nvPr/>
        </p:nvSpPr>
        <p:spPr>
          <a:xfrm>
            <a:off x="2369313" y="633442"/>
            <a:ext cx="88994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3600" dirty="0" smtClean="0"/>
              <a:t>Exodus | Levitikus | Numeri | Deuteronomium</a:t>
            </a:r>
            <a:endParaRPr lang="de-CH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2369313" y="3661472"/>
            <a:ext cx="16450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3600" dirty="0" smtClean="0"/>
              <a:t>Genesis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4752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03045" y="1697933"/>
            <a:ext cx="83219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Das Genesis Buch ist unverzichtbar! </a:t>
            </a:r>
            <a:endParaRPr lang="de-DE" sz="3600" dirty="0" smtClean="0"/>
          </a:p>
          <a:p>
            <a:r>
              <a:rPr lang="de-DE" sz="3600" dirty="0" smtClean="0"/>
              <a:t>Ohne </a:t>
            </a:r>
            <a:r>
              <a:rPr lang="de-DE" sz="3600" dirty="0"/>
              <a:t>die ersten </a:t>
            </a:r>
            <a:r>
              <a:rPr lang="de-DE" sz="3600" dirty="0" smtClean="0"/>
              <a:t>Kapitel </a:t>
            </a:r>
            <a:r>
              <a:rPr lang="de-DE" sz="3600" dirty="0"/>
              <a:t>von Genesis würde </a:t>
            </a:r>
            <a:endParaRPr lang="de-DE" sz="3600" dirty="0" smtClean="0"/>
          </a:p>
          <a:p>
            <a:r>
              <a:rPr lang="de-DE" sz="3600" dirty="0" smtClean="0"/>
              <a:t>der </a:t>
            </a:r>
            <a:r>
              <a:rPr lang="de-DE" sz="3600" dirty="0"/>
              <a:t>Rest der Bibel wenig Sinn ergeben.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16027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03045" y="1697933"/>
            <a:ext cx="90142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Genesis ist nicht nur das erste Buch, </a:t>
            </a:r>
            <a:endParaRPr lang="de-DE" sz="3600" dirty="0" smtClean="0"/>
          </a:p>
          <a:p>
            <a:r>
              <a:rPr lang="de-DE" sz="3600" dirty="0" smtClean="0"/>
              <a:t>sondern </a:t>
            </a:r>
            <a:r>
              <a:rPr lang="de-DE" sz="3600" dirty="0"/>
              <a:t>es ist ein Grundlagebuch für die </a:t>
            </a:r>
            <a:endParaRPr lang="de-DE" sz="3600" dirty="0" smtClean="0"/>
          </a:p>
          <a:p>
            <a:r>
              <a:rPr lang="de-DE" sz="3600" dirty="0" smtClean="0"/>
              <a:t>ganze </a:t>
            </a:r>
            <a:r>
              <a:rPr lang="de-DE" sz="3600" dirty="0"/>
              <a:t>Bibel. Die meisten, wenn nicht </a:t>
            </a:r>
            <a:endParaRPr lang="de-DE" sz="3600" dirty="0" smtClean="0"/>
          </a:p>
          <a:p>
            <a:r>
              <a:rPr lang="de-DE" sz="3600" dirty="0" smtClean="0"/>
              <a:t>alle </a:t>
            </a:r>
            <a:r>
              <a:rPr lang="de-DE" sz="3600" dirty="0"/>
              <a:t>biblischen Wahrheiten sind hier enthalten. 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428131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878682"/>
              </p:ext>
            </p:extLst>
          </p:nvPr>
        </p:nvGraphicFramePr>
        <p:xfrm>
          <a:off x="0" y="0"/>
          <a:ext cx="12192000" cy="6856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3" imgW="11491920" imgH="6463440" progId="Photoshop.Image.55">
                  <p:embed/>
                </p:oleObj>
              </mc:Choice>
              <mc:Fallback>
                <p:oleObj name="Image" r:id="rId3" imgW="11491920" imgH="6463440" progId="Photoshop.Image.5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6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7418" y="357051"/>
            <a:ext cx="67533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600" dirty="0"/>
              <a:t>Genesis ist der Schlüssel zum </a:t>
            </a:r>
            <a:endParaRPr lang="de-DE" sz="3600" dirty="0" smtClean="0"/>
          </a:p>
          <a:p>
            <a:r>
              <a:rPr lang="de-DE" sz="3600" dirty="0" smtClean="0"/>
              <a:t>Verständnis </a:t>
            </a:r>
            <a:r>
              <a:rPr lang="de-DE" sz="3600" dirty="0"/>
              <a:t>der ganzen Bibel. 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339480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11754" y="914161"/>
            <a:ext cx="999177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Der hebräische Titel für dieses Buch lautet </a:t>
            </a:r>
            <a:endParaRPr lang="de-DE" sz="3600" dirty="0" smtClean="0"/>
          </a:p>
          <a:p>
            <a:r>
              <a:rPr lang="de-DE" sz="3600" dirty="0" smtClean="0"/>
              <a:t>einfach </a:t>
            </a:r>
            <a:r>
              <a:rPr lang="de-DE" sz="3600" dirty="0"/>
              <a:t>"Im Anfang". Die hebräischen Schriften </a:t>
            </a:r>
            <a:endParaRPr lang="de-DE" sz="3600" dirty="0" smtClean="0"/>
          </a:p>
          <a:p>
            <a:r>
              <a:rPr lang="de-DE" sz="3600" dirty="0" smtClean="0"/>
              <a:t>hatten </a:t>
            </a:r>
            <a:r>
              <a:rPr lang="de-DE" sz="3600" dirty="0"/>
              <a:t>die Form von zusammengerollten </a:t>
            </a:r>
            <a:endParaRPr lang="de-DE" sz="3600" dirty="0" smtClean="0"/>
          </a:p>
          <a:p>
            <a:r>
              <a:rPr lang="de-DE" sz="3600" dirty="0" smtClean="0"/>
              <a:t>Schriftrollen</a:t>
            </a:r>
            <a:r>
              <a:rPr lang="de-DE" sz="3600" dirty="0"/>
              <a:t>, und der Name jedes Buches war </a:t>
            </a:r>
            <a:endParaRPr lang="de-DE" sz="3600" dirty="0" smtClean="0"/>
          </a:p>
          <a:p>
            <a:r>
              <a:rPr lang="de-DE" sz="3600" dirty="0" smtClean="0"/>
              <a:t>das </a:t>
            </a:r>
            <a:r>
              <a:rPr lang="de-DE" sz="3600" dirty="0"/>
              <a:t>erste Wort oder die ersten Worte, </a:t>
            </a:r>
            <a:endParaRPr lang="de-DE" sz="3600" dirty="0" smtClean="0"/>
          </a:p>
          <a:p>
            <a:r>
              <a:rPr lang="de-DE" sz="3600" dirty="0" smtClean="0"/>
              <a:t>die </a:t>
            </a:r>
            <a:r>
              <a:rPr lang="de-DE" sz="3600" dirty="0"/>
              <a:t>oben auf der Schriftrolle geschrieben waren </a:t>
            </a:r>
            <a:endParaRPr lang="de-DE" sz="3600" dirty="0" smtClean="0"/>
          </a:p>
          <a:p>
            <a:r>
              <a:rPr lang="de-DE" sz="3600" dirty="0" smtClean="0"/>
              <a:t>und </a:t>
            </a:r>
            <a:r>
              <a:rPr lang="de-DE" sz="3600" dirty="0"/>
              <a:t>für jeden sichtbar war, der herausfinden wollte, </a:t>
            </a:r>
            <a:endParaRPr lang="de-DE" sz="3600" dirty="0" smtClean="0"/>
          </a:p>
          <a:p>
            <a:r>
              <a:rPr lang="de-DE" sz="3600" dirty="0" smtClean="0"/>
              <a:t>welches </a:t>
            </a:r>
            <a:r>
              <a:rPr lang="de-DE" sz="3600" dirty="0"/>
              <a:t>Buch es war.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18120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11754" y="1941774"/>
            <a:ext cx="84292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Die Überschrift „Genesis“ stammt aus der </a:t>
            </a:r>
            <a:endParaRPr lang="de-CH" sz="3600" dirty="0" smtClean="0"/>
          </a:p>
          <a:p>
            <a:r>
              <a:rPr lang="de-CH" sz="3600" dirty="0" smtClean="0"/>
              <a:t>Septuaginta </a:t>
            </a:r>
            <a:r>
              <a:rPr lang="de-CH" sz="3600" dirty="0"/>
              <a:t>(ca. 250 v.Chr.) und bedeutet </a:t>
            </a:r>
            <a:endParaRPr lang="de-CH" sz="3600" dirty="0" smtClean="0"/>
          </a:p>
          <a:p>
            <a:r>
              <a:rPr lang="de-CH" sz="3600" dirty="0" smtClean="0"/>
              <a:t>Entstehung</a:t>
            </a:r>
            <a:r>
              <a:rPr lang="de-CH" sz="3600" dirty="0"/>
              <a:t>, Ursprung, Anfang oder Geburt. </a:t>
            </a:r>
          </a:p>
        </p:txBody>
      </p:sp>
    </p:spTree>
    <p:extLst>
      <p:ext uri="{BB962C8B-B14F-4D97-AF65-F5344CB8AC3E}">
        <p14:creationId xmlns:p14="http://schemas.microsoft.com/office/powerpoint/2010/main" val="320232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Office PowerPoint</Application>
  <PresentationFormat>Breitbild</PresentationFormat>
  <Paragraphs>265</Paragraphs>
  <Slides>29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Trebuchet MS</vt:lpstr>
      <vt:lpstr>Office Theme</vt:lpstr>
      <vt:lpstr>Adobe Photoshop Image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Reinhard</cp:lastModifiedBy>
  <cp:revision>55</cp:revision>
  <dcterms:created xsi:type="dcterms:W3CDTF">2018-05-19T05:14:58Z</dcterms:created>
  <dcterms:modified xsi:type="dcterms:W3CDTF">2018-08-25T08:57:51Z</dcterms:modified>
</cp:coreProperties>
</file>