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1" r:id="rId2"/>
    <p:sldId id="564" r:id="rId3"/>
    <p:sldId id="359" r:id="rId4"/>
    <p:sldId id="673" r:id="rId5"/>
    <p:sldId id="674" r:id="rId6"/>
    <p:sldId id="683" r:id="rId7"/>
    <p:sldId id="675" r:id="rId8"/>
    <p:sldId id="676" r:id="rId9"/>
    <p:sldId id="677" r:id="rId10"/>
    <p:sldId id="678" r:id="rId11"/>
    <p:sldId id="679" r:id="rId12"/>
    <p:sldId id="680" r:id="rId13"/>
    <p:sldId id="681" r:id="rId14"/>
    <p:sldId id="684" r:id="rId15"/>
    <p:sldId id="682" r:id="rId16"/>
    <p:sldId id="691" r:id="rId17"/>
    <p:sldId id="685" r:id="rId18"/>
    <p:sldId id="687" r:id="rId19"/>
    <p:sldId id="688" r:id="rId20"/>
    <p:sldId id="686" r:id="rId21"/>
    <p:sldId id="689" r:id="rId22"/>
    <p:sldId id="692" r:id="rId23"/>
    <p:sldId id="690" r:id="rId24"/>
    <p:sldId id="648" r:id="rId25"/>
  </p:sldIdLst>
  <p:sldSz cx="12192000" cy="6858000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D636"/>
    <a:srgbClr val="3399FF"/>
    <a:srgbClr val="66CCFF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2982" autoAdjust="0"/>
  </p:normalViewPr>
  <p:slideViewPr>
    <p:cSldViewPr snapToGrid="0">
      <p:cViewPr varScale="1">
        <p:scale>
          <a:sx n="128" d="100"/>
          <a:sy n="128" d="100"/>
        </p:scale>
        <p:origin x="422" y="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8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CADD4-DEDA-43B1-886C-647C7C8A345C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688" y="4751388"/>
            <a:ext cx="5392737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3BA49-E773-46FE-919B-F9DB7C9E4EB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5025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63BA49-E773-46FE-919B-F9DB7C9E4EB7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152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D7CE7-2DB1-4AF6-A0CF-700C2A751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1D32DCB-3ED5-406E-A743-AE4A91384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F23B1A-96F3-4F0F-BFD2-4C8424110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05BB20-5DCD-4760-9D5E-988C0503B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B85F7-8805-41EF-A275-7C0285D50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16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D30CB-1657-4FA1-903F-161524140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1A94D06-4036-4BF4-ACEB-4528D840F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E8DDB8-B72D-46C5-9063-3BDE6D286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542659-DAC6-4426-B04C-9806088DA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2D852-73B3-4FA5-9623-1E47AB4FB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369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3E65004-336F-44A3-84A8-5BD8175DF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EA1F4F-7F10-4E0A-93CD-3C363B727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E2BEBF-AAC5-4D43-B70E-A04EEF2F7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B2E89A-CF8F-4D6D-AF35-EB171072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AB6095-5F4C-42A4-80F1-F4051660D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69504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973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CD364-4700-4021-8F2E-36B088308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206AB2-998A-4A8A-BB3F-E86453B83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6E1858-1D4C-4ADD-B509-1F04E7524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C59EC5-C91E-46FC-8100-8D0AB9B55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601D86-82B7-4B9B-912E-5DEABD985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122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DFF81D-87E6-41EC-A954-ACA41584E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2A3BA4-578F-4055-B266-4B992E82B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409907-D7A5-4B12-B3C9-2AA2CE918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C82FC5-7446-4D67-9B17-F0C553B5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F5F2E0-2353-473D-A61F-F4EF6B54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008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E4132A-EE5A-488A-9B3D-340F9899B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65D868-C7E8-49B4-A02B-D4CCC5B6F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E501BB0-9E49-46B0-9901-FC42B12B7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FD0CDA-4EBC-4AF5-9AA0-9D5E4682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11F98A-9D23-49CA-956E-38001D1AF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DF1F2D-2700-4CE5-874E-E7647953A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2165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36BBD-C2D6-4AFA-A9A8-03B1E2C6C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10BEDD-D6C3-40E8-954B-EC17C8D8A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C77C37-93CC-45A8-8BAC-5855B8F7C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DEDC76C-9014-405D-AD19-5DC13A1DE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48BB4DE-4C7B-4716-A81B-B57C41815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82359C6-AEA3-4B63-8993-CB4563C1A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0B9363-56C1-41C6-9A23-DEA4A6927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C01CC76-0673-4BF6-A7CE-998944A28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6024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D4ED79-DC66-4940-8719-19CC1329C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A08B6F9-0046-400B-B7DE-E02781BD3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F19CFC8-DB1C-4D03-9B72-4747664E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498AED-C42A-4C99-AC5C-48A9537F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428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BF38C16-A59E-407F-A95C-C6905CB04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F9EE877-C1C5-4795-8461-AD707E5B4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C84BEF-EBCD-4583-AB65-42AF29F8E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6546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4F4727-1538-439D-84A0-A54F00A4C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7B8EF9-A9C2-424D-89BA-FC57AA77F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ABF0ACE-E9BE-492C-BD12-28E61284A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0D299D-222D-44B7-8E23-A1D3F7591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DF0475-7058-4858-B2E6-5AD06A644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66D134-F535-4DF3-9799-55CD813A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106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2FDA9-B748-416B-BDDB-E384A727D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33A6277-9647-48CE-8F33-88191EF21B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0A29AF-4245-4E7B-B9BA-7E6BE9F1C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F2B3D4-0E4E-455D-BE8A-465AC680E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4A8470-CCF7-4C1E-A4D7-DC0ACDDFB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3348C7-996C-44CB-B6DA-D3BEC343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136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28A8FA9-7037-48E0-87CE-C291E6A32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393CE9-EE60-4605-86E1-70BF19950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8C31F-EA15-4F46-8119-611DD6A88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3B1AF-C5F1-46A7-8E1D-2AF154C39C49}" type="datetimeFigureOut">
              <a:rPr lang="de-CH" smtClean="0"/>
              <a:t>20.03.2021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D171EC-EC57-4628-BB60-D38675B87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BB871B-06C3-4E4B-B98F-5C5099D85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B4F7E-EA6C-4221-906A-7DBFB559F18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432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913DE92-3F43-4799-88B7-0D77C8118C88}"/>
              </a:ext>
            </a:extLst>
          </p:cNvPr>
          <p:cNvSpPr txBox="1"/>
          <p:nvPr/>
        </p:nvSpPr>
        <p:spPr>
          <a:xfrm>
            <a:off x="4400425" y="4855618"/>
            <a:ext cx="339115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5500" b="1" dirty="0"/>
              <a:t>Titus </a:t>
            </a:r>
            <a:r>
              <a:rPr lang="de-CH" sz="5500" b="1"/>
              <a:t>Teil 2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788338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2F25B907-7379-48AE-B921-43F60045DBCB}"/>
              </a:ext>
            </a:extLst>
          </p:cNvPr>
          <p:cNvSpPr txBox="1"/>
          <p:nvPr/>
        </p:nvSpPr>
        <p:spPr>
          <a:xfrm>
            <a:off x="1239750" y="2453950"/>
            <a:ext cx="821369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de-CH" sz="3000" dirty="0"/>
              <a:t>Moralische Qualitäten (Charakter)</a:t>
            </a:r>
          </a:p>
          <a:p>
            <a:pPr marL="457200" indent="-457200">
              <a:buFontTx/>
              <a:buChar char="-"/>
            </a:pPr>
            <a:endParaRPr lang="de-CH" sz="1500" dirty="0"/>
          </a:p>
          <a:p>
            <a:pPr marL="457200" indent="-457200">
              <a:buFontTx/>
              <a:buChar char="-"/>
            </a:pPr>
            <a:r>
              <a:rPr lang="de-CH" sz="3000" dirty="0"/>
              <a:t>Familienleben</a:t>
            </a:r>
          </a:p>
          <a:p>
            <a:pPr marL="457200" indent="-457200">
              <a:buFontTx/>
              <a:buChar char="-"/>
            </a:pPr>
            <a:endParaRPr lang="de-CH" sz="1500" dirty="0"/>
          </a:p>
          <a:p>
            <a:pPr marL="457200" indent="-457200">
              <a:buFontTx/>
              <a:buChar char="-"/>
            </a:pPr>
            <a:r>
              <a:rPr lang="de-CH" sz="3000" dirty="0"/>
              <a:t>Erfahrung</a:t>
            </a:r>
          </a:p>
          <a:p>
            <a:pPr marL="457200" indent="-457200">
              <a:buFontTx/>
              <a:buChar char="-"/>
            </a:pPr>
            <a:endParaRPr lang="de-CH" sz="1500" dirty="0"/>
          </a:p>
          <a:p>
            <a:pPr marL="457200" indent="-457200">
              <a:buFontTx/>
              <a:buChar char="-"/>
            </a:pPr>
            <a:r>
              <a:rPr lang="de-CH" sz="3000" dirty="0"/>
              <a:t>Verhältnis zur Welt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DA8210F-6657-4826-BB3D-49F963882D7E}"/>
              </a:ext>
            </a:extLst>
          </p:cNvPr>
          <p:cNvSpPr txBox="1"/>
          <p:nvPr/>
        </p:nvSpPr>
        <p:spPr>
          <a:xfrm>
            <a:off x="1033193" y="901991"/>
            <a:ext cx="84202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Die Pastoralbriefe betonen vier Haupteigenschaften, </a:t>
            </a:r>
          </a:p>
          <a:p>
            <a:r>
              <a:rPr lang="de-CH" sz="3000" dirty="0"/>
              <a:t>die ein Aufseher (</a:t>
            </a:r>
            <a:r>
              <a:rPr lang="de-CH" sz="3000" dirty="0" err="1"/>
              <a:t>Episcopos</a:t>
            </a:r>
            <a:r>
              <a:rPr lang="de-CH" sz="3000" dirty="0"/>
              <a:t>) mitbringen soll:</a:t>
            </a:r>
          </a:p>
        </p:txBody>
      </p:sp>
    </p:spTree>
    <p:extLst>
      <p:ext uri="{BB962C8B-B14F-4D97-AF65-F5344CB8AC3E}">
        <p14:creationId xmlns:p14="http://schemas.microsoft.com/office/powerpoint/2010/main" val="418474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A8210F-6657-4826-BB3D-49F963882D7E}"/>
              </a:ext>
            </a:extLst>
          </p:cNvPr>
          <p:cNvSpPr txBox="1"/>
          <p:nvPr/>
        </p:nvSpPr>
        <p:spPr>
          <a:xfrm>
            <a:off x="751839" y="928368"/>
            <a:ext cx="91841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Anmerkung: Wir sollen uns davor hüten, Älteste und </a:t>
            </a:r>
          </a:p>
          <a:p>
            <a:r>
              <a:rPr lang="de-CH" sz="3000" dirty="0"/>
              <a:t>Nicht-Älteste mit unterschiedlichen Massstäben zu </a:t>
            </a:r>
          </a:p>
          <a:p>
            <a:r>
              <a:rPr lang="de-CH" sz="3000" dirty="0"/>
              <a:t>messen, weil wir sonst leicht zwei Klassen von Menschen </a:t>
            </a:r>
          </a:p>
          <a:p>
            <a:r>
              <a:rPr lang="de-CH" sz="3000" dirty="0"/>
              <a:t>in der Gemeinde hervorrufen. Vielmehr besteht die </a:t>
            </a:r>
          </a:p>
          <a:p>
            <a:r>
              <a:rPr lang="de-CH" sz="3000" dirty="0"/>
              <a:t>Vorbildfunktion eines Leiters gerade darin, dass er die für </a:t>
            </a:r>
          </a:p>
          <a:p>
            <a:r>
              <a:rPr lang="de-CH" sz="3000" b="1" u="sng" dirty="0"/>
              <a:t>alle</a:t>
            </a:r>
            <a:r>
              <a:rPr lang="de-CH" sz="3000" b="1" dirty="0"/>
              <a:t> </a:t>
            </a:r>
            <a:r>
              <a:rPr lang="de-CH" sz="3000" dirty="0"/>
              <a:t>gültigen Massstäbe</a:t>
            </a:r>
            <a:r>
              <a:rPr lang="de-CH" sz="3000" b="1" dirty="0"/>
              <a:t> </a:t>
            </a:r>
            <a:r>
              <a:rPr lang="de-CH" sz="3000" dirty="0"/>
              <a:t>erfüllt.</a:t>
            </a:r>
          </a:p>
        </p:txBody>
      </p:sp>
    </p:spTree>
    <p:extLst>
      <p:ext uri="{BB962C8B-B14F-4D97-AF65-F5344CB8AC3E}">
        <p14:creationId xmlns:p14="http://schemas.microsoft.com/office/powerpoint/2010/main" val="40151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A8210F-6657-4826-BB3D-49F963882D7E}"/>
              </a:ext>
            </a:extLst>
          </p:cNvPr>
          <p:cNvSpPr txBox="1"/>
          <p:nvPr/>
        </p:nvSpPr>
        <p:spPr>
          <a:xfrm>
            <a:off x="751839" y="928368"/>
            <a:ext cx="993740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>
                <a:highlight>
                  <a:srgbClr val="FFFF00"/>
                </a:highlight>
              </a:rPr>
              <a:t>"</a:t>
            </a:r>
            <a:r>
              <a:rPr lang="de-DE" sz="3000" dirty="0" err="1">
                <a:highlight>
                  <a:srgbClr val="FFFF00"/>
                </a:highlight>
              </a:rPr>
              <a:t>Poimen</a:t>
            </a:r>
            <a:r>
              <a:rPr lang="de-DE" sz="3000" dirty="0">
                <a:highlight>
                  <a:srgbClr val="FFFF00"/>
                </a:highlight>
              </a:rPr>
              <a:t>" </a:t>
            </a:r>
            <a:r>
              <a:rPr lang="de-DE" sz="3000" dirty="0"/>
              <a:t>bedeutet Pastor oder Hirte. </a:t>
            </a:r>
          </a:p>
          <a:p>
            <a:r>
              <a:rPr lang="de-DE" sz="3000" dirty="0"/>
              <a:t>Es ist Aufgabe der Leiterschaft, die Gemeinde zu weiden. </a:t>
            </a:r>
            <a:endParaRPr lang="de-CH" sz="3000" dirty="0"/>
          </a:p>
          <a:p>
            <a:endParaRPr lang="de-DE" sz="3000" dirty="0"/>
          </a:p>
          <a:p>
            <a:r>
              <a:rPr lang="de-DE" sz="3000" dirty="0">
                <a:highlight>
                  <a:srgbClr val="FFFF00"/>
                </a:highlight>
              </a:rPr>
              <a:t>"</a:t>
            </a:r>
            <a:r>
              <a:rPr lang="de-DE" sz="3000" dirty="0" err="1">
                <a:highlight>
                  <a:srgbClr val="FFFF00"/>
                </a:highlight>
              </a:rPr>
              <a:t>Presbyteros</a:t>
            </a:r>
            <a:r>
              <a:rPr lang="de-DE" sz="3000" dirty="0">
                <a:highlight>
                  <a:srgbClr val="FFFF00"/>
                </a:highlight>
              </a:rPr>
              <a:t>" </a:t>
            </a:r>
            <a:r>
              <a:rPr lang="de-DE" sz="3000" dirty="0"/>
              <a:t>heisst "Ältester". </a:t>
            </a:r>
          </a:p>
          <a:p>
            <a:r>
              <a:rPr lang="de-DE" sz="3000" dirty="0"/>
              <a:t>Dieses Wort „Ältester“ bezieht sich nicht primär auf das</a:t>
            </a:r>
            <a:endParaRPr lang="de-CH" sz="3000" dirty="0"/>
          </a:p>
          <a:p>
            <a:r>
              <a:rPr lang="de-DE" sz="3000" dirty="0"/>
              <a:t>physische Alter, sondern auf die geistliche Reife eines Christen.</a:t>
            </a:r>
            <a:endParaRPr lang="de-CH" sz="3000" dirty="0"/>
          </a:p>
          <a:p>
            <a:r>
              <a:rPr lang="de-DE" sz="3000" dirty="0"/>
              <a:t> </a:t>
            </a:r>
            <a:endParaRPr lang="de-CH" sz="3000" dirty="0"/>
          </a:p>
          <a:p>
            <a:r>
              <a:rPr lang="de-DE" sz="3000" dirty="0">
                <a:highlight>
                  <a:srgbClr val="FFFF00"/>
                </a:highlight>
              </a:rPr>
              <a:t>"</a:t>
            </a:r>
            <a:r>
              <a:rPr lang="de-DE" sz="3000" dirty="0" err="1">
                <a:highlight>
                  <a:srgbClr val="FFFF00"/>
                </a:highlight>
              </a:rPr>
              <a:t>Episcopos</a:t>
            </a:r>
            <a:r>
              <a:rPr lang="de-DE" sz="3000" dirty="0">
                <a:highlight>
                  <a:srgbClr val="FFFF00"/>
                </a:highlight>
              </a:rPr>
              <a:t>" </a:t>
            </a:r>
            <a:r>
              <a:rPr lang="de-DE" sz="3000" dirty="0"/>
              <a:t>bedeutet “Aufseher” oder “Bischof”. </a:t>
            </a:r>
          </a:p>
          <a:p>
            <a:r>
              <a:rPr lang="de-DE" sz="3000" dirty="0"/>
              <a:t>„</a:t>
            </a:r>
            <a:r>
              <a:rPr lang="de-DE" sz="3000" dirty="0" err="1"/>
              <a:t>Epi</a:t>
            </a:r>
            <a:r>
              <a:rPr lang="de-DE" sz="3000" dirty="0"/>
              <a:t>“ heisst „über“;  „</a:t>
            </a:r>
            <a:r>
              <a:rPr lang="de-DE" sz="3000" dirty="0" err="1"/>
              <a:t>Scopos</a:t>
            </a:r>
            <a:r>
              <a:rPr lang="de-DE" sz="3000" dirty="0"/>
              <a:t>“ heisst "sehen".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6651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A8210F-6657-4826-BB3D-49F963882D7E}"/>
              </a:ext>
            </a:extLst>
          </p:cNvPr>
          <p:cNvSpPr txBox="1"/>
          <p:nvPr/>
        </p:nvSpPr>
        <p:spPr>
          <a:xfrm>
            <a:off x="751839" y="928368"/>
            <a:ext cx="40177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Älteste brauchen Schutz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C1EFA5-7AC3-4B65-A472-849C7000D402}"/>
              </a:ext>
            </a:extLst>
          </p:cNvPr>
          <p:cNvSpPr txBox="1"/>
          <p:nvPr/>
        </p:nvSpPr>
        <p:spPr>
          <a:xfrm>
            <a:off x="751839" y="1675735"/>
            <a:ext cx="8206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„Wider einen Ältesten nimm keine Klage an, </a:t>
            </a:r>
            <a:r>
              <a:rPr lang="de-DE" sz="3000" dirty="0" err="1"/>
              <a:t>ausser</a:t>
            </a:r>
            <a:r>
              <a:rPr lang="de-DE" sz="3000" dirty="0"/>
              <a:t> </a:t>
            </a:r>
          </a:p>
          <a:p>
            <a:r>
              <a:rPr lang="de-DE" sz="3000" dirty="0"/>
              <a:t>bei zwei oder drei Zeugen.“ </a:t>
            </a:r>
            <a:r>
              <a:rPr lang="de-DE" sz="3000" b="1" dirty="0"/>
              <a:t>(1Tim 5,19) 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184373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614ED-581F-4245-AB4B-291B5A34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04" y="141351"/>
            <a:ext cx="11432126" cy="6650528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3C8EFDFC-7B4B-420B-A829-A67BDF6B1D92}"/>
              </a:ext>
            </a:extLst>
          </p:cNvPr>
          <p:cNvSpPr/>
          <p:nvPr/>
        </p:nvSpPr>
        <p:spPr>
          <a:xfrm>
            <a:off x="4218999" y="0"/>
            <a:ext cx="779579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Legende: mit gebogener Linie 8">
            <a:extLst>
              <a:ext uri="{FF2B5EF4-FFF2-40B4-BE49-F238E27FC236}">
                <a16:creationId xmlns:a16="http://schemas.microsoft.com/office/drawing/2014/main" id="{99DA91CA-F5C9-4452-86E1-D287E6D733BD}"/>
              </a:ext>
            </a:extLst>
          </p:cNvPr>
          <p:cNvSpPr/>
          <p:nvPr/>
        </p:nvSpPr>
        <p:spPr>
          <a:xfrm>
            <a:off x="4253024" y="2235980"/>
            <a:ext cx="5972430" cy="1888342"/>
          </a:xfrm>
          <a:prstGeom prst="borderCallout2">
            <a:avLst>
              <a:gd name="adj1" fmla="val 41731"/>
              <a:gd name="adj2" fmla="val -4739"/>
              <a:gd name="adj3" fmla="val 41731"/>
              <a:gd name="adj4" fmla="val -19619"/>
              <a:gd name="adj5" fmla="val 21356"/>
              <a:gd name="adj6" fmla="val -27029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Grundsatz 2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Beschütze die Gemeinde!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Gemeinde ist eine "Lehr-Organisation"</a:t>
            </a:r>
            <a:endParaRPr lang="de-CH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41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A8210F-6657-4826-BB3D-49F963882D7E}"/>
              </a:ext>
            </a:extLst>
          </p:cNvPr>
          <p:cNvSpPr txBox="1"/>
          <p:nvPr/>
        </p:nvSpPr>
        <p:spPr>
          <a:xfrm>
            <a:off x="483674" y="831653"/>
            <a:ext cx="919194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"Denn es gibt viele widerspenstige und leere Schwätzer </a:t>
            </a:r>
          </a:p>
          <a:p>
            <a:r>
              <a:rPr lang="de-DE" sz="3000" dirty="0"/>
              <a:t>und Verführer, besonders die aus der Beschneidung. </a:t>
            </a:r>
          </a:p>
          <a:p>
            <a:r>
              <a:rPr lang="de-DE" sz="3000" dirty="0"/>
              <a:t>11 Denen muss man den Mund stopfen, denn sie bringen </a:t>
            </a:r>
          </a:p>
          <a:p>
            <a:r>
              <a:rPr lang="de-DE" sz="3000" dirty="0"/>
              <a:t>ganze Häuser (Familien) durcheinander mit ihrem </a:t>
            </a:r>
          </a:p>
          <a:p>
            <a:r>
              <a:rPr lang="de-DE" sz="3000" dirty="0"/>
              <a:t>ungehörigen Lehren um schändlichen Gewinnes willen." </a:t>
            </a:r>
          </a:p>
          <a:p>
            <a:r>
              <a:rPr lang="de-DE" sz="3000" b="1" dirty="0"/>
              <a:t>						(Tit 1,10-11)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58962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614ED-581F-4245-AB4B-291B5A34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04" y="141351"/>
            <a:ext cx="11432126" cy="6650528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3C8EFDFC-7B4B-420B-A829-A67BDF6B1D92}"/>
              </a:ext>
            </a:extLst>
          </p:cNvPr>
          <p:cNvSpPr/>
          <p:nvPr/>
        </p:nvSpPr>
        <p:spPr>
          <a:xfrm>
            <a:off x="4218999" y="0"/>
            <a:ext cx="779579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Legende: mit gebogener Linie 8">
            <a:extLst>
              <a:ext uri="{FF2B5EF4-FFF2-40B4-BE49-F238E27FC236}">
                <a16:creationId xmlns:a16="http://schemas.microsoft.com/office/drawing/2014/main" id="{99DA91CA-F5C9-4452-86E1-D287E6D733BD}"/>
              </a:ext>
            </a:extLst>
          </p:cNvPr>
          <p:cNvSpPr/>
          <p:nvPr/>
        </p:nvSpPr>
        <p:spPr>
          <a:xfrm>
            <a:off x="4253024" y="2235980"/>
            <a:ext cx="5972430" cy="1888342"/>
          </a:xfrm>
          <a:prstGeom prst="borderCallout2">
            <a:avLst>
              <a:gd name="adj1" fmla="val 41731"/>
              <a:gd name="adj2" fmla="val -4739"/>
              <a:gd name="adj3" fmla="val 41731"/>
              <a:gd name="adj4" fmla="val -19619"/>
              <a:gd name="adj5" fmla="val 21356"/>
              <a:gd name="adj6" fmla="val -27029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Grundsatz 2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Beschütze die Gemeinde!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Gemeinde ist eine "Lehr-Organisation"</a:t>
            </a:r>
            <a:endParaRPr lang="de-CH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79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614ED-581F-4245-AB4B-291B5A34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04" y="141351"/>
            <a:ext cx="11432126" cy="6650528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3C8EFDFC-7B4B-420B-A829-A67BDF6B1D92}"/>
              </a:ext>
            </a:extLst>
          </p:cNvPr>
          <p:cNvSpPr/>
          <p:nvPr/>
        </p:nvSpPr>
        <p:spPr>
          <a:xfrm>
            <a:off x="7530612" y="-66121"/>
            <a:ext cx="44269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Legende: mit gebogener Linie 8">
            <a:extLst>
              <a:ext uri="{FF2B5EF4-FFF2-40B4-BE49-F238E27FC236}">
                <a16:creationId xmlns:a16="http://schemas.microsoft.com/office/drawing/2014/main" id="{99DA91CA-F5C9-4452-86E1-D287E6D733BD}"/>
              </a:ext>
            </a:extLst>
          </p:cNvPr>
          <p:cNvSpPr/>
          <p:nvPr/>
        </p:nvSpPr>
        <p:spPr>
          <a:xfrm>
            <a:off x="7611685" y="2847047"/>
            <a:ext cx="3954595" cy="2283266"/>
          </a:xfrm>
          <a:prstGeom prst="borderCallout2">
            <a:avLst>
              <a:gd name="adj1" fmla="val 41731"/>
              <a:gd name="adj2" fmla="val -4739"/>
              <a:gd name="adj3" fmla="val 41731"/>
              <a:gd name="adj4" fmla="val -19619"/>
              <a:gd name="adj5" fmla="val 21356"/>
              <a:gd name="adj6" fmla="val -27029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Grundsatz 3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Lehre die Gemeinde (mache zu Jünger)!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Als Lehrer und Vorbild</a:t>
            </a:r>
            <a:endParaRPr lang="de-CH" sz="28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D280D4F-22E9-4E62-A144-A68E1A5B1CEF}"/>
              </a:ext>
            </a:extLst>
          </p:cNvPr>
          <p:cNvSpPr/>
          <p:nvPr/>
        </p:nvSpPr>
        <p:spPr>
          <a:xfrm>
            <a:off x="-230066" y="37615"/>
            <a:ext cx="44269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F336903-714B-4646-B83D-AF75F19796A2}"/>
              </a:ext>
            </a:extLst>
          </p:cNvPr>
          <p:cNvSpPr txBox="1"/>
          <p:nvPr/>
        </p:nvSpPr>
        <p:spPr>
          <a:xfrm>
            <a:off x="13291" y="1951672"/>
            <a:ext cx="4598280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800" dirty="0"/>
              <a:t>"Du aber rede, was der </a:t>
            </a:r>
            <a:r>
              <a:rPr lang="de-DE" sz="2800" u="sng" dirty="0"/>
              <a:t>gesunden Lehre</a:t>
            </a:r>
            <a:r>
              <a:rPr lang="de-DE" sz="2800" dirty="0"/>
              <a:t> entspricht: …" 				</a:t>
            </a:r>
            <a:r>
              <a:rPr lang="de-DE" sz="2800" b="1" dirty="0"/>
              <a:t>(2,1)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279018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614ED-581F-4245-AB4B-291B5A34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04" y="141351"/>
            <a:ext cx="11432126" cy="6650528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3C8EFDFC-7B4B-420B-A829-A67BDF6B1D92}"/>
              </a:ext>
            </a:extLst>
          </p:cNvPr>
          <p:cNvSpPr/>
          <p:nvPr/>
        </p:nvSpPr>
        <p:spPr>
          <a:xfrm>
            <a:off x="7530612" y="-66121"/>
            <a:ext cx="44269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Legende: mit gebogener Linie 8">
            <a:extLst>
              <a:ext uri="{FF2B5EF4-FFF2-40B4-BE49-F238E27FC236}">
                <a16:creationId xmlns:a16="http://schemas.microsoft.com/office/drawing/2014/main" id="{99DA91CA-F5C9-4452-86E1-D287E6D733BD}"/>
              </a:ext>
            </a:extLst>
          </p:cNvPr>
          <p:cNvSpPr/>
          <p:nvPr/>
        </p:nvSpPr>
        <p:spPr>
          <a:xfrm>
            <a:off x="7660043" y="4946265"/>
            <a:ext cx="4192600" cy="1731493"/>
          </a:xfrm>
          <a:prstGeom prst="borderCallout2">
            <a:avLst>
              <a:gd name="adj1" fmla="val 48855"/>
              <a:gd name="adj2" fmla="val -5295"/>
              <a:gd name="adj3" fmla="val 48855"/>
              <a:gd name="adj4" fmla="val -19397"/>
              <a:gd name="adj5" fmla="val 59817"/>
              <a:gd name="adj6" fmla="val -2805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Grundsatz 4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Bleibe dran!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Auch in schwierigen Zeiten</a:t>
            </a:r>
            <a:endParaRPr lang="de-CH" sz="28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D280D4F-22E9-4E62-A144-A68E1A5B1CEF}"/>
              </a:ext>
            </a:extLst>
          </p:cNvPr>
          <p:cNvSpPr/>
          <p:nvPr/>
        </p:nvSpPr>
        <p:spPr>
          <a:xfrm>
            <a:off x="-230066" y="37615"/>
            <a:ext cx="44269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F336903-714B-4646-B83D-AF75F19796A2}"/>
              </a:ext>
            </a:extLst>
          </p:cNvPr>
          <p:cNvSpPr txBox="1"/>
          <p:nvPr/>
        </p:nvSpPr>
        <p:spPr>
          <a:xfrm>
            <a:off x="13291" y="3912368"/>
            <a:ext cx="4598280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800" dirty="0"/>
              <a:t>"Dieses sollst du lehren und mit allem Nachdruck ermahnen und zurechtweisen. Niemand soll dich gering schätzen!" </a:t>
            </a:r>
            <a:r>
              <a:rPr lang="de-DE" sz="2800" b="1" dirty="0"/>
              <a:t>(2,15)</a:t>
            </a:r>
            <a:endParaRPr lang="de-CH" sz="2800" b="1" dirty="0"/>
          </a:p>
        </p:txBody>
      </p:sp>
    </p:spTree>
    <p:extLst>
      <p:ext uri="{BB962C8B-B14F-4D97-AF65-F5344CB8AC3E}">
        <p14:creationId xmlns:p14="http://schemas.microsoft.com/office/powerpoint/2010/main" val="325362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614ED-581F-4245-AB4B-291B5A34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04" y="141351"/>
            <a:ext cx="11432126" cy="665052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AD280D4F-22E9-4E62-A144-A68E1A5B1CEF}"/>
              </a:ext>
            </a:extLst>
          </p:cNvPr>
          <p:cNvSpPr/>
          <p:nvPr/>
        </p:nvSpPr>
        <p:spPr>
          <a:xfrm>
            <a:off x="-225814" y="37615"/>
            <a:ext cx="77323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Legende: mit gebogener Linie 8">
            <a:extLst>
              <a:ext uri="{FF2B5EF4-FFF2-40B4-BE49-F238E27FC236}">
                <a16:creationId xmlns:a16="http://schemas.microsoft.com/office/drawing/2014/main" id="{99DA91CA-F5C9-4452-86E1-D287E6D733BD}"/>
              </a:ext>
            </a:extLst>
          </p:cNvPr>
          <p:cNvSpPr/>
          <p:nvPr/>
        </p:nvSpPr>
        <p:spPr>
          <a:xfrm>
            <a:off x="2139271" y="1893717"/>
            <a:ext cx="4835327" cy="2283266"/>
          </a:xfrm>
          <a:prstGeom prst="borderCallout2">
            <a:avLst>
              <a:gd name="adj1" fmla="val 49786"/>
              <a:gd name="adj2" fmla="val 103542"/>
              <a:gd name="adj3" fmla="val 50158"/>
              <a:gd name="adj4" fmla="val 123317"/>
              <a:gd name="adj5" fmla="val 35612"/>
              <a:gd name="adj6" fmla="val 139190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Grundsatz 5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Lebe in der Freundlichkeit und Menschenliebe Gottes!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Sei gnädig mit den Menschen!</a:t>
            </a:r>
            <a:endParaRPr lang="de-CH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6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15856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400" b="1" dirty="0"/>
              <a:t>Titus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385932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/>
              <a:t>Kapitel: 3 | Verse: 46</a:t>
            </a:r>
          </a:p>
        </p:txBody>
      </p:sp>
    </p:spTree>
    <p:extLst>
      <p:ext uri="{BB962C8B-B14F-4D97-AF65-F5344CB8AC3E}">
        <p14:creationId xmlns:p14="http://schemas.microsoft.com/office/powerpoint/2010/main" val="3876907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A8210F-6657-4826-BB3D-49F963882D7E}"/>
              </a:ext>
            </a:extLst>
          </p:cNvPr>
          <p:cNvSpPr txBox="1"/>
          <p:nvPr/>
        </p:nvSpPr>
        <p:spPr>
          <a:xfrm>
            <a:off x="483674" y="559461"/>
            <a:ext cx="1004005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"Erinnere sie, dass sie sich den Regierenden und Obrigkeiten </a:t>
            </a:r>
          </a:p>
          <a:p>
            <a:r>
              <a:rPr lang="de-DE" sz="3000" dirty="0"/>
              <a:t>unterordnen und gehorsam sind, zu jedem guten Werk bereit; </a:t>
            </a:r>
          </a:p>
          <a:p>
            <a:r>
              <a:rPr lang="de-DE" sz="3000" dirty="0"/>
              <a:t>2 dass sie niemand verlästern, nicht streitsüchtig sind, sondern </a:t>
            </a:r>
          </a:p>
          <a:p>
            <a:r>
              <a:rPr lang="de-DE" sz="3000" dirty="0"/>
              <a:t>gütig, indem sie allen Menschen gegenüber alle Sanftmut </a:t>
            </a:r>
          </a:p>
          <a:p>
            <a:r>
              <a:rPr lang="de-DE" sz="3000" dirty="0"/>
              <a:t>erweisen. 3 Denn auch wir waren einst unverständig, </a:t>
            </a:r>
          </a:p>
          <a:p>
            <a:r>
              <a:rPr lang="de-DE" sz="3000" dirty="0"/>
              <a:t>ungehorsam, gingen in die Irre, dienten mannigfachen Lüsten </a:t>
            </a:r>
          </a:p>
          <a:p>
            <a:r>
              <a:rPr lang="de-DE" sz="3000" dirty="0"/>
              <a:t>und Vergnügungen, lebten in Bosheit und Neid, verhasst und </a:t>
            </a:r>
          </a:p>
          <a:p>
            <a:r>
              <a:rPr lang="de-DE" sz="3000" dirty="0"/>
              <a:t>einander hassend. 4 Als aber die </a:t>
            </a:r>
            <a:r>
              <a:rPr lang="de-DE" sz="3000" b="1" dirty="0"/>
              <a:t>Freundlichkeit und </a:t>
            </a:r>
          </a:p>
          <a:p>
            <a:r>
              <a:rPr lang="de-DE" sz="3000" b="1" dirty="0"/>
              <a:t>Menschenliebe Gottes</a:t>
            </a:r>
            <a:r>
              <a:rPr lang="de-DE" sz="3000" dirty="0"/>
              <a:t>, unseres Retters, erschien, </a:t>
            </a:r>
          </a:p>
          <a:p>
            <a:r>
              <a:rPr lang="de-DE" sz="3000" dirty="0"/>
              <a:t>5 da hat er uns — nicht um der Werke der </a:t>
            </a:r>
            <a:r>
              <a:rPr lang="de-DE" sz="3000" dirty="0" err="1"/>
              <a:t>Gerechtig</a:t>
            </a:r>
            <a:r>
              <a:rPr lang="de-DE" sz="3000" dirty="0"/>
              <a:t>-</a:t>
            </a:r>
          </a:p>
          <a:p>
            <a:r>
              <a:rPr lang="de-DE" sz="3000" dirty="0" err="1"/>
              <a:t>keit</a:t>
            </a:r>
            <a:r>
              <a:rPr lang="de-DE" sz="3000" dirty="0"/>
              <a:t> willen, die wir getan hätten, sondern aufgrund </a:t>
            </a:r>
          </a:p>
          <a:p>
            <a:r>
              <a:rPr lang="de-DE" sz="3000" dirty="0"/>
              <a:t>seiner Barmherzigkeit errettet." </a:t>
            </a:r>
            <a:r>
              <a:rPr lang="de-DE" sz="3000" b="1" dirty="0"/>
              <a:t>(3,1-5a)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40926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614ED-581F-4245-AB4B-291B5A34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04" y="141351"/>
            <a:ext cx="11432126" cy="665052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AD280D4F-22E9-4E62-A144-A68E1A5B1CEF}"/>
              </a:ext>
            </a:extLst>
          </p:cNvPr>
          <p:cNvSpPr/>
          <p:nvPr/>
        </p:nvSpPr>
        <p:spPr>
          <a:xfrm>
            <a:off x="-225814" y="37615"/>
            <a:ext cx="77323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Legende: mit gebogener Linie 8">
            <a:extLst>
              <a:ext uri="{FF2B5EF4-FFF2-40B4-BE49-F238E27FC236}">
                <a16:creationId xmlns:a16="http://schemas.microsoft.com/office/drawing/2014/main" id="{99DA91CA-F5C9-4452-86E1-D287E6D733BD}"/>
              </a:ext>
            </a:extLst>
          </p:cNvPr>
          <p:cNvSpPr/>
          <p:nvPr/>
        </p:nvSpPr>
        <p:spPr>
          <a:xfrm>
            <a:off x="1360968" y="3195143"/>
            <a:ext cx="5162810" cy="2082859"/>
          </a:xfrm>
          <a:prstGeom prst="borderCallout2">
            <a:avLst>
              <a:gd name="adj1" fmla="val 49786"/>
              <a:gd name="adj2" fmla="val 103542"/>
              <a:gd name="adj3" fmla="val 50158"/>
              <a:gd name="adj4" fmla="val 123317"/>
              <a:gd name="adj5" fmla="val 35612"/>
              <a:gd name="adj6" fmla="val 139190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Grundsatz 6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Meide Unnützes und Nichtiges! Weise sektiererische (verkehrte) Menschen ab!</a:t>
            </a:r>
            <a:endParaRPr lang="de-CH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634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A8210F-6657-4826-BB3D-49F963882D7E}"/>
              </a:ext>
            </a:extLst>
          </p:cNvPr>
          <p:cNvSpPr txBox="1"/>
          <p:nvPr/>
        </p:nvSpPr>
        <p:spPr>
          <a:xfrm>
            <a:off x="483674" y="1099592"/>
            <a:ext cx="995913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"Die törichten Streitfragen aber und Geschlechtsregister, </a:t>
            </a:r>
          </a:p>
          <a:p>
            <a:r>
              <a:rPr lang="de-DE" sz="3000" dirty="0"/>
              <a:t>sowie Zwistigkeiten und Auseinandersetzungen über das </a:t>
            </a:r>
          </a:p>
          <a:p>
            <a:r>
              <a:rPr lang="de-DE" sz="3000" dirty="0"/>
              <a:t>Gesetz meide; denn sie sind unnütz und nichtig. 10 Einen </a:t>
            </a:r>
          </a:p>
          <a:p>
            <a:r>
              <a:rPr lang="de-DE" sz="3000" dirty="0"/>
              <a:t>sektiererischen Menschen weise nach ein- und zweimaliger </a:t>
            </a:r>
          </a:p>
          <a:p>
            <a:r>
              <a:rPr lang="de-DE" sz="3000" dirty="0"/>
              <a:t>Zurechtweisung ab, 11 da du weißt, dass ein solcher </a:t>
            </a:r>
          </a:p>
          <a:p>
            <a:r>
              <a:rPr lang="de-DE" sz="3000" dirty="0"/>
              <a:t>verkehrt ist und sündigt und sich selbst verurteilt hat." </a:t>
            </a:r>
            <a:r>
              <a:rPr lang="de-DE" sz="3000" b="1" dirty="0"/>
              <a:t>(3,9-11)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26857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A8210F-6657-4826-BB3D-49F963882D7E}"/>
              </a:ext>
            </a:extLst>
          </p:cNvPr>
          <p:cNvSpPr txBox="1"/>
          <p:nvPr/>
        </p:nvSpPr>
        <p:spPr>
          <a:xfrm>
            <a:off x="483674" y="186760"/>
            <a:ext cx="65555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Lasst uns gemeinsam die Gemeinde des </a:t>
            </a:r>
          </a:p>
          <a:p>
            <a:r>
              <a:rPr lang="de-DE" sz="3000" dirty="0"/>
              <a:t>Herrn Jesus nach biblischen Grundsätzen</a:t>
            </a:r>
          </a:p>
          <a:p>
            <a:r>
              <a:rPr lang="de-DE" sz="3000" dirty="0"/>
              <a:t>bauen, bis er wiederkommt!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F338A22-5DFA-431B-A003-888A2F0EDA4E}"/>
              </a:ext>
            </a:extLst>
          </p:cNvPr>
          <p:cNvSpPr txBox="1"/>
          <p:nvPr/>
        </p:nvSpPr>
        <p:spPr>
          <a:xfrm>
            <a:off x="483674" y="1890084"/>
            <a:ext cx="874699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dirty="0"/>
              <a:t>Er ist der Erlöser </a:t>
            </a:r>
            <a:r>
              <a:rPr lang="de-DE" sz="2600" dirty="0"/>
              <a:t>(Engl. </a:t>
            </a:r>
            <a:r>
              <a:rPr lang="en-US" sz="2600" dirty="0"/>
              <a:t>"There is a redeemer" von Keith Green)</a:t>
            </a:r>
          </a:p>
          <a:p>
            <a:endParaRPr lang="de-CH" sz="1000" dirty="0"/>
          </a:p>
          <a:p>
            <a:r>
              <a:rPr lang="de-CH" sz="2600" dirty="0"/>
              <a:t>Er ist der Erlöser, Jesus, Gottes Sohn;</a:t>
            </a:r>
          </a:p>
          <a:p>
            <a:r>
              <a:rPr lang="de-CH" sz="2600" dirty="0"/>
              <a:t>Gottes Lamm, erwählt zu tragen unserer Sünde Lohn.</a:t>
            </a:r>
          </a:p>
          <a:p>
            <a:r>
              <a:rPr lang="de-CH" sz="1500" dirty="0"/>
              <a:t> </a:t>
            </a:r>
          </a:p>
          <a:p>
            <a:r>
              <a:rPr lang="de-CH" sz="2600" i="1" dirty="0"/>
              <a:t>Chorus</a:t>
            </a:r>
            <a:endParaRPr lang="de-CH" sz="2600" dirty="0"/>
          </a:p>
          <a:p>
            <a:r>
              <a:rPr lang="de-CH" sz="2600" dirty="0">
                <a:highlight>
                  <a:srgbClr val="FFFF00"/>
                </a:highlight>
              </a:rPr>
              <a:t>Danke, lieber Vater, du gabst uns deinen Sohn.</a:t>
            </a:r>
          </a:p>
          <a:p>
            <a:r>
              <a:rPr lang="de-CH" sz="2600" dirty="0">
                <a:highlight>
                  <a:srgbClr val="FFFF00"/>
                </a:highlight>
              </a:rPr>
              <a:t>Dein Geist gibt uns die Kraft zu dienen, bis er wiederkommt.</a:t>
            </a:r>
          </a:p>
          <a:p>
            <a:r>
              <a:rPr lang="de-CH" sz="1500" dirty="0"/>
              <a:t> </a:t>
            </a:r>
          </a:p>
          <a:p>
            <a:r>
              <a:rPr lang="de-CH" sz="2600" dirty="0"/>
              <a:t>Jesus, mein Erlöser, höchster aller Namen,</a:t>
            </a:r>
          </a:p>
          <a:p>
            <a:r>
              <a:rPr lang="de-CH" sz="2600" dirty="0"/>
              <a:t>Gottes Lamm, erwählt zu tragen meiner Sünde Lohn.</a:t>
            </a:r>
          </a:p>
          <a:p>
            <a:r>
              <a:rPr lang="de-CH" sz="1500" dirty="0"/>
              <a:t> </a:t>
            </a:r>
          </a:p>
          <a:p>
            <a:r>
              <a:rPr lang="de-CH" sz="2600" dirty="0"/>
              <a:t>Einst </a:t>
            </a:r>
            <a:r>
              <a:rPr lang="de-CH" sz="2600" dirty="0" err="1"/>
              <a:t>werd</a:t>
            </a:r>
            <a:r>
              <a:rPr lang="de-CH" sz="2600" dirty="0"/>
              <a:t> ich ihn sehen in der Herrlichkeit.</a:t>
            </a:r>
          </a:p>
          <a:p>
            <a:r>
              <a:rPr lang="de-CH" sz="2600" dirty="0"/>
              <a:t>Meinem König </a:t>
            </a:r>
            <a:r>
              <a:rPr lang="de-CH" sz="2600" dirty="0" err="1"/>
              <a:t>werd</a:t>
            </a:r>
            <a:r>
              <a:rPr lang="de-CH" sz="2600" dirty="0"/>
              <a:t> ich dienen bis in alle Ewigkeit.</a:t>
            </a:r>
          </a:p>
        </p:txBody>
      </p:sp>
    </p:spTree>
    <p:extLst>
      <p:ext uri="{BB962C8B-B14F-4D97-AF65-F5344CB8AC3E}">
        <p14:creationId xmlns:p14="http://schemas.microsoft.com/office/powerpoint/2010/main" val="17454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04F77AA-405D-495E-BAF5-1205EA9ADDB5}"/>
              </a:ext>
            </a:extLst>
          </p:cNvPr>
          <p:cNvSpPr txBox="1"/>
          <p:nvPr/>
        </p:nvSpPr>
        <p:spPr>
          <a:xfrm>
            <a:off x="4400425" y="4855618"/>
            <a:ext cx="339115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5500" b="1" dirty="0"/>
              <a:t>Titus Teil 2</a:t>
            </a:r>
          </a:p>
        </p:txBody>
      </p:sp>
    </p:spTree>
    <p:extLst>
      <p:ext uri="{BB962C8B-B14F-4D97-AF65-F5344CB8AC3E}">
        <p14:creationId xmlns:p14="http://schemas.microsoft.com/office/powerpoint/2010/main" val="197562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838915"/>
            <a:ext cx="251229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Pastoralbriefe: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30429" y="1490008"/>
            <a:ext cx="85394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Timotheus </a:t>
            </a:r>
            <a:r>
              <a:rPr lang="de-CH" sz="3000" dirty="0">
                <a:sym typeface="Wingdings" panose="05000000000000000000" pitchFamily="2" charset="2"/>
              </a:rPr>
              <a:t></a:t>
            </a:r>
            <a:r>
              <a:rPr lang="de-CH" sz="3000" dirty="0"/>
              <a:t> Ephesus </a:t>
            </a:r>
            <a:r>
              <a:rPr lang="de-CH" sz="3000" dirty="0">
                <a:sym typeface="Wingdings" panose="05000000000000000000" pitchFamily="2" charset="2"/>
              </a:rPr>
              <a:t></a:t>
            </a:r>
            <a:r>
              <a:rPr lang="de-CH" sz="3000" dirty="0"/>
              <a:t> </a:t>
            </a:r>
          </a:p>
          <a:p>
            <a:r>
              <a:rPr lang="de-CH" sz="3000" dirty="0"/>
              <a:t>gegründet anlässlich 3. Missionsreise um ca. 53 n.Chr.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3D5801D-9D05-4C72-B287-CD26A247F466}"/>
              </a:ext>
            </a:extLst>
          </p:cNvPr>
          <p:cNvSpPr txBox="1"/>
          <p:nvPr/>
        </p:nvSpPr>
        <p:spPr>
          <a:xfrm>
            <a:off x="529721" y="2918308"/>
            <a:ext cx="85394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Titus </a:t>
            </a:r>
            <a:r>
              <a:rPr lang="de-CH" sz="3000" dirty="0">
                <a:sym typeface="Wingdings" panose="05000000000000000000" pitchFamily="2" charset="2"/>
              </a:rPr>
              <a:t></a:t>
            </a:r>
            <a:r>
              <a:rPr lang="de-CH" sz="3000" dirty="0"/>
              <a:t> Gemeinden in Kreta </a:t>
            </a:r>
            <a:r>
              <a:rPr lang="en-US" sz="3000" dirty="0">
                <a:sym typeface="Wingdings" panose="05000000000000000000" pitchFamily="2" charset="2"/>
              </a:rPr>
              <a:t></a:t>
            </a:r>
            <a:r>
              <a:rPr lang="de-CH" sz="3000" dirty="0"/>
              <a:t> </a:t>
            </a:r>
          </a:p>
          <a:p>
            <a:r>
              <a:rPr lang="de-CH" sz="3000" dirty="0"/>
              <a:t>gegründet anlässlich 5. Missionsreise um ca. 64 n.Chr.</a:t>
            </a:r>
          </a:p>
        </p:txBody>
      </p:sp>
    </p:spTree>
    <p:extLst>
      <p:ext uri="{BB962C8B-B14F-4D97-AF65-F5344CB8AC3E}">
        <p14:creationId xmlns:p14="http://schemas.microsoft.com/office/powerpoint/2010/main" val="230098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614ED-581F-4245-AB4B-291B5A34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04" y="141351"/>
            <a:ext cx="11432126" cy="665052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D8EE9AC2-86F1-4C87-A0E9-B920C66A80F1}"/>
              </a:ext>
            </a:extLst>
          </p:cNvPr>
          <p:cNvSpPr/>
          <p:nvPr/>
        </p:nvSpPr>
        <p:spPr>
          <a:xfrm>
            <a:off x="0" y="8506"/>
            <a:ext cx="12192000" cy="61753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H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7D2EB75-B632-4C84-9F5C-1EBF4BC3C204}"/>
              </a:ext>
            </a:extLst>
          </p:cNvPr>
          <p:cNvGrpSpPr/>
          <p:nvPr/>
        </p:nvGrpSpPr>
        <p:grpSpPr>
          <a:xfrm>
            <a:off x="415044" y="3982624"/>
            <a:ext cx="11147407" cy="1946090"/>
            <a:chOff x="370013" y="3982624"/>
            <a:chExt cx="11155680" cy="1946090"/>
          </a:xfrm>
        </p:grpSpPr>
        <p:sp>
          <p:nvSpPr>
            <p:cNvPr id="4" name="Legende: mit Pfeil nach unten 3">
              <a:extLst>
                <a:ext uri="{FF2B5EF4-FFF2-40B4-BE49-F238E27FC236}">
                  <a16:creationId xmlns:a16="http://schemas.microsoft.com/office/drawing/2014/main" id="{D329F5F6-FEF4-435D-BFB5-FFCD24406252}"/>
                </a:ext>
              </a:extLst>
            </p:cNvPr>
            <p:cNvSpPr/>
            <p:nvPr/>
          </p:nvSpPr>
          <p:spPr>
            <a:xfrm>
              <a:off x="370013" y="3982624"/>
              <a:ext cx="11155680" cy="1946090"/>
            </a:xfrm>
            <a:prstGeom prst="downArrow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EE5D09DB-7CA1-4785-9FDD-7A2B2F953D93}"/>
                </a:ext>
              </a:extLst>
            </p:cNvPr>
            <p:cNvSpPr txBox="1"/>
            <p:nvPr/>
          </p:nvSpPr>
          <p:spPr>
            <a:xfrm>
              <a:off x="1351905" y="4118444"/>
              <a:ext cx="921974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3000" dirty="0">
                  <a:solidFill>
                    <a:schemeClr val="bg1"/>
                  </a:solidFill>
                </a:rPr>
                <a:t>Der Herr hat durch SEIN Leben, SEIN Leiden, SEINEN </a:t>
              </a:r>
            </a:p>
            <a:p>
              <a:pPr algn="ctr"/>
              <a:r>
                <a:rPr lang="de-DE" sz="3000" dirty="0">
                  <a:solidFill>
                    <a:schemeClr val="bg1"/>
                  </a:solidFill>
                </a:rPr>
                <a:t>Tod und SEINER Auferstehung SEIN Werk auf Erden getan! </a:t>
              </a:r>
              <a:endParaRPr lang="de-CH" sz="3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352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320049"/>
            <a:ext cx="78983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b="1" dirty="0"/>
              <a:t>Nun sind wir an der Reihe! Wir sind angehalten, </a:t>
            </a:r>
          </a:p>
          <a:p>
            <a:r>
              <a:rPr lang="de-DE" sz="3000" b="1" u="sng" dirty="0"/>
              <a:t>eifrig gute Werke zu tun!</a:t>
            </a:r>
            <a:endParaRPr lang="de-CH" sz="30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30429" y="1727531"/>
            <a:ext cx="90908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"Jesus sprach nun wieder zu ihnen: Friede euch! </a:t>
            </a:r>
            <a:r>
              <a:rPr lang="de-CH" sz="3000" u="sng" dirty="0"/>
              <a:t>Wie der </a:t>
            </a:r>
          </a:p>
          <a:p>
            <a:r>
              <a:rPr lang="de-CH" sz="3000" u="sng" dirty="0"/>
              <a:t>Vater mich ausgesandt hat, sende ich auch euch.</a:t>
            </a:r>
            <a:r>
              <a:rPr lang="de-CH" sz="3000" dirty="0"/>
              <a:t> 22 Und </a:t>
            </a:r>
          </a:p>
          <a:p>
            <a:r>
              <a:rPr lang="de-CH" sz="3000" dirty="0"/>
              <a:t>als er dies gesagt hatte, hauchte er sie an und spricht zu </a:t>
            </a:r>
          </a:p>
          <a:p>
            <a:r>
              <a:rPr lang="de-CH" sz="3000" dirty="0"/>
              <a:t>ihnen: </a:t>
            </a:r>
            <a:r>
              <a:rPr lang="de-CH" sz="3000" u="sng" dirty="0"/>
              <a:t>Empfangt Heiligen Geist!</a:t>
            </a:r>
            <a:r>
              <a:rPr lang="de-CH" sz="3000" dirty="0"/>
              <a:t>" </a:t>
            </a:r>
            <a:r>
              <a:rPr lang="de-CH" sz="3000" b="1" dirty="0"/>
              <a:t>(Joh 20,21)</a:t>
            </a:r>
            <a:endParaRPr lang="de-CH" sz="30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600D53-DB5C-41A7-A034-4BC1BF5BF4B5}"/>
              </a:ext>
            </a:extLst>
          </p:cNvPr>
          <p:cNvSpPr txBox="1"/>
          <p:nvPr/>
        </p:nvSpPr>
        <p:spPr>
          <a:xfrm>
            <a:off x="529721" y="4098269"/>
            <a:ext cx="840614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"Glaubwürdig ist das Wort, und ich will, dass du dies </a:t>
            </a:r>
          </a:p>
          <a:p>
            <a:r>
              <a:rPr lang="de-CH" sz="3000" dirty="0"/>
              <a:t>mit allem Nachdruck bekräftigst, damit die, welche </a:t>
            </a:r>
          </a:p>
          <a:p>
            <a:r>
              <a:rPr lang="de-CH" sz="3000" dirty="0"/>
              <a:t>an Gott gläubig wurden, darauf bedacht sind, </a:t>
            </a:r>
          </a:p>
          <a:p>
            <a:r>
              <a:rPr lang="de-CH" sz="3000" u="sng" dirty="0"/>
              <a:t>eifrig gute Werke zu tun</a:t>
            </a:r>
            <a:r>
              <a:rPr lang="de-CH" sz="3000" dirty="0"/>
              <a:t>." </a:t>
            </a:r>
            <a:r>
              <a:rPr lang="de-CH" sz="3000" b="1" dirty="0"/>
              <a:t>(3,8) 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11017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30429" y="662948"/>
            <a:ext cx="915436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Der Herr wird zu SEINER Zeit das Werk vollenden</a:t>
            </a:r>
          </a:p>
          <a:p>
            <a:endParaRPr lang="de-DE" sz="600" dirty="0"/>
          </a:p>
          <a:p>
            <a:r>
              <a:rPr lang="de-DE" sz="3000" dirty="0">
                <a:sym typeface="Wingdings" panose="05000000000000000000" pitchFamily="2" charset="2"/>
              </a:rPr>
              <a:t>	</a:t>
            </a:r>
            <a:r>
              <a:rPr lang="de-DE" sz="3000" dirty="0"/>
              <a:t> Bei der Wiederkunft des Herrn für die Gemeinde</a:t>
            </a:r>
            <a:endParaRPr lang="de-CH" sz="30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ABF118B-10B2-4FD0-BCF3-2D3CC7512B72}"/>
              </a:ext>
            </a:extLst>
          </p:cNvPr>
          <p:cNvSpPr txBox="1"/>
          <p:nvPr/>
        </p:nvSpPr>
        <p:spPr>
          <a:xfrm>
            <a:off x="530429" y="2211106"/>
            <a:ext cx="87413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</a:t>
            </a:r>
            <a:r>
              <a:rPr lang="de-DE" sz="3200" dirty="0"/>
              <a:t>Indem wir die glückselige Hoffnung erwarten und </a:t>
            </a:r>
          </a:p>
          <a:p>
            <a:r>
              <a:rPr lang="de-DE" sz="3200"/>
              <a:t>die </a:t>
            </a:r>
            <a:r>
              <a:rPr lang="de-DE" sz="3200" dirty="0"/>
              <a:t>Erscheinung der Herrlichkeit des großen </a:t>
            </a:r>
            <a:r>
              <a:rPr lang="de-DE" sz="3200"/>
              <a:t>Gottes </a:t>
            </a:r>
          </a:p>
          <a:p>
            <a:r>
              <a:rPr lang="de-DE" sz="3200"/>
              <a:t>und </a:t>
            </a:r>
            <a:r>
              <a:rPr lang="de-DE" sz="3200" dirty="0"/>
              <a:t>unseres Retters Jesus Christus." </a:t>
            </a:r>
            <a:r>
              <a:rPr lang="de-CH" sz="3000" b="1" dirty="0"/>
              <a:t>(Tit 2,13)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56345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614ED-581F-4245-AB4B-291B5A34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04" y="141351"/>
            <a:ext cx="11432126" cy="6650528"/>
          </a:xfrm>
          <a:prstGeom prst="rect">
            <a:avLst/>
          </a:prstGeom>
        </p:spPr>
      </p:pic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A98E90D-5DF7-4AC9-914F-D8CC4D1C3923}"/>
              </a:ext>
            </a:extLst>
          </p:cNvPr>
          <p:cNvGrpSpPr/>
          <p:nvPr/>
        </p:nvGrpSpPr>
        <p:grpSpPr>
          <a:xfrm>
            <a:off x="0" y="0"/>
            <a:ext cx="12192000" cy="6175390"/>
            <a:chOff x="0" y="0"/>
            <a:chExt cx="12192000" cy="6175390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D8EE9AC2-86F1-4C87-A0E9-B920C66A80F1}"/>
                </a:ext>
              </a:extLst>
            </p:cNvPr>
            <p:cNvSpPr/>
            <p:nvPr/>
          </p:nvSpPr>
          <p:spPr>
            <a:xfrm>
              <a:off x="0" y="0"/>
              <a:ext cx="12192000" cy="61753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dirty="0"/>
                <a:t>H</a:t>
              </a:r>
            </a:p>
          </p:txBody>
        </p:sp>
        <p:grpSp>
          <p:nvGrpSpPr>
            <p:cNvPr id="6" name="Gruppieren 5">
              <a:extLst>
                <a:ext uri="{FF2B5EF4-FFF2-40B4-BE49-F238E27FC236}">
                  <a16:creationId xmlns:a16="http://schemas.microsoft.com/office/drawing/2014/main" id="{B7D2EB75-B632-4C84-9F5C-1EBF4BC3C204}"/>
                </a:ext>
              </a:extLst>
            </p:cNvPr>
            <p:cNvGrpSpPr/>
            <p:nvPr/>
          </p:nvGrpSpPr>
          <p:grpSpPr>
            <a:xfrm>
              <a:off x="415044" y="3982624"/>
              <a:ext cx="11147407" cy="1946090"/>
              <a:chOff x="370013" y="3982624"/>
              <a:chExt cx="11155680" cy="1946090"/>
            </a:xfrm>
          </p:grpSpPr>
          <p:sp>
            <p:nvSpPr>
              <p:cNvPr id="4" name="Legende: mit Pfeil nach unten 3">
                <a:extLst>
                  <a:ext uri="{FF2B5EF4-FFF2-40B4-BE49-F238E27FC236}">
                    <a16:creationId xmlns:a16="http://schemas.microsoft.com/office/drawing/2014/main" id="{D329F5F6-FEF4-435D-BFB5-FFCD24406252}"/>
                  </a:ext>
                </a:extLst>
              </p:cNvPr>
              <p:cNvSpPr/>
              <p:nvPr/>
            </p:nvSpPr>
            <p:spPr>
              <a:xfrm>
                <a:off x="370013" y="3982624"/>
                <a:ext cx="11155680" cy="1946090"/>
              </a:xfrm>
              <a:prstGeom prst="downArrow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/>
              </a:p>
            </p:txBody>
          </p:sp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EE5D09DB-7CA1-4785-9FDD-7A2B2F953D93}"/>
                  </a:ext>
                </a:extLst>
              </p:cNvPr>
              <p:cNvSpPr txBox="1"/>
              <p:nvPr/>
            </p:nvSpPr>
            <p:spPr>
              <a:xfrm>
                <a:off x="1351905" y="4118444"/>
                <a:ext cx="9219745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3000" dirty="0">
                    <a:solidFill>
                      <a:schemeClr val="bg1"/>
                    </a:solidFill>
                  </a:rPr>
                  <a:t>Der Herr hat durch SEIN Leben, SEIN Leiden, SEINEN </a:t>
                </a:r>
              </a:p>
              <a:p>
                <a:pPr algn="ctr"/>
                <a:r>
                  <a:rPr lang="de-DE" sz="3000" dirty="0">
                    <a:solidFill>
                      <a:schemeClr val="bg1"/>
                    </a:solidFill>
                  </a:rPr>
                  <a:t>Tod und SEINER Auferstehung SEIN Werk auf Erden getan! </a:t>
                </a:r>
                <a:endParaRPr lang="de-CH" sz="3000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075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0C614ED-581F-4245-AB4B-291B5A34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04" y="141351"/>
            <a:ext cx="11432126" cy="6650528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3C8EFDFC-7B4B-420B-A829-A67BDF6B1D92}"/>
              </a:ext>
            </a:extLst>
          </p:cNvPr>
          <p:cNvSpPr/>
          <p:nvPr/>
        </p:nvSpPr>
        <p:spPr>
          <a:xfrm>
            <a:off x="4218999" y="0"/>
            <a:ext cx="779579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Legende: mit gebogener Linie 8">
            <a:extLst>
              <a:ext uri="{FF2B5EF4-FFF2-40B4-BE49-F238E27FC236}">
                <a16:creationId xmlns:a16="http://schemas.microsoft.com/office/drawing/2014/main" id="{99DA91CA-F5C9-4452-86E1-D287E6D733BD}"/>
              </a:ext>
            </a:extLst>
          </p:cNvPr>
          <p:cNvSpPr/>
          <p:nvPr/>
        </p:nvSpPr>
        <p:spPr>
          <a:xfrm>
            <a:off x="4253024" y="1224871"/>
            <a:ext cx="4033726" cy="2059056"/>
          </a:xfrm>
          <a:prstGeom prst="borderCallout2">
            <a:avLst>
              <a:gd name="adj1" fmla="val 41731"/>
              <a:gd name="adj2" fmla="val -4739"/>
              <a:gd name="adj3" fmla="val 41731"/>
              <a:gd name="adj4" fmla="val -19619"/>
              <a:gd name="adj5" fmla="val 21356"/>
              <a:gd name="adj6" fmla="val -27029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Grundsatz 1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Triff die richtige Wahl!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Vieles hängt ab von der richtigen Leiterschaft</a:t>
            </a:r>
            <a:endParaRPr lang="de-CH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84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9721" y="312907"/>
            <a:ext cx="10656572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"Ich habe dich zu dem Zweck in Kreta zurückgelassen, damit du </a:t>
            </a:r>
          </a:p>
          <a:p>
            <a:r>
              <a:rPr lang="de-CH" sz="2800" dirty="0"/>
              <a:t>das, was noch mangelt, in Ordnung bringst und in jeder Stadt Älteste </a:t>
            </a:r>
          </a:p>
          <a:p>
            <a:r>
              <a:rPr lang="de-CH" sz="2800" dirty="0"/>
              <a:t>einsetzt, so wie ich dir die Anweisung gegeben habe: 6 wenn einer </a:t>
            </a:r>
          </a:p>
          <a:p>
            <a:r>
              <a:rPr lang="de-CH" sz="2800" dirty="0"/>
              <a:t>untadelig ist, Mann einer Frau, und treue Kinder hat, über die keine </a:t>
            </a:r>
          </a:p>
          <a:p>
            <a:r>
              <a:rPr lang="de-CH" sz="2800" dirty="0"/>
              <a:t>Klage wegen Ausschweifung oder Aufsässigkeit vorliegt. 7 Denn ein </a:t>
            </a:r>
          </a:p>
          <a:p>
            <a:r>
              <a:rPr lang="de-CH" sz="2800" dirty="0"/>
              <a:t>Aufseher muss untadelig sein als ein Haushalter Gottes, nicht </a:t>
            </a:r>
          </a:p>
          <a:p>
            <a:r>
              <a:rPr lang="de-CH" sz="2800" dirty="0"/>
              <a:t>eigenmächtig, nicht jähzornig, nicht der Trunkenheit ergeben, nicht </a:t>
            </a:r>
          </a:p>
          <a:p>
            <a:r>
              <a:rPr lang="de-CH" sz="2800" dirty="0"/>
              <a:t>gewalttätig, nicht nach schändlichem Gewinn strebend, 8 sondern </a:t>
            </a:r>
          </a:p>
          <a:p>
            <a:r>
              <a:rPr lang="de-CH" sz="2800" dirty="0"/>
              <a:t>gastfreundlich, das Gute liebend, besonnen, gerecht, heilig, beherrscht; </a:t>
            </a:r>
          </a:p>
          <a:p>
            <a:r>
              <a:rPr lang="de-CH" sz="2800" dirty="0"/>
              <a:t>9 einer, der sich an das zuverlässige Wort hält, wie es </a:t>
            </a:r>
          </a:p>
          <a:p>
            <a:r>
              <a:rPr lang="de-CH" sz="2800" dirty="0"/>
              <a:t>der Lehre entspricht, damit er imstande ist, sowohl </a:t>
            </a:r>
          </a:p>
          <a:p>
            <a:r>
              <a:rPr lang="de-CH" sz="2800" dirty="0"/>
              <a:t>mit der gesunden Lehre zu ermahnen als auch die </a:t>
            </a:r>
          </a:p>
          <a:p>
            <a:r>
              <a:rPr lang="de-CH" sz="2800" dirty="0"/>
              <a:t>Widersprechenden zu überführen." </a:t>
            </a:r>
            <a:r>
              <a:rPr lang="de-CH" sz="2800" b="1" dirty="0"/>
              <a:t>(1,5-9)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235559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1050</Words>
  <Application>Microsoft Office PowerPoint</Application>
  <PresentationFormat>Breitbild</PresentationFormat>
  <Paragraphs>135</Paragraphs>
  <Slides>24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Trebuchet MS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Mike</dc:creator>
  <cp:lastModifiedBy>RB</cp:lastModifiedBy>
  <cp:revision>1044</cp:revision>
  <cp:lastPrinted>2019-08-13T14:18:40Z</cp:lastPrinted>
  <dcterms:created xsi:type="dcterms:W3CDTF">2018-08-12T05:46:28Z</dcterms:created>
  <dcterms:modified xsi:type="dcterms:W3CDTF">2021-03-20T07:30:45Z</dcterms:modified>
</cp:coreProperties>
</file>