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59" r:id="rId4"/>
    <p:sldId id="376" r:id="rId5"/>
    <p:sldId id="365" r:id="rId6"/>
    <p:sldId id="368" r:id="rId7"/>
    <p:sldId id="369" r:id="rId8"/>
    <p:sldId id="370" r:id="rId9"/>
    <p:sldId id="371" r:id="rId10"/>
    <p:sldId id="373" r:id="rId11"/>
    <p:sldId id="374" r:id="rId12"/>
    <p:sldId id="375" r:id="rId13"/>
    <p:sldId id="377" r:id="rId14"/>
    <p:sldId id="378" r:id="rId15"/>
    <p:sldId id="379" r:id="rId16"/>
    <p:sldId id="372" r:id="rId17"/>
    <p:sldId id="380" r:id="rId18"/>
    <p:sldId id="382" r:id="rId19"/>
    <p:sldId id="381" r:id="rId20"/>
    <p:sldId id="383" r:id="rId21"/>
    <p:sldId id="385" r:id="rId22"/>
    <p:sldId id="386" r:id="rId23"/>
    <p:sldId id="387" r:id="rId24"/>
    <p:sldId id="384" r:id="rId25"/>
    <p:sldId id="388" r:id="rId26"/>
    <p:sldId id="360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934888" y="4928426"/>
            <a:ext cx="656936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1.+2. Timotheus Teil 3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2515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wenn sich auch jemand an Wettkämpfen beteiligt, </a:t>
            </a:r>
          </a:p>
          <a:p>
            <a:r>
              <a:rPr lang="de-CH" sz="3000" dirty="0"/>
              <a:t>so empfängt er doch nicht den Siegeskranz, wenn er nicht </a:t>
            </a:r>
          </a:p>
          <a:p>
            <a:r>
              <a:rPr lang="de-CH" sz="3000" dirty="0"/>
              <a:t>nach den Regeln kämpft." </a:t>
            </a:r>
            <a:r>
              <a:rPr lang="de-CH" sz="3000" b="1" dirty="0"/>
              <a:t>(2,5)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28953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Sportler | 2,5</a:t>
            </a:r>
          </a:p>
        </p:txBody>
      </p:sp>
    </p:spTree>
    <p:extLst>
      <p:ext uri="{BB962C8B-B14F-4D97-AF65-F5344CB8AC3E}">
        <p14:creationId xmlns:p14="http://schemas.microsoft.com/office/powerpoint/2010/main" val="24579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6172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"Der </a:t>
            </a:r>
            <a:r>
              <a:rPr lang="de-DE" sz="3000" dirty="0" err="1"/>
              <a:t>Ackersmann</a:t>
            </a:r>
            <a:r>
              <a:rPr lang="de-DE" sz="3000" dirty="0"/>
              <a:t>, der sich mit der Arbeit müht, hat den </a:t>
            </a:r>
          </a:p>
          <a:p>
            <a:r>
              <a:rPr lang="de-DE" sz="3000" dirty="0"/>
              <a:t>ersten Anspruch auf die Früchte. 7 Bedenke die Dinge, die </a:t>
            </a:r>
          </a:p>
          <a:p>
            <a:r>
              <a:rPr lang="de-DE" sz="3000" dirty="0"/>
              <a:t>ich sage; und der Herr gebe dir in allem Verständnis!" </a:t>
            </a:r>
            <a:r>
              <a:rPr lang="de-DE" sz="3000" b="1" dirty="0"/>
              <a:t>(2,6-7)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7488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Ackerbauer | 2,6-7</a:t>
            </a:r>
          </a:p>
        </p:txBody>
      </p:sp>
    </p:spTree>
    <p:extLst>
      <p:ext uri="{BB962C8B-B14F-4D97-AF65-F5344CB8AC3E}">
        <p14:creationId xmlns:p14="http://schemas.microsoft.com/office/powerpoint/2010/main" val="105144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167217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"Halte im Gedächtnis Jesus Christus, aus dem Samen Davids, der aus </a:t>
            </a:r>
          </a:p>
          <a:p>
            <a:r>
              <a:rPr lang="de-DE" sz="3000" dirty="0"/>
              <a:t>den Toten auferstanden ist nach meinem Evangelium, 9 in dessen </a:t>
            </a:r>
          </a:p>
          <a:p>
            <a:r>
              <a:rPr lang="de-DE" sz="3000" dirty="0"/>
              <a:t>Dienst ich Leiden erdulde, sogar Ketten wie ein Übeltäter — aber das </a:t>
            </a:r>
          </a:p>
          <a:p>
            <a:r>
              <a:rPr lang="de-DE" sz="3000" dirty="0"/>
              <a:t>Wort Gottes ist nicht gekettet! 10 Darum ertrage ich alles standhaft </a:t>
            </a:r>
          </a:p>
          <a:p>
            <a:r>
              <a:rPr lang="de-DE" sz="3000" dirty="0"/>
              <a:t>um der Auserwählten willen, damit auch sie die Errettung erlangen, </a:t>
            </a:r>
          </a:p>
          <a:p>
            <a:r>
              <a:rPr lang="de-DE" sz="3000" dirty="0"/>
              <a:t>die in Christus Jesus ist, mit ewiger Herrlichkeit. 11 Glaubwürdig ist das </a:t>
            </a:r>
          </a:p>
          <a:p>
            <a:r>
              <a:rPr lang="de-DE" sz="3000" dirty="0"/>
              <a:t>Wort: Wenn wir mitgestorben sind, so werden wir auch </a:t>
            </a:r>
            <a:r>
              <a:rPr lang="de-DE" sz="3000" dirty="0" err="1"/>
              <a:t>mitleben</a:t>
            </a:r>
            <a:r>
              <a:rPr lang="de-DE" sz="3000" dirty="0"/>
              <a:t>; </a:t>
            </a:r>
          </a:p>
          <a:p>
            <a:r>
              <a:rPr lang="de-DE" sz="3000" dirty="0"/>
              <a:t>12 wenn wir standhaft ausharren, so werden wir mitherrschen; wenn </a:t>
            </a:r>
          </a:p>
          <a:p>
            <a:r>
              <a:rPr lang="de-DE" sz="3000" dirty="0"/>
              <a:t>wir verleugnen, so wird er uns auch verleugnen; 13 wenn wir untreu </a:t>
            </a:r>
          </a:p>
          <a:p>
            <a:r>
              <a:rPr lang="de-DE" sz="3000" dirty="0"/>
              <a:t>sind, so bleibt er doch treu; er kann sich selbst nicht verleugnen." </a:t>
            </a:r>
            <a:r>
              <a:rPr lang="de-DE" sz="3000" b="1" dirty="0"/>
              <a:t>(2,8-13)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6588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Jesus Christus| 2,8-13</a:t>
            </a:r>
          </a:p>
        </p:txBody>
      </p:sp>
    </p:spTree>
    <p:extLst>
      <p:ext uri="{BB962C8B-B14F-4D97-AF65-F5344CB8AC3E}">
        <p14:creationId xmlns:p14="http://schemas.microsoft.com/office/powerpoint/2010/main" val="381961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137978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"Strebe eifrig danach, dich Gott als bewährt zu erweisen, als einen </a:t>
            </a:r>
          </a:p>
          <a:p>
            <a:r>
              <a:rPr lang="de-DE" sz="3000" dirty="0"/>
              <a:t>Arbeiter, der sich nicht zu schämen braucht, der das Wort der Wahrheit </a:t>
            </a:r>
          </a:p>
          <a:p>
            <a:r>
              <a:rPr lang="de-DE" sz="3000" dirty="0"/>
              <a:t>recht teilt. 16 Die unheiligen, nichtigen Schwätzereien aber meide; </a:t>
            </a:r>
          </a:p>
          <a:p>
            <a:r>
              <a:rPr lang="de-DE" sz="3000" dirty="0"/>
              <a:t>denn sie fördern nur noch mehr die Gottlosigkeit, 17 und ihr Wort </a:t>
            </a:r>
          </a:p>
          <a:p>
            <a:r>
              <a:rPr lang="de-DE" sz="3000" dirty="0"/>
              <a:t>frisst um sich wie ein Krebsgeschwür. Zu ihnen gehören Hymenäus </a:t>
            </a:r>
          </a:p>
          <a:p>
            <a:r>
              <a:rPr lang="de-DE" sz="3000" dirty="0"/>
              <a:t>und Philetus, 18 die von der Wahrheit abgeirrt sind, indem sie </a:t>
            </a:r>
          </a:p>
          <a:p>
            <a:r>
              <a:rPr lang="de-DE" sz="3000" dirty="0"/>
              <a:t>behaupten, die Auferstehung sei schon geschehen, und so den </a:t>
            </a:r>
          </a:p>
          <a:p>
            <a:r>
              <a:rPr lang="de-DE" sz="3000" dirty="0"/>
              <a:t>Glauben etlicher Leute umstürzen." </a:t>
            </a:r>
            <a:r>
              <a:rPr lang="de-DE" sz="3000" b="1" dirty="0"/>
              <a:t>(2,15-18)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5462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Arbeiter| 2,14-19</a:t>
            </a:r>
          </a:p>
        </p:txBody>
      </p:sp>
    </p:spTree>
    <p:extLst>
      <p:ext uri="{BB962C8B-B14F-4D97-AF65-F5344CB8AC3E}">
        <p14:creationId xmlns:p14="http://schemas.microsoft.com/office/powerpoint/2010/main" val="408889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8656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"In einem großen Haus gibt es aber nicht nur goldene und </a:t>
            </a:r>
          </a:p>
          <a:p>
            <a:r>
              <a:rPr lang="de-CH" sz="3000" dirty="0"/>
              <a:t>silberne Gefäße, sondern auch hölzerne und irdene, und zwar </a:t>
            </a:r>
          </a:p>
          <a:p>
            <a:r>
              <a:rPr lang="de-CH" sz="3000" dirty="0"/>
              <a:t>die einen zur Ehre, die anderen aber zur Unehre." </a:t>
            </a:r>
            <a:r>
              <a:rPr lang="de-CH" sz="3000" b="1" dirty="0"/>
              <a:t>(2,20)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65621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Gefässe in einem grossen Haus| 2,20-23</a:t>
            </a:r>
          </a:p>
        </p:txBody>
      </p:sp>
    </p:spTree>
    <p:extLst>
      <p:ext uri="{BB962C8B-B14F-4D97-AF65-F5344CB8AC3E}">
        <p14:creationId xmlns:p14="http://schemas.microsoft.com/office/powerpoint/2010/main" val="369023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807300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"Ein Knecht des Herrn aber soll nicht streiten, sondern milde </a:t>
            </a:r>
          </a:p>
          <a:p>
            <a:r>
              <a:rPr lang="de-CH" sz="3000" dirty="0"/>
              <a:t>sein gegen jedermann, fähig zu lehren, geduldig im Ertragen </a:t>
            </a:r>
          </a:p>
          <a:p>
            <a:r>
              <a:rPr lang="de-CH" sz="3000" dirty="0"/>
              <a:t>von Bosheiten; 25 er soll mit Sanftmut die Widerspenstigen </a:t>
            </a:r>
          </a:p>
          <a:p>
            <a:r>
              <a:rPr lang="de-CH" sz="3000" dirty="0"/>
              <a:t>zurechtweisen, ob ihnen Gott nicht noch Buße geben möchte </a:t>
            </a:r>
          </a:p>
          <a:p>
            <a:r>
              <a:rPr lang="de-CH" sz="3000" dirty="0"/>
              <a:t>zur Erkenntnis der Wahrheit 26 und sie wieder nüchtern </a:t>
            </a:r>
          </a:p>
          <a:p>
            <a:r>
              <a:rPr lang="de-CH" sz="3000" dirty="0"/>
              <a:t>werden aus dem Fallstrick des Teufels heraus, von dem sie </a:t>
            </a:r>
          </a:p>
          <a:p>
            <a:r>
              <a:rPr lang="de-CH" sz="3000" dirty="0"/>
              <a:t>lebendig gefangen worden sind für seinen Willen." </a:t>
            </a:r>
            <a:r>
              <a:rPr lang="de-CH" sz="3000" b="1" dirty="0"/>
              <a:t>(2,24-26)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47214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Knecht (Diener)| 2,24-26</a:t>
            </a:r>
          </a:p>
        </p:txBody>
      </p:sp>
    </p:spTree>
    <p:extLst>
      <p:ext uri="{BB962C8B-B14F-4D97-AF65-F5344CB8AC3E}">
        <p14:creationId xmlns:p14="http://schemas.microsoft.com/office/powerpoint/2010/main" val="21781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3350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Gefahren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5702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</a:t>
            </a:r>
            <a:r>
              <a:rPr lang="de-DE" sz="3000" dirty="0"/>
              <a:t>Das aber sollst du wissen, dass in den letzten Tagen (In der </a:t>
            </a:r>
          </a:p>
          <a:p>
            <a:r>
              <a:rPr lang="de-DE" sz="3000" dirty="0"/>
              <a:t>Zeit vor der Entrückung) schlimme Zeiten eintreten werden. </a:t>
            </a:r>
          </a:p>
          <a:p>
            <a:r>
              <a:rPr lang="de-DE" sz="3000" dirty="0"/>
              <a:t>2 Denn die Menschen werden … </a:t>
            </a:r>
            <a:r>
              <a:rPr lang="de-CH" sz="3000" dirty="0"/>
              <a:t>" </a:t>
            </a:r>
            <a:r>
              <a:rPr lang="de-CH" sz="3000" b="1" dirty="0"/>
              <a:t>(3,1-2a)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9828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Schlimme Zeiten | 3,1-9</a:t>
            </a:r>
          </a:p>
        </p:txBody>
      </p:sp>
    </p:spTree>
    <p:extLst>
      <p:ext uri="{BB962C8B-B14F-4D97-AF65-F5344CB8AC3E}">
        <p14:creationId xmlns:p14="http://schemas.microsoft.com/office/powerpoint/2010/main" val="25665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3350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Gefahren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06914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aber bist mir nachgefolgt in der Lehre, in der Lebensführung, </a:t>
            </a:r>
          </a:p>
          <a:p>
            <a:r>
              <a:rPr lang="de-CH" sz="3000" dirty="0"/>
              <a:t>im Vorsatz, im Glauben, in der Langmut, in der Liebe, im </a:t>
            </a:r>
          </a:p>
          <a:p>
            <a:r>
              <a:rPr lang="de-CH" sz="3000" dirty="0"/>
              <a:t>standhaften Ausharren, … Und alle, die gottesfürchtig leben wollen </a:t>
            </a:r>
          </a:p>
          <a:p>
            <a:r>
              <a:rPr lang="de-CH" sz="3000" dirty="0"/>
              <a:t>in Christus Jesus, werden Verfolgung erleiden." </a:t>
            </a:r>
            <a:r>
              <a:rPr lang="de-CH" sz="3000" b="1" dirty="0"/>
              <a:t>(3,10-12)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61579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Paulus - Vorbild im Erdulden| 3,10-13</a:t>
            </a:r>
          </a:p>
        </p:txBody>
      </p:sp>
    </p:spTree>
    <p:extLst>
      <p:ext uri="{BB962C8B-B14F-4D97-AF65-F5344CB8AC3E}">
        <p14:creationId xmlns:p14="http://schemas.microsoft.com/office/powerpoint/2010/main" val="114935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3350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Gefahren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001274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aber bleibe in dem, was du gelernt hast und was dir zur </a:t>
            </a:r>
          </a:p>
          <a:p>
            <a:r>
              <a:rPr lang="de-CH" sz="3000" dirty="0"/>
              <a:t>Gewissheit geworden ist, da du weißt, von wem du es gelernt </a:t>
            </a:r>
          </a:p>
          <a:p>
            <a:r>
              <a:rPr lang="de-CH" sz="3000" dirty="0"/>
              <a:t>hast, 15 und weil du von Kindheit an die heiligen Schriften </a:t>
            </a:r>
          </a:p>
          <a:p>
            <a:r>
              <a:rPr lang="de-CH" sz="3000" dirty="0"/>
              <a:t>kennst, welche die Kraft haben, dich weise zu machen zur </a:t>
            </a:r>
          </a:p>
          <a:p>
            <a:r>
              <a:rPr lang="de-CH" sz="3000" dirty="0"/>
              <a:t>Errettung durch den Glauben, der in Christus Jesus ist. 16 Alle </a:t>
            </a:r>
          </a:p>
          <a:p>
            <a:r>
              <a:rPr lang="de-CH" sz="3000" dirty="0"/>
              <a:t>Schrift ist von Gott eingegeben und nützlich zur Belehrung, zur </a:t>
            </a:r>
          </a:p>
          <a:p>
            <a:r>
              <a:rPr lang="de-CH" sz="3000" dirty="0"/>
              <a:t>Überführung, zur Zurechtweisung, zur Erziehung in der </a:t>
            </a:r>
          </a:p>
          <a:p>
            <a:r>
              <a:rPr lang="de-CH" sz="3000" dirty="0"/>
              <a:t>Gerechtigkeit, 17 damit der Mensch Gottes ganz zubereitet </a:t>
            </a:r>
          </a:p>
          <a:p>
            <a:r>
              <a:rPr lang="de-CH" sz="3000" dirty="0"/>
              <a:t>sei, zu jedem guten Werk völlig ausgerüstet." </a:t>
            </a:r>
            <a:r>
              <a:rPr lang="de-CH" sz="3000" b="1" dirty="0"/>
              <a:t>(3,14-17)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1745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Halte fest| 3,14-17</a:t>
            </a:r>
          </a:p>
        </p:txBody>
      </p:sp>
    </p:spTree>
    <p:extLst>
      <p:ext uri="{BB962C8B-B14F-4D97-AF65-F5344CB8AC3E}">
        <p14:creationId xmlns:p14="http://schemas.microsoft.com/office/powerpoint/2010/main" val="37040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689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Persönliche Anweisungen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148564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"Daher bezeuge ich dir ernstlich vor dem Angesicht Gottes und </a:t>
            </a:r>
          </a:p>
          <a:p>
            <a:r>
              <a:rPr lang="de-CH" sz="3000" dirty="0"/>
              <a:t>des Herrn Jesus Christus, der Lebendige und Tote richten wird, </a:t>
            </a:r>
          </a:p>
          <a:p>
            <a:r>
              <a:rPr lang="de-CH" sz="3000" dirty="0"/>
              <a:t>um seiner Erscheinung und seines Reiches willen: 2 Verkündige </a:t>
            </a:r>
          </a:p>
          <a:p>
            <a:r>
              <a:rPr lang="de-CH" sz="3000" dirty="0"/>
              <a:t>das Wort, tritt dafür ein, es sei gelegen oder ungelegen; überführe, </a:t>
            </a:r>
          </a:p>
          <a:p>
            <a:r>
              <a:rPr lang="de-CH" sz="3000" dirty="0"/>
              <a:t>tadle, ermahne mit aller Langmut und Belehrung! 3 Denn es wird </a:t>
            </a:r>
          </a:p>
          <a:p>
            <a:r>
              <a:rPr lang="de-CH" sz="3000" dirty="0"/>
              <a:t>eine Zeit kommen, da werden sie die gesunde Lehre nicht ertragen, </a:t>
            </a:r>
          </a:p>
          <a:p>
            <a:r>
              <a:rPr lang="de-CH" sz="3000" dirty="0"/>
              <a:t>sondern sich selbst nach ihren eigenen Lüsten Lehrer beschaffen, </a:t>
            </a:r>
          </a:p>
          <a:p>
            <a:r>
              <a:rPr lang="de-CH" sz="3000" dirty="0"/>
              <a:t>weil sie empfindliche Ohren haben; 4 und sie werden ihre Ohren </a:t>
            </a:r>
          </a:p>
          <a:p>
            <a:r>
              <a:rPr lang="de-CH" sz="3000" dirty="0"/>
              <a:t>von der Wahrheit abwenden und sich den Legenden zuwenden. " </a:t>
            </a:r>
            <a:r>
              <a:rPr lang="de-CH" sz="3000" b="1" dirty="0"/>
              <a:t>(3,1-4)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39956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Predige das Wort| 4,1-4</a:t>
            </a:r>
          </a:p>
        </p:txBody>
      </p:sp>
    </p:spTree>
    <p:extLst>
      <p:ext uri="{BB962C8B-B14F-4D97-AF65-F5344CB8AC3E}">
        <p14:creationId xmlns:p14="http://schemas.microsoft.com/office/powerpoint/2010/main" val="162950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1569355"/>
            <a:ext cx="36567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2. Timotheus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2575630"/>
            <a:ext cx="385932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4 | Verse: 83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689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Persönliche Anweisungen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074787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aber bleibe nüchtern in allen Dingen, erdulde die Widrigkeiten, </a:t>
            </a:r>
          </a:p>
          <a:p>
            <a:r>
              <a:rPr lang="de-CH" sz="3000" dirty="0"/>
              <a:t>tue das Werk eines Evangelisten, richte deinen Dienst völlig aus! </a:t>
            </a:r>
          </a:p>
          <a:p>
            <a:r>
              <a:rPr lang="de-CH" sz="3000" dirty="0"/>
              <a:t>6 Denn ich werde schon geopfert (als Trankopfer gesprengt), und </a:t>
            </a:r>
          </a:p>
          <a:p>
            <a:r>
              <a:rPr lang="de-CH" sz="3000" dirty="0"/>
              <a:t>die Zeit meines Aufbruchs (Abschieds) ist nahe. 7 Ich habe den </a:t>
            </a:r>
          </a:p>
          <a:p>
            <a:r>
              <a:rPr lang="de-CH" sz="3000" dirty="0"/>
              <a:t>guten Kampf gekämpft, den Lauf vollendet, den Glauben bewahrt. </a:t>
            </a:r>
          </a:p>
          <a:p>
            <a:r>
              <a:rPr lang="de-CH" sz="3000" dirty="0"/>
              <a:t>8 Von nun an liegt für mich die Krone der Gerechtigkeit bereit, die </a:t>
            </a:r>
          </a:p>
          <a:p>
            <a:r>
              <a:rPr lang="de-CH" sz="3000" dirty="0"/>
              <a:t>mir der Herr, der gerechte Richter, an jenem Tag zuerkennen wird, </a:t>
            </a:r>
          </a:p>
          <a:p>
            <a:r>
              <a:rPr lang="de-CH" sz="3000" dirty="0"/>
              <a:t>nicht aber mir allein, sondern auch allen, die seine Erscheinung </a:t>
            </a:r>
          </a:p>
          <a:p>
            <a:r>
              <a:rPr lang="de-CH" sz="3000" dirty="0"/>
              <a:t>lieb gewonnen haben." </a:t>
            </a:r>
            <a:r>
              <a:rPr lang="de-CH" sz="3000" b="1" dirty="0"/>
              <a:t>(4,5-8)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63697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Tue das Wort eines Evangelisten| 4,5-8</a:t>
            </a:r>
          </a:p>
        </p:txBody>
      </p:sp>
    </p:spTree>
    <p:extLst>
      <p:ext uri="{BB962C8B-B14F-4D97-AF65-F5344CB8AC3E}">
        <p14:creationId xmlns:p14="http://schemas.microsoft.com/office/powerpoint/2010/main" val="296546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689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Persönliche Anweisungen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67916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"Beeile dich, bald zu mir zu kommen! </a:t>
            </a:r>
            <a:r>
              <a:rPr lang="de-CH" sz="3000" b="1" dirty="0"/>
              <a:t>(4,9)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56237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Beeile dich, bald zu kommen| 4,9</a:t>
            </a:r>
          </a:p>
        </p:txBody>
      </p:sp>
    </p:spTree>
    <p:extLst>
      <p:ext uri="{BB962C8B-B14F-4D97-AF65-F5344CB8AC3E}">
        <p14:creationId xmlns:p14="http://schemas.microsoft.com/office/powerpoint/2010/main" val="33714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689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Persönliche Anweisungen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04966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Alexander, der Schmied, hat mir viel Böses erwiesen; der Herr vergelte </a:t>
            </a:r>
          </a:p>
          <a:p>
            <a:r>
              <a:rPr lang="de-DE" sz="2800" dirty="0"/>
              <a:t>ihm nach seinen Werken! 15 Vor ihm hüte auch du dich; denn er hat </a:t>
            </a:r>
          </a:p>
          <a:p>
            <a:r>
              <a:rPr lang="de-DE" sz="2800" dirty="0"/>
              <a:t>unseren Worten sehr widerstanden. </a:t>
            </a:r>
            <a:r>
              <a:rPr lang="de-DE" sz="2800" b="1" dirty="0"/>
              <a:t>(4,14-15)</a:t>
            </a:r>
            <a:endParaRPr lang="de-CH" sz="2800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51387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Alexander der Schmid| 4,14-15</a:t>
            </a:r>
          </a:p>
        </p:txBody>
      </p:sp>
    </p:spTree>
    <p:extLst>
      <p:ext uri="{BB962C8B-B14F-4D97-AF65-F5344CB8AC3E}">
        <p14:creationId xmlns:p14="http://schemas.microsoft.com/office/powerpoint/2010/main" val="144647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689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Persönliche Anweisungen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130630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Bei meiner ersten Verteidigung [Gericht in Rom] stand mir niemand bei, </a:t>
            </a:r>
          </a:p>
          <a:p>
            <a:r>
              <a:rPr lang="de-DE" sz="2800" dirty="0"/>
              <a:t>sondern alle verließen mich; es werde ihnen nicht angerechnet! 17 Der </a:t>
            </a:r>
          </a:p>
          <a:p>
            <a:r>
              <a:rPr lang="de-DE" sz="2800" dirty="0"/>
              <a:t>Herr aber stand mir bei und stärkte mich, damit durch mich die </a:t>
            </a:r>
          </a:p>
          <a:p>
            <a:r>
              <a:rPr lang="de-DE" sz="2800" dirty="0"/>
              <a:t>Verkündigung völlig ausgerichtet würde und alle Heiden sie hören könnten; </a:t>
            </a:r>
          </a:p>
          <a:p>
            <a:r>
              <a:rPr lang="de-DE" sz="2800" dirty="0"/>
              <a:t>und so wurde ich erlöst aus dem Rachen des Löwen. 18 Der Herr wird </a:t>
            </a:r>
          </a:p>
          <a:p>
            <a:r>
              <a:rPr lang="de-DE" sz="2800" dirty="0"/>
              <a:t>mich auch von jedem boshaften Werk erlösen und mich in sein himmlisches </a:t>
            </a:r>
          </a:p>
          <a:p>
            <a:r>
              <a:rPr lang="de-DE" sz="2800" dirty="0"/>
              <a:t>Reich retten. Ihm sei die Ehre von Ewigkeit zu Ewigkeit! Amen." </a:t>
            </a:r>
            <a:r>
              <a:rPr lang="de-DE" sz="2800" b="1" dirty="0"/>
              <a:t>(4,16-18)</a:t>
            </a:r>
            <a:endParaRPr lang="de-CH" sz="28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86859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Von Menschen verlassen, nicht aber von Gott| 4,9-18</a:t>
            </a:r>
          </a:p>
        </p:txBody>
      </p:sp>
    </p:spTree>
    <p:extLst>
      <p:ext uri="{BB962C8B-B14F-4D97-AF65-F5344CB8AC3E}">
        <p14:creationId xmlns:p14="http://schemas.microsoft.com/office/powerpoint/2010/main" val="128425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582759"/>
            <a:ext cx="94545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"Grüße Prisca und Aquila und das Haus des Onesiphorus. </a:t>
            </a:r>
          </a:p>
          <a:p>
            <a:r>
              <a:rPr lang="de-CH" sz="3000" dirty="0"/>
              <a:t>20 Erastus blieb in Korinth, Trophimus aber ließ ich in Milet </a:t>
            </a:r>
          </a:p>
          <a:p>
            <a:r>
              <a:rPr lang="de-CH" sz="3000" dirty="0"/>
              <a:t>krank zurück. 21 Beeile dich, vor dem Winter zu kommen! </a:t>
            </a:r>
          </a:p>
          <a:p>
            <a:r>
              <a:rPr lang="de-CH" sz="3000" dirty="0"/>
              <a:t>Es grüßen dich </a:t>
            </a:r>
            <a:r>
              <a:rPr lang="de-CH" sz="3000" dirty="0" err="1"/>
              <a:t>Eubulus</a:t>
            </a:r>
            <a:r>
              <a:rPr lang="de-CH" sz="3000" dirty="0"/>
              <a:t> und </a:t>
            </a:r>
            <a:r>
              <a:rPr lang="de-CH" sz="3000" dirty="0" err="1"/>
              <a:t>Pudens</a:t>
            </a:r>
            <a:r>
              <a:rPr lang="de-CH" sz="3000" dirty="0"/>
              <a:t> und Linus und Claudia </a:t>
            </a:r>
          </a:p>
          <a:p>
            <a:r>
              <a:rPr lang="de-CH" sz="3000" dirty="0"/>
              <a:t>und alle Brüder. 22 Der Herr Jesus Christus sei mit deinem </a:t>
            </a:r>
          </a:p>
          <a:p>
            <a:r>
              <a:rPr lang="de-CH" sz="3000" dirty="0"/>
              <a:t>Geist! Die Gnade sei mit euch! Amen." </a:t>
            </a:r>
            <a:r>
              <a:rPr lang="de-CH" sz="3000" b="1" dirty="0"/>
              <a:t>(4,19-22)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746127"/>
            <a:ext cx="40950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Grüsse und Segen| 4,1-4</a:t>
            </a:r>
          </a:p>
        </p:txBody>
      </p:sp>
    </p:spTree>
    <p:extLst>
      <p:ext uri="{BB962C8B-B14F-4D97-AF65-F5344CB8AC3E}">
        <p14:creationId xmlns:p14="http://schemas.microsoft.com/office/powerpoint/2010/main" val="11399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746127"/>
            <a:ext cx="996952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"Hier legt Paulus seine Feder nieder. Der Brief ist </a:t>
            </a:r>
          </a:p>
          <a:p>
            <a:r>
              <a:rPr lang="de-CH" sz="3600" dirty="0"/>
              <a:t>fertig, sein Dienst beendet. Doch der Duft seines </a:t>
            </a:r>
          </a:p>
          <a:p>
            <a:r>
              <a:rPr lang="de-CH" sz="3600" dirty="0"/>
              <a:t>Lebens und Zeugnisses bleibt, und wir werden ihm </a:t>
            </a:r>
          </a:p>
          <a:p>
            <a:r>
              <a:rPr lang="de-CH" sz="3600" dirty="0"/>
              <a:t>einst in der Herrlichkeit begegnen und mit ihm über </a:t>
            </a:r>
          </a:p>
          <a:p>
            <a:r>
              <a:rPr lang="de-CH" sz="3600" dirty="0"/>
              <a:t>die großen Themen des Evangeliums und der </a:t>
            </a:r>
          </a:p>
          <a:p>
            <a:r>
              <a:rPr lang="de-CH" sz="3600" dirty="0"/>
              <a:t>Gemeinde reden können." (William Mac Donald)</a:t>
            </a:r>
          </a:p>
        </p:txBody>
      </p:sp>
    </p:spTree>
    <p:extLst>
      <p:ext uri="{BB962C8B-B14F-4D97-AF65-F5344CB8AC3E}">
        <p14:creationId xmlns:p14="http://schemas.microsoft.com/office/powerpoint/2010/main" val="226386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934888" y="4928426"/>
            <a:ext cx="656936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1.+2. Timotheus Teil 3</a:t>
            </a:r>
          </a:p>
        </p:txBody>
      </p:sp>
    </p:spTree>
    <p:extLst>
      <p:ext uri="{BB962C8B-B14F-4D97-AF65-F5344CB8AC3E}">
        <p14:creationId xmlns:p14="http://schemas.microsoft.com/office/powerpoint/2010/main" val="407216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838915"/>
            <a:ext cx="22891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Schlüsselvers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1490008"/>
            <a:ext cx="89943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aber bleibe in dem, was du gelernt hast und was dir </a:t>
            </a:r>
          </a:p>
          <a:p>
            <a:r>
              <a:rPr lang="de-CH" sz="3000" dirty="0"/>
              <a:t>zur Gewissheit geworden ist, da du weißt, von wem du </a:t>
            </a:r>
          </a:p>
          <a:p>
            <a:r>
              <a:rPr lang="de-CH" sz="3000" dirty="0"/>
              <a:t>es gelernt hast." </a:t>
            </a:r>
            <a:r>
              <a:rPr lang="de-CH" sz="3000" b="1" dirty="0"/>
              <a:t>(3,14)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3009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838915"/>
            <a:ext cx="91850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Kurze Definition vom Abfall (Niedergang) vom Glaubens: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1490008"/>
            <a:ext cx="95721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Der </a:t>
            </a:r>
            <a:r>
              <a:rPr lang="de-CH" sz="3000"/>
              <a:t>Abfall vom </a:t>
            </a:r>
            <a:r>
              <a:rPr lang="de-CH" sz="3000" dirty="0"/>
              <a:t>Glaubens geschieht durch eine zunehmende </a:t>
            </a:r>
          </a:p>
          <a:p>
            <a:r>
              <a:rPr lang="de-CH" sz="3000" dirty="0"/>
              <a:t>Ablehnung der gesunden Lehre des Wortes Gottes und </a:t>
            </a:r>
          </a:p>
          <a:p>
            <a:r>
              <a:rPr lang="de-CH" sz="3000" dirty="0"/>
              <a:t>einer gleichzeitigen Zuwendung zu Irrlehre (Irrglauben). </a:t>
            </a:r>
          </a:p>
          <a:p>
            <a:r>
              <a:rPr lang="de-CH" sz="3000" dirty="0"/>
              <a:t>Im Abfall erleidet der Gläubige Schiffsbruch des Glaubens </a:t>
            </a:r>
          </a:p>
          <a:p>
            <a:r>
              <a:rPr lang="de-CH" sz="3000" dirty="0"/>
              <a:t>und verfehlt das Ziel des Glaubens welches ist, </a:t>
            </a:r>
          </a:p>
          <a:p>
            <a:r>
              <a:rPr lang="de-CH" sz="3000" dirty="0"/>
              <a:t>hinzugelangen zur Vollkommenheit (Reife). </a:t>
            </a:r>
          </a:p>
        </p:txBody>
      </p:sp>
    </p:spTree>
    <p:extLst>
      <p:ext uri="{BB962C8B-B14F-4D97-AF65-F5344CB8AC3E}">
        <p14:creationId xmlns:p14="http://schemas.microsoft.com/office/powerpoint/2010/main" val="103788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37712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Ermahnungen | 1,6-11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932539"/>
            <a:ext cx="973446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</a:t>
            </a:r>
            <a:r>
              <a:rPr lang="de-DE" sz="3000" dirty="0"/>
              <a:t>Aus diesem Grund erinnere ich dich daran, die Gnadengabe </a:t>
            </a:r>
          </a:p>
          <a:p>
            <a:r>
              <a:rPr lang="de-DE" sz="3000" dirty="0"/>
              <a:t>Gottes wieder anzufachen, die durch Auflegung meiner </a:t>
            </a:r>
          </a:p>
          <a:p>
            <a:r>
              <a:rPr lang="de-DE" sz="3000" dirty="0"/>
              <a:t>Hände in dir ist; 7 denn Gott hat uns nicht einen Geist der </a:t>
            </a:r>
          </a:p>
          <a:p>
            <a:r>
              <a:rPr lang="de-DE" sz="3000" dirty="0"/>
              <a:t>Furchtsamkeit gegeben, sondern der Kraft und der Liebe und </a:t>
            </a:r>
          </a:p>
          <a:p>
            <a:r>
              <a:rPr lang="de-DE" sz="3000" dirty="0"/>
              <a:t>der Zucht. So schäme dich nun nicht des Zeugnisses von </a:t>
            </a:r>
          </a:p>
          <a:p>
            <a:r>
              <a:rPr lang="de-DE" sz="3000" dirty="0"/>
              <a:t>unserem Herrn, auch nicht meinetwegen, der ich sein </a:t>
            </a:r>
          </a:p>
          <a:p>
            <a:r>
              <a:rPr lang="de-DE" sz="3000" dirty="0"/>
              <a:t>Gefangener bin; sondern leide mit [uns] für das Evangelium </a:t>
            </a:r>
          </a:p>
          <a:p>
            <a:r>
              <a:rPr lang="de-DE" sz="3000" dirty="0"/>
              <a:t>in der Kraft Gottes." </a:t>
            </a:r>
            <a:r>
              <a:rPr lang="de-DE" sz="3000" b="1" dirty="0"/>
              <a:t>(1,6-8)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28437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4617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Vorbilder: Paulus | 1,12-14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932539"/>
            <a:ext cx="97504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"Aus diesem Grund erleide ich dies auch; aber ich schäme </a:t>
            </a:r>
          </a:p>
          <a:p>
            <a:r>
              <a:rPr lang="de-CH" sz="3000" dirty="0"/>
              <a:t>mich nicht. Denn ich weiß, an wen ich glaube, und ich bin </a:t>
            </a:r>
          </a:p>
          <a:p>
            <a:r>
              <a:rPr lang="de-CH" sz="3000" dirty="0"/>
              <a:t>überzeugt, dass er mächtig ist, das mir </a:t>
            </a:r>
            <a:r>
              <a:rPr lang="de-CH" sz="3000" u="sng" dirty="0"/>
              <a:t>anvertraute Gut</a:t>
            </a:r>
            <a:r>
              <a:rPr lang="de-CH" sz="3000" dirty="0"/>
              <a:t> zu </a:t>
            </a:r>
          </a:p>
          <a:p>
            <a:r>
              <a:rPr lang="de-CH" sz="3000" dirty="0"/>
              <a:t>bewahren bis zu jenem Tag. 13 Halte dich an das Muster </a:t>
            </a:r>
          </a:p>
          <a:p>
            <a:r>
              <a:rPr lang="de-CH" sz="3000" dirty="0"/>
              <a:t>der gesunden Worte, die du von mir gehört hast, im Glauben </a:t>
            </a:r>
          </a:p>
          <a:p>
            <a:r>
              <a:rPr lang="de-CH" sz="3000" dirty="0"/>
              <a:t>und in der Liebe, die in Christus Jesus ist! 14 Dieses </a:t>
            </a:r>
          </a:p>
          <a:p>
            <a:r>
              <a:rPr lang="de-CH" sz="3000" u="sng" dirty="0"/>
              <a:t>edle anvertraute Gut</a:t>
            </a:r>
            <a:r>
              <a:rPr lang="de-CH" sz="3000" dirty="0"/>
              <a:t> bewahre durch den Heiligen Geist, </a:t>
            </a:r>
          </a:p>
          <a:p>
            <a:r>
              <a:rPr lang="de-CH" sz="3000" dirty="0"/>
              <a:t>der in uns wohnt!" </a:t>
            </a:r>
            <a:r>
              <a:rPr lang="de-CH" sz="3000" b="1" dirty="0"/>
              <a:t>(1,12-14)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8884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54391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Vorbilder: Onesiphorus | 1,15-18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932539"/>
            <a:ext cx="111588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weißt ja, dass sich von mir alle abgewandt haben, die in </a:t>
            </a:r>
          </a:p>
          <a:p>
            <a:r>
              <a:rPr lang="de-CH" sz="3000" dirty="0"/>
              <a:t>[der Provinz] Asia sind, unter ihnen auch Phygelus und Hermogenes. </a:t>
            </a:r>
          </a:p>
          <a:p>
            <a:r>
              <a:rPr lang="de-CH" sz="3000" dirty="0"/>
              <a:t>16 Der Herr erweise dem Haus des Onesiphorus Barmherzigkeit, </a:t>
            </a:r>
          </a:p>
          <a:p>
            <a:r>
              <a:rPr lang="de-CH" sz="3000" dirty="0"/>
              <a:t>weil er mich oft erquickt und sich meiner Ketten nicht geschämt hat; </a:t>
            </a:r>
          </a:p>
          <a:p>
            <a:r>
              <a:rPr lang="de-CH" sz="3000" dirty="0"/>
              <a:t>17 sondern als er in Rom war, suchte er mich umso eifriger und fand </a:t>
            </a:r>
          </a:p>
          <a:p>
            <a:r>
              <a:rPr lang="de-CH" sz="3000" dirty="0"/>
              <a:t>mich auch. 18 Der Herr gebe ihm, dass er Barmherzigkeit erlange vom </a:t>
            </a:r>
          </a:p>
          <a:p>
            <a:r>
              <a:rPr lang="de-CH" sz="3000" dirty="0"/>
              <a:t>Herrn an jenem Tag! Und wie viel er mir in Ephesus gedient hat, </a:t>
            </a:r>
          </a:p>
          <a:p>
            <a:r>
              <a:rPr lang="de-CH" sz="3000" dirty="0"/>
              <a:t>weißt du am besten." </a:t>
            </a:r>
            <a:r>
              <a:rPr lang="de-CH" sz="3000" b="1" dirty="0"/>
              <a:t>(1,15-18)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12485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99226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nun, mein Kind, sei stark in der Gnade, die in Christus </a:t>
            </a:r>
          </a:p>
          <a:p>
            <a:r>
              <a:rPr lang="de-CH" sz="3000" dirty="0"/>
              <a:t>Jesus ist. 2 Und was du von mir gehört hast vor vielen Zeugen, </a:t>
            </a:r>
          </a:p>
          <a:p>
            <a:r>
              <a:rPr lang="de-CH" sz="3000" dirty="0"/>
              <a:t>das vertraue </a:t>
            </a:r>
            <a:r>
              <a:rPr lang="de-CH" sz="3000" u="sng" dirty="0"/>
              <a:t>treuen</a:t>
            </a:r>
            <a:r>
              <a:rPr lang="de-CH" sz="3000" dirty="0"/>
              <a:t> Menschen an, die </a:t>
            </a:r>
            <a:r>
              <a:rPr lang="de-CH" sz="3000" u="sng" dirty="0"/>
              <a:t>fähig</a:t>
            </a:r>
            <a:r>
              <a:rPr lang="de-CH" sz="3000" dirty="0"/>
              <a:t> sein werden, </a:t>
            </a:r>
          </a:p>
          <a:p>
            <a:r>
              <a:rPr lang="de-CH" sz="3000" dirty="0"/>
              <a:t>auch andere zu lehren." </a:t>
            </a:r>
            <a:r>
              <a:rPr lang="de-CH" sz="3000" b="1" dirty="0"/>
              <a:t>(2,1-2)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23925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Paulus | 2,1-2</a:t>
            </a:r>
          </a:p>
        </p:txBody>
      </p:sp>
    </p:spTree>
    <p:extLst>
      <p:ext uri="{BB962C8B-B14F-4D97-AF65-F5344CB8AC3E}">
        <p14:creationId xmlns:p14="http://schemas.microsoft.com/office/powerpoint/2010/main" val="280983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281446"/>
            <a:ext cx="4297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Beispiele für einen Jünger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23800" y="1850923"/>
            <a:ext cx="107011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nun erdulde die Widrigkeiten als ein guter Streiter Jesu Christi! </a:t>
            </a:r>
          </a:p>
          <a:p>
            <a:r>
              <a:rPr lang="de-CH" sz="3000" dirty="0"/>
              <a:t>4 Wer Kriegsdienst tut, verstrickt sich nicht in Geschäfte des </a:t>
            </a:r>
          </a:p>
          <a:p>
            <a:r>
              <a:rPr lang="de-CH" sz="3000" dirty="0"/>
              <a:t>Lebensunterhalts, damit er dem gefällt, der ihn in Dienst </a:t>
            </a:r>
          </a:p>
          <a:p>
            <a:r>
              <a:rPr lang="de-CH" sz="3000" dirty="0"/>
              <a:t>gestellt hat." </a:t>
            </a:r>
            <a:r>
              <a:rPr lang="de-CH" sz="3000" b="1" dirty="0"/>
              <a:t>(2,3-4)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19C1BBC-CDD9-45FD-9F90-9767F3F8B390}"/>
              </a:ext>
            </a:extLst>
          </p:cNvPr>
          <p:cNvSpPr txBox="1"/>
          <p:nvPr/>
        </p:nvSpPr>
        <p:spPr>
          <a:xfrm>
            <a:off x="523800" y="1014291"/>
            <a:ext cx="29270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Soldat | 2,3-4</a:t>
            </a:r>
          </a:p>
        </p:txBody>
      </p:sp>
    </p:spTree>
    <p:extLst>
      <p:ext uri="{BB962C8B-B14F-4D97-AF65-F5344CB8AC3E}">
        <p14:creationId xmlns:p14="http://schemas.microsoft.com/office/powerpoint/2010/main" val="388983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1739</Words>
  <Application>Microsoft Office PowerPoint</Application>
  <PresentationFormat>Breitbild</PresentationFormat>
  <Paragraphs>174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228</cp:revision>
  <dcterms:created xsi:type="dcterms:W3CDTF">2018-05-19T05:14:58Z</dcterms:created>
  <dcterms:modified xsi:type="dcterms:W3CDTF">2021-02-19T18:03:54Z</dcterms:modified>
</cp:coreProperties>
</file>