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9" r:id="rId3"/>
    <p:sldId id="359" r:id="rId4"/>
    <p:sldId id="361" r:id="rId5"/>
    <p:sldId id="363" r:id="rId6"/>
    <p:sldId id="364" r:id="rId7"/>
    <p:sldId id="389" r:id="rId8"/>
    <p:sldId id="365" r:id="rId9"/>
    <p:sldId id="366" r:id="rId10"/>
    <p:sldId id="367" r:id="rId11"/>
    <p:sldId id="368" r:id="rId12"/>
    <p:sldId id="370" r:id="rId13"/>
    <p:sldId id="369"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60"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37" d="100"/>
          <a:sy n="137" d="100"/>
        </p:scale>
        <p:origin x="8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30.01.2021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30.01.2021</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2934888" y="4928426"/>
            <a:ext cx="6569362" cy="938719"/>
          </a:xfrm>
          <a:prstGeom prst="rect">
            <a:avLst/>
          </a:prstGeom>
          <a:noFill/>
        </p:spPr>
        <p:txBody>
          <a:bodyPr wrap="none" rtlCol="0">
            <a:spAutoFit/>
          </a:bodyPr>
          <a:lstStyle/>
          <a:p>
            <a:r>
              <a:rPr lang="de-CH" sz="5500" b="1" dirty="0"/>
              <a:t>1.+2. Timotheus Teil 2</a:t>
            </a:r>
          </a:p>
        </p:txBody>
      </p:sp>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D46AEF5-95C3-4290-A085-A0B5AC56694D}"/>
              </a:ext>
            </a:extLst>
          </p:cNvPr>
          <p:cNvGraphicFramePr>
            <a:graphicFrameLocks noChangeAspect="1"/>
          </p:cNvGraphicFramePr>
          <p:nvPr/>
        </p:nvGraphicFramePr>
        <p:xfrm>
          <a:off x="0" y="0"/>
          <a:ext cx="3347778" cy="6858000"/>
        </p:xfrm>
        <a:graphic>
          <a:graphicData uri="http://schemas.openxmlformats.org/presentationml/2006/ole">
            <mc:AlternateContent xmlns:mc="http://schemas.openxmlformats.org/markup-compatibility/2006">
              <mc:Choice xmlns:v="urn:schemas-microsoft-com:vml" Requires="v">
                <p:oleObj spid="_x0000_s6161" r:id="rId3" imgW="6006240" imgH="12304440" progId="">
                  <p:embed/>
                </p:oleObj>
              </mc:Choice>
              <mc:Fallback>
                <p:oleObj r:id="rId3" imgW="6006240" imgH="12304440" progId="">
                  <p:embed/>
                  <p:pic>
                    <p:nvPicPr>
                      <p:cNvPr id="3" name="Objekt 2">
                        <a:extLst>
                          <a:ext uri="{FF2B5EF4-FFF2-40B4-BE49-F238E27FC236}">
                            <a16:creationId xmlns:a16="http://schemas.microsoft.com/office/drawing/2014/main" id="{9D46AEF5-95C3-4290-A085-A0B5AC56694D}"/>
                          </a:ext>
                        </a:extLst>
                      </p:cNvPr>
                      <p:cNvPicPr/>
                      <p:nvPr/>
                    </p:nvPicPr>
                    <p:blipFill>
                      <a:blip r:embed="rId4"/>
                      <a:stretch>
                        <a:fillRect/>
                      </a:stretch>
                    </p:blipFill>
                    <p:spPr>
                      <a:xfrm>
                        <a:off x="0" y="0"/>
                        <a:ext cx="3347778"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764943" y="170092"/>
            <a:ext cx="8022866" cy="4247317"/>
          </a:xfrm>
          <a:prstGeom prst="rect">
            <a:avLst/>
          </a:prstGeom>
          <a:noFill/>
        </p:spPr>
        <p:txBody>
          <a:bodyPr wrap="square" rtlCol="0">
            <a:spAutoFit/>
          </a:bodyPr>
          <a:lstStyle/>
          <a:p>
            <a:r>
              <a:rPr lang="de-CH" sz="3000" dirty="0"/>
              <a:t>"So ermahne ich nun, dass man vor allen Dingen Bitten, Gebete, Fürbitten und Danksagungen darbringe für alle Menschen, 2 für Könige und alle, die in hoher Stellung sind, damit wir ein ruhiges und stilles Leben führen können in aller Gottesfurcht und Ehrbarkeit; 3 denn dies ist gut und angenehm vor Gott, unserem Retter, 4 welcher will, dass alle Menschen gerettet werden und zur Erkenntnis der Wahrheit kommen." </a:t>
            </a:r>
            <a:r>
              <a:rPr lang="de-CH" sz="3000" b="1" dirty="0"/>
              <a:t>(2,1-4)</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1311988"/>
            <a:ext cx="3160643" cy="1093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4750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D46AEF5-95C3-4290-A085-A0B5AC56694D}"/>
              </a:ext>
            </a:extLst>
          </p:cNvPr>
          <p:cNvGraphicFramePr>
            <a:graphicFrameLocks noChangeAspect="1"/>
          </p:cNvGraphicFramePr>
          <p:nvPr>
            <p:extLst>
              <p:ext uri="{D42A27DB-BD31-4B8C-83A1-F6EECF244321}">
                <p14:modId xmlns:p14="http://schemas.microsoft.com/office/powerpoint/2010/main" val="3751767640"/>
              </p:ext>
            </p:extLst>
          </p:nvPr>
        </p:nvGraphicFramePr>
        <p:xfrm>
          <a:off x="0" y="0"/>
          <a:ext cx="3347778" cy="6858000"/>
        </p:xfrm>
        <a:graphic>
          <a:graphicData uri="http://schemas.openxmlformats.org/presentationml/2006/ole">
            <mc:AlternateContent xmlns:mc="http://schemas.openxmlformats.org/markup-compatibility/2006">
              <mc:Choice xmlns:v="urn:schemas-microsoft-com:vml" Requires="v">
                <p:oleObj spid="_x0000_s7184" r:id="rId3" imgW="6006240" imgH="12304440" progId="">
                  <p:embed/>
                </p:oleObj>
              </mc:Choice>
              <mc:Fallback>
                <p:oleObj r:id="rId3" imgW="6006240" imgH="12304440" progId="">
                  <p:embed/>
                  <p:pic>
                    <p:nvPicPr>
                      <p:cNvPr id="3" name="Objekt 2">
                        <a:extLst>
                          <a:ext uri="{FF2B5EF4-FFF2-40B4-BE49-F238E27FC236}">
                            <a16:creationId xmlns:a16="http://schemas.microsoft.com/office/drawing/2014/main" id="{9D46AEF5-95C3-4290-A085-A0B5AC56694D}"/>
                          </a:ext>
                        </a:extLst>
                      </p:cNvPr>
                      <p:cNvPicPr/>
                      <p:nvPr/>
                    </p:nvPicPr>
                    <p:blipFill>
                      <a:blip r:embed="rId4"/>
                      <a:stretch>
                        <a:fillRect/>
                      </a:stretch>
                    </p:blipFill>
                    <p:spPr>
                      <a:xfrm>
                        <a:off x="0" y="0"/>
                        <a:ext cx="3347778"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764943" y="1386652"/>
            <a:ext cx="8022866" cy="1477328"/>
          </a:xfrm>
          <a:prstGeom prst="rect">
            <a:avLst/>
          </a:prstGeom>
          <a:noFill/>
        </p:spPr>
        <p:txBody>
          <a:bodyPr wrap="square" rtlCol="0">
            <a:spAutoFit/>
          </a:bodyPr>
          <a:lstStyle/>
          <a:p>
            <a:r>
              <a:rPr lang="de-CH" sz="3000" dirty="0"/>
              <a:t>"</a:t>
            </a:r>
            <a:r>
              <a:rPr lang="de-DE" sz="3000" dirty="0"/>
              <a:t>So will ich nun, dass die Männer an jedem Ort beten, indem sie heilige Hände aufheben ohne Zorn und Zweifel.</a:t>
            </a:r>
            <a:r>
              <a:rPr lang="de-CH" sz="3000" dirty="0"/>
              <a:t>" </a:t>
            </a:r>
            <a:r>
              <a:rPr lang="de-CH" sz="3000" b="1" dirty="0"/>
              <a:t>(2,8)</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2802835"/>
            <a:ext cx="3160643" cy="83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566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D46AEF5-95C3-4290-A085-A0B5AC56694D}"/>
              </a:ext>
            </a:extLst>
          </p:cNvPr>
          <p:cNvGraphicFramePr>
            <a:graphicFrameLocks noChangeAspect="1"/>
          </p:cNvGraphicFramePr>
          <p:nvPr/>
        </p:nvGraphicFramePr>
        <p:xfrm>
          <a:off x="0" y="0"/>
          <a:ext cx="3347778" cy="6858000"/>
        </p:xfrm>
        <a:graphic>
          <a:graphicData uri="http://schemas.openxmlformats.org/presentationml/2006/ole">
            <mc:AlternateContent xmlns:mc="http://schemas.openxmlformats.org/markup-compatibility/2006">
              <mc:Choice xmlns:v="urn:schemas-microsoft-com:vml" Requires="v">
                <p:oleObj spid="_x0000_s8208" r:id="rId3" imgW="6006240" imgH="12304440" progId="">
                  <p:embed/>
                </p:oleObj>
              </mc:Choice>
              <mc:Fallback>
                <p:oleObj r:id="rId3" imgW="6006240" imgH="12304440" progId="">
                  <p:embed/>
                  <p:pic>
                    <p:nvPicPr>
                      <p:cNvPr id="3" name="Objekt 2">
                        <a:extLst>
                          <a:ext uri="{FF2B5EF4-FFF2-40B4-BE49-F238E27FC236}">
                            <a16:creationId xmlns:a16="http://schemas.microsoft.com/office/drawing/2014/main" id="{9D46AEF5-95C3-4290-A085-A0B5AC56694D}"/>
                          </a:ext>
                        </a:extLst>
                      </p:cNvPr>
                      <p:cNvPicPr/>
                      <p:nvPr/>
                    </p:nvPicPr>
                    <p:blipFill>
                      <a:blip r:embed="rId4"/>
                      <a:stretch>
                        <a:fillRect/>
                      </a:stretch>
                    </p:blipFill>
                    <p:spPr>
                      <a:xfrm>
                        <a:off x="0" y="0"/>
                        <a:ext cx="3347778"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764942" y="249606"/>
            <a:ext cx="8213697" cy="4555093"/>
          </a:xfrm>
          <a:prstGeom prst="rect">
            <a:avLst/>
          </a:prstGeom>
          <a:noFill/>
        </p:spPr>
        <p:txBody>
          <a:bodyPr wrap="square" rtlCol="0">
            <a:spAutoFit/>
          </a:bodyPr>
          <a:lstStyle/>
          <a:p>
            <a:r>
              <a:rPr lang="de-CH" sz="2900" dirty="0"/>
              <a:t>"</a:t>
            </a:r>
            <a:r>
              <a:rPr lang="de-DE" sz="2900" dirty="0"/>
              <a:t>Ebenso [will ich] auch, dass sich die Frauen in ehrbarem Anstand mit Schamhaftigkeit und Zucht (Sittsamkeit) schmücken, nicht mit Haarflechten oder Gold oder Perlen oder aufwendiger Kleidung, 10 sondern durch gute Werke, wie es sich für Frauen geziemt, die sich zur Gottesfurcht bekennen. 11 Eine Frau soll in der Stille lernen, in aller Unterordnung. 12 Ich erlaube aber einer Frau nicht, zu lehren, auch nicht, dass sie über den Mann herrscht, sondern sie soll sich still verhalten. </a:t>
            </a:r>
            <a:r>
              <a:rPr lang="de-CH" sz="2900" dirty="0"/>
              <a:t>" </a:t>
            </a:r>
            <a:r>
              <a:rPr lang="de-CH" sz="2900" b="1" dirty="0"/>
              <a:t>(2,9-12)</a:t>
            </a:r>
            <a:endParaRPr lang="de-CH" sz="2900"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2802835"/>
            <a:ext cx="3160643" cy="83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209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D46AEF5-95C3-4290-A085-A0B5AC56694D}"/>
              </a:ext>
            </a:extLst>
          </p:cNvPr>
          <p:cNvGraphicFramePr>
            <a:graphicFrameLocks noChangeAspect="1"/>
          </p:cNvGraphicFramePr>
          <p:nvPr/>
        </p:nvGraphicFramePr>
        <p:xfrm>
          <a:off x="0" y="0"/>
          <a:ext cx="3347778" cy="6858000"/>
        </p:xfrm>
        <a:graphic>
          <a:graphicData uri="http://schemas.openxmlformats.org/presentationml/2006/ole">
            <mc:AlternateContent xmlns:mc="http://schemas.openxmlformats.org/markup-compatibility/2006">
              <mc:Choice xmlns:v="urn:schemas-microsoft-com:vml" Requires="v">
                <p:oleObj spid="_x0000_s9232" r:id="rId3" imgW="6006240" imgH="12304440" progId="">
                  <p:embed/>
                </p:oleObj>
              </mc:Choice>
              <mc:Fallback>
                <p:oleObj r:id="rId3" imgW="6006240" imgH="12304440" progId="">
                  <p:embed/>
                  <p:pic>
                    <p:nvPicPr>
                      <p:cNvPr id="3" name="Objekt 2">
                        <a:extLst>
                          <a:ext uri="{FF2B5EF4-FFF2-40B4-BE49-F238E27FC236}">
                            <a16:creationId xmlns:a16="http://schemas.microsoft.com/office/drawing/2014/main" id="{9D46AEF5-95C3-4290-A085-A0B5AC56694D}"/>
                          </a:ext>
                        </a:extLst>
                      </p:cNvPr>
                      <p:cNvPicPr/>
                      <p:nvPr/>
                    </p:nvPicPr>
                    <p:blipFill>
                      <a:blip r:embed="rId4"/>
                      <a:stretch>
                        <a:fillRect/>
                      </a:stretch>
                    </p:blipFill>
                    <p:spPr>
                      <a:xfrm>
                        <a:off x="0" y="0"/>
                        <a:ext cx="3347778"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764942" y="742591"/>
            <a:ext cx="8213697" cy="2862322"/>
          </a:xfrm>
          <a:prstGeom prst="rect">
            <a:avLst/>
          </a:prstGeom>
          <a:noFill/>
        </p:spPr>
        <p:txBody>
          <a:bodyPr wrap="square" rtlCol="0">
            <a:spAutoFit/>
          </a:bodyPr>
          <a:lstStyle/>
          <a:p>
            <a:r>
              <a:rPr lang="de-CH" sz="3000" dirty="0"/>
              <a:t>"</a:t>
            </a:r>
            <a:r>
              <a:rPr lang="de-DE" sz="3000" dirty="0"/>
              <a:t>Denn Adam wurde zuerst gebildet, danach Eva. </a:t>
            </a:r>
          </a:p>
          <a:p>
            <a:r>
              <a:rPr lang="de-DE" sz="3000" dirty="0"/>
              <a:t>14 Und Adam wurde nicht verführt, die Frau aber wurde verführt und geriet in Übertretung; 15 sie soll aber [davor] bewahrt werden durch das Kinder-gebären, wenn sie bleiben im Glauben und in der Liebe und in der Heiligung samt der Zucht." </a:t>
            </a:r>
            <a:r>
              <a:rPr lang="de-DE" sz="3000" b="1" dirty="0"/>
              <a:t>(2,8-15)</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2802835"/>
            <a:ext cx="3160643" cy="83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7465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D46AEF5-95C3-4290-A085-A0B5AC56694D}"/>
              </a:ext>
            </a:extLst>
          </p:cNvPr>
          <p:cNvGraphicFramePr>
            <a:graphicFrameLocks noChangeAspect="1"/>
          </p:cNvGraphicFramePr>
          <p:nvPr>
            <p:extLst>
              <p:ext uri="{D42A27DB-BD31-4B8C-83A1-F6EECF244321}">
                <p14:modId xmlns:p14="http://schemas.microsoft.com/office/powerpoint/2010/main" val="1575928976"/>
              </p:ext>
            </p:extLst>
          </p:nvPr>
        </p:nvGraphicFramePr>
        <p:xfrm>
          <a:off x="0" y="0"/>
          <a:ext cx="3347778" cy="6858000"/>
        </p:xfrm>
        <a:graphic>
          <a:graphicData uri="http://schemas.openxmlformats.org/presentationml/2006/ole">
            <mc:AlternateContent xmlns:mc="http://schemas.openxmlformats.org/markup-compatibility/2006">
              <mc:Choice xmlns:v="urn:schemas-microsoft-com:vml" Requires="v">
                <p:oleObj spid="_x0000_s10256" r:id="rId3" imgW="6006240" imgH="12304440" progId="">
                  <p:embed/>
                </p:oleObj>
              </mc:Choice>
              <mc:Fallback>
                <p:oleObj r:id="rId3" imgW="6006240" imgH="12304440" progId="">
                  <p:embed/>
                  <p:pic>
                    <p:nvPicPr>
                      <p:cNvPr id="3" name="Objekt 2">
                        <a:extLst>
                          <a:ext uri="{FF2B5EF4-FFF2-40B4-BE49-F238E27FC236}">
                            <a16:creationId xmlns:a16="http://schemas.microsoft.com/office/drawing/2014/main" id="{9D46AEF5-95C3-4290-A085-A0B5AC56694D}"/>
                          </a:ext>
                        </a:extLst>
                      </p:cNvPr>
                      <p:cNvPicPr/>
                      <p:nvPr/>
                    </p:nvPicPr>
                    <p:blipFill>
                      <a:blip r:embed="rId4"/>
                      <a:stretch>
                        <a:fillRect/>
                      </a:stretch>
                    </p:blipFill>
                    <p:spPr>
                      <a:xfrm>
                        <a:off x="0" y="0"/>
                        <a:ext cx="3347778"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764942" y="742591"/>
            <a:ext cx="8213697" cy="1477328"/>
          </a:xfrm>
          <a:prstGeom prst="rect">
            <a:avLst/>
          </a:prstGeom>
          <a:noFill/>
        </p:spPr>
        <p:txBody>
          <a:bodyPr wrap="square" rtlCol="0">
            <a:spAutoFit/>
          </a:bodyPr>
          <a:lstStyle/>
          <a:p>
            <a:r>
              <a:rPr lang="de-CH" sz="3000" dirty="0"/>
              <a:t>"Glaubwürdig</a:t>
            </a:r>
            <a:r>
              <a:rPr lang="de-CH" sz="3000" b="1" baseline="30000" dirty="0"/>
              <a:t>2-3</a:t>
            </a:r>
            <a:r>
              <a:rPr lang="de-CH" sz="3000" dirty="0"/>
              <a:t> ist das Wort: Wer nach einem Aufseherdienst trachtet, der begehrt eine vortreffliche Tätigkeit." </a:t>
            </a:r>
            <a:r>
              <a:rPr lang="de-CH" sz="3000" b="1" dirty="0"/>
              <a:t>(3,1)</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3987589"/>
            <a:ext cx="3160643" cy="1141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881DB726-2829-41A3-9B5A-53218D268FD6}"/>
              </a:ext>
            </a:extLst>
          </p:cNvPr>
          <p:cNvSpPr txBox="1"/>
          <p:nvPr/>
        </p:nvSpPr>
        <p:spPr>
          <a:xfrm>
            <a:off x="3764942" y="2395553"/>
            <a:ext cx="8213697" cy="2631490"/>
          </a:xfrm>
          <a:prstGeom prst="rect">
            <a:avLst/>
          </a:prstGeom>
          <a:noFill/>
        </p:spPr>
        <p:txBody>
          <a:bodyPr wrap="square" rtlCol="0">
            <a:spAutoFit/>
          </a:bodyPr>
          <a:lstStyle/>
          <a:p>
            <a:pPr marL="457200" indent="-457200">
              <a:buFontTx/>
              <a:buChar char="-"/>
            </a:pPr>
            <a:r>
              <a:rPr lang="de-CH" sz="3000" dirty="0"/>
              <a:t>Moralische Qualitäten (Charakter)</a:t>
            </a:r>
          </a:p>
          <a:p>
            <a:pPr marL="457200" indent="-457200">
              <a:buFontTx/>
              <a:buChar char="-"/>
            </a:pPr>
            <a:endParaRPr lang="de-CH" sz="1500" dirty="0"/>
          </a:p>
          <a:p>
            <a:pPr marL="457200" indent="-457200">
              <a:buFontTx/>
              <a:buChar char="-"/>
            </a:pPr>
            <a:r>
              <a:rPr lang="de-CH" sz="3000" dirty="0"/>
              <a:t>Familienleben</a:t>
            </a:r>
          </a:p>
          <a:p>
            <a:pPr marL="457200" indent="-457200">
              <a:buFontTx/>
              <a:buChar char="-"/>
            </a:pPr>
            <a:endParaRPr lang="de-CH" sz="1500" dirty="0"/>
          </a:p>
          <a:p>
            <a:pPr marL="457200" indent="-457200">
              <a:buFontTx/>
              <a:buChar char="-"/>
            </a:pPr>
            <a:r>
              <a:rPr lang="de-CH" sz="3000" dirty="0"/>
              <a:t>Erfahrung</a:t>
            </a:r>
          </a:p>
          <a:p>
            <a:pPr marL="457200" indent="-457200">
              <a:buFontTx/>
              <a:buChar char="-"/>
            </a:pPr>
            <a:endParaRPr lang="de-CH" sz="1500" dirty="0"/>
          </a:p>
          <a:p>
            <a:pPr marL="457200" indent="-457200">
              <a:buFontTx/>
              <a:buChar char="-"/>
            </a:pPr>
            <a:r>
              <a:rPr lang="de-CH" sz="3000" dirty="0"/>
              <a:t>Verhältnis zur Welt</a:t>
            </a:r>
          </a:p>
        </p:txBody>
      </p:sp>
    </p:spTree>
    <p:extLst>
      <p:ext uri="{BB962C8B-B14F-4D97-AF65-F5344CB8AC3E}">
        <p14:creationId xmlns:p14="http://schemas.microsoft.com/office/powerpoint/2010/main" val="362048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p:cTn id="3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D46AEF5-95C3-4290-A085-A0B5AC56694D}"/>
              </a:ext>
            </a:extLst>
          </p:cNvPr>
          <p:cNvGraphicFramePr>
            <a:graphicFrameLocks noChangeAspect="1"/>
          </p:cNvGraphicFramePr>
          <p:nvPr/>
        </p:nvGraphicFramePr>
        <p:xfrm>
          <a:off x="0" y="0"/>
          <a:ext cx="3347778" cy="6858000"/>
        </p:xfrm>
        <a:graphic>
          <a:graphicData uri="http://schemas.openxmlformats.org/presentationml/2006/ole">
            <mc:AlternateContent xmlns:mc="http://schemas.openxmlformats.org/markup-compatibility/2006">
              <mc:Choice xmlns:v="urn:schemas-microsoft-com:vml" Requires="v">
                <p:oleObj spid="_x0000_s11278" r:id="rId3" imgW="6006240" imgH="12304440" progId="">
                  <p:embed/>
                </p:oleObj>
              </mc:Choice>
              <mc:Fallback>
                <p:oleObj r:id="rId3" imgW="6006240" imgH="12304440" progId="">
                  <p:embed/>
                  <p:pic>
                    <p:nvPicPr>
                      <p:cNvPr id="3" name="Objekt 2">
                        <a:extLst>
                          <a:ext uri="{FF2B5EF4-FFF2-40B4-BE49-F238E27FC236}">
                            <a16:creationId xmlns:a16="http://schemas.microsoft.com/office/drawing/2014/main" id="{9D46AEF5-95C3-4290-A085-A0B5AC56694D}"/>
                          </a:ext>
                        </a:extLst>
                      </p:cNvPr>
                      <p:cNvPicPr/>
                      <p:nvPr/>
                    </p:nvPicPr>
                    <p:blipFill>
                      <a:blip r:embed="rId4"/>
                      <a:stretch>
                        <a:fillRect/>
                      </a:stretch>
                    </p:blipFill>
                    <p:spPr>
                      <a:xfrm>
                        <a:off x="0" y="0"/>
                        <a:ext cx="3347778"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764942" y="309243"/>
            <a:ext cx="8213697" cy="5693866"/>
          </a:xfrm>
          <a:prstGeom prst="rect">
            <a:avLst/>
          </a:prstGeom>
          <a:noFill/>
        </p:spPr>
        <p:txBody>
          <a:bodyPr wrap="square" rtlCol="0">
            <a:spAutoFit/>
          </a:bodyPr>
          <a:lstStyle/>
          <a:p>
            <a:r>
              <a:rPr lang="de-CH" sz="2600" dirty="0"/>
              <a:t>"Dies schreibe ich dir in der Hoffnung, recht bald zu dir zu kommen, 15 </a:t>
            </a:r>
            <a:r>
              <a:rPr lang="de-CH" sz="2600" u="sng" dirty="0"/>
              <a:t>damit du</a:t>
            </a:r>
            <a:r>
              <a:rPr lang="de-CH" sz="2600" dirty="0"/>
              <a:t> aber, falls sich mein Kommen verzögern sollte, </a:t>
            </a:r>
            <a:r>
              <a:rPr lang="de-CH" sz="2600" u="sng" dirty="0"/>
              <a:t>weißt, wie man wandeln soll im Haus Gottes</a:t>
            </a:r>
            <a:r>
              <a:rPr lang="de-CH" sz="2600" dirty="0"/>
              <a:t>, welches die Gemeinde des lebendigen Gottes ist, der Pfeiler und die Grundfeste der Wahrheit. 16 Und anerkannt groß ist das Geheimnis der Gottesfurcht:</a:t>
            </a:r>
          </a:p>
          <a:p>
            <a:endParaRPr lang="de-CH" sz="2600" dirty="0"/>
          </a:p>
          <a:p>
            <a:r>
              <a:rPr lang="de-CH" sz="2600" dirty="0"/>
              <a:t>Gott ist geoffenbart worden im Fleisch, </a:t>
            </a:r>
          </a:p>
          <a:p>
            <a:r>
              <a:rPr lang="de-CH" sz="2600" dirty="0"/>
              <a:t>gerechtfertigt im Geist, </a:t>
            </a:r>
          </a:p>
          <a:p>
            <a:r>
              <a:rPr lang="de-CH" sz="2600" dirty="0"/>
              <a:t>gesehen von den Engeln, </a:t>
            </a:r>
          </a:p>
          <a:p>
            <a:r>
              <a:rPr lang="de-CH" sz="2600" dirty="0"/>
              <a:t>verkündigt unter den Heiden, </a:t>
            </a:r>
          </a:p>
          <a:p>
            <a:r>
              <a:rPr lang="de-CH" sz="2600" dirty="0"/>
              <a:t>geglaubt in der Welt, </a:t>
            </a:r>
          </a:p>
          <a:p>
            <a:r>
              <a:rPr lang="de-CH" sz="2600" dirty="0"/>
              <a:t>aufgenommen in die Herrlichkeit." </a:t>
            </a:r>
          </a:p>
          <a:p>
            <a:r>
              <a:rPr lang="de-CH" sz="2600" b="1" dirty="0"/>
              <a:t>(3,14-16)</a:t>
            </a:r>
            <a:endParaRPr lang="de-CH" sz="2600"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5284453"/>
            <a:ext cx="3160643" cy="1015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957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97795CAF-E5D7-45A3-AC79-1ADFF6DD658D}"/>
              </a:ext>
            </a:extLst>
          </p:cNvPr>
          <p:cNvGraphicFramePr>
            <a:graphicFrameLocks noChangeAspect="1"/>
          </p:cNvGraphicFramePr>
          <p:nvPr>
            <p:extLst>
              <p:ext uri="{D42A27DB-BD31-4B8C-83A1-F6EECF244321}">
                <p14:modId xmlns:p14="http://schemas.microsoft.com/office/powerpoint/2010/main" val="3264890094"/>
              </p:ext>
            </p:extLst>
          </p:nvPr>
        </p:nvGraphicFramePr>
        <p:xfrm>
          <a:off x="-4396" y="0"/>
          <a:ext cx="2394296" cy="6858000"/>
        </p:xfrm>
        <a:graphic>
          <a:graphicData uri="http://schemas.openxmlformats.org/presentationml/2006/ole">
            <mc:AlternateContent xmlns:mc="http://schemas.openxmlformats.org/markup-compatibility/2006">
              <mc:Choice xmlns:v="urn:schemas-microsoft-com:vml" Requires="v">
                <p:oleObj spid="_x0000_s12300" r:id="rId3" imgW="4291920" imgH="12304440" progId="">
                  <p:embed/>
                </p:oleObj>
              </mc:Choice>
              <mc:Fallback>
                <p:oleObj r:id="rId3" imgW="4291920" imgH="12304440" progId="">
                  <p:embed/>
                  <p:pic>
                    <p:nvPicPr>
                      <p:cNvPr id="0" name=""/>
                      <p:cNvPicPr/>
                      <p:nvPr/>
                    </p:nvPicPr>
                    <p:blipFill>
                      <a:blip r:embed="rId4"/>
                      <a:stretch>
                        <a:fillRect/>
                      </a:stretch>
                    </p:blipFill>
                    <p:spPr>
                      <a:xfrm>
                        <a:off x="-4396" y="0"/>
                        <a:ext cx="2394296" cy="6858000"/>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510FACEE-9F8F-4FFE-B010-E71218F1E699}"/>
              </a:ext>
            </a:extLst>
          </p:cNvPr>
          <p:cNvSpPr/>
          <p:nvPr/>
        </p:nvSpPr>
        <p:spPr>
          <a:xfrm>
            <a:off x="75537" y="110139"/>
            <a:ext cx="2214859" cy="1015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0371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97795CAF-E5D7-45A3-AC79-1ADFF6DD658D}"/>
              </a:ext>
            </a:extLst>
          </p:cNvPr>
          <p:cNvGraphicFramePr>
            <a:graphicFrameLocks noChangeAspect="1"/>
          </p:cNvGraphicFramePr>
          <p:nvPr/>
        </p:nvGraphicFramePr>
        <p:xfrm>
          <a:off x="-4396" y="0"/>
          <a:ext cx="2394296" cy="6858000"/>
        </p:xfrm>
        <a:graphic>
          <a:graphicData uri="http://schemas.openxmlformats.org/presentationml/2006/ole">
            <mc:AlternateContent xmlns:mc="http://schemas.openxmlformats.org/markup-compatibility/2006">
              <mc:Choice xmlns:v="urn:schemas-microsoft-com:vml" Requires="v">
                <p:oleObj spid="_x0000_s13323" r:id="rId3" imgW="4291920" imgH="12304440" progId="">
                  <p:embed/>
                </p:oleObj>
              </mc:Choice>
              <mc:Fallback>
                <p:oleObj r:id="rId3" imgW="4291920" imgH="12304440" progId="">
                  <p:embed/>
                  <p:pic>
                    <p:nvPicPr>
                      <p:cNvPr id="2" name="Objekt 1">
                        <a:extLst>
                          <a:ext uri="{FF2B5EF4-FFF2-40B4-BE49-F238E27FC236}">
                            <a16:creationId xmlns:a16="http://schemas.microsoft.com/office/drawing/2014/main" id="{97795CAF-E5D7-45A3-AC79-1ADFF6DD658D}"/>
                          </a:ext>
                        </a:extLst>
                      </p:cNvPr>
                      <p:cNvPicPr/>
                      <p:nvPr/>
                    </p:nvPicPr>
                    <p:blipFill>
                      <a:blip r:embed="rId4"/>
                      <a:stretch>
                        <a:fillRect/>
                      </a:stretch>
                    </p:blipFill>
                    <p:spPr>
                      <a:xfrm>
                        <a:off x="-4396" y="0"/>
                        <a:ext cx="2394296"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5" y="294187"/>
            <a:ext cx="9019073" cy="5632311"/>
          </a:xfrm>
          <a:prstGeom prst="rect">
            <a:avLst/>
          </a:prstGeom>
          <a:noFill/>
        </p:spPr>
        <p:txBody>
          <a:bodyPr wrap="square" rtlCol="0">
            <a:spAutoFit/>
          </a:bodyPr>
          <a:lstStyle/>
          <a:p>
            <a:r>
              <a:rPr lang="de-DE" sz="3000" dirty="0"/>
              <a:t>"Der Geist aber sagt ausdrücklich, dass in späteren Zeiten (Zeit nach Paulus) etliche vom Glauben abfallen und sich irreführenden Geistern und Lehren der Dämonen zuwenden werden 2 durch die Heuchelei von Lügen-rednern, die in ihrem eigenen Gewissen gebrandmarkt sind. 3 Sie verbieten zu heiraten und Speisen zu genießen, die doch Gott geschaffen hat, damit sie mit Danksagung gebraucht werden von denen, die gläubig sind und die Wahrheit erkennen. 4 Denn alles, was Gott geschaffen hat, ist gut, und nichts ist verwerflich, wenn es mit Danksagung empfangen wird; 5 denn es wird geheiligt durch Gottes Wort und Gebet." </a:t>
            </a:r>
            <a:r>
              <a:rPr lang="de-DE" sz="3000" b="1" dirty="0"/>
              <a:t>(4,1-5)</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1411405"/>
            <a:ext cx="2214859" cy="11647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0155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97795CAF-E5D7-45A3-AC79-1ADFF6DD658D}"/>
              </a:ext>
            </a:extLst>
          </p:cNvPr>
          <p:cNvGraphicFramePr>
            <a:graphicFrameLocks noChangeAspect="1"/>
          </p:cNvGraphicFramePr>
          <p:nvPr/>
        </p:nvGraphicFramePr>
        <p:xfrm>
          <a:off x="-4396" y="0"/>
          <a:ext cx="2394296" cy="6858000"/>
        </p:xfrm>
        <a:graphic>
          <a:graphicData uri="http://schemas.openxmlformats.org/presentationml/2006/ole">
            <mc:AlternateContent xmlns:mc="http://schemas.openxmlformats.org/markup-compatibility/2006">
              <mc:Choice xmlns:v="urn:schemas-microsoft-com:vml" Requires="v">
                <p:oleObj spid="_x0000_s14347" r:id="rId3" imgW="4291920" imgH="12304440" progId="">
                  <p:embed/>
                </p:oleObj>
              </mc:Choice>
              <mc:Fallback>
                <p:oleObj r:id="rId3" imgW="4291920" imgH="12304440" progId="">
                  <p:embed/>
                  <p:pic>
                    <p:nvPicPr>
                      <p:cNvPr id="2" name="Objekt 1">
                        <a:extLst>
                          <a:ext uri="{FF2B5EF4-FFF2-40B4-BE49-F238E27FC236}">
                            <a16:creationId xmlns:a16="http://schemas.microsoft.com/office/drawing/2014/main" id="{97795CAF-E5D7-45A3-AC79-1ADFF6DD658D}"/>
                          </a:ext>
                        </a:extLst>
                      </p:cNvPr>
                      <p:cNvPicPr/>
                      <p:nvPr/>
                    </p:nvPicPr>
                    <p:blipFill>
                      <a:blip r:embed="rId4"/>
                      <a:stretch>
                        <a:fillRect/>
                      </a:stretch>
                    </p:blipFill>
                    <p:spPr>
                      <a:xfrm>
                        <a:off x="-4396" y="0"/>
                        <a:ext cx="2394296"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6" y="294187"/>
            <a:ext cx="8566270" cy="2862322"/>
          </a:xfrm>
          <a:prstGeom prst="rect">
            <a:avLst/>
          </a:prstGeom>
          <a:noFill/>
        </p:spPr>
        <p:txBody>
          <a:bodyPr wrap="square" rtlCol="0">
            <a:spAutoFit/>
          </a:bodyPr>
          <a:lstStyle/>
          <a:p>
            <a:r>
              <a:rPr lang="de-DE" sz="3000" dirty="0"/>
              <a:t>"Wenn du dies den Brüdern vor Augen stellst, wirst du ein guter Diener Jesu Christi sein, der sich nährt mit den Worten des Glaubens und der guten Lehre, der du nachgefolgt bist. 7 Die unheiligen Altweiberlegenden aber </a:t>
            </a:r>
            <a:r>
              <a:rPr lang="de-DE" sz="3000" u="sng" dirty="0"/>
              <a:t>weise ab</a:t>
            </a:r>
            <a:r>
              <a:rPr lang="de-DE" sz="3000" dirty="0"/>
              <a:t>; dagegen </a:t>
            </a:r>
            <a:r>
              <a:rPr lang="de-DE" sz="3000" u="sng" dirty="0"/>
              <a:t>übe dich</a:t>
            </a:r>
            <a:r>
              <a:rPr lang="de-DE" sz="3000" dirty="0"/>
              <a:t> in der Gottesfurcht! </a:t>
            </a:r>
            <a:r>
              <a:rPr lang="de-DE" sz="3000" b="1" dirty="0"/>
              <a:t>(4,6-7) </a:t>
            </a:r>
            <a:endParaRPr lang="de-CH" sz="3000" b="1"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2831123"/>
            <a:ext cx="2214859" cy="782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6845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97795CAF-E5D7-45A3-AC79-1ADFF6DD658D}"/>
              </a:ext>
            </a:extLst>
          </p:cNvPr>
          <p:cNvGraphicFramePr>
            <a:graphicFrameLocks noChangeAspect="1"/>
          </p:cNvGraphicFramePr>
          <p:nvPr/>
        </p:nvGraphicFramePr>
        <p:xfrm>
          <a:off x="-4396" y="0"/>
          <a:ext cx="2394296" cy="6858000"/>
        </p:xfrm>
        <a:graphic>
          <a:graphicData uri="http://schemas.openxmlformats.org/presentationml/2006/ole">
            <mc:AlternateContent xmlns:mc="http://schemas.openxmlformats.org/markup-compatibility/2006">
              <mc:Choice xmlns:v="urn:schemas-microsoft-com:vml" Requires="v">
                <p:oleObj spid="_x0000_s15372" r:id="rId3" imgW="4291920" imgH="12304440" progId="">
                  <p:embed/>
                </p:oleObj>
              </mc:Choice>
              <mc:Fallback>
                <p:oleObj r:id="rId3" imgW="4291920" imgH="12304440" progId="">
                  <p:embed/>
                  <p:pic>
                    <p:nvPicPr>
                      <p:cNvPr id="2" name="Objekt 1">
                        <a:extLst>
                          <a:ext uri="{FF2B5EF4-FFF2-40B4-BE49-F238E27FC236}">
                            <a16:creationId xmlns:a16="http://schemas.microsoft.com/office/drawing/2014/main" id="{97795CAF-E5D7-45A3-AC79-1ADFF6DD658D}"/>
                          </a:ext>
                        </a:extLst>
                      </p:cNvPr>
                      <p:cNvPicPr/>
                      <p:nvPr/>
                    </p:nvPicPr>
                    <p:blipFill>
                      <a:blip r:embed="rId4"/>
                      <a:stretch>
                        <a:fillRect/>
                      </a:stretch>
                    </p:blipFill>
                    <p:spPr>
                      <a:xfrm>
                        <a:off x="-4396" y="0"/>
                        <a:ext cx="2394296" cy="6858000"/>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6" y="1019549"/>
            <a:ext cx="8566270" cy="1938992"/>
          </a:xfrm>
          <a:prstGeom prst="rect">
            <a:avLst/>
          </a:prstGeom>
          <a:noFill/>
        </p:spPr>
        <p:txBody>
          <a:bodyPr wrap="square" rtlCol="0">
            <a:spAutoFit/>
          </a:bodyPr>
          <a:lstStyle/>
          <a:p>
            <a:r>
              <a:rPr lang="de-DE" sz="3000" dirty="0"/>
              <a:t>"Niemand verachte deine Jugend, vielmehr sei [werde] ein Vorbild der Gläubigen im Wort, im Wandel, in Liebe, im Glauben, in Keuschheit! " </a:t>
            </a:r>
          </a:p>
          <a:p>
            <a:r>
              <a:rPr lang="de-DE" sz="3000" b="1" dirty="0"/>
              <a:t>(4,12) ELB</a:t>
            </a:r>
            <a:endParaRPr lang="de-CH" sz="3000" b="1" dirty="0"/>
          </a:p>
        </p:txBody>
      </p:sp>
      <p:sp>
        <p:nvSpPr>
          <p:cNvPr id="7" name="Rechteck 6">
            <a:extLst>
              <a:ext uri="{FF2B5EF4-FFF2-40B4-BE49-F238E27FC236}">
                <a16:creationId xmlns:a16="http://schemas.microsoft.com/office/drawing/2014/main" id="{510FACEE-9F8F-4FFE-B010-E71218F1E699}"/>
              </a:ext>
            </a:extLst>
          </p:cNvPr>
          <p:cNvSpPr/>
          <p:nvPr/>
        </p:nvSpPr>
        <p:spPr>
          <a:xfrm>
            <a:off x="75537" y="3864213"/>
            <a:ext cx="2214859" cy="782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706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1569355"/>
            <a:ext cx="3656770" cy="861774"/>
          </a:xfrm>
          <a:prstGeom prst="rect">
            <a:avLst/>
          </a:prstGeom>
          <a:noFill/>
        </p:spPr>
        <p:txBody>
          <a:bodyPr wrap="none" rtlCol="0">
            <a:spAutoFit/>
          </a:bodyPr>
          <a:lstStyle/>
          <a:p>
            <a:r>
              <a:rPr lang="de-CH" sz="5000" b="1" dirty="0"/>
              <a:t>1. Timotheus</a:t>
            </a:r>
            <a:endParaRPr lang="de-CH" sz="5000" dirty="0">
              <a:latin typeface="Trebuchet MS" panose="020B0603020202020204" pitchFamily="34" charset="0"/>
            </a:endParaRPr>
          </a:p>
        </p:txBody>
      </p:sp>
      <p:sp>
        <p:nvSpPr>
          <p:cNvPr id="4" name="Textfeld 3"/>
          <p:cNvSpPr txBox="1"/>
          <p:nvPr/>
        </p:nvSpPr>
        <p:spPr>
          <a:xfrm>
            <a:off x="553480" y="2575630"/>
            <a:ext cx="4080541" cy="615553"/>
          </a:xfrm>
          <a:prstGeom prst="rect">
            <a:avLst/>
          </a:prstGeom>
          <a:noFill/>
        </p:spPr>
        <p:txBody>
          <a:bodyPr wrap="none" rtlCol="0">
            <a:spAutoFit/>
          </a:bodyPr>
          <a:lstStyle/>
          <a:p>
            <a:pPr lvl="0"/>
            <a:r>
              <a:rPr lang="de-CH" sz="3400" dirty="0"/>
              <a:t>Kapitel: 6 | Verse: 113</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09E6AE83-4419-4101-86C6-AA24F41303CE}"/>
              </a:ext>
            </a:extLst>
          </p:cNvPr>
          <p:cNvGraphicFramePr>
            <a:graphicFrameLocks noChangeAspect="1"/>
          </p:cNvGraphicFramePr>
          <p:nvPr>
            <p:extLst>
              <p:ext uri="{D42A27DB-BD31-4B8C-83A1-F6EECF244321}">
                <p14:modId xmlns:p14="http://schemas.microsoft.com/office/powerpoint/2010/main" val="173515004"/>
              </p:ext>
            </p:extLst>
          </p:nvPr>
        </p:nvGraphicFramePr>
        <p:xfrm>
          <a:off x="-8792" y="0"/>
          <a:ext cx="2404696" cy="6860456"/>
        </p:xfrm>
        <a:graphic>
          <a:graphicData uri="http://schemas.openxmlformats.org/presentationml/2006/ole">
            <mc:AlternateContent xmlns:mc="http://schemas.openxmlformats.org/markup-compatibility/2006">
              <mc:Choice xmlns:v="urn:schemas-microsoft-com:vml" Requires="v">
                <p:oleObj spid="_x0000_s16393" r:id="rId3" imgW="4304520" imgH="12291840" progId="">
                  <p:embed/>
                </p:oleObj>
              </mc:Choice>
              <mc:Fallback>
                <p:oleObj r:id="rId3" imgW="4304520" imgH="12291840" progId="">
                  <p:embed/>
                  <p:pic>
                    <p:nvPicPr>
                      <p:cNvPr id="0" name=""/>
                      <p:cNvPicPr/>
                      <p:nvPr/>
                    </p:nvPicPr>
                    <p:blipFill>
                      <a:blip r:embed="rId4"/>
                      <a:stretch>
                        <a:fillRect/>
                      </a:stretch>
                    </p:blipFill>
                    <p:spPr>
                      <a:xfrm>
                        <a:off x="-8792" y="0"/>
                        <a:ext cx="2404696" cy="6860456"/>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510FACEE-9F8F-4FFE-B010-E71218F1E699}"/>
              </a:ext>
            </a:extLst>
          </p:cNvPr>
          <p:cNvSpPr/>
          <p:nvPr/>
        </p:nvSpPr>
        <p:spPr>
          <a:xfrm>
            <a:off x="86126" y="145067"/>
            <a:ext cx="2214859" cy="9407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1959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09E6AE83-4419-4101-86C6-AA24F41303CE}"/>
              </a:ext>
            </a:extLst>
          </p:cNvPr>
          <p:cNvGraphicFramePr>
            <a:graphicFrameLocks noChangeAspect="1"/>
          </p:cNvGraphicFramePr>
          <p:nvPr/>
        </p:nvGraphicFramePr>
        <p:xfrm>
          <a:off x="-8792" y="0"/>
          <a:ext cx="2404696" cy="6860456"/>
        </p:xfrm>
        <a:graphic>
          <a:graphicData uri="http://schemas.openxmlformats.org/presentationml/2006/ole">
            <mc:AlternateContent xmlns:mc="http://schemas.openxmlformats.org/markup-compatibility/2006">
              <mc:Choice xmlns:v="urn:schemas-microsoft-com:vml" Requires="v">
                <p:oleObj spid="_x0000_s17416" r:id="rId3" imgW="4304520" imgH="12291840" progId="">
                  <p:embed/>
                </p:oleObj>
              </mc:Choice>
              <mc:Fallback>
                <p:oleObj r:id="rId3" imgW="4304520" imgH="12291840" progId="">
                  <p:embed/>
                  <p:pic>
                    <p:nvPicPr>
                      <p:cNvPr id="3" name="Objekt 2">
                        <a:extLst>
                          <a:ext uri="{FF2B5EF4-FFF2-40B4-BE49-F238E27FC236}">
                            <a16:creationId xmlns:a16="http://schemas.microsoft.com/office/drawing/2014/main" id="{09E6AE83-4419-4101-86C6-AA24F41303CE}"/>
                          </a:ext>
                        </a:extLst>
                      </p:cNvPr>
                      <p:cNvPicPr/>
                      <p:nvPr/>
                    </p:nvPicPr>
                    <p:blipFill>
                      <a:blip r:embed="rId4"/>
                      <a:stretch>
                        <a:fillRect/>
                      </a:stretch>
                    </p:blipFill>
                    <p:spPr>
                      <a:xfrm>
                        <a:off x="-8792" y="0"/>
                        <a:ext cx="2404696" cy="686045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6" y="1019549"/>
            <a:ext cx="8566270" cy="1938992"/>
          </a:xfrm>
          <a:prstGeom prst="rect">
            <a:avLst/>
          </a:prstGeom>
          <a:noFill/>
        </p:spPr>
        <p:txBody>
          <a:bodyPr wrap="square" rtlCol="0">
            <a:spAutoFit/>
          </a:bodyPr>
          <a:lstStyle/>
          <a:p>
            <a:r>
              <a:rPr lang="de-DE" sz="3000" dirty="0"/>
              <a:t>"Einen älteren Mann fahre nicht hart an, sondern ermahne ihn wie einen Vater, jüngere wie Brüder, 2 ältere Frauen wie Mütter, jüngere wie Schwestern, in aller Keuschheit." </a:t>
            </a:r>
            <a:r>
              <a:rPr lang="de-DE" sz="3000" b="1" dirty="0"/>
              <a:t>(5,1-2)</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86126" y="1402365"/>
            <a:ext cx="2214859" cy="9407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46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09E6AE83-4419-4101-86C6-AA24F41303CE}"/>
              </a:ext>
            </a:extLst>
          </p:cNvPr>
          <p:cNvGraphicFramePr>
            <a:graphicFrameLocks noChangeAspect="1"/>
          </p:cNvGraphicFramePr>
          <p:nvPr>
            <p:extLst>
              <p:ext uri="{D42A27DB-BD31-4B8C-83A1-F6EECF244321}">
                <p14:modId xmlns:p14="http://schemas.microsoft.com/office/powerpoint/2010/main" val="2653027711"/>
              </p:ext>
            </p:extLst>
          </p:nvPr>
        </p:nvGraphicFramePr>
        <p:xfrm>
          <a:off x="-28671" y="3976"/>
          <a:ext cx="2404696" cy="6860456"/>
        </p:xfrm>
        <a:graphic>
          <a:graphicData uri="http://schemas.openxmlformats.org/presentationml/2006/ole">
            <mc:AlternateContent xmlns:mc="http://schemas.openxmlformats.org/markup-compatibility/2006">
              <mc:Choice xmlns:v="urn:schemas-microsoft-com:vml" Requires="v">
                <p:oleObj spid="_x0000_s18441" r:id="rId3" imgW="4304520" imgH="12291840" progId="">
                  <p:embed/>
                </p:oleObj>
              </mc:Choice>
              <mc:Fallback>
                <p:oleObj r:id="rId3" imgW="4304520" imgH="12291840" progId="">
                  <p:embed/>
                  <p:pic>
                    <p:nvPicPr>
                      <p:cNvPr id="3" name="Objekt 2">
                        <a:extLst>
                          <a:ext uri="{FF2B5EF4-FFF2-40B4-BE49-F238E27FC236}">
                            <a16:creationId xmlns:a16="http://schemas.microsoft.com/office/drawing/2014/main" id="{09E6AE83-4419-4101-86C6-AA24F41303CE}"/>
                          </a:ext>
                        </a:extLst>
                      </p:cNvPr>
                      <p:cNvPicPr/>
                      <p:nvPr/>
                    </p:nvPicPr>
                    <p:blipFill>
                      <a:blip r:embed="rId4"/>
                      <a:stretch>
                        <a:fillRect/>
                      </a:stretch>
                    </p:blipFill>
                    <p:spPr>
                      <a:xfrm>
                        <a:off x="-28671" y="3976"/>
                        <a:ext cx="2404696" cy="686045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6" y="1019549"/>
            <a:ext cx="8566270" cy="553998"/>
          </a:xfrm>
          <a:prstGeom prst="rect">
            <a:avLst/>
          </a:prstGeom>
          <a:noFill/>
        </p:spPr>
        <p:txBody>
          <a:bodyPr wrap="square" rtlCol="0">
            <a:spAutoFit/>
          </a:bodyPr>
          <a:lstStyle/>
          <a:p>
            <a:r>
              <a:rPr lang="de-DE" sz="3000" dirty="0"/>
              <a:t>"Ehre die Witwen, die wirklich Witwen sind. …" </a:t>
            </a:r>
            <a:r>
              <a:rPr lang="de-DE" sz="3000" b="1" dirty="0"/>
              <a:t>(5,3)</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86126" y="2708025"/>
            <a:ext cx="2214859" cy="769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832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09E6AE83-4419-4101-86C6-AA24F41303CE}"/>
              </a:ext>
            </a:extLst>
          </p:cNvPr>
          <p:cNvGraphicFramePr>
            <a:graphicFrameLocks noChangeAspect="1"/>
          </p:cNvGraphicFramePr>
          <p:nvPr/>
        </p:nvGraphicFramePr>
        <p:xfrm>
          <a:off x="-8792" y="0"/>
          <a:ext cx="2404696" cy="6860456"/>
        </p:xfrm>
        <a:graphic>
          <a:graphicData uri="http://schemas.openxmlformats.org/presentationml/2006/ole">
            <mc:AlternateContent xmlns:mc="http://schemas.openxmlformats.org/markup-compatibility/2006">
              <mc:Choice xmlns:v="urn:schemas-microsoft-com:vml" Requires="v">
                <p:oleObj spid="_x0000_s19464" r:id="rId3" imgW="4304520" imgH="12291840" progId="">
                  <p:embed/>
                </p:oleObj>
              </mc:Choice>
              <mc:Fallback>
                <p:oleObj r:id="rId3" imgW="4304520" imgH="12291840" progId="">
                  <p:embed/>
                  <p:pic>
                    <p:nvPicPr>
                      <p:cNvPr id="3" name="Objekt 2">
                        <a:extLst>
                          <a:ext uri="{FF2B5EF4-FFF2-40B4-BE49-F238E27FC236}">
                            <a16:creationId xmlns:a16="http://schemas.microsoft.com/office/drawing/2014/main" id="{09E6AE83-4419-4101-86C6-AA24F41303CE}"/>
                          </a:ext>
                        </a:extLst>
                      </p:cNvPr>
                      <p:cNvPicPr/>
                      <p:nvPr/>
                    </p:nvPicPr>
                    <p:blipFill>
                      <a:blip r:embed="rId4"/>
                      <a:stretch>
                        <a:fillRect/>
                      </a:stretch>
                    </p:blipFill>
                    <p:spPr>
                      <a:xfrm>
                        <a:off x="-8792" y="0"/>
                        <a:ext cx="2404696" cy="686045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6" y="540370"/>
            <a:ext cx="8566270" cy="3785652"/>
          </a:xfrm>
          <a:prstGeom prst="rect">
            <a:avLst/>
          </a:prstGeom>
          <a:noFill/>
        </p:spPr>
        <p:txBody>
          <a:bodyPr wrap="square" rtlCol="0">
            <a:spAutoFit/>
          </a:bodyPr>
          <a:lstStyle/>
          <a:p>
            <a:r>
              <a:rPr lang="de-DE" sz="3000" dirty="0"/>
              <a:t>"Die Ältesten, die gut vorstehen, sollen doppelter Ehre wertgeachtet werden, besonders die, welche im Wort und in der Lehre arbeiten. 18 Denn die Schrift sagt: »Du sollst dem Ochsen nicht das Maul verbinden, wenn er drischt!«[</a:t>
            </a:r>
            <a:r>
              <a:rPr lang="de-DE" sz="3000" dirty="0" err="1"/>
              <a:t>Dt</a:t>
            </a:r>
            <a:r>
              <a:rPr lang="de-DE" sz="3000" dirty="0"/>
              <a:t> 25,4], und »Der Arbeiter ist seines Lohnes wert« [Zitat aus Lk 10,7]. 19 Gegen einen Ältesten nimm keine Klage an, außer aufgrund von zwei oder drei Zeugen." </a:t>
            </a:r>
            <a:r>
              <a:rPr lang="de-DE" sz="3000" b="1" dirty="0"/>
              <a:t>(5,17-19)</a:t>
            </a:r>
            <a:endParaRPr lang="de-CH" sz="3000" b="1" dirty="0"/>
          </a:p>
        </p:txBody>
      </p:sp>
      <p:sp>
        <p:nvSpPr>
          <p:cNvPr id="7" name="Rechteck 6">
            <a:extLst>
              <a:ext uri="{FF2B5EF4-FFF2-40B4-BE49-F238E27FC236}">
                <a16:creationId xmlns:a16="http://schemas.microsoft.com/office/drawing/2014/main" id="{510FACEE-9F8F-4FFE-B010-E71218F1E699}"/>
              </a:ext>
            </a:extLst>
          </p:cNvPr>
          <p:cNvSpPr/>
          <p:nvPr/>
        </p:nvSpPr>
        <p:spPr>
          <a:xfrm>
            <a:off x="86126" y="3890589"/>
            <a:ext cx="2214859" cy="769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7158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09E6AE83-4419-4101-86C6-AA24F41303CE}"/>
              </a:ext>
            </a:extLst>
          </p:cNvPr>
          <p:cNvGraphicFramePr>
            <a:graphicFrameLocks noChangeAspect="1"/>
          </p:cNvGraphicFramePr>
          <p:nvPr/>
        </p:nvGraphicFramePr>
        <p:xfrm>
          <a:off x="-8792" y="0"/>
          <a:ext cx="2404696" cy="6860456"/>
        </p:xfrm>
        <a:graphic>
          <a:graphicData uri="http://schemas.openxmlformats.org/presentationml/2006/ole">
            <mc:AlternateContent xmlns:mc="http://schemas.openxmlformats.org/markup-compatibility/2006">
              <mc:Choice xmlns:v="urn:schemas-microsoft-com:vml" Requires="v">
                <p:oleObj spid="_x0000_s20488" r:id="rId3" imgW="4304520" imgH="12291840" progId="">
                  <p:embed/>
                </p:oleObj>
              </mc:Choice>
              <mc:Fallback>
                <p:oleObj r:id="rId3" imgW="4304520" imgH="12291840" progId="">
                  <p:embed/>
                  <p:pic>
                    <p:nvPicPr>
                      <p:cNvPr id="3" name="Objekt 2">
                        <a:extLst>
                          <a:ext uri="{FF2B5EF4-FFF2-40B4-BE49-F238E27FC236}">
                            <a16:creationId xmlns:a16="http://schemas.microsoft.com/office/drawing/2014/main" id="{09E6AE83-4419-4101-86C6-AA24F41303CE}"/>
                          </a:ext>
                        </a:extLst>
                      </p:cNvPr>
                      <p:cNvPicPr/>
                      <p:nvPr/>
                    </p:nvPicPr>
                    <p:blipFill>
                      <a:blip r:embed="rId4"/>
                      <a:stretch>
                        <a:fillRect/>
                      </a:stretch>
                    </p:blipFill>
                    <p:spPr>
                      <a:xfrm>
                        <a:off x="-8792" y="0"/>
                        <a:ext cx="2404696" cy="686045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6" y="1577864"/>
            <a:ext cx="8566270" cy="1477328"/>
          </a:xfrm>
          <a:prstGeom prst="rect">
            <a:avLst/>
          </a:prstGeom>
          <a:noFill/>
        </p:spPr>
        <p:txBody>
          <a:bodyPr wrap="square" rtlCol="0">
            <a:spAutoFit/>
          </a:bodyPr>
          <a:lstStyle/>
          <a:p>
            <a:r>
              <a:rPr lang="de-DE" sz="3000" dirty="0"/>
              <a:t>"Trinke nicht mehr nur Wasser, sondern gebrauche ein wenig Wein um deines Magens willen und wegen deines häufigen Unwohlseins." </a:t>
            </a:r>
            <a:r>
              <a:rPr lang="de-DE" sz="3000" b="1" dirty="0"/>
              <a:t>(5,23)</a:t>
            </a:r>
            <a:r>
              <a:rPr lang="de-DE" sz="3000" dirty="0"/>
              <a:t> </a:t>
            </a:r>
            <a:endParaRPr lang="de-CH" sz="3000" b="1" dirty="0"/>
          </a:p>
        </p:txBody>
      </p:sp>
      <p:sp>
        <p:nvSpPr>
          <p:cNvPr id="7" name="Rechteck 6">
            <a:extLst>
              <a:ext uri="{FF2B5EF4-FFF2-40B4-BE49-F238E27FC236}">
                <a16:creationId xmlns:a16="http://schemas.microsoft.com/office/drawing/2014/main" id="{510FACEE-9F8F-4FFE-B010-E71218F1E699}"/>
              </a:ext>
            </a:extLst>
          </p:cNvPr>
          <p:cNvSpPr/>
          <p:nvPr/>
        </p:nvSpPr>
        <p:spPr>
          <a:xfrm>
            <a:off x="86126" y="5042381"/>
            <a:ext cx="2214859" cy="8264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001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09E6AE83-4419-4101-86C6-AA24F41303CE}"/>
              </a:ext>
            </a:extLst>
          </p:cNvPr>
          <p:cNvGraphicFramePr>
            <a:graphicFrameLocks noChangeAspect="1"/>
          </p:cNvGraphicFramePr>
          <p:nvPr/>
        </p:nvGraphicFramePr>
        <p:xfrm>
          <a:off x="-8792" y="0"/>
          <a:ext cx="2404696" cy="6860456"/>
        </p:xfrm>
        <a:graphic>
          <a:graphicData uri="http://schemas.openxmlformats.org/presentationml/2006/ole">
            <mc:AlternateContent xmlns:mc="http://schemas.openxmlformats.org/markup-compatibility/2006">
              <mc:Choice xmlns:v="urn:schemas-microsoft-com:vml" Requires="v">
                <p:oleObj spid="_x0000_s21512" r:id="rId3" imgW="4304520" imgH="12291840" progId="">
                  <p:embed/>
                </p:oleObj>
              </mc:Choice>
              <mc:Fallback>
                <p:oleObj r:id="rId3" imgW="4304520" imgH="12291840" progId="">
                  <p:embed/>
                  <p:pic>
                    <p:nvPicPr>
                      <p:cNvPr id="3" name="Objekt 2">
                        <a:extLst>
                          <a:ext uri="{FF2B5EF4-FFF2-40B4-BE49-F238E27FC236}">
                            <a16:creationId xmlns:a16="http://schemas.microsoft.com/office/drawing/2014/main" id="{09E6AE83-4419-4101-86C6-AA24F41303CE}"/>
                          </a:ext>
                        </a:extLst>
                      </p:cNvPr>
                      <p:cNvPicPr/>
                      <p:nvPr/>
                    </p:nvPicPr>
                    <p:blipFill>
                      <a:blip r:embed="rId4"/>
                      <a:stretch>
                        <a:fillRect/>
                      </a:stretch>
                    </p:blipFill>
                    <p:spPr>
                      <a:xfrm>
                        <a:off x="-8792" y="0"/>
                        <a:ext cx="2404696" cy="686045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2903296" y="395302"/>
            <a:ext cx="8566270" cy="4247317"/>
          </a:xfrm>
          <a:prstGeom prst="rect">
            <a:avLst/>
          </a:prstGeom>
          <a:noFill/>
        </p:spPr>
        <p:txBody>
          <a:bodyPr wrap="square" rtlCol="0">
            <a:spAutoFit/>
          </a:bodyPr>
          <a:lstStyle/>
          <a:p>
            <a:r>
              <a:rPr lang="de-DE" sz="3000" dirty="0"/>
              <a:t>"Diejenigen, die als Knechte unter dem Joch sind, sollen ihre eigenen Herren aller Ehre wert halten, damit nicht der Name Gottes und die Lehre verlästert werden. 2 Die aber, welche gläubige Herren haben, sollen diese darum nicht gering schätzen, weil sie Brüder sind, sondern ihnen umso lieber dienen, weil es Gläubige und Geliebte sind, die darauf bedacht sind, Gutes zu tun. Dies sollst du lehren und dazu ermahnen!" </a:t>
            </a:r>
            <a:r>
              <a:rPr lang="de-DE" sz="3000" b="1" dirty="0"/>
              <a:t>(6,1-2)</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86126" y="6172199"/>
            <a:ext cx="2214859" cy="677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590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FEFD1D8-EA75-4F2A-98E6-C58C919ADA43}"/>
              </a:ext>
            </a:extLst>
          </p:cNvPr>
          <p:cNvGraphicFramePr>
            <a:graphicFrameLocks noChangeAspect="1"/>
          </p:cNvGraphicFramePr>
          <p:nvPr>
            <p:extLst>
              <p:ext uri="{D42A27DB-BD31-4B8C-83A1-F6EECF244321}">
                <p14:modId xmlns:p14="http://schemas.microsoft.com/office/powerpoint/2010/main" val="1452266271"/>
              </p:ext>
            </p:extLst>
          </p:nvPr>
        </p:nvGraphicFramePr>
        <p:xfrm>
          <a:off x="-13188" y="1380"/>
          <a:ext cx="2883876" cy="6849206"/>
        </p:xfrm>
        <a:graphic>
          <a:graphicData uri="http://schemas.openxmlformats.org/presentationml/2006/ole">
            <mc:AlternateContent xmlns:mc="http://schemas.openxmlformats.org/markup-compatibility/2006">
              <mc:Choice xmlns:v="urn:schemas-microsoft-com:vml" Requires="v">
                <p:oleObj spid="_x0000_s22536" r:id="rId3" imgW="5168160" imgH="12279240" progId="">
                  <p:embed/>
                </p:oleObj>
              </mc:Choice>
              <mc:Fallback>
                <p:oleObj r:id="rId3" imgW="5168160" imgH="12279240" progId="">
                  <p:embed/>
                  <p:pic>
                    <p:nvPicPr>
                      <p:cNvPr id="0" name=""/>
                      <p:cNvPicPr/>
                      <p:nvPr/>
                    </p:nvPicPr>
                    <p:blipFill>
                      <a:blip r:embed="rId4"/>
                      <a:stretch>
                        <a:fillRect/>
                      </a:stretch>
                    </p:blipFill>
                    <p:spPr>
                      <a:xfrm>
                        <a:off x="-13188" y="1380"/>
                        <a:ext cx="2883876" cy="6849206"/>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510FACEE-9F8F-4FFE-B010-E71218F1E699}"/>
              </a:ext>
            </a:extLst>
          </p:cNvPr>
          <p:cNvSpPr/>
          <p:nvPr/>
        </p:nvSpPr>
        <p:spPr>
          <a:xfrm>
            <a:off x="87260" y="118695"/>
            <a:ext cx="2214859" cy="9539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4779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FEFD1D8-EA75-4F2A-98E6-C58C919ADA43}"/>
              </a:ext>
            </a:extLst>
          </p:cNvPr>
          <p:cNvGraphicFramePr>
            <a:graphicFrameLocks noChangeAspect="1"/>
          </p:cNvGraphicFramePr>
          <p:nvPr/>
        </p:nvGraphicFramePr>
        <p:xfrm>
          <a:off x="-13188" y="1380"/>
          <a:ext cx="2883876" cy="6849206"/>
        </p:xfrm>
        <a:graphic>
          <a:graphicData uri="http://schemas.openxmlformats.org/presentationml/2006/ole">
            <mc:AlternateContent xmlns:mc="http://schemas.openxmlformats.org/markup-compatibility/2006">
              <mc:Choice xmlns:v="urn:schemas-microsoft-com:vml" Requires="v">
                <p:oleObj spid="_x0000_s23559" r:id="rId3" imgW="5168160" imgH="12279240" progId="">
                  <p:embed/>
                </p:oleObj>
              </mc:Choice>
              <mc:Fallback>
                <p:oleObj r:id="rId3" imgW="5168160" imgH="12279240" progId="">
                  <p:embed/>
                  <p:pic>
                    <p:nvPicPr>
                      <p:cNvPr id="2" name="Objekt 1">
                        <a:extLst>
                          <a:ext uri="{FF2B5EF4-FFF2-40B4-BE49-F238E27FC236}">
                            <a16:creationId xmlns:a16="http://schemas.microsoft.com/office/drawing/2014/main" id="{3FEFD1D8-EA75-4F2A-98E6-C58C919ADA43}"/>
                          </a:ext>
                        </a:extLst>
                      </p:cNvPr>
                      <p:cNvPicPr/>
                      <p:nvPr/>
                    </p:nvPicPr>
                    <p:blipFill>
                      <a:blip r:embed="rId4"/>
                      <a:stretch>
                        <a:fillRect/>
                      </a:stretch>
                    </p:blipFill>
                    <p:spPr>
                      <a:xfrm>
                        <a:off x="-13188" y="1380"/>
                        <a:ext cx="2883876" cy="684920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276968" y="386510"/>
            <a:ext cx="8359651" cy="2862322"/>
          </a:xfrm>
          <a:prstGeom prst="rect">
            <a:avLst/>
          </a:prstGeom>
          <a:noFill/>
        </p:spPr>
        <p:txBody>
          <a:bodyPr wrap="square" rtlCol="0">
            <a:spAutoFit/>
          </a:bodyPr>
          <a:lstStyle/>
          <a:p>
            <a:r>
              <a:rPr lang="de-DE" sz="3000" dirty="0"/>
              <a:t>"Wenn jemand fremde Lehren verbreitet und nicht die gesunden Worte unseres Herrn Jesus Christus annimmt und die Lehre, die der Gottesfurcht entspricht, 4 so ist er aufgeblasen und versteht doch nichts, sondern krankt … - von solchen halte dich fern! " </a:t>
            </a:r>
            <a:r>
              <a:rPr lang="de-DE" sz="3000" b="1" dirty="0"/>
              <a:t>(6,3-5)</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87260" y="1380388"/>
            <a:ext cx="2214859" cy="9539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523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FEFD1D8-EA75-4F2A-98E6-C58C919ADA43}"/>
              </a:ext>
            </a:extLst>
          </p:cNvPr>
          <p:cNvGraphicFramePr>
            <a:graphicFrameLocks noChangeAspect="1"/>
          </p:cNvGraphicFramePr>
          <p:nvPr/>
        </p:nvGraphicFramePr>
        <p:xfrm>
          <a:off x="-13188" y="1380"/>
          <a:ext cx="2883876" cy="6849206"/>
        </p:xfrm>
        <a:graphic>
          <a:graphicData uri="http://schemas.openxmlformats.org/presentationml/2006/ole">
            <mc:AlternateContent xmlns:mc="http://schemas.openxmlformats.org/markup-compatibility/2006">
              <mc:Choice xmlns:v="urn:schemas-microsoft-com:vml" Requires="v">
                <p:oleObj spid="_x0000_s24582" r:id="rId3" imgW="5168160" imgH="12279240" progId="">
                  <p:embed/>
                </p:oleObj>
              </mc:Choice>
              <mc:Fallback>
                <p:oleObj r:id="rId3" imgW="5168160" imgH="12279240" progId="">
                  <p:embed/>
                  <p:pic>
                    <p:nvPicPr>
                      <p:cNvPr id="2" name="Objekt 1">
                        <a:extLst>
                          <a:ext uri="{FF2B5EF4-FFF2-40B4-BE49-F238E27FC236}">
                            <a16:creationId xmlns:a16="http://schemas.microsoft.com/office/drawing/2014/main" id="{3FEFD1D8-EA75-4F2A-98E6-C58C919ADA43}"/>
                          </a:ext>
                        </a:extLst>
                      </p:cNvPr>
                      <p:cNvPicPr/>
                      <p:nvPr/>
                    </p:nvPicPr>
                    <p:blipFill>
                      <a:blip r:embed="rId4"/>
                      <a:stretch>
                        <a:fillRect/>
                      </a:stretch>
                    </p:blipFill>
                    <p:spPr>
                      <a:xfrm>
                        <a:off x="-13188" y="1380"/>
                        <a:ext cx="2883876" cy="684920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276968" y="386510"/>
            <a:ext cx="8359651" cy="4708981"/>
          </a:xfrm>
          <a:prstGeom prst="rect">
            <a:avLst/>
          </a:prstGeom>
          <a:noFill/>
        </p:spPr>
        <p:txBody>
          <a:bodyPr wrap="square" rtlCol="0">
            <a:spAutoFit/>
          </a:bodyPr>
          <a:lstStyle/>
          <a:p>
            <a:r>
              <a:rPr lang="de-DE" sz="3000" dirty="0"/>
              <a:t>"Es ist allerdings die Gottesfurcht eine große Bereicherung, wenn sie mit Genügsamkeit verbunden wird. 7 Denn wir haben nichts in die Welt hineingebracht, und es ist klar, dass wir auch nichts hinausbringen können. 8 Wenn wir aber Nahrung und Kleidung haben, soll uns das genügen! … Denn die Geldgier ist eine Wurzel alles Bösen; etliche, die sich ihr hingegeben haben, sind vom Glauben abgeirrt und haben sich selbst viel Schmerzen verursacht. " </a:t>
            </a:r>
            <a:r>
              <a:rPr lang="de-DE" sz="3000" b="1" dirty="0"/>
              <a:t>(6,6-10)</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87260" y="2725613"/>
            <a:ext cx="2214859" cy="883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8368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FEFD1D8-EA75-4F2A-98E6-C58C919ADA43}"/>
              </a:ext>
            </a:extLst>
          </p:cNvPr>
          <p:cNvGraphicFramePr>
            <a:graphicFrameLocks noChangeAspect="1"/>
          </p:cNvGraphicFramePr>
          <p:nvPr/>
        </p:nvGraphicFramePr>
        <p:xfrm>
          <a:off x="-13188" y="1380"/>
          <a:ext cx="2883876" cy="6849206"/>
        </p:xfrm>
        <a:graphic>
          <a:graphicData uri="http://schemas.openxmlformats.org/presentationml/2006/ole">
            <mc:AlternateContent xmlns:mc="http://schemas.openxmlformats.org/markup-compatibility/2006">
              <mc:Choice xmlns:v="urn:schemas-microsoft-com:vml" Requires="v">
                <p:oleObj spid="_x0000_s25606" r:id="rId3" imgW="5168160" imgH="12279240" progId="">
                  <p:embed/>
                </p:oleObj>
              </mc:Choice>
              <mc:Fallback>
                <p:oleObj r:id="rId3" imgW="5168160" imgH="12279240" progId="">
                  <p:embed/>
                  <p:pic>
                    <p:nvPicPr>
                      <p:cNvPr id="2" name="Objekt 1">
                        <a:extLst>
                          <a:ext uri="{FF2B5EF4-FFF2-40B4-BE49-F238E27FC236}">
                            <a16:creationId xmlns:a16="http://schemas.microsoft.com/office/drawing/2014/main" id="{3FEFD1D8-EA75-4F2A-98E6-C58C919ADA43}"/>
                          </a:ext>
                        </a:extLst>
                      </p:cNvPr>
                      <p:cNvPicPr/>
                      <p:nvPr/>
                    </p:nvPicPr>
                    <p:blipFill>
                      <a:blip r:embed="rId4"/>
                      <a:stretch>
                        <a:fillRect/>
                      </a:stretch>
                    </p:blipFill>
                    <p:spPr>
                      <a:xfrm>
                        <a:off x="-13188" y="1380"/>
                        <a:ext cx="2883876" cy="684920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276968" y="1336080"/>
            <a:ext cx="8359651" cy="1938992"/>
          </a:xfrm>
          <a:prstGeom prst="rect">
            <a:avLst/>
          </a:prstGeom>
          <a:noFill/>
        </p:spPr>
        <p:txBody>
          <a:bodyPr wrap="square" rtlCol="0">
            <a:spAutoFit/>
          </a:bodyPr>
          <a:lstStyle/>
          <a:p>
            <a:r>
              <a:rPr lang="de-DE" sz="3000" dirty="0"/>
              <a:t>Du aber, o Mensch Gottes, fliehe diese Dinge, jage aber nach Gerechtigkeit, Gottesfurcht, Glauben, Liebe, Geduld, Sanftmut! 12 Kämpfe den guten Kampf des Glaubens. </a:t>
            </a:r>
            <a:r>
              <a:rPr lang="de-DE" sz="3000" b="1" dirty="0"/>
              <a:t>(6,11-12a)</a:t>
            </a:r>
            <a:endParaRPr lang="de-CH" sz="3000" b="1" dirty="0"/>
          </a:p>
        </p:txBody>
      </p:sp>
      <p:sp>
        <p:nvSpPr>
          <p:cNvPr id="7" name="Rechteck 6">
            <a:extLst>
              <a:ext uri="{FF2B5EF4-FFF2-40B4-BE49-F238E27FC236}">
                <a16:creationId xmlns:a16="http://schemas.microsoft.com/office/drawing/2014/main" id="{510FACEE-9F8F-4FFE-B010-E71218F1E699}"/>
              </a:ext>
            </a:extLst>
          </p:cNvPr>
          <p:cNvSpPr/>
          <p:nvPr/>
        </p:nvSpPr>
        <p:spPr>
          <a:xfrm>
            <a:off x="87260" y="3978514"/>
            <a:ext cx="2214859" cy="883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953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30429" y="838915"/>
            <a:ext cx="2483116" cy="553998"/>
          </a:xfrm>
          <a:prstGeom prst="rect">
            <a:avLst/>
          </a:prstGeom>
          <a:noFill/>
        </p:spPr>
        <p:txBody>
          <a:bodyPr wrap="none" rtlCol="0">
            <a:spAutoFit/>
          </a:bodyPr>
          <a:lstStyle/>
          <a:p>
            <a:r>
              <a:rPr lang="de-CH" sz="3000" b="1" dirty="0"/>
              <a:t>Schlüsselverse</a:t>
            </a:r>
          </a:p>
        </p:txBody>
      </p:sp>
      <p:sp>
        <p:nvSpPr>
          <p:cNvPr id="3" name="Textfeld 2">
            <a:extLst>
              <a:ext uri="{FF2B5EF4-FFF2-40B4-BE49-F238E27FC236}">
                <a16:creationId xmlns:a16="http://schemas.microsoft.com/office/drawing/2014/main" id="{7ABF118B-10B2-4FD0-BCF3-2D3CC7512B72}"/>
              </a:ext>
            </a:extLst>
          </p:cNvPr>
          <p:cNvSpPr txBox="1"/>
          <p:nvPr/>
        </p:nvSpPr>
        <p:spPr>
          <a:xfrm>
            <a:off x="530429" y="1490008"/>
            <a:ext cx="10271081" cy="1477328"/>
          </a:xfrm>
          <a:prstGeom prst="rect">
            <a:avLst/>
          </a:prstGeom>
          <a:noFill/>
        </p:spPr>
        <p:txBody>
          <a:bodyPr wrap="none" rtlCol="0">
            <a:spAutoFit/>
          </a:bodyPr>
          <a:lstStyle/>
          <a:p>
            <a:r>
              <a:rPr lang="de-CH" sz="3000" dirty="0"/>
              <a:t>"Ich habe dich ja bei meiner Abreise nach Mazedonien ermahnt, </a:t>
            </a:r>
          </a:p>
          <a:p>
            <a:r>
              <a:rPr lang="de-CH" sz="3000" dirty="0"/>
              <a:t>in Ephesus zu bleiben, dass du gewissen Leuten gebietest, </a:t>
            </a:r>
            <a:r>
              <a:rPr lang="de-CH" sz="3000" u="sng" dirty="0"/>
              <a:t>keine </a:t>
            </a:r>
          </a:p>
          <a:p>
            <a:r>
              <a:rPr lang="de-CH" sz="3000" u="sng" dirty="0"/>
              <a:t>fremden Lehren zu verbreiten</a:t>
            </a:r>
            <a:r>
              <a:rPr lang="de-CH" sz="3000" dirty="0"/>
              <a:t>." </a:t>
            </a:r>
            <a:r>
              <a:rPr lang="de-CH" sz="3000" b="1" dirty="0"/>
              <a:t>(1Tim 1,3)</a:t>
            </a:r>
            <a:endParaRPr lang="de-CH" sz="3000" dirty="0"/>
          </a:p>
        </p:txBody>
      </p:sp>
      <p:sp>
        <p:nvSpPr>
          <p:cNvPr id="4" name="Textfeld 3">
            <a:extLst>
              <a:ext uri="{FF2B5EF4-FFF2-40B4-BE49-F238E27FC236}">
                <a16:creationId xmlns:a16="http://schemas.microsoft.com/office/drawing/2014/main" id="{6B754869-1342-44BE-ABA6-118D415D3107}"/>
              </a:ext>
            </a:extLst>
          </p:cNvPr>
          <p:cNvSpPr txBox="1"/>
          <p:nvPr/>
        </p:nvSpPr>
        <p:spPr>
          <a:xfrm>
            <a:off x="530429" y="3606364"/>
            <a:ext cx="9562490" cy="1938992"/>
          </a:xfrm>
          <a:prstGeom prst="rect">
            <a:avLst/>
          </a:prstGeom>
          <a:noFill/>
        </p:spPr>
        <p:txBody>
          <a:bodyPr wrap="none" rtlCol="0">
            <a:spAutoFit/>
          </a:bodyPr>
          <a:lstStyle/>
          <a:p>
            <a:r>
              <a:rPr lang="de-CH" sz="3000" dirty="0"/>
              <a:t>"…, damit du aber, falls sich mein Kommen verzögern sollte, </a:t>
            </a:r>
          </a:p>
          <a:p>
            <a:r>
              <a:rPr lang="de-CH" sz="3000" dirty="0"/>
              <a:t>weißt, </a:t>
            </a:r>
            <a:r>
              <a:rPr lang="de-CH" sz="3000" u="sng" dirty="0"/>
              <a:t>wie man wandeln soll im Haus Gottes,</a:t>
            </a:r>
            <a:r>
              <a:rPr lang="de-CH" sz="3000" dirty="0"/>
              <a:t> welches die </a:t>
            </a:r>
          </a:p>
          <a:p>
            <a:r>
              <a:rPr lang="de-CH" sz="3000" dirty="0"/>
              <a:t>Gemeinde des lebendigen Gottes ist, der Pfeiler und die </a:t>
            </a:r>
          </a:p>
          <a:p>
            <a:r>
              <a:rPr lang="de-CH" sz="3000" dirty="0"/>
              <a:t>Grundfeste der Wahrheit." </a:t>
            </a:r>
            <a:r>
              <a:rPr lang="de-CH" sz="3000" b="1" dirty="0"/>
              <a:t>(1Tim 3,15)</a:t>
            </a:r>
            <a:endParaRPr lang="de-CH" sz="3000" dirty="0"/>
          </a:p>
        </p:txBody>
      </p:sp>
    </p:spTree>
    <p:extLst>
      <p:ext uri="{BB962C8B-B14F-4D97-AF65-F5344CB8AC3E}">
        <p14:creationId xmlns:p14="http://schemas.microsoft.com/office/powerpoint/2010/main" val="230098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FEFD1D8-EA75-4F2A-98E6-C58C919ADA43}"/>
              </a:ext>
            </a:extLst>
          </p:cNvPr>
          <p:cNvGraphicFramePr>
            <a:graphicFrameLocks noChangeAspect="1"/>
          </p:cNvGraphicFramePr>
          <p:nvPr/>
        </p:nvGraphicFramePr>
        <p:xfrm>
          <a:off x="-13188" y="1380"/>
          <a:ext cx="2883876" cy="6849206"/>
        </p:xfrm>
        <a:graphic>
          <a:graphicData uri="http://schemas.openxmlformats.org/presentationml/2006/ole">
            <mc:AlternateContent xmlns:mc="http://schemas.openxmlformats.org/markup-compatibility/2006">
              <mc:Choice xmlns:v="urn:schemas-microsoft-com:vml" Requires="v">
                <p:oleObj spid="_x0000_s26630" r:id="rId3" imgW="5168160" imgH="12279240" progId="">
                  <p:embed/>
                </p:oleObj>
              </mc:Choice>
              <mc:Fallback>
                <p:oleObj r:id="rId3" imgW="5168160" imgH="12279240" progId="">
                  <p:embed/>
                  <p:pic>
                    <p:nvPicPr>
                      <p:cNvPr id="2" name="Objekt 1">
                        <a:extLst>
                          <a:ext uri="{FF2B5EF4-FFF2-40B4-BE49-F238E27FC236}">
                            <a16:creationId xmlns:a16="http://schemas.microsoft.com/office/drawing/2014/main" id="{3FEFD1D8-EA75-4F2A-98E6-C58C919ADA43}"/>
                          </a:ext>
                        </a:extLst>
                      </p:cNvPr>
                      <p:cNvPicPr/>
                      <p:nvPr/>
                    </p:nvPicPr>
                    <p:blipFill>
                      <a:blip r:embed="rId4"/>
                      <a:stretch>
                        <a:fillRect/>
                      </a:stretch>
                    </p:blipFill>
                    <p:spPr>
                      <a:xfrm>
                        <a:off x="-13188" y="1380"/>
                        <a:ext cx="2883876" cy="684920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276968" y="439266"/>
            <a:ext cx="8359651" cy="4247317"/>
          </a:xfrm>
          <a:prstGeom prst="rect">
            <a:avLst/>
          </a:prstGeom>
          <a:noFill/>
        </p:spPr>
        <p:txBody>
          <a:bodyPr wrap="square" rtlCol="0">
            <a:spAutoFit/>
          </a:bodyPr>
          <a:lstStyle/>
          <a:p>
            <a:r>
              <a:rPr lang="de-DE" sz="3000" dirty="0"/>
              <a:t>"Den Reichen in der jetzigen Weltzeit gebiete, nicht hochmütig zu sein, auch nicht ihre Hoffnung auf die Unbeständigkeit des Reichtums zu setzen, sondern auf den lebendigen Gott, der uns alles reichlich zum Genuss darreicht. 18 Sie sollen Gutes tun, reich werden an guten Werken, freigebig sein, bereit, mit anderen zu teilen, 19 damit sie das ewige Leben ergreifen und so für sich selbst eine gute Grundlage für die Zukunft sammeln. " </a:t>
            </a:r>
            <a:r>
              <a:rPr lang="de-DE" sz="3000" b="1" dirty="0"/>
              <a:t>(6,17-19)</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87260" y="5029194"/>
            <a:ext cx="2214859" cy="883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848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FEFD1D8-EA75-4F2A-98E6-C58C919ADA43}"/>
              </a:ext>
            </a:extLst>
          </p:cNvPr>
          <p:cNvGraphicFramePr>
            <a:graphicFrameLocks noChangeAspect="1"/>
          </p:cNvGraphicFramePr>
          <p:nvPr/>
        </p:nvGraphicFramePr>
        <p:xfrm>
          <a:off x="-13188" y="1380"/>
          <a:ext cx="2883876" cy="6849206"/>
        </p:xfrm>
        <a:graphic>
          <a:graphicData uri="http://schemas.openxmlformats.org/presentationml/2006/ole">
            <mc:AlternateContent xmlns:mc="http://schemas.openxmlformats.org/markup-compatibility/2006">
              <mc:Choice xmlns:v="urn:schemas-microsoft-com:vml" Requires="v">
                <p:oleObj spid="_x0000_s27654" r:id="rId3" imgW="5168160" imgH="12279240" progId="">
                  <p:embed/>
                </p:oleObj>
              </mc:Choice>
              <mc:Fallback>
                <p:oleObj r:id="rId3" imgW="5168160" imgH="12279240" progId="">
                  <p:embed/>
                  <p:pic>
                    <p:nvPicPr>
                      <p:cNvPr id="2" name="Objekt 1">
                        <a:extLst>
                          <a:ext uri="{FF2B5EF4-FFF2-40B4-BE49-F238E27FC236}">
                            <a16:creationId xmlns:a16="http://schemas.microsoft.com/office/drawing/2014/main" id="{3FEFD1D8-EA75-4F2A-98E6-C58C919ADA43}"/>
                          </a:ext>
                        </a:extLst>
                      </p:cNvPr>
                      <p:cNvPicPr/>
                      <p:nvPr/>
                    </p:nvPicPr>
                    <p:blipFill>
                      <a:blip r:embed="rId4"/>
                      <a:stretch>
                        <a:fillRect/>
                      </a:stretch>
                    </p:blipFill>
                    <p:spPr>
                      <a:xfrm>
                        <a:off x="-13188" y="1380"/>
                        <a:ext cx="2883876" cy="6849206"/>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276968" y="1125064"/>
            <a:ext cx="8359651" cy="2862322"/>
          </a:xfrm>
          <a:prstGeom prst="rect">
            <a:avLst/>
          </a:prstGeom>
          <a:noFill/>
        </p:spPr>
        <p:txBody>
          <a:bodyPr wrap="square" rtlCol="0">
            <a:spAutoFit/>
          </a:bodyPr>
          <a:lstStyle/>
          <a:p>
            <a:r>
              <a:rPr lang="de-DE" sz="3000" dirty="0"/>
              <a:t>"O Timotheus, bewahre das anvertraute Gut, </a:t>
            </a:r>
          </a:p>
          <a:p>
            <a:r>
              <a:rPr lang="de-DE" sz="3000" dirty="0"/>
              <a:t>meide das unheilige, nichtige Geschwätz und die Widersprüche der fälschlich so genannten »Erkenntnis« ! 21 Zu dieser haben sich etliche bekannt und haben darüber das Glaubensziel verfehlt. Die Gnade sei mit dir! Amen. " </a:t>
            </a:r>
            <a:r>
              <a:rPr lang="de-DE" sz="3000" b="1" dirty="0"/>
              <a:t>(6,20-21)</a:t>
            </a:r>
            <a:endParaRPr lang="de-CH" sz="3000" dirty="0"/>
          </a:p>
        </p:txBody>
      </p:sp>
      <p:sp>
        <p:nvSpPr>
          <p:cNvPr id="7" name="Rechteck 6">
            <a:extLst>
              <a:ext uri="{FF2B5EF4-FFF2-40B4-BE49-F238E27FC236}">
                <a16:creationId xmlns:a16="http://schemas.microsoft.com/office/drawing/2014/main" id="{510FACEE-9F8F-4FFE-B010-E71218F1E699}"/>
              </a:ext>
            </a:extLst>
          </p:cNvPr>
          <p:cNvSpPr/>
          <p:nvPr/>
        </p:nvSpPr>
        <p:spPr>
          <a:xfrm>
            <a:off x="2303586" y="1960685"/>
            <a:ext cx="657957" cy="4180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071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2934888" y="4928426"/>
            <a:ext cx="6569362" cy="938719"/>
          </a:xfrm>
          <a:prstGeom prst="rect">
            <a:avLst/>
          </a:prstGeom>
          <a:noFill/>
        </p:spPr>
        <p:txBody>
          <a:bodyPr wrap="none" rtlCol="0">
            <a:spAutoFit/>
          </a:bodyPr>
          <a:lstStyle/>
          <a:p>
            <a:r>
              <a:rPr lang="de-CH" sz="5500" b="1" dirty="0"/>
              <a:t>1.+2. Timotheus Teil 2</a:t>
            </a:r>
          </a:p>
        </p:txBody>
      </p:sp>
    </p:spTree>
    <p:extLst>
      <p:ext uri="{BB962C8B-B14F-4D97-AF65-F5344CB8AC3E}">
        <p14:creationId xmlns:p14="http://schemas.microsoft.com/office/powerpoint/2010/main" val="407216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19F286D-10EE-4A55-BD49-6D4AC546D9D7}"/>
              </a:ext>
            </a:extLst>
          </p:cNvPr>
          <p:cNvGraphicFramePr>
            <a:graphicFrameLocks noChangeAspect="1"/>
          </p:cNvGraphicFramePr>
          <p:nvPr>
            <p:extLst>
              <p:ext uri="{D42A27DB-BD31-4B8C-83A1-F6EECF244321}">
                <p14:modId xmlns:p14="http://schemas.microsoft.com/office/powerpoint/2010/main" val="3005060459"/>
              </p:ext>
            </p:extLst>
          </p:nvPr>
        </p:nvGraphicFramePr>
        <p:xfrm>
          <a:off x="-1" y="7952"/>
          <a:ext cx="2751151" cy="6849658"/>
        </p:xfrm>
        <a:graphic>
          <a:graphicData uri="http://schemas.openxmlformats.org/presentationml/2006/ole">
            <mc:AlternateContent xmlns:mc="http://schemas.openxmlformats.org/markup-compatibility/2006">
              <mc:Choice xmlns:v="urn:schemas-microsoft-com:vml" Requires="v">
                <p:oleObj spid="_x0000_s1040" r:id="rId3" imgW="4939560" imgH="12304440" progId="">
                  <p:embed/>
                </p:oleObj>
              </mc:Choice>
              <mc:Fallback>
                <p:oleObj r:id="rId3" imgW="4939560" imgH="12304440" progId="">
                  <p:embed/>
                  <p:pic>
                    <p:nvPicPr>
                      <p:cNvPr id="0" name=""/>
                      <p:cNvPicPr/>
                      <p:nvPr/>
                    </p:nvPicPr>
                    <p:blipFill>
                      <a:blip r:embed="rId4"/>
                      <a:stretch>
                        <a:fillRect/>
                      </a:stretch>
                    </p:blipFill>
                    <p:spPr>
                      <a:xfrm>
                        <a:off x="-1" y="7952"/>
                        <a:ext cx="2751151" cy="684965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A7A5E502-72CF-48B8-9A81-E3C9763289CA}"/>
              </a:ext>
            </a:extLst>
          </p:cNvPr>
          <p:cNvSpPr/>
          <p:nvPr/>
        </p:nvSpPr>
        <p:spPr>
          <a:xfrm>
            <a:off x="576470" y="103367"/>
            <a:ext cx="2075290" cy="930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4362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19F286D-10EE-4A55-BD49-6D4AC546D9D7}"/>
              </a:ext>
            </a:extLst>
          </p:cNvPr>
          <p:cNvGraphicFramePr>
            <a:graphicFrameLocks noChangeAspect="1"/>
          </p:cNvGraphicFramePr>
          <p:nvPr/>
        </p:nvGraphicFramePr>
        <p:xfrm>
          <a:off x="-1" y="7952"/>
          <a:ext cx="2751151" cy="6849658"/>
        </p:xfrm>
        <a:graphic>
          <a:graphicData uri="http://schemas.openxmlformats.org/presentationml/2006/ole">
            <mc:AlternateContent xmlns:mc="http://schemas.openxmlformats.org/markup-compatibility/2006">
              <mc:Choice xmlns:v="urn:schemas-microsoft-com:vml" Requires="v">
                <p:oleObj spid="_x0000_s2064" r:id="rId3" imgW="4939560" imgH="12304440" progId="">
                  <p:embed/>
                </p:oleObj>
              </mc:Choice>
              <mc:Fallback>
                <p:oleObj r:id="rId3" imgW="4939560" imgH="12304440" progId="">
                  <p:embed/>
                  <p:pic>
                    <p:nvPicPr>
                      <p:cNvPr id="2" name="Objekt 1">
                        <a:extLst>
                          <a:ext uri="{FF2B5EF4-FFF2-40B4-BE49-F238E27FC236}">
                            <a16:creationId xmlns:a16="http://schemas.microsoft.com/office/drawing/2014/main" id="{319F286D-10EE-4A55-BD49-6D4AC546D9D7}"/>
                          </a:ext>
                        </a:extLst>
                      </p:cNvPr>
                      <p:cNvPicPr/>
                      <p:nvPr/>
                    </p:nvPicPr>
                    <p:blipFill>
                      <a:blip r:embed="rId4"/>
                      <a:stretch>
                        <a:fillRect/>
                      </a:stretch>
                    </p:blipFill>
                    <p:spPr>
                      <a:xfrm>
                        <a:off x="-1" y="7952"/>
                        <a:ext cx="2751151" cy="6849658"/>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355452" y="444412"/>
            <a:ext cx="7795917" cy="1938992"/>
          </a:xfrm>
          <a:prstGeom prst="rect">
            <a:avLst/>
          </a:prstGeom>
          <a:noFill/>
        </p:spPr>
        <p:txBody>
          <a:bodyPr wrap="square" rtlCol="0">
            <a:spAutoFit/>
          </a:bodyPr>
          <a:lstStyle/>
          <a:p>
            <a:r>
              <a:rPr lang="de-CH" sz="3000" dirty="0"/>
              <a:t>"Ich habe dich ja bei meiner Abreise nach Mazedonien ermahnt, in Ephesus zu bleiben, dass du gewissen Leuten gebietest, </a:t>
            </a:r>
            <a:r>
              <a:rPr lang="de-CH" sz="3000" u="sng" dirty="0"/>
              <a:t>keine </a:t>
            </a:r>
          </a:p>
          <a:p>
            <a:r>
              <a:rPr lang="de-CH" sz="3000" u="sng" dirty="0"/>
              <a:t>fremden Lehren zu verbreiten</a:t>
            </a:r>
            <a:r>
              <a:rPr lang="de-CH" sz="3000" dirty="0"/>
              <a:t>." </a:t>
            </a:r>
            <a:r>
              <a:rPr lang="de-CH" sz="3000" b="1" dirty="0"/>
              <a:t>(1Tim 1,3)</a:t>
            </a:r>
            <a:endParaRPr lang="de-CH" sz="3000" dirty="0"/>
          </a:p>
        </p:txBody>
      </p:sp>
      <p:sp>
        <p:nvSpPr>
          <p:cNvPr id="9" name="Rechteck 8">
            <a:extLst>
              <a:ext uri="{FF2B5EF4-FFF2-40B4-BE49-F238E27FC236}">
                <a16:creationId xmlns:a16="http://schemas.microsoft.com/office/drawing/2014/main" id="{19DF4B67-DC2F-4680-975E-A7831CBF541C}"/>
              </a:ext>
            </a:extLst>
          </p:cNvPr>
          <p:cNvSpPr/>
          <p:nvPr/>
        </p:nvSpPr>
        <p:spPr>
          <a:xfrm>
            <a:off x="576470" y="1282811"/>
            <a:ext cx="2075290" cy="1182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EA15E7D5-78F5-4286-A203-103B9771E660}"/>
              </a:ext>
            </a:extLst>
          </p:cNvPr>
          <p:cNvSpPr txBox="1"/>
          <p:nvPr/>
        </p:nvSpPr>
        <p:spPr>
          <a:xfrm>
            <a:off x="3355452" y="2922568"/>
            <a:ext cx="7795917" cy="1938992"/>
          </a:xfrm>
          <a:prstGeom prst="rect">
            <a:avLst/>
          </a:prstGeom>
          <a:noFill/>
        </p:spPr>
        <p:txBody>
          <a:bodyPr wrap="square" rtlCol="0">
            <a:spAutoFit/>
          </a:bodyPr>
          <a:lstStyle/>
          <a:p>
            <a:r>
              <a:rPr lang="de-DE" sz="3000" dirty="0"/>
              <a:t>"So gibt es jetzt keine Verdammnis mehr für die, welche in Christus Jesus sind, die nicht gemäß dem Fleisch wandeln, sondern gemäß dem Geist." </a:t>
            </a:r>
            <a:r>
              <a:rPr lang="de-DE" sz="3000" b="1" dirty="0"/>
              <a:t>(Röm 8,1)</a:t>
            </a:r>
            <a:endParaRPr lang="de-CH" sz="3000" b="1" dirty="0"/>
          </a:p>
        </p:txBody>
      </p:sp>
    </p:spTree>
    <p:extLst>
      <p:ext uri="{BB962C8B-B14F-4D97-AF65-F5344CB8AC3E}">
        <p14:creationId xmlns:p14="http://schemas.microsoft.com/office/powerpoint/2010/main" val="5593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19F286D-10EE-4A55-BD49-6D4AC546D9D7}"/>
              </a:ext>
            </a:extLst>
          </p:cNvPr>
          <p:cNvGraphicFramePr>
            <a:graphicFrameLocks noChangeAspect="1"/>
          </p:cNvGraphicFramePr>
          <p:nvPr/>
        </p:nvGraphicFramePr>
        <p:xfrm>
          <a:off x="-1" y="7952"/>
          <a:ext cx="2751151" cy="6849658"/>
        </p:xfrm>
        <a:graphic>
          <a:graphicData uri="http://schemas.openxmlformats.org/presentationml/2006/ole">
            <mc:AlternateContent xmlns:mc="http://schemas.openxmlformats.org/markup-compatibility/2006">
              <mc:Choice xmlns:v="urn:schemas-microsoft-com:vml" Requires="v">
                <p:oleObj spid="_x0000_s3088" r:id="rId3" imgW="4939560" imgH="12304440" progId="">
                  <p:embed/>
                </p:oleObj>
              </mc:Choice>
              <mc:Fallback>
                <p:oleObj r:id="rId3" imgW="4939560" imgH="12304440" progId="">
                  <p:embed/>
                  <p:pic>
                    <p:nvPicPr>
                      <p:cNvPr id="2" name="Objekt 1">
                        <a:extLst>
                          <a:ext uri="{FF2B5EF4-FFF2-40B4-BE49-F238E27FC236}">
                            <a16:creationId xmlns:a16="http://schemas.microsoft.com/office/drawing/2014/main" id="{319F286D-10EE-4A55-BD49-6D4AC546D9D7}"/>
                          </a:ext>
                        </a:extLst>
                      </p:cNvPr>
                      <p:cNvPicPr/>
                      <p:nvPr/>
                    </p:nvPicPr>
                    <p:blipFill>
                      <a:blip r:embed="rId4"/>
                      <a:stretch>
                        <a:fillRect/>
                      </a:stretch>
                    </p:blipFill>
                    <p:spPr>
                      <a:xfrm>
                        <a:off x="-1" y="7952"/>
                        <a:ext cx="2751151" cy="6849658"/>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061253" y="170092"/>
            <a:ext cx="8658970" cy="5170646"/>
          </a:xfrm>
          <a:prstGeom prst="rect">
            <a:avLst/>
          </a:prstGeom>
          <a:noFill/>
        </p:spPr>
        <p:txBody>
          <a:bodyPr wrap="square" rtlCol="0">
            <a:spAutoFit/>
          </a:bodyPr>
          <a:lstStyle/>
          <a:p>
            <a:r>
              <a:rPr lang="de-CH" sz="3000" dirty="0"/>
              <a:t>"Und </a:t>
            </a:r>
            <a:r>
              <a:rPr lang="de-CH" sz="3000" u="sng" dirty="0"/>
              <a:t>darum danke ich</a:t>
            </a:r>
            <a:r>
              <a:rPr lang="de-CH" sz="3000" dirty="0"/>
              <a:t> dem, der mir Kraft verliehen hat, </a:t>
            </a:r>
            <a:r>
              <a:rPr lang="de-CH" sz="3000" u="sng" dirty="0"/>
              <a:t>Christus Jesus, unserem Herrn</a:t>
            </a:r>
            <a:r>
              <a:rPr lang="de-CH" sz="3000" dirty="0"/>
              <a:t>, dass er mich treu erachtet und in den Dienst eingesetzt hat, 13 der ich zuvor ein Lästerer und Verfolger und Frevler war. Aber mir ist Erbarmung widerfahren, weil ich es unwissend im Unglauben getan habe. 14 Und die Gnade unseres Herrn wurde über alle Maßen groß samt dem Glauben und der Liebe, die in Christus Jesus ist. 15 Glaub-würdig</a:t>
            </a:r>
            <a:r>
              <a:rPr lang="de-CH" sz="3000" b="1" baseline="30000" dirty="0"/>
              <a:t>1-3</a:t>
            </a:r>
            <a:r>
              <a:rPr lang="de-CH" sz="3000" dirty="0"/>
              <a:t> ist das Wort und aller Annahme wert, dass Christus Jesus in die Welt gekommen ist, um Sünder zu retten, von denen ich der größte bin." </a:t>
            </a:r>
            <a:r>
              <a:rPr lang="de-CH" sz="3000" b="1" dirty="0"/>
              <a:t>(1,12-15)</a:t>
            </a:r>
            <a:endParaRPr lang="de-CH" sz="3000" dirty="0"/>
          </a:p>
        </p:txBody>
      </p:sp>
      <p:sp>
        <p:nvSpPr>
          <p:cNvPr id="9" name="Rechteck 8">
            <a:extLst>
              <a:ext uri="{FF2B5EF4-FFF2-40B4-BE49-F238E27FC236}">
                <a16:creationId xmlns:a16="http://schemas.microsoft.com/office/drawing/2014/main" id="{19DF4B67-DC2F-4680-975E-A7831CBF541C}"/>
              </a:ext>
            </a:extLst>
          </p:cNvPr>
          <p:cNvSpPr/>
          <p:nvPr/>
        </p:nvSpPr>
        <p:spPr>
          <a:xfrm>
            <a:off x="576470" y="2834640"/>
            <a:ext cx="2075290" cy="1049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964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19F286D-10EE-4A55-BD49-6D4AC546D9D7}"/>
              </a:ext>
            </a:extLst>
          </p:cNvPr>
          <p:cNvGraphicFramePr>
            <a:graphicFrameLocks noChangeAspect="1"/>
          </p:cNvGraphicFramePr>
          <p:nvPr/>
        </p:nvGraphicFramePr>
        <p:xfrm>
          <a:off x="-1" y="7952"/>
          <a:ext cx="2751151" cy="6849658"/>
        </p:xfrm>
        <a:graphic>
          <a:graphicData uri="http://schemas.openxmlformats.org/presentationml/2006/ole">
            <mc:AlternateContent xmlns:mc="http://schemas.openxmlformats.org/markup-compatibility/2006">
              <mc:Choice xmlns:v="urn:schemas-microsoft-com:vml" Requires="v">
                <p:oleObj spid="_x0000_s28677" r:id="rId3" imgW="4939560" imgH="12304440" progId="">
                  <p:embed/>
                </p:oleObj>
              </mc:Choice>
              <mc:Fallback>
                <p:oleObj r:id="rId3" imgW="4939560" imgH="12304440" progId="">
                  <p:embed/>
                  <p:pic>
                    <p:nvPicPr>
                      <p:cNvPr id="2" name="Objekt 1">
                        <a:extLst>
                          <a:ext uri="{FF2B5EF4-FFF2-40B4-BE49-F238E27FC236}">
                            <a16:creationId xmlns:a16="http://schemas.microsoft.com/office/drawing/2014/main" id="{319F286D-10EE-4A55-BD49-6D4AC546D9D7}"/>
                          </a:ext>
                        </a:extLst>
                      </p:cNvPr>
                      <p:cNvPicPr/>
                      <p:nvPr/>
                    </p:nvPicPr>
                    <p:blipFill>
                      <a:blip r:embed="rId4"/>
                      <a:stretch>
                        <a:fillRect/>
                      </a:stretch>
                    </p:blipFill>
                    <p:spPr>
                      <a:xfrm>
                        <a:off x="-1" y="7952"/>
                        <a:ext cx="2751151" cy="6849658"/>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061253" y="1529773"/>
            <a:ext cx="8658970" cy="1477328"/>
          </a:xfrm>
          <a:prstGeom prst="rect">
            <a:avLst/>
          </a:prstGeom>
          <a:noFill/>
        </p:spPr>
        <p:txBody>
          <a:bodyPr wrap="square" rtlCol="0">
            <a:spAutoFit/>
          </a:bodyPr>
          <a:lstStyle/>
          <a:p>
            <a:r>
              <a:rPr lang="de-CH" sz="3000" dirty="0"/>
              <a:t>"Dem König der Ewigkeit aber, dem unvergänglichen, unsichtbaren, allein weisen Gott, sei Ehre und Ruhm von Ewigkeit zu Ewigkeit! Amen." </a:t>
            </a:r>
            <a:r>
              <a:rPr lang="de-CH" sz="3000" b="1" dirty="0"/>
              <a:t>(1,17)</a:t>
            </a:r>
            <a:endParaRPr lang="de-CH" sz="3000" dirty="0"/>
          </a:p>
        </p:txBody>
      </p:sp>
      <p:sp>
        <p:nvSpPr>
          <p:cNvPr id="9" name="Rechteck 8">
            <a:extLst>
              <a:ext uri="{FF2B5EF4-FFF2-40B4-BE49-F238E27FC236}">
                <a16:creationId xmlns:a16="http://schemas.microsoft.com/office/drawing/2014/main" id="{19DF4B67-DC2F-4680-975E-A7831CBF541C}"/>
              </a:ext>
            </a:extLst>
          </p:cNvPr>
          <p:cNvSpPr/>
          <p:nvPr/>
        </p:nvSpPr>
        <p:spPr>
          <a:xfrm>
            <a:off x="576470" y="2834640"/>
            <a:ext cx="2075290" cy="1049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595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319F286D-10EE-4A55-BD49-6D4AC546D9D7}"/>
              </a:ext>
            </a:extLst>
          </p:cNvPr>
          <p:cNvGraphicFramePr>
            <a:graphicFrameLocks noChangeAspect="1"/>
          </p:cNvGraphicFramePr>
          <p:nvPr/>
        </p:nvGraphicFramePr>
        <p:xfrm>
          <a:off x="-1" y="7952"/>
          <a:ext cx="2751151" cy="6849658"/>
        </p:xfrm>
        <a:graphic>
          <a:graphicData uri="http://schemas.openxmlformats.org/presentationml/2006/ole">
            <mc:AlternateContent xmlns:mc="http://schemas.openxmlformats.org/markup-compatibility/2006">
              <mc:Choice xmlns:v="urn:schemas-microsoft-com:vml" Requires="v">
                <p:oleObj spid="_x0000_s4112" r:id="rId3" imgW="4939560" imgH="12304440" progId="">
                  <p:embed/>
                </p:oleObj>
              </mc:Choice>
              <mc:Fallback>
                <p:oleObj r:id="rId3" imgW="4939560" imgH="12304440" progId="">
                  <p:embed/>
                  <p:pic>
                    <p:nvPicPr>
                      <p:cNvPr id="2" name="Objekt 1">
                        <a:extLst>
                          <a:ext uri="{FF2B5EF4-FFF2-40B4-BE49-F238E27FC236}">
                            <a16:creationId xmlns:a16="http://schemas.microsoft.com/office/drawing/2014/main" id="{319F286D-10EE-4A55-BD49-6D4AC546D9D7}"/>
                          </a:ext>
                        </a:extLst>
                      </p:cNvPr>
                      <p:cNvPicPr/>
                      <p:nvPr/>
                    </p:nvPicPr>
                    <p:blipFill>
                      <a:blip r:embed="rId4"/>
                      <a:stretch>
                        <a:fillRect/>
                      </a:stretch>
                    </p:blipFill>
                    <p:spPr>
                      <a:xfrm>
                        <a:off x="-1" y="7952"/>
                        <a:ext cx="2751151" cy="6849658"/>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B022534-6EC4-4EF4-96D5-334CC0B2E930}"/>
              </a:ext>
            </a:extLst>
          </p:cNvPr>
          <p:cNvSpPr txBox="1"/>
          <p:nvPr/>
        </p:nvSpPr>
        <p:spPr>
          <a:xfrm>
            <a:off x="3061253" y="170092"/>
            <a:ext cx="8658970" cy="4708981"/>
          </a:xfrm>
          <a:prstGeom prst="rect">
            <a:avLst/>
          </a:prstGeom>
          <a:noFill/>
        </p:spPr>
        <p:txBody>
          <a:bodyPr wrap="square" rtlCol="0">
            <a:spAutoFit/>
          </a:bodyPr>
          <a:lstStyle/>
          <a:p>
            <a:r>
              <a:rPr lang="de-CH" sz="3000" dirty="0"/>
              <a:t>"Dieses Gebot vertraue ich dir an, mein Sohn Timotheus, gemäß den früher über dich ergangenen Weissagungen, damit du durch sie [gestärkt] den guten Kampf kämpfst, 19 indem du den Glauben und ein gutes Gewissen bewahrst. Dieses haben einige von sich gestoßen und darum im Glauben Schiffbruch erlitten. 20 Zu ihnen gehören Hymenäus und Alexander, die ich dem Satan übergeben habe, damit sie gezüchtigt werden und nicht mehr lästern." </a:t>
            </a:r>
          </a:p>
          <a:p>
            <a:r>
              <a:rPr lang="de-CH" sz="3000" b="1" dirty="0"/>
              <a:t>(1,18-20)</a:t>
            </a:r>
            <a:endParaRPr lang="de-CH" sz="3000" dirty="0"/>
          </a:p>
        </p:txBody>
      </p:sp>
      <p:sp>
        <p:nvSpPr>
          <p:cNvPr id="9" name="Rechteck 8">
            <a:extLst>
              <a:ext uri="{FF2B5EF4-FFF2-40B4-BE49-F238E27FC236}">
                <a16:creationId xmlns:a16="http://schemas.microsoft.com/office/drawing/2014/main" id="{19DF4B67-DC2F-4680-975E-A7831CBF541C}"/>
              </a:ext>
            </a:extLst>
          </p:cNvPr>
          <p:cNvSpPr/>
          <p:nvPr/>
        </p:nvSpPr>
        <p:spPr>
          <a:xfrm>
            <a:off x="576470" y="4138666"/>
            <a:ext cx="2075290" cy="1049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535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D46AEF5-95C3-4290-A085-A0B5AC56694D}"/>
              </a:ext>
            </a:extLst>
          </p:cNvPr>
          <p:cNvGraphicFramePr>
            <a:graphicFrameLocks noChangeAspect="1"/>
          </p:cNvGraphicFramePr>
          <p:nvPr>
            <p:extLst>
              <p:ext uri="{D42A27DB-BD31-4B8C-83A1-F6EECF244321}">
                <p14:modId xmlns:p14="http://schemas.microsoft.com/office/powerpoint/2010/main" val="3640062003"/>
              </p:ext>
            </p:extLst>
          </p:nvPr>
        </p:nvGraphicFramePr>
        <p:xfrm>
          <a:off x="0" y="0"/>
          <a:ext cx="3347778" cy="6858000"/>
        </p:xfrm>
        <a:graphic>
          <a:graphicData uri="http://schemas.openxmlformats.org/presentationml/2006/ole">
            <mc:AlternateContent xmlns:mc="http://schemas.openxmlformats.org/markup-compatibility/2006">
              <mc:Choice xmlns:v="urn:schemas-microsoft-com:vml" Requires="v">
                <p:oleObj spid="_x0000_s5136" r:id="rId3" imgW="6006240" imgH="12304440" progId="">
                  <p:embed/>
                </p:oleObj>
              </mc:Choice>
              <mc:Fallback>
                <p:oleObj r:id="rId3" imgW="6006240" imgH="12304440" progId="">
                  <p:embed/>
                  <p:pic>
                    <p:nvPicPr>
                      <p:cNvPr id="0" name=""/>
                      <p:cNvPicPr/>
                      <p:nvPr/>
                    </p:nvPicPr>
                    <p:blipFill>
                      <a:blip r:embed="rId4"/>
                      <a:stretch>
                        <a:fillRect/>
                      </a:stretch>
                    </p:blipFill>
                    <p:spPr>
                      <a:xfrm>
                        <a:off x="0" y="0"/>
                        <a:ext cx="3347778" cy="6858000"/>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19DF4B67-DC2F-4680-975E-A7831CBF541C}"/>
              </a:ext>
            </a:extLst>
          </p:cNvPr>
          <p:cNvSpPr/>
          <p:nvPr/>
        </p:nvSpPr>
        <p:spPr>
          <a:xfrm>
            <a:off x="75537" y="71574"/>
            <a:ext cx="3160643" cy="1093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31637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1555</Words>
  <Application>Microsoft Office PowerPoint</Application>
  <PresentationFormat>Breitbild</PresentationFormat>
  <Paragraphs>56</Paragraphs>
  <Slides>32</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0</vt:i4>
      </vt:variant>
      <vt:variant>
        <vt:lpstr>Folientitel</vt:lpstr>
      </vt:variant>
      <vt:variant>
        <vt:i4>32</vt:i4>
      </vt:variant>
    </vt:vector>
  </HeadingPairs>
  <TitlesOfParts>
    <vt:vector size="37" baseType="lpstr">
      <vt:lpstr>Arial</vt:lpstr>
      <vt:lpstr>Calibri</vt:lpstr>
      <vt:lpstr>Calibri Light</vt:lpstr>
      <vt:lpstr>Trebuchet MS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RB</cp:lastModifiedBy>
  <cp:revision>214</cp:revision>
  <dcterms:created xsi:type="dcterms:W3CDTF">2018-05-19T05:14:58Z</dcterms:created>
  <dcterms:modified xsi:type="dcterms:W3CDTF">2021-01-30T09:50:25Z</dcterms:modified>
</cp:coreProperties>
</file>