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1" r:id="rId2"/>
    <p:sldId id="531" r:id="rId3"/>
    <p:sldId id="569" r:id="rId4"/>
    <p:sldId id="640" r:id="rId5"/>
    <p:sldId id="574" r:id="rId6"/>
    <p:sldId id="613" r:id="rId7"/>
    <p:sldId id="641" r:id="rId8"/>
    <p:sldId id="615" r:id="rId9"/>
    <p:sldId id="616" r:id="rId10"/>
    <p:sldId id="617" r:id="rId11"/>
    <p:sldId id="618" r:id="rId12"/>
    <p:sldId id="619" r:id="rId13"/>
    <p:sldId id="620" r:id="rId14"/>
    <p:sldId id="621" r:id="rId15"/>
    <p:sldId id="622" r:id="rId16"/>
    <p:sldId id="623" r:id="rId17"/>
    <p:sldId id="609" r:id="rId18"/>
    <p:sldId id="624" r:id="rId19"/>
    <p:sldId id="625" r:id="rId20"/>
    <p:sldId id="627" r:id="rId21"/>
    <p:sldId id="628" r:id="rId22"/>
    <p:sldId id="626" r:id="rId23"/>
    <p:sldId id="629" r:id="rId24"/>
    <p:sldId id="630" r:id="rId25"/>
    <p:sldId id="631" r:id="rId26"/>
    <p:sldId id="632" r:id="rId27"/>
    <p:sldId id="633" r:id="rId28"/>
    <p:sldId id="634" r:id="rId29"/>
    <p:sldId id="635" r:id="rId30"/>
    <p:sldId id="636" r:id="rId31"/>
    <p:sldId id="637" r:id="rId32"/>
    <p:sldId id="570" r:id="rId33"/>
  </p:sldIdLst>
  <p:sldSz cx="12192000" cy="6858000"/>
  <p:notesSz cx="6742113" cy="987266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CFF"/>
    <a:srgbClr val="3399FF"/>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autoAdjust="0"/>
  </p:normalViewPr>
  <p:slideViewPr>
    <p:cSldViewPr snapToGrid="0">
      <p:cViewPr varScale="1">
        <p:scale>
          <a:sx n="108" d="100"/>
          <a:sy n="108" d="100"/>
        </p:scale>
        <p:origin x="114" y="246"/>
      </p:cViewPr>
      <p:guideLst>
        <p:guide orient="horz" pos="2160"/>
        <p:guide pos="3840"/>
      </p:guideLst>
    </p:cSldViewPr>
  </p:slideViewPr>
  <p:outlineViewPr>
    <p:cViewPr>
      <p:scale>
        <a:sx n="33" d="100"/>
        <a:sy n="33" d="100"/>
      </p:scale>
      <p:origin x="0" y="2898"/>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BD7CE7-2DB1-4AF6-A0CF-700C2A751B25}"/>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de-CH"/>
          </a:p>
        </p:txBody>
      </p:sp>
      <p:sp>
        <p:nvSpPr>
          <p:cNvPr id="3" name="Untertitel 2">
            <a:extLst>
              <a:ext uri="{FF2B5EF4-FFF2-40B4-BE49-F238E27FC236}">
                <a16:creationId xmlns:a16="http://schemas.microsoft.com/office/drawing/2014/main" id="{91D32DCB-3ED5-406E-A743-AE4A913841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CH"/>
          </a:p>
        </p:txBody>
      </p:sp>
      <p:sp>
        <p:nvSpPr>
          <p:cNvPr id="4" name="Datumsplatzhalter 3">
            <a:extLst>
              <a:ext uri="{FF2B5EF4-FFF2-40B4-BE49-F238E27FC236}">
                <a16:creationId xmlns:a16="http://schemas.microsoft.com/office/drawing/2014/main" id="{BEF23B1A-96F3-4F0F-BFD2-4C84241104C1}"/>
              </a:ext>
            </a:extLst>
          </p:cNvPr>
          <p:cNvSpPr>
            <a:spLocks noGrp="1"/>
          </p:cNvSpPr>
          <p:nvPr>
            <p:ph type="dt" sz="half" idx="10"/>
          </p:nvPr>
        </p:nvSpPr>
        <p:spPr/>
        <p:txBody>
          <a:bodyPr/>
          <a:lstStyle/>
          <a:p>
            <a:fld id="{F933B1AF-C5F1-46A7-8E1D-2AF154C39C49}" type="datetimeFigureOut">
              <a:rPr lang="de-CH" smtClean="0"/>
              <a:t>15.01.2021</a:t>
            </a:fld>
            <a:endParaRPr lang="de-CH" dirty="0"/>
          </a:p>
        </p:txBody>
      </p:sp>
      <p:sp>
        <p:nvSpPr>
          <p:cNvPr id="5" name="Fußzeilenplatzhalter 4">
            <a:extLst>
              <a:ext uri="{FF2B5EF4-FFF2-40B4-BE49-F238E27FC236}">
                <a16:creationId xmlns:a16="http://schemas.microsoft.com/office/drawing/2014/main" id="{2E05BB20-5DCD-4760-9D5E-988C0503BB5C}"/>
              </a:ext>
            </a:extLst>
          </p:cNvPr>
          <p:cNvSpPr>
            <a:spLocks noGrp="1"/>
          </p:cNvSpPr>
          <p:nvPr>
            <p:ph type="ftr" sz="quarter" idx="11"/>
          </p:nvPr>
        </p:nvSpPr>
        <p:spPr/>
        <p:txBody>
          <a:bodyPr/>
          <a:lstStyle/>
          <a:p>
            <a:endParaRPr lang="de-CH" dirty="0"/>
          </a:p>
        </p:txBody>
      </p:sp>
      <p:sp>
        <p:nvSpPr>
          <p:cNvPr id="6" name="Foliennummernplatzhalter 5">
            <a:extLst>
              <a:ext uri="{FF2B5EF4-FFF2-40B4-BE49-F238E27FC236}">
                <a16:creationId xmlns:a16="http://schemas.microsoft.com/office/drawing/2014/main" id="{27BB85F7-8805-41EF-A275-7C0285D50BE4}"/>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260168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6D30CB-1657-4FA1-903F-161524140F17}"/>
              </a:ext>
            </a:extLst>
          </p:cNvPr>
          <p:cNvSpPr>
            <a:spLocks noGrp="1"/>
          </p:cNvSpPr>
          <p:nvPr>
            <p:ph type="title"/>
          </p:nvPr>
        </p:nvSpPr>
        <p:spPr/>
        <p:txBody>
          <a:bodyPr/>
          <a:lstStyle/>
          <a:p>
            <a:r>
              <a:rPr lang="de-DE"/>
              <a:t>Mastertitelformat bearbeiten</a:t>
            </a:r>
            <a:endParaRPr lang="de-CH"/>
          </a:p>
        </p:txBody>
      </p:sp>
      <p:sp>
        <p:nvSpPr>
          <p:cNvPr id="3" name="Vertikaler Textplatzhalter 2">
            <a:extLst>
              <a:ext uri="{FF2B5EF4-FFF2-40B4-BE49-F238E27FC236}">
                <a16:creationId xmlns:a16="http://schemas.microsoft.com/office/drawing/2014/main" id="{51A94D06-4036-4BF4-ACEB-4528D840FE9A}"/>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92E8DDB8-B72D-46C5-9063-3BDE6D2862AD}"/>
              </a:ext>
            </a:extLst>
          </p:cNvPr>
          <p:cNvSpPr>
            <a:spLocks noGrp="1"/>
          </p:cNvSpPr>
          <p:nvPr>
            <p:ph type="dt" sz="half" idx="10"/>
          </p:nvPr>
        </p:nvSpPr>
        <p:spPr/>
        <p:txBody>
          <a:bodyPr/>
          <a:lstStyle/>
          <a:p>
            <a:fld id="{F933B1AF-C5F1-46A7-8E1D-2AF154C39C49}" type="datetimeFigureOut">
              <a:rPr lang="de-CH" smtClean="0"/>
              <a:t>15.01.2021</a:t>
            </a:fld>
            <a:endParaRPr lang="de-CH" dirty="0"/>
          </a:p>
        </p:txBody>
      </p:sp>
      <p:sp>
        <p:nvSpPr>
          <p:cNvPr id="5" name="Fußzeilenplatzhalter 4">
            <a:extLst>
              <a:ext uri="{FF2B5EF4-FFF2-40B4-BE49-F238E27FC236}">
                <a16:creationId xmlns:a16="http://schemas.microsoft.com/office/drawing/2014/main" id="{F6542659-DAC6-4426-B04C-9806088DA22C}"/>
              </a:ext>
            </a:extLst>
          </p:cNvPr>
          <p:cNvSpPr>
            <a:spLocks noGrp="1"/>
          </p:cNvSpPr>
          <p:nvPr>
            <p:ph type="ftr" sz="quarter" idx="11"/>
          </p:nvPr>
        </p:nvSpPr>
        <p:spPr/>
        <p:txBody>
          <a:bodyPr/>
          <a:lstStyle/>
          <a:p>
            <a:endParaRPr lang="de-CH" dirty="0"/>
          </a:p>
        </p:txBody>
      </p:sp>
      <p:sp>
        <p:nvSpPr>
          <p:cNvPr id="6" name="Foliennummernplatzhalter 5">
            <a:extLst>
              <a:ext uri="{FF2B5EF4-FFF2-40B4-BE49-F238E27FC236}">
                <a16:creationId xmlns:a16="http://schemas.microsoft.com/office/drawing/2014/main" id="{87F2D852-73B3-4FA5-9623-1E47AB4FB7E5}"/>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3733694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43E65004-336F-44A3-84A8-5BD8175DF612}"/>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de-CH"/>
          </a:p>
        </p:txBody>
      </p:sp>
      <p:sp>
        <p:nvSpPr>
          <p:cNvPr id="3" name="Vertikaler Textplatzhalter 2">
            <a:extLst>
              <a:ext uri="{FF2B5EF4-FFF2-40B4-BE49-F238E27FC236}">
                <a16:creationId xmlns:a16="http://schemas.microsoft.com/office/drawing/2014/main" id="{40EA1F4F-7F10-4E0A-93CD-3C363B727A43}"/>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E9E2BEBF-AAC5-4D43-B70E-A04EEF2F7A7F}"/>
              </a:ext>
            </a:extLst>
          </p:cNvPr>
          <p:cNvSpPr>
            <a:spLocks noGrp="1"/>
          </p:cNvSpPr>
          <p:nvPr>
            <p:ph type="dt" sz="half" idx="10"/>
          </p:nvPr>
        </p:nvSpPr>
        <p:spPr/>
        <p:txBody>
          <a:bodyPr/>
          <a:lstStyle/>
          <a:p>
            <a:fld id="{F933B1AF-C5F1-46A7-8E1D-2AF154C39C49}" type="datetimeFigureOut">
              <a:rPr lang="de-CH" smtClean="0"/>
              <a:t>15.01.2021</a:t>
            </a:fld>
            <a:endParaRPr lang="de-CH" dirty="0"/>
          </a:p>
        </p:txBody>
      </p:sp>
      <p:sp>
        <p:nvSpPr>
          <p:cNvPr id="5" name="Fußzeilenplatzhalter 4">
            <a:extLst>
              <a:ext uri="{FF2B5EF4-FFF2-40B4-BE49-F238E27FC236}">
                <a16:creationId xmlns:a16="http://schemas.microsoft.com/office/drawing/2014/main" id="{48B2E89A-CF8F-4D6D-AF35-EB171072BA42}"/>
              </a:ext>
            </a:extLst>
          </p:cNvPr>
          <p:cNvSpPr>
            <a:spLocks noGrp="1"/>
          </p:cNvSpPr>
          <p:nvPr>
            <p:ph type="ftr" sz="quarter" idx="11"/>
          </p:nvPr>
        </p:nvSpPr>
        <p:spPr/>
        <p:txBody>
          <a:bodyPr/>
          <a:lstStyle/>
          <a:p>
            <a:endParaRPr lang="de-CH" dirty="0"/>
          </a:p>
        </p:txBody>
      </p:sp>
      <p:sp>
        <p:nvSpPr>
          <p:cNvPr id="6" name="Foliennummernplatzhalter 5">
            <a:extLst>
              <a:ext uri="{FF2B5EF4-FFF2-40B4-BE49-F238E27FC236}">
                <a16:creationId xmlns:a16="http://schemas.microsoft.com/office/drawing/2014/main" id="{4FAB6095-5F4C-42A4-80F1-F4051660D9F5}"/>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1369504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6DEDF089-39DA-47E3-A74C-E64C6DBBD5AE}" type="datetimeFigureOut">
              <a:rPr lang="de-CH" smtClean="0"/>
              <a:t>15.01.2021</a:t>
            </a:fld>
            <a:endParaRPr lang="de-CH" dirty="0"/>
          </a:p>
        </p:txBody>
      </p:sp>
      <p:sp>
        <p:nvSpPr>
          <p:cNvPr id="5" name="Fußzeilenplatzhalter 4"/>
          <p:cNvSpPr>
            <a:spLocks noGrp="1"/>
          </p:cNvSpPr>
          <p:nvPr>
            <p:ph type="ftr" sz="quarter" idx="11"/>
          </p:nvPr>
        </p:nvSpPr>
        <p:spPr/>
        <p:txBody>
          <a:bodyPr/>
          <a:lstStyle/>
          <a:p>
            <a:endParaRPr lang="de-CH" dirty="0"/>
          </a:p>
        </p:txBody>
      </p:sp>
      <p:sp>
        <p:nvSpPr>
          <p:cNvPr id="6" name="Foliennummernplatzhalter 5"/>
          <p:cNvSpPr>
            <a:spLocks noGrp="1"/>
          </p:cNvSpPr>
          <p:nvPr>
            <p:ph type="sldNum" sz="quarter" idx="12"/>
          </p:nvPr>
        </p:nvSpPr>
        <p:spPr/>
        <p:txBody>
          <a:bodyPr/>
          <a:lstStyle/>
          <a:p>
            <a:fld id="{7D2E9142-EC7B-4178-ABB6-310B1AAD4A55}" type="slidenum">
              <a:rPr lang="de-CH" smtClean="0"/>
              <a:t>‹Nr.›</a:t>
            </a:fld>
            <a:endParaRPr lang="de-CH" dirty="0"/>
          </a:p>
        </p:txBody>
      </p:sp>
    </p:spTree>
    <p:extLst>
      <p:ext uri="{BB962C8B-B14F-4D97-AF65-F5344CB8AC3E}">
        <p14:creationId xmlns:p14="http://schemas.microsoft.com/office/powerpoint/2010/main" val="209730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8CD364-4700-4021-8F2E-36B088308AA3}"/>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id="{31206AB2-998A-4A8A-BB3F-E86453B83336}"/>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2D6E1858-1D4C-4ADD-B509-1F04E75243FE}"/>
              </a:ext>
            </a:extLst>
          </p:cNvPr>
          <p:cNvSpPr>
            <a:spLocks noGrp="1"/>
          </p:cNvSpPr>
          <p:nvPr>
            <p:ph type="dt" sz="half" idx="10"/>
          </p:nvPr>
        </p:nvSpPr>
        <p:spPr/>
        <p:txBody>
          <a:bodyPr/>
          <a:lstStyle/>
          <a:p>
            <a:fld id="{F933B1AF-C5F1-46A7-8E1D-2AF154C39C49}" type="datetimeFigureOut">
              <a:rPr lang="de-CH" smtClean="0"/>
              <a:t>15.01.2021</a:t>
            </a:fld>
            <a:endParaRPr lang="de-CH" dirty="0"/>
          </a:p>
        </p:txBody>
      </p:sp>
      <p:sp>
        <p:nvSpPr>
          <p:cNvPr id="5" name="Fußzeilenplatzhalter 4">
            <a:extLst>
              <a:ext uri="{FF2B5EF4-FFF2-40B4-BE49-F238E27FC236}">
                <a16:creationId xmlns:a16="http://schemas.microsoft.com/office/drawing/2014/main" id="{95C59EC5-C91E-46FC-8100-8D0AB9B55B1C}"/>
              </a:ext>
            </a:extLst>
          </p:cNvPr>
          <p:cNvSpPr>
            <a:spLocks noGrp="1"/>
          </p:cNvSpPr>
          <p:nvPr>
            <p:ph type="ftr" sz="quarter" idx="11"/>
          </p:nvPr>
        </p:nvSpPr>
        <p:spPr/>
        <p:txBody>
          <a:bodyPr/>
          <a:lstStyle/>
          <a:p>
            <a:endParaRPr lang="de-CH" dirty="0"/>
          </a:p>
        </p:txBody>
      </p:sp>
      <p:sp>
        <p:nvSpPr>
          <p:cNvPr id="6" name="Foliennummernplatzhalter 5">
            <a:extLst>
              <a:ext uri="{FF2B5EF4-FFF2-40B4-BE49-F238E27FC236}">
                <a16:creationId xmlns:a16="http://schemas.microsoft.com/office/drawing/2014/main" id="{25601D86-82B7-4B9B-912E-5DEABD9852ED}"/>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4171221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DFF81D-87E6-41EC-A954-ACA41584E5E4}"/>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de-CH"/>
          </a:p>
        </p:txBody>
      </p:sp>
      <p:sp>
        <p:nvSpPr>
          <p:cNvPr id="3" name="Textplatzhalter 2">
            <a:extLst>
              <a:ext uri="{FF2B5EF4-FFF2-40B4-BE49-F238E27FC236}">
                <a16:creationId xmlns:a16="http://schemas.microsoft.com/office/drawing/2014/main" id="{982A3BA4-578F-4055-B266-4B992E82B1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88409907-D7A5-4B12-B3C9-2AA2CE918A2D}"/>
              </a:ext>
            </a:extLst>
          </p:cNvPr>
          <p:cNvSpPr>
            <a:spLocks noGrp="1"/>
          </p:cNvSpPr>
          <p:nvPr>
            <p:ph type="dt" sz="half" idx="10"/>
          </p:nvPr>
        </p:nvSpPr>
        <p:spPr/>
        <p:txBody>
          <a:bodyPr/>
          <a:lstStyle/>
          <a:p>
            <a:fld id="{F933B1AF-C5F1-46A7-8E1D-2AF154C39C49}" type="datetimeFigureOut">
              <a:rPr lang="de-CH" smtClean="0"/>
              <a:t>15.01.2021</a:t>
            </a:fld>
            <a:endParaRPr lang="de-CH" dirty="0"/>
          </a:p>
        </p:txBody>
      </p:sp>
      <p:sp>
        <p:nvSpPr>
          <p:cNvPr id="5" name="Fußzeilenplatzhalter 4">
            <a:extLst>
              <a:ext uri="{FF2B5EF4-FFF2-40B4-BE49-F238E27FC236}">
                <a16:creationId xmlns:a16="http://schemas.microsoft.com/office/drawing/2014/main" id="{B1C82FC5-7446-4D67-9B17-F0C553B5CB7A}"/>
              </a:ext>
            </a:extLst>
          </p:cNvPr>
          <p:cNvSpPr>
            <a:spLocks noGrp="1"/>
          </p:cNvSpPr>
          <p:nvPr>
            <p:ph type="ftr" sz="quarter" idx="11"/>
          </p:nvPr>
        </p:nvSpPr>
        <p:spPr/>
        <p:txBody>
          <a:bodyPr/>
          <a:lstStyle/>
          <a:p>
            <a:endParaRPr lang="de-CH" dirty="0"/>
          </a:p>
        </p:txBody>
      </p:sp>
      <p:sp>
        <p:nvSpPr>
          <p:cNvPr id="6" name="Foliennummernplatzhalter 5">
            <a:extLst>
              <a:ext uri="{FF2B5EF4-FFF2-40B4-BE49-F238E27FC236}">
                <a16:creationId xmlns:a16="http://schemas.microsoft.com/office/drawing/2014/main" id="{41F5F2E0-2353-473D-A61F-F4EF6B54E071}"/>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2630088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E4132A-EE5A-488A-9B3D-340F9899BB5D}"/>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id="{6965D868-C7E8-49B4-A02B-D4CCC5B6F655}"/>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Inhaltsplatzhalter 3">
            <a:extLst>
              <a:ext uri="{FF2B5EF4-FFF2-40B4-BE49-F238E27FC236}">
                <a16:creationId xmlns:a16="http://schemas.microsoft.com/office/drawing/2014/main" id="{DE501BB0-9E49-46B0-9901-FC42B12B7767}"/>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Datumsplatzhalter 4">
            <a:extLst>
              <a:ext uri="{FF2B5EF4-FFF2-40B4-BE49-F238E27FC236}">
                <a16:creationId xmlns:a16="http://schemas.microsoft.com/office/drawing/2014/main" id="{46FD0CDA-4EBC-4AF5-9AA0-9D5E46821411}"/>
              </a:ext>
            </a:extLst>
          </p:cNvPr>
          <p:cNvSpPr>
            <a:spLocks noGrp="1"/>
          </p:cNvSpPr>
          <p:nvPr>
            <p:ph type="dt" sz="half" idx="10"/>
          </p:nvPr>
        </p:nvSpPr>
        <p:spPr/>
        <p:txBody>
          <a:bodyPr/>
          <a:lstStyle/>
          <a:p>
            <a:fld id="{F933B1AF-C5F1-46A7-8E1D-2AF154C39C49}" type="datetimeFigureOut">
              <a:rPr lang="de-CH" smtClean="0"/>
              <a:t>15.01.2021</a:t>
            </a:fld>
            <a:endParaRPr lang="de-CH" dirty="0"/>
          </a:p>
        </p:txBody>
      </p:sp>
      <p:sp>
        <p:nvSpPr>
          <p:cNvPr id="6" name="Fußzeilenplatzhalter 5">
            <a:extLst>
              <a:ext uri="{FF2B5EF4-FFF2-40B4-BE49-F238E27FC236}">
                <a16:creationId xmlns:a16="http://schemas.microsoft.com/office/drawing/2014/main" id="{8811F98A-9D23-49CA-956E-38001D1AF024}"/>
              </a:ext>
            </a:extLst>
          </p:cNvPr>
          <p:cNvSpPr>
            <a:spLocks noGrp="1"/>
          </p:cNvSpPr>
          <p:nvPr>
            <p:ph type="ftr" sz="quarter" idx="11"/>
          </p:nvPr>
        </p:nvSpPr>
        <p:spPr/>
        <p:txBody>
          <a:bodyPr/>
          <a:lstStyle/>
          <a:p>
            <a:endParaRPr lang="de-CH" dirty="0"/>
          </a:p>
        </p:txBody>
      </p:sp>
      <p:sp>
        <p:nvSpPr>
          <p:cNvPr id="7" name="Foliennummernplatzhalter 6">
            <a:extLst>
              <a:ext uri="{FF2B5EF4-FFF2-40B4-BE49-F238E27FC236}">
                <a16:creationId xmlns:a16="http://schemas.microsoft.com/office/drawing/2014/main" id="{AEDF1F2D-2700-4CE5-874E-E7647953A703}"/>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3421654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F36BBD-C2D6-4AFA-A9A8-03B1E2C6CB19}"/>
              </a:ext>
            </a:extLst>
          </p:cNvPr>
          <p:cNvSpPr>
            <a:spLocks noGrp="1"/>
          </p:cNvSpPr>
          <p:nvPr>
            <p:ph type="title"/>
          </p:nvPr>
        </p:nvSpPr>
        <p:spPr>
          <a:xfrm>
            <a:off x="839788" y="365125"/>
            <a:ext cx="10515600" cy="1325563"/>
          </a:xfrm>
        </p:spPr>
        <p:txBody>
          <a:bodyPr/>
          <a:lstStyle/>
          <a:p>
            <a:r>
              <a:rPr lang="de-DE"/>
              <a:t>Mastertitelformat bearbeiten</a:t>
            </a:r>
            <a:endParaRPr lang="de-CH"/>
          </a:p>
        </p:txBody>
      </p:sp>
      <p:sp>
        <p:nvSpPr>
          <p:cNvPr id="3" name="Textplatzhalter 2">
            <a:extLst>
              <a:ext uri="{FF2B5EF4-FFF2-40B4-BE49-F238E27FC236}">
                <a16:creationId xmlns:a16="http://schemas.microsoft.com/office/drawing/2014/main" id="{E910BEDD-D6C3-40E8-954B-EC17C8D8A4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70C77C37-93CC-45A8-8BAC-5855B8F7C46E}"/>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Textplatzhalter 4">
            <a:extLst>
              <a:ext uri="{FF2B5EF4-FFF2-40B4-BE49-F238E27FC236}">
                <a16:creationId xmlns:a16="http://schemas.microsoft.com/office/drawing/2014/main" id="{8DEDC76C-9014-405D-AD19-5DC13A1DE4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E48BB4DE-4C7B-4716-A81B-B57C41815951}"/>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Datumsplatzhalter 6">
            <a:extLst>
              <a:ext uri="{FF2B5EF4-FFF2-40B4-BE49-F238E27FC236}">
                <a16:creationId xmlns:a16="http://schemas.microsoft.com/office/drawing/2014/main" id="{482359C6-AEA3-4B63-8993-CB4563C1AD24}"/>
              </a:ext>
            </a:extLst>
          </p:cNvPr>
          <p:cNvSpPr>
            <a:spLocks noGrp="1"/>
          </p:cNvSpPr>
          <p:nvPr>
            <p:ph type="dt" sz="half" idx="10"/>
          </p:nvPr>
        </p:nvSpPr>
        <p:spPr/>
        <p:txBody>
          <a:bodyPr/>
          <a:lstStyle/>
          <a:p>
            <a:fld id="{F933B1AF-C5F1-46A7-8E1D-2AF154C39C49}" type="datetimeFigureOut">
              <a:rPr lang="de-CH" smtClean="0"/>
              <a:t>15.01.2021</a:t>
            </a:fld>
            <a:endParaRPr lang="de-CH" dirty="0"/>
          </a:p>
        </p:txBody>
      </p:sp>
      <p:sp>
        <p:nvSpPr>
          <p:cNvPr id="8" name="Fußzeilenplatzhalter 7">
            <a:extLst>
              <a:ext uri="{FF2B5EF4-FFF2-40B4-BE49-F238E27FC236}">
                <a16:creationId xmlns:a16="http://schemas.microsoft.com/office/drawing/2014/main" id="{320B9363-56C1-41C6-9A23-DEA4A69272D3}"/>
              </a:ext>
            </a:extLst>
          </p:cNvPr>
          <p:cNvSpPr>
            <a:spLocks noGrp="1"/>
          </p:cNvSpPr>
          <p:nvPr>
            <p:ph type="ftr" sz="quarter" idx="11"/>
          </p:nvPr>
        </p:nvSpPr>
        <p:spPr/>
        <p:txBody>
          <a:bodyPr/>
          <a:lstStyle/>
          <a:p>
            <a:endParaRPr lang="de-CH" dirty="0"/>
          </a:p>
        </p:txBody>
      </p:sp>
      <p:sp>
        <p:nvSpPr>
          <p:cNvPr id="9" name="Foliennummernplatzhalter 8">
            <a:extLst>
              <a:ext uri="{FF2B5EF4-FFF2-40B4-BE49-F238E27FC236}">
                <a16:creationId xmlns:a16="http://schemas.microsoft.com/office/drawing/2014/main" id="{2C01CC76-0673-4BF6-A7CE-998944A28D9E}"/>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1860243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D4ED79-DC66-4940-8719-19CC1329C9C8}"/>
              </a:ext>
            </a:extLst>
          </p:cNvPr>
          <p:cNvSpPr>
            <a:spLocks noGrp="1"/>
          </p:cNvSpPr>
          <p:nvPr>
            <p:ph type="title"/>
          </p:nvPr>
        </p:nvSpPr>
        <p:spPr/>
        <p:txBody>
          <a:bodyPr/>
          <a:lstStyle/>
          <a:p>
            <a:r>
              <a:rPr lang="de-DE"/>
              <a:t>Mastertitelformat bearbeiten</a:t>
            </a:r>
            <a:endParaRPr lang="de-CH"/>
          </a:p>
        </p:txBody>
      </p:sp>
      <p:sp>
        <p:nvSpPr>
          <p:cNvPr id="3" name="Datumsplatzhalter 2">
            <a:extLst>
              <a:ext uri="{FF2B5EF4-FFF2-40B4-BE49-F238E27FC236}">
                <a16:creationId xmlns:a16="http://schemas.microsoft.com/office/drawing/2014/main" id="{9A08B6F9-0046-400B-B7DE-E02781BD3544}"/>
              </a:ext>
            </a:extLst>
          </p:cNvPr>
          <p:cNvSpPr>
            <a:spLocks noGrp="1"/>
          </p:cNvSpPr>
          <p:nvPr>
            <p:ph type="dt" sz="half" idx="10"/>
          </p:nvPr>
        </p:nvSpPr>
        <p:spPr/>
        <p:txBody>
          <a:bodyPr/>
          <a:lstStyle/>
          <a:p>
            <a:fld id="{F933B1AF-C5F1-46A7-8E1D-2AF154C39C49}" type="datetimeFigureOut">
              <a:rPr lang="de-CH" smtClean="0"/>
              <a:t>15.01.2021</a:t>
            </a:fld>
            <a:endParaRPr lang="de-CH" dirty="0"/>
          </a:p>
        </p:txBody>
      </p:sp>
      <p:sp>
        <p:nvSpPr>
          <p:cNvPr id="4" name="Fußzeilenplatzhalter 3">
            <a:extLst>
              <a:ext uri="{FF2B5EF4-FFF2-40B4-BE49-F238E27FC236}">
                <a16:creationId xmlns:a16="http://schemas.microsoft.com/office/drawing/2014/main" id="{6F19CFC8-DB1C-4D03-9B72-4747664E3732}"/>
              </a:ext>
            </a:extLst>
          </p:cNvPr>
          <p:cNvSpPr>
            <a:spLocks noGrp="1"/>
          </p:cNvSpPr>
          <p:nvPr>
            <p:ph type="ftr" sz="quarter" idx="11"/>
          </p:nvPr>
        </p:nvSpPr>
        <p:spPr/>
        <p:txBody>
          <a:bodyPr/>
          <a:lstStyle/>
          <a:p>
            <a:endParaRPr lang="de-CH" dirty="0"/>
          </a:p>
        </p:txBody>
      </p:sp>
      <p:sp>
        <p:nvSpPr>
          <p:cNvPr id="5" name="Foliennummernplatzhalter 4">
            <a:extLst>
              <a:ext uri="{FF2B5EF4-FFF2-40B4-BE49-F238E27FC236}">
                <a16:creationId xmlns:a16="http://schemas.microsoft.com/office/drawing/2014/main" id="{F1498AED-C42A-4C99-AC5C-48A9537F60C8}"/>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714284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4BF38C16-A59E-407F-A95C-C6905CB042E3}"/>
              </a:ext>
            </a:extLst>
          </p:cNvPr>
          <p:cNvSpPr>
            <a:spLocks noGrp="1"/>
          </p:cNvSpPr>
          <p:nvPr>
            <p:ph type="dt" sz="half" idx="10"/>
          </p:nvPr>
        </p:nvSpPr>
        <p:spPr/>
        <p:txBody>
          <a:bodyPr/>
          <a:lstStyle/>
          <a:p>
            <a:fld id="{F933B1AF-C5F1-46A7-8E1D-2AF154C39C49}" type="datetimeFigureOut">
              <a:rPr lang="de-CH" smtClean="0"/>
              <a:t>15.01.2021</a:t>
            </a:fld>
            <a:endParaRPr lang="de-CH" dirty="0"/>
          </a:p>
        </p:txBody>
      </p:sp>
      <p:sp>
        <p:nvSpPr>
          <p:cNvPr id="3" name="Fußzeilenplatzhalter 2">
            <a:extLst>
              <a:ext uri="{FF2B5EF4-FFF2-40B4-BE49-F238E27FC236}">
                <a16:creationId xmlns:a16="http://schemas.microsoft.com/office/drawing/2014/main" id="{8F9EE877-C1C5-4795-8461-AD707E5B4C61}"/>
              </a:ext>
            </a:extLst>
          </p:cNvPr>
          <p:cNvSpPr>
            <a:spLocks noGrp="1"/>
          </p:cNvSpPr>
          <p:nvPr>
            <p:ph type="ftr" sz="quarter" idx="11"/>
          </p:nvPr>
        </p:nvSpPr>
        <p:spPr/>
        <p:txBody>
          <a:bodyPr/>
          <a:lstStyle/>
          <a:p>
            <a:endParaRPr lang="de-CH" dirty="0"/>
          </a:p>
        </p:txBody>
      </p:sp>
      <p:sp>
        <p:nvSpPr>
          <p:cNvPr id="4" name="Foliennummernplatzhalter 3">
            <a:extLst>
              <a:ext uri="{FF2B5EF4-FFF2-40B4-BE49-F238E27FC236}">
                <a16:creationId xmlns:a16="http://schemas.microsoft.com/office/drawing/2014/main" id="{FCC84BEF-EBCD-4583-AB65-42AF29F8E87F}"/>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465463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4F4727-1538-439D-84A0-A54F00A4C93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Inhaltsplatzhalter 2">
            <a:extLst>
              <a:ext uri="{FF2B5EF4-FFF2-40B4-BE49-F238E27FC236}">
                <a16:creationId xmlns:a16="http://schemas.microsoft.com/office/drawing/2014/main" id="{5A7B8EF9-A9C2-424D-89BA-FC57AA77FA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a:extLst>
              <a:ext uri="{FF2B5EF4-FFF2-40B4-BE49-F238E27FC236}">
                <a16:creationId xmlns:a16="http://schemas.microsoft.com/office/drawing/2014/main" id="{FABF0ACE-E9BE-492C-BD12-28E61284A1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E0D299D-222D-44B7-8E23-A1D3F7591BF0}"/>
              </a:ext>
            </a:extLst>
          </p:cNvPr>
          <p:cNvSpPr>
            <a:spLocks noGrp="1"/>
          </p:cNvSpPr>
          <p:nvPr>
            <p:ph type="dt" sz="half" idx="10"/>
          </p:nvPr>
        </p:nvSpPr>
        <p:spPr/>
        <p:txBody>
          <a:bodyPr/>
          <a:lstStyle/>
          <a:p>
            <a:fld id="{F933B1AF-C5F1-46A7-8E1D-2AF154C39C49}" type="datetimeFigureOut">
              <a:rPr lang="de-CH" smtClean="0"/>
              <a:t>15.01.2021</a:t>
            </a:fld>
            <a:endParaRPr lang="de-CH" dirty="0"/>
          </a:p>
        </p:txBody>
      </p:sp>
      <p:sp>
        <p:nvSpPr>
          <p:cNvPr id="6" name="Fußzeilenplatzhalter 5">
            <a:extLst>
              <a:ext uri="{FF2B5EF4-FFF2-40B4-BE49-F238E27FC236}">
                <a16:creationId xmlns:a16="http://schemas.microsoft.com/office/drawing/2014/main" id="{BDDF0475-7058-4858-B2E6-5AD06A6440B6}"/>
              </a:ext>
            </a:extLst>
          </p:cNvPr>
          <p:cNvSpPr>
            <a:spLocks noGrp="1"/>
          </p:cNvSpPr>
          <p:nvPr>
            <p:ph type="ftr" sz="quarter" idx="11"/>
          </p:nvPr>
        </p:nvSpPr>
        <p:spPr/>
        <p:txBody>
          <a:bodyPr/>
          <a:lstStyle/>
          <a:p>
            <a:endParaRPr lang="de-CH" dirty="0"/>
          </a:p>
        </p:txBody>
      </p:sp>
      <p:sp>
        <p:nvSpPr>
          <p:cNvPr id="7" name="Foliennummernplatzhalter 6">
            <a:extLst>
              <a:ext uri="{FF2B5EF4-FFF2-40B4-BE49-F238E27FC236}">
                <a16:creationId xmlns:a16="http://schemas.microsoft.com/office/drawing/2014/main" id="{EE66D134-F535-4DF3-9799-55CD813A0496}"/>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4010699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C2FDA9-B748-416B-BDDB-E384A727D563}"/>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Bildplatzhalter 2">
            <a:extLst>
              <a:ext uri="{FF2B5EF4-FFF2-40B4-BE49-F238E27FC236}">
                <a16:creationId xmlns:a16="http://schemas.microsoft.com/office/drawing/2014/main" id="{933A6277-9647-48CE-8F33-88191EF21B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CH" dirty="0"/>
          </a:p>
        </p:txBody>
      </p:sp>
      <p:sp>
        <p:nvSpPr>
          <p:cNvPr id="4" name="Textplatzhalter 3">
            <a:extLst>
              <a:ext uri="{FF2B5EF4-FFF2-40B4-BE49-F238E27FC236}">
                <a16:creationId xmlns:a16="http://schemas.microsoft.com/office/drawing/2014/main" id="{B00A29AF-4245-4E7B-B9BA-7E6BE9F1CE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7F2B3D4-0E4E-455D-BE8A-465AC680EB0E}"/>
              </a:ext>
            </a:extLst>
          </p:cNvPr>
          <p:cNvSpPr>
            <a:spLocks noGrp="1"/>
          </p:cNvSpPr>
          <p:nvPr>
            <p:ph type="dt" sz="half" idx="10"/>
          </p:nvPr>
        </p:nvSpPr>
        <p:spPr/>
        <p:txBody>
          <a:bodyPr/>
          <a:lstStyle/>
          <a:p>
            <a:fld id="{F933B1AF-C5F1-46A7-8E1D-2AF154C39C49}" type="datetimeFigureOut">
              <a:rPr lang="de-CH" smtClean="0"/>
              <a:t>15.01.2021</a:t>
            </a:fld>
            <a:endParaRPr lang="de-CH" dirty="0"/>
          </a:p>
        </p:txBody>
      </p:sp>
      <p:sp>
        <p:nvSpPr>
          <p:cNvPr id="6" name="Fußzeilenplatzhalter 5">
            <a:extLst>
              <a:ext uri="{FF2B5EF4-FFF2-40B4-BE49-F238E27FC236}">
                <a16:creationId xmlns:a16="http://schemas.microsoft.com/office/drawing/2014/main" id="{114A8470-CCF7-4C1E-A4D7-DC0ACDDFBFBF}"/>
              </a:ext>
            </a:extLst>
          </p:cNvPr>
          <p:cNvSpPr>
            <a:spLocks noGrp="1"/>
          </p:cNvSpPr>
          <p:nvPr>
            <p:ph type="ftr" sz="quarter" idx="11"/>
          </p:nvPr>
        </p:nvSpPr>
        <p:spPr/>
        <p:txBody>
          <a:bodyPr/>
          <a:lstStyle/>
          <a:p>
            <a:endParaRPr lang="de-CH" dirty="0"/>
          </a:p>
        </p:txBody>
      </p:sp>
      <p:sp>
        <p:nvSpPr>
          <p:cNvPr id="7" name="Foliennummernplatzhalter 6">
            <a:extLst>
              <a:ext uri="{FF2B5EF4-FFF2-40B4-BE49-F238E27FC236}">
                <a16:creationId xmlns:a16="http://schemas.microsoft.com/office/drawing/2014/main" id="{A43348C7-996C-44CB-B6DA-D3BEC3439BBE}"/>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1191364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B28A8FA9-7037-48E0-87CE-C291E6A32B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CH"/>
          </a:p>
        </p:txBody>
      </p:sp>
      <p:sp>
        <p:nvSpPr>
          <p:cNvPr id="3" name="Textplatzhalter 2">
            <a:extLst>
              <a:ext uri="{FF2B5EF4-FFF2-40B4-BE49-F238E27FC236}">
                <a16:creationId xmlns:a16="http://schemas.microsoft.com/office/drawing/2014/main" id="{D4393CE9-EE60-4605-86E1-70BF199507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D278C31F-EA15-4F46-8119-611DD6A88E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33B1AF-C5F1-46A7-8E1D-2AF154C39C49}" type="datetimeFigureOut">
              <a:rPr lang="de-CH" smtClean="0"/>
              <a:t>15.01.2021</a:t>
            </a:fld>
            <a:endParaRPr lang="de-CH" dirty="0"/>
          </a:p>
        </p:txBody>
      </p:sp>
      <p:sp>
        <p:nvSpPr>
          <p:cNvPr id="5" name="Fußzeilenplatzhalter 4">
            <a:extLst>
              <a:ext uri="{FF2B5EF4-FFF2-40B4-BE49-F238E27FC236}">
                <a16:creationId xmlns:a16="http://schemas.microsoft.com/office/drawing/2014/main" id="{18D171EC-EC57-4628-BB60-D38675B872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dirty="0"/>
          </a:p>
        </p:txBody>
      </p:sp>
      <p:sp>
        <p:nvSpPr>
          <p:cNvPr id="6" name="Foliennummernplatzhalter 5">
            <a:extLst>
              <a:ext uri="{FF2B5EF4-FFF2-40B4-BE49-F238E27FC236}">
                <a16:creationId xmlns:a16="http://schemas.microsoft.com/office/drawing/2014/main" id="{6BBB871B-06C3-4E4B-B98F-5C5099D854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4B4F7E-EA6C-4221-906A-7DBFB559F18F}" type="slidenum">
              <a:rPr lang="de-CH" smtClean="0"/>
              <a:t>‹Nr.›</a:t>
            </a:fld>
            <a:endParaRPr lang="de-CH" dirty="0"/>
          </a:p>
        </p:txBody>
      </p:sp>
    </p:spTree>
    <p:extLst>
      <p:ext uri="{BB962C8B-B14F-4D97-AF65-F5344CB8AC3E}">
        <p14:creationId xmlns:p14="http://schemas.microsoft.com/office/powerpoint/2010/main" val="804326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2179744" y="4855618"/>
            <a:ext cx="7832529" cy="938719"/>
          </a:xfrm>
          <a:prstGeom prst="rect">
            <a:avLst/>
          </a:prstGeom>
          <a:noFill/>
        </p:spPr>
        <p:txBody>
          <a:bodyPr wrap="none" rtlCol="0">
            <a:spAutoFit/>
          </a:bodyPr>
          <a:lstStyle/>
          <a:p>
            <a:pPr algn="ctr"/>
            <a:r>
              <a:rPr lang="de-CH" sz="5500" b="1" dirty="0"/>
              <a:t>1.+2. Thessalonicher Teil 3</a:t>
            </a:r>
          </a:p>
        </p:txBody>
      </p:sp>
    </p:spTree>
    <p:extLst>
      <p:ext uri="{BB962C8B-B14F-4D97-AF65-F5344CB8AC3E}">
        <p14:creationId xmlns:p14="http://schemas.microsoft.com/office/powerpoint/2010/main" val="3788338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1</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5662256" cy="532903"/>
          </a:xfrm>
          <a:prstGeom prst="rect">
            <a:avLst/>
          </a:prstGeom>
        </p:spPr>
        <p:txBody>
          <a:bodyPr wrap="none">
            <a:spAutoFit/>
          </a:bodyPr>
          <a:lstStyle/>
          <a:p>
            <a:pPr>
              <a:lnSpc>
                <a:spcPct val="107000"/>
              </a:lnSpc>
              <a:spcBef>
                <a:spcPts val="200"/>
              </a:spcBef>
              <a:spcAft>
                <a:spcPts val="0"/>
              </a:spcAft>
            </a:pPr>
            <a:r>
              <a:rPr lang="de-CH" sz="2800" b="1" dirty="0">
                <a:solidFill>
                  <a:srgbClr val="000000"/>
                </a:solidFill>
                <a:latin typeface="Calibri Light" panose="020F0302020204030204" pitchFamily="34" charset="0"/>
                <a:ea typeface="Times New Roman" panose="02020603050405020304" pitchFamily="18" charset="0"/>
                <a:cs typeface="Times New Roman" panose="02020603050405020304" pitchFamily="18" charset="0"/>
              </a:rPr>
              <a:t>Die Ermutigung der Verheissung (5-10)</a:t>
            </a:r>
          </a:p>
        </p:txBody>
      </p:sp>
      <p:sp>
        <p:nvSpPr>
          <p:cNvPr id="4" name="Rechteck 3">
            <a:extLst>
              <a:ext uri="{FF2B5EF4-FFF2-40B4-BE49-F238E27FC236}">
                <a16:creationId xmlns:a16="http://schemas.microsoft.com/office/drawing/2014/main" id="{16A4E4E8-3F5A-4BE5-8CA8-DA89B9769C26}"/>
              </a:ext>
            </a:extLst>
          </p:cNvPr>
          <p:cNvSpPr/>
          <p:nvPr/>
        </p:nvSpPr>
        <p:spPr>
          <a:xfrm>
            <a:off x="608579" y="2086654"/>
            <a:ext cx="1673856"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Lohn (5)</a:t>
            </a:r>
            <a:endParaRPr lang="de-CH" sz="2800" dirty="0"/>
          </a:p>
        </p:txBody>
      </p:sp>
      <p:sp>
        <p:nvSpPr>
          <p:cNvPr id="7" name="Rechteck 6">
            <a:extLst>
              <a:ext uri="{FF2B5EF4-FFF2-40B4-BE49-F238E27FC236}">
                <a16:creationId xmlns:a16="http://schemas.microsoft.com/office/drawing/2014/main" id="{5CD2B4C0-C691-4895-BD67-3505C2371F60}"/>
              </a:ext>
            </a:extLst>
          </p:cNvPr>
          <p:cNvSpPr/>
          <p:nvPr/>
        </p:nvSpPr>
        <p:spPr>
          <a:xfrm>
            <a:off x="608579" y="2927369"/>
            <a:ext cx="11236676" cy="954107"/>
          </a:xfrm>
          <a:prstGeom prst="rect">
            <a:avLst/>
          </a:prstGeom>
        </p:spPr>
        <p:txBody>
          <a:bodyPr wrap="square">
            <a:spAutoFit/>
          </a:bodyPr>
          <a:lstStyle/>
          <a:p>
            <a:r>
              <a:rPr lang="de-CH" sz="2800" dirty="0"/>
              <a:t>"5 Sie sind ein Anzeichen des gerechten Gerichtes Gottes, dass ihr des Reiches Gottes würdig geachtet werdet, für das ihr auch leidet;" 2 Thess 1,5</a:t>
            </a:r>
          </a:p>
        </p:txBody>
      </p:sp>
    </p:spTree>
    <p:extLst>
      <p:ext uri="{BB962C8B-B14F-4D97-AF65-F5344CB8AC3E}">
        <p14:creationId xmlns:p14="http://schemas.microsoft.com/office/powerpoint/2010/main" val="155298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1</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5662256" cy="532903"/>
          </a:xfrm>
          <a:prstGeom prst="rect">
            <a:avLst/>
          </a:prstGeom>
        </p:spPr>
        <p:txBody>
          <a:bodyPr wrap="none">
            <a:spAutoFit/>
          </a:bodyPr>
          <a:lstStyle/>
          <a:p>
            <a:pPr>
              <a:lnSpc>
                <a:spcPct val="107000"/>
              </a:lnSpc>
              <a:spcBef>
                <a:spcPts val="200"/>
              </a:spcBef>
              <a:spcAft>
                <a:spcPts val="0"/>
              </a:spcAft>
            </a:pPr>
            <a:r>
              <a:rPr lang="de-CH" sz="2800" b="1" dirty="0">
                <a:solidFill>
                  <a:srgbClr val="000000"/>
                </a:solidFill>
                <a:latin typeface="Calibri Light" panose="020F0302020204030204" pitchFamily="34" charset="0"/>
                <a:ea typeface="Times New Roman" panose="02020603050405020304" pitchFamily="18" charset="0"/>
                <a:cs typeface="Times New Roman" panose="02020603050405020304" pitchFamily="18" charset="0"/>
              </a:rPr>
              <a:t>Die Ermutigung der Verheissung (5-10)</a:t>
            </a:r>
          </a:p>
        </p:txBody>
      </p:sp>
      <p:sp>
        <p:nvSpPr>
          <p:cNvPr id="4" name="Rechteck 3">
            <a:extLst>
              <a:ext uri="{FF2B5EF4-FFF2-40B4-BE49-F238E27FC236}">
                <a16:creationId xmlns:a16="http://schemas.microsoft.com/office/drawing/2014/main" id="{16A4E4E8-3F5A-4BE5-8CA8-DA89B9769C26}"/>
              </a:ext>
            </a:extLst>
          </p:cNvPr>
          <p:cNvSpPr/>
          <p:nvPr/>
        </p:nvSpPr>
        <p:spPr>
          <a:xfrm>
            <a:off x="608579" y="2086654"/>
            <a:ext cx="2906437"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Vergeltung (6-9)</a:t>
            </a:r>
            <a:endParaRPr lang="de-CH" sz="2800" dirty="0"/>
          </a:p>
        </p:txBody>
      </p:sp>
      <p:sp>
        <p:nvSpPr>
          <p:cNvPr id="7" name="Rechteck 6">
            <a:extLst>
              <a:ext uri="{FF2B5EF4-FFF2-40B4-BE49-F238E27FC236}">
                <a16:creationId xmlns:a16="http://schemas.microsoft.com/office/drawing/2014/main" id="{5CD2B4C0-C691-4895-BD67-3505C2371F60}"/>
              </a:ext>
            </a:extLst>
          </p:cNvPr>
          <p:cNvSpPr/>
          <p:nvPr/>
        </p:nvSpPr>
        <p:spPr>
          <a:xfrm>
            <a:off x="608579" y="2927369"/>
            <a:ext cx="11236676" cy="3539430"/>
          </a:xfrm>
          <a:prstGeom prst="rect">
            <a:avLst/>
          </a:prstGeom>
        </p:spPr>
        <p:txBody>
          <a:bodyPr wrap="square">
            <a:spAutoFit/>
          </a:bodyPr>
          <a:lstStyle/>
          <a:p>
            <a:r>
              <a:rPr lang="de-CH" sz="2800" dirty="0"/>
              <a:t>"6 wie es denn gerecht ist vor Gott, dass er denen, die euch bedrängen, mit Bedrängnis vergilt, 7 euch aber, die ihr bedrängt werdet, mit Ruhe gemeinsam mit uns, bei der Offenbarung des Herrn Jesus vom Himmel her mit den Engeln seiner Macht, 8 in flammendem Feuer, wenn er Vergeltung üben wird an denen, die Gott nicht anerkennen, und an denen, die dem Evangelium unseres Herrn Jesus Christus nicht gehorsam sind. 9 Diese werden Strafe erleiden, ewiges Verderben, vom Angesicht des Herrn und von der Herrlichkeit seiner Kraft," 2 Thess 1,5</a:t>
            </a:r>
          </a:p>
        </p:txBody>
      </p:sp>
    </p:spTree>
    <p:extLst>
      <p:ext uri="{BB962C8B-B14F-4D97-AF65-F5344CB8AC3E}">
        <p14:creationId xmlns:p14="http://schemas.microsoft.com/office/powerpoint/2010/main" val="25896610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1</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5662256" cy="532903"/>
          </a:xfrm>
          <a:prstGeom prst="rect">
            <a:avLst/>
          </a:prstGeom>
        </p:spPr>
        <p:txBody>
          <a:bodyPr wrap="none">
            <a:spAutoFit/>
          </a:bodyPr>
          <a:lstStyle/>
          <a:p>
            <a:pPr>
              <a:lnSpc>
                <a:spcPct val="107000"/>
              </a:lnSpc>
              <a:spcBef>
                <a:spcPts val="200"/>
              </a:spcBef>
              <a:spcAft>
                <a:spcPts val="0"/>
              </a:spcAft>
            </a:pPr>
            <a:r>
              <a:rPr lang="de-CH" sz="2800" b="1" dirty="0">
                <a:solidFill>
                  <a:srgbClr val="000000"/>
                </a:solidFill>
                <a:latin typeface="Calibri Light" panose="020F0302020204030204" pitchFamily="34" charset="0"/>
                <a:ea typeface="Times New Roman" panose="02020603050405020304" pitchFamily="18" charset="0"/>
                <a:cs typeface="Times New Roman" panose="02020603050405020304" pitchFamily="18" charset="0"/>
              </a:rPr>
              <a:t>Die Ermutigung der Verheissung (5-10)</a:t>
            </a:r>
          </a:p>
        </p:txBody>
      </p:sp>
      <p:sp>
        <p:nvSpPr>
          <p:cNvPr id="4" name="Rechteck 3">
            <a:extLst>
              <a:ext uri="{FF2B5EF4-FFF2-40B4-BE49-F238E27FC236}">
                <a16:creationId xmlns:a16="http://schemas.microsoft.com/office/drawing/2014/main" id="{16A4E4E8-3F5A-4BE5-8CA8-DA89B9769C26}"/>
              </a:ext>
            </a:extLst>
          </p:cNvPr>
          <p:cNvSpPr/>
          <p:nvPr/>
        </p:nvSpPr>
        <p:spPr>
          <a:xfrm>
            <a:off x="608579" y="2086654"/>
            <a:ext cx="1707519"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Ruhe (7)</a:t>
            </a:r>
            <a:endParaRPr lang="de-CH" sz="2800" dirty="0"/>
          </a:p>
        </p:txBody>
      </p:sp>
      <p:sp>
        <p:nvSpPr>
          <p:cNvPr id="7" name="Rechteck 6">
            <a:extLst>
              <a:ext uri="{FF2B5EF4-FFF2-40B4-BE49-F238E27FC236}">
                <a16:creationId xmlns:a16="http://schemas.microsoft.com/office/drawing/2014/main" id="{5CD2B4C0-C691-4895-BD67-3505C2371F60}"/>
              </a:ext>
            </a:extLst>
          </p:cNvPr>
          <p:cNvSpPr/>
          <p:nvPr/>
        </p:nvSpPr>
        <p:spPr>
          <a:xfrm>
            <a:off x="608579" y="2927369"/>
            <a:ext cx="11236676" cy="1384995"/>
          </a:xfrm>
          <a:prstGeom prst="rect">
            <a:avLst/>
          </a:prstGeom>
        </p:spPr>
        <p:txBody>
          <a:bodyPr wrap="square">
            <a:spAutoFit/>
          </a:bodyPr>
          <a:lstStyle/>
          <a:p>
            <a:r>
              <a:rPr lang="de-CH" sz="2800" dirty="0"/>
              <a:t>"7 euch aber, die ihr bedrängt werdet, mit Ruhe gemeinsam mit uns, bei der Offenbarung des Herrn Jesus vom Himmel her mit den Engeln seiner Macht," 2 Thess 1,7</a:t>
            </a:r>
          </a:p>
        </p:txBody>
      </p:sp>
    </p:spTree>
    <p:extLst>
      <p:ext uri="{BB962C8B-B14F-4D97-AF65-F5344CB8AC3E}">
        <p14:creationId xmlns:p14="http://schemas.microsoft.com/office/powerpoint/2010/main" val="34041649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1</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5144229" cy="532903"/>
          </a:xfrm>
          <a:prstGeom prst="rect">
            <a:avLst/>
          </a:prstGeom>
        </p:spPr>
        <p:txBody>
          <a:bodyPr wrap="none">
            <a:spAutoFit/>
          </a:bodyPr>
          <a:lstStyle/>
          <a:p>
            <a:pPr>
              <a:lnSpc>
                <a:spcPct val="107000"/>
              </a:lnSpc>
              <a:spcBef>
                <a:spcPts val="200"/>
              </a:spcBef>
              <a:spcAft>
                <a:spcPts val="0"/>
              </a:spcAft>
            </a:pPr>
            <a:r>
              <a:rPr lang="de-CH" sz="2800" b="1" dirty="0">
                <a:solidFill>
                  <a:srgbClr val="000000"/>
                </a:solidFill>
                <a:latin typeface="Calibri Light" panose="020F0302020204030204" pitchFamily="34" charset="0"/>
                <a:ea typeface="Times New Roman" panose="02020603050405020304" pitchFamily="18" charset="0"/>
                <a:cs typeface="Times New Roman" panose="02020603050405020304" pitchFamily="18" charset="0"/>
              </a:rPr>
              <a:t>Die Ermutigung des Gebets (11-12)</a:t>
            </a:r>
          </a:p>
        </p:txBody>
      </p:sp>
      <p:sp>
        <p:nvSpPr>
          <p:cNvPr id="7" name="Rechteck 6">
            <a:extLst>
              <a:ext uri="{FF2B5EF4-FFF2-40B4-BE49-F238E27FC236}">
                <a16:creationId xmlns:a16="http://schemas.microsoft.com/office/drawing/2014/main" id="{5CD2B4C0-C691-4895-BD67-3505C2371F60}"/>
              </a:ext>
            </a:extLst>
          </p:cNvPr>
          <p:cNvSpPr/>
          <p:nvPr/>
        </p:nvSpPr>
        <p:spPr>
          <a:xfrm>
            <a:off x="608579" y="2008044"/>
            <a:ext cx="11236676" cy="2677656"/>
          </a:xfrm>
          <a:prstGeom prst="rect">
            <a:avLst/>
          </a:prstGeom>
        </p:spPr>
        <p:txBody>
          <a:bodyPr wrap="square">
            <a:spAutoFit/>
          </a:bodyPr>
          <a:lstStyle/>
          <a:p>
            <a:r>
              <a:rPr lang="de-CH" sz="2800" dirty="0"/>
              <a:t>"11 Deshalb beten wir auch allezeit für euch, dass unser Gott euch der Berufung würdig mache und alles Wohlgefallen der Güte und das Werk des Glaubens in Kraft zur Erfüllung bringe,</a:t>
            </a:r>
          </a:p>
          <a:p>
            <a:r>
              <a:rPr lang="de-CH" sz="2800" dirty="0"/>
              <a:t>12 damit der Name unseres Herrn Jesus Christus in euch verherrlicht werde und ihr in ihm, gemäß der Gnade unseres Gottes und des Herrn Jesus Christus." 2 Thess 1,11-12</a:t>
            </a:r>
          </a:p>
        </p:txBody>
      </p:sp>
    </p:spTree>
    <p:extLst>
      <p:ext uri="{BB962C8B-B14F-4D97-AF65-F5344CB8AC3E}">
        <p14:creationId xmlns:p14="http://schemas.microsoft.com/office/powerpoint/2010/main" val="2012554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2</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7" name="Rechteck 6">
            <a:extLst>
              <a:ext uri="{FF2B5EF4-FFF2-40B4-BE49-F238E27FC236}">
                <a16:creationId xmlns:a16="http://schemas.microsoft.com/office/drawing/2014/main" id="{5CD2B4C0-C691-4895-BD67-3505C2371F60}"/>
              </a:ext>
            </a:extLst>
          </p:cNvPr>
          <p:cNvSpPr/>
          <p:nvPr/>
        </p:nvSpPr>
        <p:spPr>
          <a:xfrm>
            <a:off x="558245" y="1596983"/>
            <a:ext cx="11236676" cy="3108543"/>
          </a:xfrm>
          <a:prstGeom prst="rect">
            <a:avLst/>
          </a:prstGeom>
        </p:spPr>
        <p:txBody>
          <a:bodyPr wrap="square">
            <a:spAutoFit/>
          </a:bodyPr>
          <a:lstStyle/>
          <a:p>
            <a:r>
              <a:rPr lang="de-CH" sz="2800" dirty="0"/>
              <a:t>"1 Wir bitten euch aber, ihr Brüder, wegen der Wiederkunft unseres Herrn Jesus Christus und unserer Vereinigung mit ihm:</a:t>
            </a:r>
          </a:p>
          <a:p>
            <a:r>
              <a:rPr lang="de-CH" sz="2800" dirty="0"/>
              <a:t>2 Lasst euch nicht so schnell in eurem Verständnis erschüttern oder gar in Schrecken jagen, weder durch einen Geist noch durch ein Wort noch durch einen angeblich von uns stammenden Brief, als wäre der Tag des Christus schon da.</a:t>
            </a:r>
          </a:p>
          <a:p>
            <a:r>
              <a:rPr lang="de-CH" sz="2800" dirty="0"/>
              <a:t>3 Lasst euch von niemand in irgendeiner Weise verführen!" 2 Thess 2,1-3a</a:t>
            </a:r>
          </a:p>
        </p:txBody>
      </p:sp>
    </p:spTree>
    <p:extLst>
      <p:ext uri="{BB962C8B-B14F-4D97-AF65-F5344CB8AC3E}">
        <p14:creationId xmlns:p14="http://schemas.microsoft.com/office/powerpoint/2010/main" val="39537097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2</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4249818" cy="532903"/>
          </a:xfrm>
          <a:prstGeom prst="rect">
            <a:avLst/>
          </a:prstGeom>
        </p:spPr>
        <p:txBody>
          <a:bodyPr wrap="none">
            <a:spAutoFit/>
          </a:bodyPr>
          <a:lstStyle/>
          <a:p>
            <a:pPr>
              <a:lnSpc>
                <a:spcPct val="107000"/>
              </a:lnSpc>
              <a:spcBef>
                <a:spcPts val="200"/>
              </a:spcBef>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Was zuerst geschehen muss</a:t>
            </a:r>
            <a:endParaRPr lang="de-CH" sz="2800" b="1" dirty="0">
              <a:solidFill>
                <a:srgbClr val="000000"/>
              </a:solidFill>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4" name="Rechteck 3">
            <a:extLst>
              <a:ext uri="{FF2B5EF4-FFF2-40B4-BE49-F238E27FC236}">
                <a16:creationId xmlns:a16="http://schemas.microsoft.com/office/drawing/2014/main" id="{16A4E4E8-3F5A-4BE5-8CA8-DA89B9769C26}"/>
              </a:ext>
            </a:extLst>
          </p:cNvPr>
          <p:cNvSpPr/>
          <p:nvPr/>
        </p:nvSpPr>
        <p:spPr>
          <a:xfrm>
            <a:off x="608579" y="2086654"/>
            <a:ext cx="2393284"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Der Abfall (3)</a:t>
            </a:r>
            <a:endParaRPr lang="de-CH" sz="2800" dirty="0"/>
          </a:p>
        </p:txBody>
      </p:sp>
      <p:sp>
        <p:nvSpPr>
          <p:cNvPr id="7" name="Rechteck 6">
            <a:extLst>
              <a:ext uri="{FF2B5EF4-FFF2-40B4-BE49-F238E27FC236}">
                <a16:creationId xmlns:a16="http://schemas.microsoft.com/office/drawing/2014/main" id="{5CD2B4C0-C691-4895-BD67-3505C2371F60}"/>
              </a:ext>
            </a:extLst>
          </p:cNvPr>
          <p:cNvSpPr/>
          <p:nvPr/>
        </p:nvSpPr>
        <p:spPr>
          <a:xfrm>
            <a:off x="608579" y="2842889"/>
            <a:ext cx="11236676" cy="954107"/>
          </a:xfrm>
          <a:prstGeom prst="rect">
            <a:avLst/>
          </a:prstGeom>
        </p:spPr>
        <p:txBody>
          <a:bodyPr wrap="square">
            <a:spAutoFit/>
          </a:bodyPr>
          <a:lstStyle/>
          <a:p>
            <a:r>
              <a:rPr lang="de-CH" sz="2800" dirty="0"/>
              <a:t>"Denn es muss unbedingt zuerst </a:t>
            </a:r>
            <a:r>
              <a:rPr lang="de-CH" sz="2800" u="sng" dirty="0"/>
              <a:t>der Abfall</a:t>
            </a:r>
            <a:r>
              <a:rPr lang="de-CH" sz="2800" dirty="0"/>
              <a:t> kommen und der Mensch der Sünde geoffenbart werden, der Sohn des Verderbens," 2 Thess 2,3</a:t>
            </a:r>
          </a:p>
        </p:txBody>
      </p:sp>
    </p:spTree>
    <p:extLst>
      <p:ext uri="{BB962C8B-B14F-4D97-AF65-F5344CB8AC3E}">
        <p14:creationId xmlns:p14="http://schemas.microsoft.com/office/powerpoint/2010/main" val="3804840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2</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4249818" cy="532903"/>
          </a:xfrm>
          <a:prstGeom prst="rect">
            <a:avLst/>
          </a:prstGeom>
        </p:spPr>
        <p:txBody>
          <a:bodyPr wrap="none">
            <a:spAutoFit/>
          </a:bodyPr>
          <a:lstStyle/>
          <a:p>
            <a:pPr>
              <a:lnSpc>
                <a:spcPct val="107000"/>
              </a:lnSpc>
              <a:spcBef>
                <a:spcPts val="200"/>
              </a:spcBef>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Was zuerst geschehen muss</a:t>
            </a:r>
            <a:endParaRPr lang="de-CH" sz="2800" b="1" dirty="0">
              <a:solidFill>
                <a:srgbClr val="000000"/>
              </a:solidFill>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4" name="Rechteck 3">
            <a:extLst>
              <a:ext uri="{FF2B5EF4-FFF2-40B4-BE49-F238E27FC236}">
                <a16:creationId xmlns:a16="http://schemas.microsoft.com/office/drawing/2014/main" id="{16A4E4E8-3F5A-4BE5-8CA8-DA89B9769C26}"/>
              </a:ext>
            </a:extLst>
          </p:cNvPr>
          <p:cNvSpPr/>
          <p:nvPr/>
        </p:nvSpPr>
        <p:spPr>
          <a:xfrm>
            <a:off x="608579" y="2086654"/>
            <a:ext cx="4578497"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Der Mensch der Sünde (3-4)</a:t>
            </a:r>
            <a:endParaRPr lang="de-CH" sz="2800" dirty="0"/>
          </a:p>
        </p:txBody>
      </p:sp>
      <p:sp>
        <p:nvSpPr>
          <p:cNvPr id="7" name="Rechteck 6">
            <a:extLst>
              <a:ext uri="{FF2B5EF4-FFF2-40B4-BE49-F238E27FC236}">
                <a16:creationId xmlns:a16="http://schemas.microsoft.com/office/drawing/2014/main" id="{5CD2B4C0-C691-4895-BD67-3505C2371F60}"/>
              </a:ext>
            </a:extLst>
          </p:cNvPr>
          <p:cNvSpPr/>
          <p:nvPr/>
        </p:nvSpPr>
        <p:spPr>
          <a:xfrm>
            <a:off x="608579" y="2842889"/>
            <a:ext cx="11236676" cy="2246769"/>
          </a:xfrm>
          <a:prstGeom prst="rect">
            <a:avLst/>
          </a:prstGeom>
        </p:spPr>
        <p:txBody>
          <a:bodyPr wrap="square">
            <a:spAutoFit/>
          </a:bodyPr>
          <a:lstStyle/>
          <a:p>
            <a:r>
              <a:rPr lang="de-CH" sz="2800" dirty="0"/>
              <a:t>"3 Denn es muss unbedingt zuerst der Abfall kommen und </a:t>
            </a:r>
            <a:r>
              <a:rPr lang="de-CH" sz="2800" u="sng" dirty="0"/>
              <a:t>der Mensch der Sünde geoffenbart werden</a:t>
            </a:r>
            <a:r>
              <a:rPr lang="de-CH" sz="2800" dirty="0"/>
              <a:t>, der Sohn des Verderbens," 4 der sich widersetzt und sich über alles erhebt, was Gott oder Gegenstand der Verehrung heißt, sodass er sich in den Tempel Gottes setzt als ein Gott und sich selbst für Gott ausgibt." 2 Thess 2,3-4</a:t>
            </a:r>
          </a:p>
        </p:txBody>
      </p:sp>
    </p:spTree>
    <p:extLst>
      <p:ext uri="{BB962C8B-B14F-4D97-AF65-F5344CB8AC3E}">
        <p14:creationId xmlns:p14="http://schemas.microsoft.com/office/powerpoint/2010/main" val="40647604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E582FDFF-ACB8-4445-A74F-3D5A5A52F335}"/>
              </a:ext>
            </a:extLst>
          </p:cNvPr>
          <p:cNvSpPr/>
          <p:nvPr/>
        </p:nvSpPr>
        <p:spPr>
          <a:xfrm>
            <a:off x="902194" y="204409"/>
            <a:ext cx="6874446" cy="1815882"/>
          </a:xfrm>
          <a:prstGeom prst="rect">
            <a:avLst/>
          </a:prstGeom>
        </p:spPr>
        <p:txBody>
          <a:bodyPr wrap="none">
            <a:spAutoFit/>
          </a:bodyPr>
          <a:lstStyle/>
          <a:p>
            <a:r>
              <a:rPr lang="de-CH" sz="2800" dirty="0"/>
              <a:t>Antichrist</a:t>
            </a:r>
          </a:p>
          <a:p>
            <a:endParaRPr lang="de-CH" sz="2800" dirty="0"/>
          </a:p>
          <a:p>
            <a:r>
              <a:rPr lang="de-CH" sz="2800" dirty="0"/>
              <a:t>Es gibt zwei Bedeutungen für diesen Titel. </a:t>
            </a:r>
          </a:p>
          <a:p>
            <a:r>
              <a:rPr lang="de-CH" sz="2800" dirty="0"/>
              <a:t>"Anstelle" von Christus oder "gegen" Christus.</a:t>
            </a:r>
          </a:p>
        </p:txBody>
      </p:sp>
      <p:graphicFrame>
        <p:nvGraphicFramePr>
          <p:cNvPr id="5" name="Tabelle 4">
            <a:extLst>
              <a:ext uri="{FF2B5EF4-FFF2-40B4-BE49-F238E27FC236}">
                <a16:creationId xmlns:a16="http://schemas.microsoft.com/office/drawing/2014/main" id="{A6B0B152-B470-45BC-BA27-E0D4245CA303}"/>
              </a:ext>
            </a:extLst>
          </p:cNvPr>
          <p:cNvGraphicFramePr>
            <a:graphicFrameLocks noGrp="1"/>
          </p:cNvGraphicFramePr>
          <p:nvPr>
            <p:extLst>
              <p:ext uri="{D42A27DB-BD31-4B8C-83A1-F6EECF244321}">
                <p14:modId xmlns:p14="http://schemas.microsoft.com/office/powerpoint/2010/main" val="2421108567"/>
              </p:ext>
            </p:extLst>
          </p:nvPr>
        </p:nvGraphicFramePr>
        <p:xfrm>
          <a:off x="399262" y="2103781"/>
          <a:ext cx="11393475" cy="4065461"/>
        </p:xfrm>
        <a:graphic>
          <a:graphicData uri="http://schemas.openxmlformats.org/drawingml/2006/table">
            <a:tbl>
              <a:tblPr firstRow="1" firstCol="1" bandRow="1">
                <a:tableStyleId>{5C22544A-7EE6-4342-B048-85BDC9FD1C3A}</a:tableStyleId>
              </a:tblPr>
              <a:tblGrid>
                <a:gridCol w="5555082">
                  <a:extLst>
                    <a:ext uri="{9D8B030D-6E8A-4147-A177-3AD203B41FA5}">
                      <a16:colId xmlns:a16="http://schemas.microsoft.com/office/drawing/2014/main" val="3094722119"/>
                    </a:ext>
                  </a:extLst>
                </a:gridCol>
                <a:gridCol w="5838393">
                  <a:extLst>
                    <a:ext uri="{9D8B030D-6E8A-4147-A177-3AD203B41FA5}">
                      <a16:colId xmlns:a16="http://schemas.microsoft.com/office/drawing/2014/main" val="3914531223"/>
                    </a:ext>
                  </a:extLst>
                </a:gridCol>
              </a:tblGrid>
              <a:tr h="0">
                <a:tc>
                  <a:txBody>
                    <a:bodyPr/>
                    <a:lstStyle/>
                    <a:p>
                      <a:pPr algn="ctr">
                        <a:lnSpc>
                          <a:spcPct val="107000"/>
                        </a:lnSpc>
                        <a:spcAft>
                          <a:spcPts val="0"/>
                        </a:spcAft>
                      </a:pPr>
                      <a:r>
                        <a:rPr lang="de-CH" sz="2400" b="0" dirty="0">
                          <a:solidFill>
                            <a:schemeClr val="tx1"/>
                          </a:solidFill>
                          <a:effectLst/>
                        </a:rPr>
                        <a:t>Titel</a:t>
                      </a:r>
                      <a:endParaRPr lang="de-CH"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de-CH" sz="2400" b="0" dirty="0">
                          <a:solidFill>
                            <a:schemeClr val="tx1"/>
                          </a:solidFill>
                          <a:effectLst/>
                        </a:rPr>
                        <a:t>Bedeutung</a:t>
                      </a:r>
                      <a:endParaRPr lang="de-CH"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51334981"/>
                  </a:ext>
                </a:extLst>
              </a:tr>
              <a:tr h="0">
                <a:tc>
                  <a:txBody>
                    <a:bodyPr/>
                    <a:lstStyle/>
                    <a:p>
                      <a:pPr>
                        <a:lnSpc>
                          <a:spcPct val="107000"/>
                        </a:lnSpc>
                        <a:spcAft>
                          <a:spcPts val="0"/>
                        </a:spcAft>
                      </a:pPr>
                      <a:r>
                        <a:rPr lang="de-CH" sz="2400" b="0" dirty="0">
                          <a:solidFill>
                            <a:schemeClr val="tx1"/>
                          </a:solidFill>
                          <a:effectLst/>
                        </a:rPr>
                        <a:t>Der Mensch der Sünde oder Gesetzlosigkeit (3b)</a:t>
                      </a:r>
                    </a:p>
                  </a:txBody>
                  <a:tcPr marL="68580" marR="68580" marT="0" marB="0">
                    <a:solidFill>
                      <a:schemeClr val="accent3">
                        <a:lumMod val="40000"/>
                        <a:lumOff val="60000"/>
                      </a:schemeClr>
                    </a:solidFill>
                  </a:tcPr>
                </a:tc>
                <a:tc>
                  <a:txBody>
                    <a:bodyPr/>
                    <a:lstStyle/>
                    <a:p>
                      <a:r>
                        <a:rPr lang="de-CH" sz="2400" kern="1200" dirty="0">
                          <a:solidFill>
                            <a:schemeClr val="dk1"/>
                          </a:solidFill>
                          <a:effectLst/>
                          <a:latin typeface="+mn-lt"/>
                          <a:ea typeface="+mn-ea"/>
                          <a:cs typeface="+mn-cs"/>
                        </a:rPr>
                        <a:t>Ein Mensch, der alles Böse verkörpert</a:t>
                      </a:r>
                    </a:p>
                  </a:txBody>
                  <a:tcPr marL="68580" marR="68580" marT="0" marB="0">
                    <a:solidFill>
                      <a:schemeClr val="accent3">
                        <a:lumMod val="40000"/>
                        <a:lumOff val="60000"/>
                      </a:schemeClr>
                    </a:solidFill>
                  </a:tcPr>
                </a:tc>
                <a:extLst>
                  <a:ext uri="{0D108BD9-81ED-4DB2-BD59-A6C34878D82A}">
                    <a16:rowId xmlns:a16="http://schemas.microsoft.com/office/drawing/2014/main" val="2149889007"/>
                  </a:ext>
                </a:extLst>
              </a:tr>
              <a:tr h="0">
                <a:tc>
                  <a:txBody>
                    <a:bodyPr/>
                    <a:lstStyle/>
                    <a:p>
                      <a:pPr>
                        <a:lnSpc>
                          <a:spcPct val="107000"/>
                        </a:lnSpc>
                        <a:spcAft>
                          <a:spcPts val="0"/>
                        </a:spcAft>
                      </a:pPr>
                      <a:r>
                        <a:rPr lang="de-CH" sz="2400" b="0" dirty="0">
                          <a:solidFill>
                            <a:schemeClr val="tx1"/>
                          </a:solidFill>
                          <a:effectLst/>
                        </a:rPr>
                        <a:t>Der Sohn des Verderbens (4)</a:t>
                      </a:r>
                      <a:endParaRPr lang="de-CH"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r>
                        <a:rPr lang="de-CH" sz="2400" kern="1200" dirty="0">
                          <a:solidFill>
                            <a:schemeClr val="dk1"/>
                          </a:solidFill>
                          <a:effectLst/>
                          <a:latin typeface="+mn-lt"/>
                          <a:ea typeface="+mn-ea"/>
                          <a:cs typeface="+mn-cs"/>
                        </a:rPr>
                        <a:t>Sein zerstörerisches Wirken ist das Gegenstück zur Erlösung, eine immerwährende Qual der Menschen. Dies ist der Widersacher Gottes (4a) und wird versuchen, den Gottesdienst des wahren Gottes, aber auch aller anderen Göttern, durch die Verehrung seiner selbst zu ersetzen (4b), indem er vorgibt, er sei Gott (4c). </a:t>
                      </a:r>
                    </a:p>
                  </a:txBody>
                  <a:tcPr marL="68580" marR="68580" marT="0" marB="0">
                    <a:solidFill>
                      <a:schemeClr val="accent1">
                        <a:lumMod val="40000"/>
                        <a:lumOff val="60000"/>
                      </a:schemeClr>
                    </a:solidFill>
                  </a:tcPr>
                </a:tc>
                <a:extLst>
                  <a:ext uri="{0D108BD9-81ED-4DB2-BD59-A6C34878D82A}">
                    <a16:rowId xmlns:a16="http://schemas.microsoft.com/office/drawing/2014/main" val="4200344071"/>
                  </a:ext>
                </a:extLst>
              </a:tr>
            </a:tbl>
          </a:graphicData>
        </a:graphic>
      </p:graphicFrame>
      <p:sp>
        <p:nvSpPr>
          <p:cNvPr id="6" name="Rechteck 5">
            <a:extLst>
              <a:ext uri="{FF2B5EF4-FFF2-40B4-BE49-F238E27FC236}">
                <a16:creationId xmlns:a16="http://schemas.microsoft.com/office/drawing/2014/main" id="{B05362A3-559F-4417-B494-F776A5940EA8}"/>
              </a:ext>
            </a:extLst>
          </p:cNvPr>
          <p:cNvSpPr/>
          <p:nvPr/>
        </p:nvSpPr>
        <p:spPr>
          <a:xfrm>
            <a:off x="211122" y="3262505"/>
            <a:ext cx="11769754" cy="30798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629920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a:extLst>
              <a:ext uri="{FF2B5EF4-FFF2-40B4-BE49-F238E27FC236}">
                <a16:creationId xmlns:a16="http://schemas.microsoft.com/office/drawing/2014/main" id="{A6B0B152-B470-45BC-BA27-E0D4245CA303}"/>
              </a:ext>
            </a:extLst>
          </p:cNvPr>
          <p:cNvGraphicFramePr>
            <a:graphicFrameLocks noGrp="1"/>
          </p:cNvGraphicFramePr>
          <p:nvPr>
            <p:extLst>
              <p:ext uri="{D42A27DB-BD31-4B8C-83A1-F6EECF244321}">
                <p14:modId xmlns:p14="http://schemas.microsoft.com/office/powerpoint/2010/main" val="262586558"/>
              </p:ext>
            </p:extLst>
          </p:nvPr>
        </p:nvGraphicFramePr>
        <p:xfrm>
          <a:off x="399262" y="2103781"/>
          <a:ext cx="11393475" cy="4065461"/>
        </p:xfrm>
        <a:graphic>
          <a:graphicData uri="http://schemas.openxmlformats.org/drawingml/2006/table">
            <a:tbl>
              <a:tblPr firstRow="1" firstCol="1" bandRow="1">
                <a:tableStyleId>{5C22544A-7EE6-4342-B048-85BDC9FD1C3A}</a:tableStyleId>
              </a:tblPr>
              <a:tblGrid>
                <a:gridCol w="5555082">
                  <a:extLst>
                    <a:ext uri="{9D8B030D-6E8A-4147-A177-3AD203B41FA5}">
                      <a16:colId xmlns:a16="http://schemas.microsoft.com/office/drawing/2014/main" val="3094722119"/>
                    </a:ext>
                  </a:extLst>
                </a:gridCol>
                <a:gridCol w="5838393">
                  <a:extLst>
                    <a:ext uri="{9D8B030D-6E8A-4147-A177-3AD203B41FA5}">
                      <a16:colId xmlns:a16="http://schemas.microsoft.com/office/drawing/2014/main" val="3914531223"/>
                    </a:ext>
                  </a:extLst>
                </a:gridCol>
              </a:tblGrid>
              <a:tr h="0">
                <a:tc>
                  <a:txBody>
                    <a:bodyPr/>
                    <a:lstStyle/>
                    <a:p>
                      <a:pPr algn="ctr">
                        <a:lnSpc>
                          <a:spcPct val="107000"/>
                        </a:lnSpc>
                        <a:spcAft>
                          <a:spcPts val="0"/>
                        </a:spcAft>
                      </a:pPr>
                      <a:r>
                        <a:rPr lang="de-CH" sz="2400" b="0" dirty="0">
                          <a:solidFill>
                            <a:schemeClr val="tx1"/>
                          </a:solidFill>
                          <a:effectLst/>
                        </a:rPr>
                        <a:t>Titel</a:t>
                      </a:r>
                      <a:endParaRPr lang="de-CH"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de-CH" sz="2400" b="0" dirty="0">
                          <a:solidFill>
                            <a:schemeClr val="tx1"/>
                          </a:solidFill>
                          <a:effectLst/>
                        </a:rPr>
                        <a:t>Bedeutung</a:t>
                      </a:r>
                      <a:endParaRPr lang="de-CH"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51334981"/>
                  </a:ext>
                </a:extLst>
              </a:tr>
              <a:tr h="0">
                <a:tc>
                  <a:txBody>
                    <a:bodyPr/>
                    <a:lstStyle/>
                    <a:p>
                      <a:pPr>
                        <a:lnSpc>
                          <a:spcPct val="107000"/>
                        </a:lnSpc>
                        <a:spcAft>
                          <a:spcPts val="0"/>
                        </a:spcAft>
                      </a:pPr>
                      <a:r>
                        <a:rPr lang="de-CH" sz="2400" b="0" dirty="0">
                          <a:solidFill>
                            <a:schemeClr val="tx1"/>
                          </a:solidFill>
                          <a:effectLst/>
                        </a:rPr>
                        <a:t>Der Mensch der Sünde oder Gesetzlosigkeit (3b)</a:t>
                      </a:r>
                      <a:endParaRPr lang="de-CH"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40000"/>
                        <a:lumOff val="60000"/>
                      </a:schemeClr>
                    </a:solidFill>
                  </a:tcPr>
                </a:tc>
                <a:tc>
                  <a:txBody>
                    <a:bodyPr/>
                    <a:lstStyle/>
                    <a:p>
                      <a:r>
                        <a:rPr lang="de-CH" sz="2400" kern="1200" dirty="0">
                          <a:solidFill>
                            <a:schemeClr val="dk1"/>
                          </a:solidFill>
                          <a:effectLst/>
                          <a:latin typeface="+mn-lt"/>
                          <a:ea typeface="+mn-ea"/>
                          <a:cs typeface="+mn-cs"/>
                        </a:rPr>
                        <a:t>Ein Mensch, der alles Böse verkörpert</a:t>
                      </a:r>
                    </a:p>
                  </a:txBody>
                  <a:tcPr marL="68580" marR="68580" marT="0" marB="0">
                    <a:solidFill>
                      <a:schemeClr val="accent3">
                        <a:lumMod val="40000"/>
                        <a:lumOff val="60000"/>
                      </a:schemeClr>
                    </a:solidFill>
                  </a:tcPr>
                </a:tc>
                <a:extLst>
                  <a:ext uri="{0D108BD9-81ED-4DB2-BD59-A6C34878D82A}">
                    <a16:rowId xmlns:a16="http://schemas.microsoft.com/office/drawing/2014/main" val="2149889007"/>
                  </a:ext>
                </a:extLst>
              </a:tr>
              <a:tr h="0">
                <a:tc>
                  <a:txBody>
                    <a:bodyPr/>
                    <a:lstStyle/>
                    <a:p>
                      <a:pPr>
                        <a:lnSpc>
                          <a:spcPct val="107000"/>
                        </a:lnSpc>
                        <a:spcAft>
                          <a:spcPts val="0"/>
                        </a:spcAft>
                      </a:pPr>
                      <a:r>
                        <a:rPr lang="de-CH" sz="2400" b="0" dirty="0">
                          <a:solidFill>
                            <a:schemeClr val="tx1"/>
                          </a:solidFill>
                          <a:effectLst/>
                        </a:rPr>
                        <a:t>Der Sohn des Verderbens (3b)</a:t>
                      </a:r>
                      <a:endParaRPr lang="de-CH"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r>
                        <a:rPr lang="de-CH" sz="2400" kern="1200" dirty="0">
                          <a:solidFill>
                            <a:schemeClr val="dk1"/>
                          </a:solidFill>
                          <a:effectLst/>
                          <a:latin typeface="+mn-lt"/>
                          <a:ea typeface="+mn-ea"/>
                          <a:cs typeface="+mn-cs"/>
                        </a:rPr>
                        <a:t>Sein zerstörerisches Wirken ist das Gegenstück zur Erlösung, eine immerwährende Qual der Menschen. Dies ist der Widersacher Gottes (4a) und wird versuchen, den Gottesdienst des wahren Gottes, aber auch aller anderen Göttern, durch die Verehrung seiner selbst zu ersetzen (4b), indem er vorgibt, er sei Gott (4c). </a:t>
                      </a:r>
                    </a:p>
                  </a:txBody>
                  <a:tcPr marL="68580" marR="68580" marT="0" marB="0">
                    <a:solidFill>
                      <a:schemeClr val="accent1">
                        <a:lumMod val="40000"/>
                        <a:lumOff val="60000"/>
                      </a:schemeClr>
                    </a:solidFill>
                  </a:tcPr>
                </a:tc>
                <a:extLst>
                  <a:ext uri="{0D108BD9-81ED-4DB2-BD59-A6C34878D82A}">
                    <a16:rowId xmlns:a16="http://schemas.microsoft.com/office/drawing/2014/main" val="4200344071"/>
                  </a:ext>
                </a:extLst>
              </a:tr>
            </a:tbl>
          </a:graphicData>
        </a:graphic>
      </p:graphicFrame>
      <p:sp>
        <p:nvSpPr>
          <p:cNvPr id="6" name="Rechteck 5">
            <a:extLst>
              <a:ext uri="{FF2B5EF4-FFF2-40B4-BE49-F238E27FC236}">
                <a16:creationId xmlns:a16="http://schemas.microsoft.com/office/drawing/2014/main" id="{3F0B9BD5-77E6-4426-A248-ED1A650B299E}"/>
              </a:ext>
            </a:extLst>
          </p:cNvPr>
          <p:cNvSpPr/>
          <p:nvPr/>
        </p:nvSpPr>
        <p:spPr>
          <a:xfrm>
            <a:off x="857804" y="686301"/>
            <a:ext cx="1752229" cy="523220"/>
          </a:xfrm>
          <a:prstGeom prst="rect">
            <a:avLst/>
          </a:prstGeom>
        </p:spPr>
        <p:txBody>
          <a:bodyPr wrap="square">
            <a:spAutoFit/>
          </a:bodyPr>
          <a:lstStyle/>
          <a:p>
            <a:r>
              <a:rPr lang="de-CH" sz="2800" dirty="0"/>
              <a:t>Antichrist</a:t>
            </a:r>
          </a:p>
        </p:txBody>
      </p:sp>
    </p:spTree>
    <p:extLst>
      <p:ext uri="{BB962C8B-B14F-4D97-AF65-F5344CB8AC3E}">
        <p14:creationId xmlns:p14="http://schemas.microsoft.com/office/powerpoint/2010/main" val="40370586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E582FDFF-ACB8-4445-A74F-3D5A5A52F335}"/>
              </a:ext>
            </a:extLst>
          </p:cNvPr>
          <p:cNvSpPr/>
          <p:nvPr/>
        </p:nvSpPr>
        <p:spPr>
          <a:xfrm>
            <a:off x="857804" y="686301"/>
            <a:ext cx="1752229" cy="523220"/>
          </a:xfrm>
          <a:prstGeom prst="rect">
            <a:avLst/>
          </a:prstGeom>
        </p:spPr>
        <p:txBody>
          <a:bodyPr wrap="square">
            <a:spAutoFit/>
          </a:bodyPr>
          <a:lstStyle/>
          <a:p>
            <a:r>
              <a:rPr lang="de-CH" sz="2800" dirty="0"/>
              <a:t>Antichrist</a:t>
            </a:r>
          </a:p>
        </p:txBody>
      </p:sp>
      <p:graphicFrame>
        <p:nvGraphicFramePr>
          <p:cNvPr id="5" name="Tabelle 4">
            <a:extLst>
              <a:ext uri="{FF2B5EF4-FFF2-40B4-BE49-F238E27FC236}">
                <a16:creationId xmlns:a16="http://schemas.microsoft.com/office/drawing/2014/main" id="{A6B0B152-B470-45BC-BA27-E0D4245CA303}"/>
              </a:ext>
            </a:extLst>
          </p:cNvPr>
          <p:cNvGraphicFramePr>
            <a:graphicFrameLocks noGrp="1"/>
          </p:cNvGraphicFramePr>
          <p:nvPr>
            <p:extLst>
              <p:ext uri="{D42A27DB-BD31-4B8C-83A1-F6EECF244321}">
                <p14:modId xmlns:p14="http://schemas.microsoft.com/office/powerpoint/2010/main" val="3123891895"/>
              </p:ext>
            </p:extLst>
          </p:nvPr>
        </p:nvGraphicFramePr>
        <p:xfrm>
          <a:off x="399262" y="2103780"/>
          <a:ext cx="11393475" cy="2142727"/>
        </p:xfrm>
        <a:graphic>
          <a:graphicData uri="http://schemas.openxmlformats.org/drawingml/2006/table">
            <a:tbl>
              <a:tblPr firstRow="1" firstCol="1" bandRow="1">
                <a:tableStyleId>{5C22544A-7EE6-4342-B048-85BDC9FD1C3A}</a:tableStyleId>
              </a:tblPr>
              <a:tblGrid>
                <a:gridCol w="2452995">
                  <a:extLst>
                    <a:ext uri="{9D8B030D-6E8A-4147-A177-3AD203B41FA5}">
                      <a16:colId xmlns:a16="http://schemas.microsoft.com/office/drawing/2014/main" val="3094722119"/>
                    </a:ext>
                  </a:extLst>
                </a:gridCol>
                <a:gridCol w="8940480">
                  <a:extLst>
                    <a:ext uri="{9D8B030D-6E8A-4147-A177-3AD203B41FA5}">
                      <a16:colId xmlns:a16="http://schemas.microsoft.com/office/drawing/2014/main" val="3914531223"/>
                    </a:ext>
                  </a:extLst>
                </a:gridCol>
              </a:tblGrid>
              <a:tr h="636665">
                <a:tc>
                  <a:txBody>
                    <a:bodyPr/>
                    <a:lstStyle/>
                    <a:p>
                      <a:pPr algn="ctr">
                        <a:lnSpc>
                          <a:spcPct val="107000"/>
                        </a:lnSpc>
                        <a:spcAft>
                          <a:spcPts val="0"/>
                        </a:spcAft>
                      </a:pPr>
                      <a:r>
                        <a:rPr lang="de-CH" sz="2400" b="0" dirty="0">
                          <a:solidFill>
                            <a:schemeClr val="tx1"/>
                          </a:solidFill>
                          <a:effectLst/>
                        </a:rPr>
                        <a:t>Sein Tun</a:t>
                      </a:r>
                      <a:endParaRPr lang="de-CH"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de-CH" sz="2400" b="0" dirty="0">
                          <a:solidFill>
                            <a:schemeClr val="tx1"/>
                          </a:solidFill>
                          <a:effectLst/>
                        </a:rPr>
                        <a:t>Bedeutung</a:t>
                      </a:r>
                      <a:endParaRPr lang="de-CH"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51334981"/>
                  </a:ext>
                </a:extLst>
              </a:tr>
              <a:tr h="774542">
                <a:tc>
                  <a:txBody>
                    <a:bodyPr/>
                    <a:lstStyle/>
                    <a:p>
                      <a:pPr>
                        <a:lnSpc>
                          <a:spcPct val="107000"/>
                        </a:lnSpc>
                        <a:spcAft>
                          <a:spcPts val="0"/>
                        </a:spcAft>
                      </a:pPr>
                      <a:r>
                        <a:rPr lang="de-CH" sz="2400" b="0" dirty="0">
                          <a:solidFill>
                            <a:schemeClr val="tx1"/>
                          </a:solidFill>
                          <a:effectLst/>
                        </a:rPr>
                        <a:t>Sein Werk (4)</a:t>
                      </a:r>
                      <a:endParaRPr lang="de-CH"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40000"/>
                        <a:lumOff val="60000"/>
                      </a:schemeClr>
                    </a:solidFill>
                  </a:tcPr>
                </a:tc>
                <a:tc>
                  <a:txBody>
                    <a:bodyPr/>
                    <a:lstStyle/>
                    <a:p>
                      <a:r>
                        <a:rPr lang="de-CH" sz="2400" kern="1200" dirty="0">
                          <a:solidFill>
                            <a:schemeClr val="dk1"/>
                          </a:solidFill>
                          <a:effectLst/>
                          <a:latin typeface="+mn-lt"/>
                          <a:ea typeface="+mn-ea"/>
                          <a:cs typeface="+mn-cs"/>
                        </a:rPr>
                        <a:t>Ein Mensch, der alles Böse verkörpert und der Anführer der endzeitlichen Rebellion gegen Gott sein wird.</a:t>
                      </a:r>
                    </a:p>
                  </a:txBody>
                  <a:tcPr marL="68580" marR="68580" marT="0" marB="0">
                    <a:solidFill>
                      <a:schemeClr val="accent3">
                        <a:lumMod val="40000"/>
                        <a:lumOff val="60000"/>
                      </a:schemeClr>
                    </a:solidFill>
                  </a:tcPr>
                </a:tc>
                <a:extLst>
                  <a:ext uri="{0D108BD9-81ED-4DB2-BD59-A6C34878D82A}">
                    <a16:rowId xmlns:a16="http://schemas.microsoft.com/office/drawing/2014/main" val="2149889007"/>
                  </a:ext>
                </a:extLst>
              </a:tr>
              <a:tr h="636665">
                <a:tc>
                  <a:txBody>
                    <a:bodyPr/>
                    <a:lstStyle/>
                    <a:p>
                      <a:pPr>
                        <a:lnSpc>
                          <a:spcPct val="107000"/>
                        </a:lnSpc>
                        <a:spcAft>
                          <a:spcPts val="0"/>
                        </a:spcAft>
                      </a:pPr>
                      <a:r>
                        <a:rPr lang="de-CH" sz="2400" b="0" dirty="0">
                          <a:solidFill>
                            <a:schemeClr val="tx1"/>
                          </a:solidFill>
                          <a:effectLst/>
                        </a:rPr>
                        <a:t>Sein Auftraggeber</a:t>
                      </a:r>
                      <a:endParaRPr lang="de-CH"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r>
                        <a:rPr lang="de-CH" sz="2400" kern="1200" dirty="0">
                          <a:solidFill>
                            <a:schemeClr val="dk1"/>
                          </a:solidFill>
                          <a:effectLst/>
                          <a:latin typeface="+mn-lt"/>
                          <a:ea typeface="+mn-ea"/>
                          <a:cs typeface="+mn-cs"/>
                        </a:rPr>
                        <a:t>Er wirkt in der Macht Satans, vollbringt grosse Zeichen und Wunder mit dem Ziel, die Menschen zu verführen und ins Verderben zu stürzen.</a:t>
                      </a:r>
                    </a:p>
                  </a:txBody>
                  <a:tcPr marL="68580" marR="68580" marT="0" marB="0">
                    <a:solidFill>
                      <a:schemeClr val="accent1">
                        <a:lumMod val="40000"/>
                        <a:lumOff val="60000"/>
                      </a:schemeClr>
                    </a:solidFill>
                  </a:tcPr>
                </a:tc>
                <a:extLst>
                  <a:ext uri="{0D108BD9-81ED-4DB2-BD59-A6C34878D82A}">
                    <a16:rowId xmlns:a16="http://schemas.microsoft.com/office/drawing/2014/main" val="4200344071"/>
                  </a:ext>
                </a:extLst>
              </a:tr>
            </a:tbl>
          </a:graphicData>
        </a:graphic>
      </p:graphicFrame>
      <p:graphicFrame>
        <p:nvGraphicFramePr>
          <p:cNvPr id="2" name="Tabelle 1">
            <a:extLst>
              <a:ext uri="{FF2B5EF4-FFF2-40B4-BE49-F238E27FC236}">
                <a16:creationId xmlns:a16="http://schemas.microsoft.com/office/drawing/2014/main" id="{46B9392A-EF5F-465E-822E-E9451F36E6B2}"/>
              </a:ext>
            </a:extLst>
          </p:cNvPr>
          <p:cNvGraphicFramePr>
            <a:graphicFrameLocks noGrp="1"/>
          </p:cNvGraphicFramePr>
          <p:nvPr>
            <p:extLst>
              <p:ext uri="{D42A27DB-BD31-4B8C-83A1-F6EECF244321}">
                <p14:modId xmlns:p14="http://schemas.microsoft.com/office/powerpoint/2010/main" val="172530001"/>
              </p:ext>
            </p:extLst>
          </p:nvPr>
        </p:nvGraphicFramePr>
        <p:xfrm>
          <a:off x="394283" y="4245660"/>
          <a:ext cx="11398453" cy="1156716"/>
        </p:xfrm>
        <a:graphic>
          <a:graphicData uri="http://schemas.openxmlformats.org/drawingml/2006/table">
            <a:tbl>
              <a:tblPr firstRow="1" firstCol="1" bandRow="1">
                <a:tableStyleId>{5C22544A-7EE6-4342-B048-85BDC9FD1C3A}</a:tableStyleId>
              </a:tblPr>
              <a:tblGrid>
                <a:gridCol w="2466363">
                  <a:extLst>
                    <a:ext uri="{9D8B030D-6E8A-4147-A177-3AD203B41FA5}">
                      <a16:colId xmlns:a16="http://schemas.microsoft.com/office/drawing/2014/main" val="282183249"/>
                    </a:ext>
                  </a:extLst>
                </a:gridCol>
                <a:gridCol w="8932090">
                  <a:extLst>
                    <a:ext uri="{9D8B030D-6E8A-4147-A177-3AD203B41FA5}">
                      <a16:colId xmlns:a16="http://schemas.microsoft.com/office/drawing/2014/main" val="293026071"/>
                    </a:ext>
                  </a:extLst>
                </a:gridCol>
              </a:tblGrid>
              <a:tr h="0">
                <a:tc>
                  <a:txBody>
                    <a:bodyPr/>
                    <a:lstStyle/>
                    <a:p>
                      <a:pPr>
                        <a:lnSpc>
                          <a:spcPct val="107000"/>
                        </a:lnSpc>
                        <a:spcAft>
                          <a:spcPts val="0"/>
                        </a:spcAft>
                      </a:pPr>
                      <a:r>
                        <a:rPr lang="de-CH" sz="2400" b="0" dirty="0">
                          <a:solidFill>
                            <a:schemeClr val="tx1"/>
                          </a:solidFill>
                          <a:effectLst/>
                        </a:rPr>
                        <a:t>Seine Methode</a:t>
                      </a:r>
                      <a:endParaRPr lang="de-CH"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40000"/>
                        <a:lumOff val="60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de-CH" sz="2400" b="0" kern="1200" dirty="0">
                          <a:solidFill>
                            <a:schemeClr val="tx1"/>
                          </a:solidFill>
                          <a:effectLst/>
                          <a:latin typeface="+mn-lt"/>
                          <a:ea typeface="+mn-ea"/>
                          <a:cs typeface="+mn-cs"/>
                        </a:rPr>
                        <a:t>Lüge, Betrug und Verführung. Wer der Wahrheit Gottes nicht glaubt, fällt auf die Lüge des Antichristen herein. Das Ausgeliefertsein an die Lüge ist eine Form von Gottes Gericht (2,11-12).</a:t>
                      </a:r>
                    </a:p>
                  </a:txBody>
                  <a:tcPr marL="68580" marR="68580" marT="0" marB="0">
                    <a:solidFill>
                      <a:schemeClr val="accent3">
                        <a:lumMod val="40000"/>
                        <a:lumOff val="60000"/>
                      </a:schemeClr>
                    </a:solidFill>
                  </a:tcPr>
                </a:tc>
                <a:extLst>
                  <a:ext uri="{0D108BD9-81ED-4DB2-BD59-A6C34878D82A}">
                    <a16:rowId xmlns:a16="http://schemas.microsoft.com/office/drawing/2014/main" val="2059132612"/>
                  </a:ext>
                </a:extLst>
              </a:tr>
            </a:tbl>
          </a:graphicData>
        </a:graphic>
      </p:graphicFrame>
      <p:sp>
        <p:nvSpPr>
          <p:cNvPr id="6" name="Rechteck 5">
            <a:extLst>
              <a:ext uri="{FF2B5EF4-FFF2-40B4-BE49-F238E27FC236}">
                <a16:creationId xmlns:a16="http://schemas.microsoft.com/office/drawing/2014/main" id="{38D84958-ECA0-43E5-901D-709144400094}"/>
              </a:ext>
            </a:extLst>
          </p:cNvPr>
          <p:cNvSpPr/>
          <p:nvPr/>
        </p:nvSpPr>
        <p:spPr>
          <a:xfrm>
            <a:off x="134223" y="3524652"/>
            <a:ext cx="11769754" cy="32381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1003034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C0C2A17B-4E85-400B-94B8-73DEF1008FB6}"/>
              </a:ext>
            </a:extLst>
          </p:cNvPr>
          <p:cNvSpPr/>
          <p:nvPr/>
        </p:nvSpPr>
        <p:spPr>
          <a:xfrm>
            <a:off x="563103" y="1169144"/>
            <a:ext cx="7210372" cy="658835"/>
          </a:xfrm>
          <a:prstGeom prst="rect">
            <a:avLst/>
          </a:prstGeom>
        </p:spPr>
        <p:txBody>
          <a:bodyPr wrap="none">
            <a:spAutoFit/>
          </a:bodyPr>
          <a:lstStyle/>
          <a:p>
            <a:pPr>
              <a:lnSpc>
                <a:spcPct val="107000"/>
              </a:lnSpc>
              <a:spcAft>
                <a:spcPts val="800"/>
              </a:spcAft>
            </a:pPr>
            <a:r>
              <a:rPr lang="de-CH" sz="3600" dirty="0">
                <a:latin typeface="Calibri" panose="020F0502020204030204" pitchFamily="34" charset="0"/>
                <a:ea typeface="Calibri" panose="020F0502020204030204" pitchFamily="34" charset="0"/>
                <a:cs typeface="Times New Roman" panose="02020603050405020304" pitchFamily="18" charset="0"/>
              </a:rPr>
              <a:t>2. Thessalonicher: Kapitel 3   Verse 47</a:t>
            </a:r>
          </a:p>
        </p:txBody>
      </p:sp>
    </p:spTree>
    <p:extLst>
      <p:ext uri="{BB962C8B-B14F-4D97-AF65-F5344CB8AC3E}">
        <p14:creationId xmlns:p14="http://schemas.microsoft.com/office/powerpoint/2010/main" val="18900928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a:extLst>
              <a:ext uri="{FF2B5EF4-FFF2-40B4-BE49-F238E27FC236}">
                <a16:creationId xmlns:a16="http://schemas.microsoft.com/office/drawing/2014/main" id="{A6B0B152-B470-45BC-BA27-E0D4245CA303}"/>
              </a:ext>
            </a:extLst>
          </p:cNvPr>
          <p:cNvGraphicFramePr>
            <a:graphicFrameLocks noGrp="1"/>
          </p:cNvGraphicFramePr>
          <p:nvPr>
            <p:extLst>
              <p:ext uri="{D42A27DB-BD31-4B8C-83A1-F6EECF244321}">
                <p14:modId xmlns:p14="http://schemas.microsoft.com/office/powerpoint/2010/main" val="540662322"/>
              </p:ext>
            </p:extLst>
          </p:nvPr>
        </p:nvGraphicFramePr>
        <p:xfrm>
          <a:off x="399262" y="2103780"/>
          <a:ext cx="11393475" cy="2176573"/>
        </p:xfrm>
        <a:graphic>
          <a:graphicData uri="http://schemas.openxmlformats.org/drawingml/2006/table">
            <a:tbl>
              <a:tblPr firstRow="1" firstCol="1" bandRow="1">
                <a:tableStyleId>{5C22544A-7EE6-4342-B048-85BDC9FD1C3A}</a:tableStyleId>
              </a:tblPr>
              <a:tblGrid>
                <a:gridCol w="2452995">
                  <a:extLst>
                    <a:ext uri="{9D8B030D-6E8A-4147-A177-3AD203B41FA5}">
                      <a16:colId xmlns:a16="http://schemas.microsoft.com/office/drawing/2014/main" val="3094722119"/>
                    </a:ext>
                  </a:extLst>
                </a:gridCol>
                <a:gridCol w="8940480">
                  <a:extLst>
                    <a:ext uri="{9D8B030D-6E8A-4147-A177-3AD203B41FA5}">
                      <a16:colId xmlns:a16="http://schemas.microsoft.com/office/drawing/2014/main" val="3914531223"/>
                    </a:ext>
                  </a:extLst>
                </a:gridCol>
              </a:tblGrid>
              <a:tr h="636665">
                <a:tc>
                  <a:txBody>
                    <a:bodyPr/>
                    <a:lstStyle/>
                    <a:p>
                      <a:pPr algn="ctr">
                        <a:lnSpc>
                          <a:spcPct val="107000"/>
                        </a:lnSpc>
                        <a:spcAft>
                          <a:spcPts val="0"/>
                        </a:spcAft>
                      </a:pPr>
                      <a:r>
                        <a:rPr lang="de-CH" sz="2400" b="0" dirty="0">
                          <a:solidFill>
                            <a:schemeClr val="tx1"/>
                          </a:solidFill>
                          <a:effectLst/>
                        </a:rPr>
                        <a:t>Sein Tun</a:t>
                      </a:r>
                      <a:endParaRPr lang="de-CH"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de-CH" sz="2400" b="0" dirty="0">
                          <a:solidFill>
                            <a:schemeClr val="tx1"/>
                          </a:solidFill>
                          <a:effectLst/>
                        </a:rPr>
                        <a:t>Bedeutung</a:t>
                      </a:r>
                      <a:endParaRPr lang="de-CH"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51334981"/>
                  </a:ext>
                </a:extLst>
              </a:tr>
              <a:tr h="774542">
                <a:tc>
                  <a:txBody>
                    <a:bodyPr/>
                    <a:lstStyle/>
                    <a:p>
                      <a:pPr>
                        <a:lnSpc>
                          <a:spcPct val="107000"/>
                        </a:lnSpc>
                        <a:spcAft>
                          <a:spcPts val="0"/>
                        </a:spcAft>
                      </a:pPr>
                      <a:r>
                        <a:rPr lang="de-CH" sz="2400" b="0" dirty="0">
                          <a:solidFill>
                            <a:schemeClr val="tx1"/>
                          </a:solidFill>
                          <a:effectLst/>
                        </a:rPr>
                        <a:t>Sein Werk (4)</a:t>
                      </a:r>
                      <a:endParaRPr lang="de-CH"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40000"/>
                        <a:lumOff val="60000"/>
                      </a:schemeClr>
                    </a:solidFill>
                  </a:tcPr>
                </a:tc>
                <a:tc>
                  <a:txBody>
                    <a:bodyPr/>
                    <a:lstStyle/>
                    <a:p>
                      <a:r>
                        <a:rPr lang="de-CH" sz="2400" kern="1200" dirty="0">
                          <a:solidFill>
                            <a:schemeClr val="dk1"/>
                          </a:solidFill>
                          <a:effectLst/>
                          <a:latin typeface="+mn-lt"/>
                          <a:ea typeface="+mn-ea"/>
                          <a:cs typeface="+mn-cs"/>
                        </a:rPr>
                        <a:t>Ein Mensch, der alles Böse verkörpert und der Anführer der endzeitlichen Rebellion gegen Gott sein wird.</a:t>
                      </a:r>
                    </a:p>
                  </a:txBody>
                  <a:tcPr marL="68580" marR="68580" marT="0" marB="0">
                    <a:solidFill>
                      <a:schemeClr val="accent3">
                        <a:lumMod val="40000"/>
                        <a:lumOff val="60000"/>
                      </a:schemeClr>
                    </a:solidFill>
                  </a:tcPr>
                </a:tc>
                <a:extLst>
                  <a:ext uri="{0D108BD9-81ED-4DB2-BD59-A6C34878D82A}">
                    <a16:rowId xmlns:a16="http://schemas.microsoft.com/office/drawing/2014/main" val="2149889007"/>
                  </a:ext>
                </a:extLst>
              </a:tr>
              <a:tr h="636665">
                <a:tc>
                  <a:txBody>
                    <a:bodyPr/>
                    <a:lstStyle/>
                    <a:p>
                      <a:pPr>
                        <a:lnSpc>
                          <a:spcPct val="107000"/>
                        </a:lnSpc>
                        <a:spcAft>
                          <a:spcPts val="0"/>
                        </a:spcAft>
                      </a:pPr>
                      <a:r>
                        <a:rPr lang="de-CH" sz="2400" b="0" dirty="0">
                          <a:solidFill>
                            <a:schemeClr val="tx1"/>
                          </a:solidFill>
                          <a:effectLst/>
                        </a:rPr>
                        <a:t>Sein Auftraggeber</a:t>
                      </a:r>
                    </a:p>
                    <a:p>
                      <a:pPr>
                        <a:lnSpc>
                          <a:spcPct val="107000"/>
                        </a:lnSpc>
                        <a:spcAft>
                          <a:spcPts val="0"/>
                        </a:spcAft>
                      </a:pPr>
                      <a:r>
                        <a:rPr lang="de-DE"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de-CH"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9)</a:t>
                      </a:r>
                    </a:p>
                  </a:txBody>
                  <a:tcPr marL="68580" marR="68580" marT="0" marB="0">
                    <a:solidFill>
                      <a:schemeClr val="accent1">
                        <a:lumMod val="40000"/>
                        <a:lumOff val="60000"/>
                      </a:schemeClr>
                    </a:solidFill>
                  </a:tcPr>
                </a:tc>
                <a:tc>
                  <a:txBody>
                    <a:bodyPr/>
                    <a:lstStyle/>
                    <a:p>
                      <a:r>
                        <a:rPr lang="de-CH" sz="2400" kern="1200" dirty="0">
                          <a:solidFill>
                            <a:schemeClr val="dk1"/>
                          </a:solidFill>
                          <a:effectLst/>
                          <a:latin typeface="+mn-lt"/>
                          <a:ea typeface="+mn-ea"/>
                          <a:cs typeface="+mn-cs"/>
                        </a:rPr>
                        <a:t>Er wirkt in der Macht Satans, vollbringt grosse Zeichen und Wunder mit dem Ziel, die Menschen zu verführen und ins Verderben zu stürzen.</a:t>
                      </a:r>
                    </a:p>
                  </a:txBody>
                  <a:tcPr marL="68580" marR="68580" marT="0" marB="0">
                    <a:solidFill>
                      <a:schemeClr val="accent1">
                        <a:lumMod val="40000"/>
                        <a:lumOff val="60000"/>
                      </a:schemeClr>
                    </a:solidFill>
                  </a:tcPr>
                </a:tc>
                <a:extLst>
                  <a:ext uri="{0D108BD9-81ED-4DB2-BD59-A6C34878D82A}">
                    <a16:rowId xmlns:a16="http://schemas.microsoft.com/office/drawing/2014/main" val="4200344071"/>
                  </a:ext>
                </a:extLst>
              </a:tr>
            </a:tbl>
          </a:graphicData>
        </a:graphic>
      </p:graphicFrame>
      <p:graphicFrame>
        <p:nvGraphicFramePr>
          <p:cNvPr id="2" name="Tabelle 1">
            <a:extLst>
              <a:ext uri="{FF2B5EF4-FFF2-40B4-BE49-F238E27FC236}">
                <a16:creationId xmlns:a16="http://schemas.microsoft.com/office/drawing/2014/main" id="{46B9392A-EF5F-465E-822E-E9451F36E6B2}"/>
              </a:ext>
            </a:extLst>
          </p:cNvPr>
          <p:cNvGraphicFramePr>
            <a:graphicFrameLocks noGrp="1"/>
          </p:cNvGraphicFramePr>
          <p:nvPr/>
        </p:nvGraphicFramePr>
        <p:xfrm>
          <a:off x="394283" y="4245660"/>
          <a:ext cx="11398453" cy="1156716"/>
        </p:xfrm>
        <a:graphic>
          <a:graphicData uri="http://schemas.openxmlformats.org/drawingml/2006/table">
            <a:tbl>
              <a:tblPr firstRow="1" firstCol="1" bandRow="1">
                <a:tableStyleId>{5C22544A-7EE6-4342-B048-85BDC9FD1C3A}</a:tableStyleId>
              </a:tblPr>
              <a:tblGrid>
                <a:gridCol w="2466363">
                  <a:extLst>
                    <a:ext uri="{9D8B030D-6E8A-4147-A177-3AD203B41FA5}">
                      <a16:colId xmlns:a16="http://schemas.microsoft.com/office/drawing/2014/main" val="282183249"/>
                    </a:ext>
                  </a:extLst>
                </a:gridCol>
                <a:gridCol w="8932090">
                  <a:extLst>
                    <a:ext uri="{9D8B030D-6E8A-4147-A177-3AD203B41FA5}">
                      <a16:colId xmlns:a16="http://schemas.microsoft.com/office/drawing/2014/main" val="293026071"/>
                    </a:ext>
                  </a:extLst>
                </a:gridCol>
              </a:tblGrid>
              <a:tr h="0">
                <a:tc>
                  <a:txBody>
                    <a:bodyPr/>
                    <a:lstStyle/>
                    <a:p>
                      <a:pPr>
                        <a:lnSpc>
                          <a:spcPct val="107000"/>
                        </a:lnSpc>
                        <a:spcAft>
                          <a:spcPts val="0"/>
                        </a:spcAft>
                      </a:pPr>
                      <a:r>
                        <a:rPr lang="de-CH" sz="2400" b="0" dirty="0">
                          <a:solidFill>
                            <a:schemeClr val="tx1"/>
                          </a:solidFill>
                          <a:effectLst/>
                        </a:rPr>
                        <a:t>Seine Methode</a:t>
                      </a:r>
                      <a:endParaRPr lang="de-CH"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40000"/>
                        <a:lumOff val="60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de-CH" sz="2400" b="0" kern="1200" dirty="0">
                          <a:solidFill>
                            <a:schemeClr val="tx1"/>
                          </a:solidFill>
                          <a:effectLst/>
                          <a:latin typeface="+mn-lt"/>
                          <a:ea typeface="+mn-ea"/>
                          <a:cs typeface="+mn-cs"/>
                        </a:rPr>
                        <a:t>Lüge, Betrug und Verführung. Wer der Wahrheit Gottes nicht glaubt, fällt auf die Lüge des Antichristen herein. Das Ausgeliefertsein an die Lüge ist eine Form von Gottes Gericht (2,11-12).</a:t>
                      </a:r>
                    </a:p>
                  </a:txBody>
                  <a:tcPr marL="68580" marR="68580" marT="0" marB="0">
                    <a:solidFill>
                      <a:schemeClr val="accent3">
                        <a:lumMod val="40000"/>
                        <a:lumOff val="60000"/>
                      </a:schemeClr>
                    </a:solidFill>
                  </a:tcPr>
                </a:tc>
                <a:extLst>
                  <a:ext uri="{0D108BD9-81ED-4DB2-BD59-A6C34878D82A}">
                    <a16:rowId xmlns:a16="http://schemas.microsoft.com/office/drawing/2014/main" val="2059132612"/>
                  </a:ext>
                </a:extLst>
              </a:tr>
            </a:tbl>
          </a:graphicData>
        </a:graphic>
      </p:graphicFrame>
      <p:sp>
        <p:nvSpPr>
          <p:cNvPr id="6" name="Rechteck 5">
            <a:extLst>
              <a:ext uri="{FF2B5EF4-FFF2-40B4-BE49-F238E27FC236}">
                <a16:creationId xmlns:a16="http://schemas.microsoft.com/office/drawing/2014/main" id="{38D84958-ECA0-43E5-901D-709144400094}"/>
              </a:ext>
            </a:extLst>
          </p:cNvPr>
          <p:cNvSpPr/>
          <p:nvPr/>
        </p:nvSpPr>
        <p:spPr>
          <a:xfrm>
            <a:off x="134223" y="4263373"/>
            <a:ext cx="11769754" cy="32381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7" name="Rechteck 6">
            <a:extLst>
              <a:ext uri="{FF2B5EF4-FFF2-40B4-BE49-F238E27FC236}">
                <a16:creationId xmlns:a16="http://schemas.microsoft.com/office/drawing/2014/main" id="{1045B11D-27DD-45AF-BC93-277E6A694C92}"/>
              </a:ext>
            </a:extLst>
          </p:cNvPr>
          <p:cNvSpPr/>
          <p:nvPr/>
        </p:nvSpPr>
        <p:spPr>
          <a:xfrm>
            <a:off x="857804" y="686301"/>
            <a:ext cx="1752229" cy="523220"/>
          </a:xfrm>
          <a:prstGeom prst="rect">
            <a:avLst/>
          </a:prstGeom>
        </p:spPr>
        <p:txBody>
          <a:bodyPr wrap="square">
            <a:spAutoFit/>
          </a:bodyPr>
          <a:lstStyle/>
          <a:p>
            <a:r>
              <a:rPr lang="de-CH" sz="2800" dirty="0"/>
              <a:t>Antichrist</a:t>
            </a:r>
          </a:p>
        </p:txBody>
      </p:sp>
    </p:spTree>
    <p:extLst>
      <p:ext uri="{BB962C8B-B14F-4D97-AF65-F5344CB8AC3E}">
        <p14:creationId xmlns:p14="http://schemas.microsoft.com/office/powerpoint/2010/main" val="16776062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a:extLst>
              <a:ext uri="{FF2B5EF4-FFF2-40B4-BE49-F238E27FC236}">
                <a16:creationId xmlns:a16="http://schemas.microsoft.com/office/drawing/2014/main" id="{A6B0B152-B470-45BC-BA27-E0D4245CA303}"/>
              </a:ext>
            </a:extLst>
          </p:cNvPr>
          <p:cNvGraphicFramePr>
            <a:graphicFrameLocks noGrp="1"/>
          </p:cNvGraphicFramePr>
          <p:nvPr>
            <p:extLst>
              <p:ext uri="{D42A27DB-BD31-4B8C-83A1-F6EECF244321}">
                <p14:modId xmlns:p14="http://schemas.microsoft.com/office/powerpoint/2010/main" val="3194361548"/>
              </p:ext>
            </p:extLst>
          </p:nvPr>
        </p:nvGraphicFramePr>
        <p:xfrm>
          <a:off x="399262" y="2103780"/>
          <a:ext cx="11393475" cy="2176573"/>
        </p:xfrm>
        <a:graphic>
          <a:graphicData uri="http://schemas.openxmlformats.org/drawingml/2006/table">
            <a:tbl>
              <a:tblPr firstRow="1" firstCol="1" bandRow="1">
                <a:tableStyleId>{5C22544A-7EE6-4342-B048-85BDC9FD1C3A}</a:tableStyleId>
              </a:tblPr>
              <a:tblGrid>
                <a:gridCol w="2452995">
                  <a:extLst>
                    <a:ext uri="{9D8B030D-6E8A-4147-A177-3AD203B41FA5}">
                      <a16:colId xmlns:a16="http://schemas.microsoft.com/office/drawing/2014/main" val="3094722119"/>
                    </a:ext>
                  </a:extLst>
                </a:gridCol>
                <a:gridCol w="8940480">
                  <a:extLst>
                    <a:ext uri="{9D8B030D-6E8A-4147-A177-3AD203B41FA5}">
                      <a16:colId xmlns:a16="http://schemas.microsoft.com/office/drawing/2014/main" val="3914531223"/>
                    </a:ext>
                  </a:extLst>
                </a:gridCol>
              </a:tblGrid>
              <a:tr h="636665">
                <a:tc>
                  <a:txBody>
                    <a:bodyPr/>
                    <a:lstStyle/>
                    <a:p>
                      <a:pPr algn="ctr">
                        <a:lnSpc>
                          <a:spcPct val="107000"/>
                        </a:lnSpc>
                        <a:spcAft>
                          <a:spcPts val="0"/>
                        </a:spcAft>
                      </a:pPr>
                      <a:r>
                        <a:rPr lang="de-CH" sz="2400" b="0" dirty="0">
                          <a:solidFill>
                            <a:schemeClr val="tx1"/>
                          </a:solidFill>
                          <a:effectLst/>
                        </a:rPr>
                        <a:t>Sein Tun</a:t>
                      </a:r>
                      <a:endParaRPr lang="de-CH"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de-CH" sz="2400" b="0" dirty="0">
                          <a:solidFill>
                            <a:schemeClr val="tx1"/>
                          </a:solidFill>
                          <a:effectLst/>
                        </a:rPr>
                        <a:t>Bedeutung</a:t>
                      </a:r>
                      <a:endParaRPr lang="de-CH"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51334981"/>
                  </a:ext>
                </a:extLst>
              </a:tr>
              <a:tr h="774542">
                <a:tc>
                  <a:txBody>
                    <a:bodyPr/>
                    <a:lstStyle/>
                    <a:p>
                      <a:pPr>
                        <a:lnSpc>
                          <a:spcPct val="107000"/>
                        </a:lnSpc>
                        <a:spcAft>
                          <a:spcPts val="0"/>
                        </a:spcAft>
                      </a:pPr>
                      <a:r>
                        <a:rPr lang="de-CH" sz="2400" b="0" dirty="0">
                          <a:solidFill>
                            <a:schemeClr val="tx1"/>
                          </a:solidFill>
                          <a:effectLst/>
                        </a:rPr>
                        <a:t>Sein Werk (4)</a:t>
                      </a:r>
                      <a:endParaRPr lang="de-CH"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40000"/>
                        <a:lumOff val="60000"/>
                      </a:schemeClr>
                    </a:solidFill>
                  </a:tcPr>
                </a:tc>
                <a:tc>
                  <a:txBody>
                    <a:bodyPr/>
                    <a:lstStyle/>
                    <a:p>
                      <a:r>
                        <a:rPr lang="de-CH" sz="2400" kern="1200" dirty="0">
                          <a:solidFill>
                            <a:schemeClr val="dk1"/>
                          </a:solidFill>
                          <a:effectLst/>
                          <a:latin typeface="+mn-lt"/>
                          <a:ea typeface="+mn-ea"/>
                          <a:cs typeface="+mn-cs"/>
                        </a:rPr>
                        <a:t>Ein Mensch, der alles Böse verkörpert und der Anführer der endzeitlichen Rebellion gegen Gott sein wird.</a:t>
                      </a:r>
                    </a:p>
                  </a:txBody>
                  <a:tcPr marL="68580" marR="68580" marT="0" marB="0">
                    <a:solidFill>
                      <a:schemeClr val="accent3">
                        <a:lumMod val="40000"/>
                        <a:lumOff val="60000"/>
                      </a:schemeClr>
                    </a:solidFill>
                  </a:tcPr>
                </a:tc>
                <a:extLst>
                  <a:ext uri="{0D108BD9-81ED-4DB2-BD59-A6C34878D82A}">
                    <a16:rowId xmlns:a16="http://schemas.microsoft.com/office/drawing/2014/main" val="2149889007"/>
                  </a:ext>
                </a:extLst>
              </a:tr>
              <a:tr h="636665">
                <a:tc>
                  <a:txBody>
                    <a:bodyPr/>
                    <a:lstStyle/>
                    <a:p>
                      <a:pPr>
                        <a:lnSpc>
                          <a:spcPct val="107000"/>
                        </a:lnSpc>
                        <a:spcAft>
                          <a:spcPts val="0"/>
                        </a:spcAft>
                      </a:pPr>
                      <a:r>
                        <a:rPr lang="de-CH" sz="2400" b="0" dirty="0">
                          <a:solidFill>
                            <a:schemeClr val="tx1"/>
                          </a:solidFill>
                          <a:effectLst/>
                        </a:rPr>
                        <a:t>Sein Auftraggeber</a:t>
                      </a:r>
                    </a:p>
                    <a:p>
                      <a:pPr>
                        <a:lnSpc>
                          <a:spcPct val="107000"/>
                        </a:lnSpc>
                        <a:spcAft>
                          <a:spcPts val="0"/>
                        </a:spcAft>
                      </a:pPr>
                      <a:r>
                        <a:rPr lang="de-DE"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de-CH"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9)</a:t>
                      </a:r>
                    </a:p>
                  </a:txBody>
                  <a:tcPr marL="68580" marR="68580" marT="0" marB="0">
                    <a:solidFill>
                      <a:schemeClr val="accent1">
                        <a:lumMod val="40000"/>
                        <a:lumOff val="60000"/>
                      </a:schemeClr>
                    </a:solidFill>
                  </a:tcPr>
                </a:tc>
                <a:tc>
                  <a:txBody>
                    <a:bodyPr/>
                    <a:lstStyle/>
                    <a:p>
                      <a:r>
                        <a:rPr lang="de-CH" sz="2400" kern="1200" dirty="0">
                          <a:solidFill>
                            <a:schemeClr val="dk1"/>
                          </a:solidFill>
                          <a:effectLst/>
                          <a:latin typeface="+mn-lt"/>
                          <a:ea typeface="+mn-ea"/>
                          <a:cs typeface="+mn-cs"/>
                        </a:rPr>
                        <a:t>Er wirkt in der Macht Satans, vollbringt grosse Zeichen und Wunder mit dem Ziel, die Menschen zu verführen und ins Verderben zu stürzen.</a:t>
                      </a:r>
                    </a:p>
                  </a:txBody>
                  <a:tcPr marL="68580" marR="68580" marT="0" marB="0">
                    <a:solidFill>
                      <a:schemeClr val="accent1">
                        <a:lumMod val="40000"/>
                        <a:lumOff val="60000"/>
                      </a:schemeClr>
                    </a:solidFill>
                  </a:tcPr>
                </a:tc>
                <a:extLst>
                  <a:ext uri="{0D108BD9-81ED-4DB2-BD59-A6C34878D82A}">
                    <a16:rowId xmlns:a16="http://schemas.microsoft.com/office/drawing/2014/main" val="4200344071"/>
                  </a:ext>
                </a:extLst>
              </a:tr>
            </a:tbl>
          </a:graphicData>
        </a:graphic>
      </p:graphicFrame>
      <p:graphicFrame>
        <p:nvGraphicFramePr>
          <p:cNvPr id="2" name="Tabelle 1">
            <a:extLst>
              <a:ext uri="{FF2B5EF4-FFF2-40B4-BE49-F238E27FC236}">
                <a16:creationId xmlns:a16="http://schemas.microsoft.com/office/drawing/2014/main" id="{46B9392A-EF5F-465E-822E-E9451F36E6B2}"/>
              </a:ext>
            </a:extLst>
          </p:cNvPr>
          <p:cNvGraphicFramePr>
            <a:graphicFrameLocks noGrp="1"/>
          </p:cNvGraphicFramePr>
          <p:nvPr>
            <p:extLst>
              <p:ext uri="{D42A27DB-BD31-4B8C-83A1-F6EECF244321}">
                <p14:modId xmlns:p14="http://schemas.microsoft.com/office/powerpoint/2010/main" val="1579271989"/>
              </p:ext>
            </p:extLst>
          </p:nvPr>
        </p:nvGraphicFramePr>
        <p:xfrm>
          <a:off x="394283" y="4245660"/>
          <a:ext cx="11398453" cy="1156716"/>
        </p:xfrm>
        <a:graphic>
          <a:graphicData uri="http://schemas.openxmlformats.org/drawingml/2006/table">
            <a:tbl>
              <a:tblPr firstRow="1" firstCol="1" bandRow="1">
                <a:tableStyleId>{5C22544A-7EE6-4342-B048-85BDC9FD1C3A}</a:tableStyleId>
              </a:tblPr>
              <a:tblGrid>
                <a:gridCol w="2466363">
                  <a:extLst>
                    <a:ext uri="{9D8B030D-6E8A-4147-A177-3AD203B41FA5}">
                      <a16:colId xmlns:a16="http://schemas.microsoft.com/office/drawing/2014/main" val="282183249"/>
                    </a:ext>
                  </a:extLst>
                </a:gridCol>
                <a:gridCol w="8932090">
                  <a:extLst>
                    <a:ext uri="{9D8B030D-6E8A-4147-A177-3AD203B41FA5}">
                      <a16:colId xmlns:a16="http://schemas.microsoft.com/office/drawing/2014/main" val="293026071"/>
                    </a:ext>
                  </a:extLst>
                </a:gridCol>
              </a:tblGrid>
              <a:tr h="0">
                <a:tc>
                  <a:txBody>
                    <a:bodyPr/>
                    <a:lstStyle/>
                    <a:p>
                      <a:pPr>
                        <a:lnSpc>
                          <a:spcPct val="107000"/>
                        </a:lnSpc>
                        <a:spcAft>
                          <a:spcPts val="0"/>
                        </a:spcAft>
                      </a:pPr>
                      <a:r>
                        <a:rPr lang="de-CH" sz="2400" b="0" dirty="0">
                          <a:solidFill>
                            <a:schemeClr val="tx1"/>
                          </a:solidFill>
                          <a:effectLst/>
                        </a:rPr>
                        <a:t>Seine Methode</a:t>
                      </a:r>
                    </a:p>
                    <a:p>
                      <a:pPr>
                        <a:lnSpc>
                          <a:spcPct val="107000"/>
                        </a:lnSpc>
                        <a:spcAft>
                          <a:spcPts val="0"/>
                        </a:spcAft>
                      </a:pPr>
                      <a:r>
                        <a:rPr lang="de-DE"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a:t>
                      </a:r>
                      <a:r>
                        <a:rPr lang="de-CH"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1-12)</a:t>
                      </a:r>
                    </a:p>
                  </a:txBody>
                  <a:tcPr marL="68580" marR="68580" marT="0" marB="0">
                    <a:solidFill>
                      <a:schemeClr val="accent3">
                        <a:lumMod val="40000"/>
                        <a:lumOff val="60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de-CH" sz="2400" b="0" kern="1200" dirty="0">
                          <a:solidFill>
                            <a:schemeClr val="tx1"/>
                          </a:solidFill>
                          <a:effectLst/>
                          <a:latin typeface="+mn-lt"/>
                          <a:ea typeface="+mn-ea"/>
                          <a:cs typeface="+mn-cs"/>
                        </a:rPr>
                        <a:t>Lüge, Betrug und Verführung. Wer der Wahrheit Gottes nicht glaubt, fällt auf die Lüge des Antichristen herein. Das Ausgeliefertsein an die Lüge ist eine Form von Gottes Gericht.</a:t>
                      </a:r>
                    </a:p>
                  </a:txBody>
                  <a:tcPr marL="68580" marR="68580" marT="0" marB="0">
                    <a:solidFill>
                      <a:schemeClr val="accent3">
                        <a:lumMod val="40000"/>
                        <a:lumOff val="60000"/>
                      </a:schemeClr>
                    </a:solidFill>
                  </a:tcPr>
                </a:tc>
                <a:extLst>
                  <a:ext uri="{0D108BD9-81ED-4DB2-BD59-A6C34878D82A}">
                    <a16:rowId xmlns:a16="http://schemas.microsoft.com/office/drawing/2014/main" val="2059132612"/>
                  </a:ext>
                </a:extLst>
              </a:tr>
            </a:tbl>
          </a:graphicData>
        </a:graphic>
      </p:graphicFrame>
      <p:sp>
        <p:nvSpPr>
          <p:cNvPr id="6" name="Rechteck 5">
            <a:extLst>
              <a:ext uri="{FF2B5EF4-FFF2-40B4-BE49-F238E27FC236}">
                <a16:creationId xmlns:a16="http://schemas.microsoft.com/office/drawing/2014/main" id="{15F88E4C-E2E3-4F57-8094-69DDB1A0251F}"/>
              </a:ext>
            </a:extLst>
          </p:cNvPr>
          <p:cNvSpPr/>
          <p:nvPr/>
        </p:nvSpPr>
        <p:spPr>
          <a:xfrm>
            <a:off x="857804" y="686301"/>
            <a:ext cx="1752229" cy="523220"/>
          </a:xfrm>
          <a:prstGeom prst="rect">
            <a:avLst/>
          </a:prstGeom>
        </p:spPr>
        <p:txBody>
          <a:bodyPr wrap="square">
            <a:spAutoFit/>
          </a:bodyPr>
          <a:lstStyle/>
          <a:p>
            <a:r>
              <a:rPr lang="de-CH" sz="2800" dirty="0"/>
              <a:t>Antichrist</a:t>
            </a:r>
          </a:p>
        </p:txBody>
      </p:sp>
    </p:spTree>
    <p:extLst>
      <p:ext uri="{BB962C8B-B14F-4D97-AF65-F5344CB8AC3E}">
        <p14:creationId xmlns:p14="http://schemas.microsoft.com/office/powerpoint/2010/main" val="39131639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a:extLst>
              <a:ext uri="{FF2B5EF4-FFF2-40B4-BE49-F238E27FC236}">
                <a16:creationId xmlns:a16="http://schemas.microsoft.com/office/drawing/2014/main" id="{A6B0B152-B470-45BC-BA27-E0D4245CA303}"/>
              </a:ext>
            </a:extLst>
          </p:cNvPr>
          <p:cNvGraphicFramePr>
            <a:graphicFrameLocks noGrp="1"/>
          </p:cNvGraphicFramePr>
          <p:nvPr>
            <p:extLst>
              <p:ext uri="{D42A27DB-BD31-4B8C-83A1-F6EECF244321}">
                <p14:modId xmlns:p14="http://schemas.microsoft.com/office/powerpoint/2010/main" val="1772177374"/>
              </p:ext>
            </p:extLst>
          </p:nvPr>
        </p:nvGraphicFramePr>
        <p:xfrm>
          <a:off x="399262" y="2204448"/>
          <a:ext cx="11393475" cy="2831225"/>
        </p:xfrm>
        <a:graphic>
          <a:graphicData uri="http://schemas.openxmlformats.org/drawingml/2006/table">
            <a:tbl>
              <a:tblPr firstRow="1" firstCol="1" bandRow="1">
                <a:tableStyleId>{5C22544A-7EE6-4342-B048-85BDC9FD1C3A}</a:tableStyleId>
              </a:tblPr>
              <a:tblGrid>
                <a:gridCol w="2452995">
                  <a:extLst>
                    <a:ext uri="{9D8B030D-6E8A-4147-A177-3AD203B41FA5}">
                      <a16:colId xmlns:a16="http://schemas.microsoft.com/office/drawing/2014/main" val="3094722119"/>
                    </a:ext>
                  </a:extLst>
                </a:gridCol>
                <a:gridCol w="8940480">
                  <a:extLst>
                    <a:ext uri="{9D8B030D-6E8A-4147-A177-3AD203B41FA5}">
                      <a16:colId xmlns:a16="http://schemas.microsoft.com/office/drawing/2014/main" val="3914531223"/>
                    </a:ext>
                  </a:extLst>
                </a:gridCol>
              </a:tblGrid>
              <a:tr h="636665">
                <a:tc>
                  <a:txBody>
                    <a:bodyPr/>
                    <a:lstStyle/>
                    <a:p>
                      <a:pPr algn="ctr">
                        <a:lnSpc>
                          <a:spcPct val="107000"/>
                        </a:lnSpc>
                        <a:spcAft>
                          <a:spcPts val="0"/>
                        </a:spcAft>
                      </a:pPr>
                      <a:r>
                        <a:rPr lang="de-CH" sz="2400" b="0" dirty="0">
                          <a:solidFill>
                            <a:schemeClr val="tx1"/>
                          </a:solidFill>
                          <a:effectLst/>
                        </a:rPr>
                        <a:t>Sein Tun</a:t>
                      </a:r>
                      <a:endParaRPr lang="de-CH"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de-CH" sz="2400" b="0" dirty="0">
                          <a:solidFill>
                            <a:schemeClr val="tx1"/>
                          </a:solidFill>
                          <a:effectLst/>
                        </a:rPr>
                        <a:t>Bedeutung</a:t>
                      </a:r>
                      <a:endParaRPr lang="de-CH"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51334981"/>
                  </a:ext>
                </a:extLst>
              </a:tr>
              <a:tr h="774542">
                <a:tc>
                  <a:txBody>
                    <a:bodyPr/>
                    <a:lstStyle/>
                    <a:p>
                      <a:pPr>
                        <a:lnSpc>
                          <a:spcPct val="107000"/>
                        </a:lnSpc>
                        <a:spcAft>
                          <a:spcPts val="0"/>
                        </a:spcAft>
                      </a:pPr>
                      <a:r>
                        <a:rPr lang="de-CH" sz="2400" b="0" dirty="0">
                          <a:solidFill>
                            <a:schemeClr val="tx1"/>
                          </a:solidFill>
                          <a:effectLst/>
                        </a:rPr>
                        <a:t>Sein Ende (8)</a:t>
                      </a:r>
                      <a:endParaRPr lang="de-CH"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40000"/>
                        <a:lumOff val="60000"/>
                      </a:schemeClr>
                    </a:solidFill>
                  </a:tcPr>
                </a:tc>
                <a:tc>
                  <a:txBody>
                    <a:bodyPr/>
                    <a:lstStyle/>
                    <a:p>
                      <a:r>
                        <a:rPr lang="de-CH" sz="2400" kern="1200" dirty="0">
                          <a:solidFill>
                            <a:schemeClr val="dk1"/>
                          </a:solidFill>
                          <a:effectLst/>
                          <a:latin typeface="+mn-lt"/>
                          <a:ea typeface="+mn-ea"/>
                          <a:cs typeface="+mn-cs"/>
                        </a:rPr>
                        <a:t>Paulus erwähnt nie den Namen der Person, sondern benutzt immer Bezeichnungen, die das Wesen dieses Menschen beschreiben. Paulus war sich der Kräfte, die hinter dieser Person stehen, bewusst. Diese Macht wird der HERR Jesus Christus bei seiner Wiederkunft besiegen.</a:t>
                      </a:r>
                    </a:p>
                    <a:p>
                      <a:r>
                        <a:rPr lang="de-CH" sz="2400" kern="1200" dirty="0">
                          <a:solidFill>
                            <a:schemeClr val="dk1"/>
                          </a:solidFill>
                          <a:effectLst/>
                          <a:latin typeface="+mn-lt"/>
                          <a:ea typeface="+mn-ea"/>
                          <a:cs typeface="+mn-cs"/>
                        </a:rPr>
                        <a:t>Jesus wird ihn bei seiner Wiederkunft durch den Hauch seines Mundes beseitigt.</a:t>
                      </a:r>
                    </a:p>
                  </a:txBody>
                  <a:tcPr marL="68580" marR="68580" marT="0" marB="0">
                    <a:solidFill>
                      <a:schemeClr val="accent3">
                        <a:lumMod val="40000"/>
                        <a:lumOff val="60000"/>
                      </a:schemeClr>
                    </a:solidFill>
                  </a:tcPr>
                </a:tc>
                <a:extLst>
                  <a:ext uri="{0D108BD9-81ED-4DB2-BD59-A6C34878D82A}">
                    <a16:rowId xmlns:a16="http://schemas.microsoft.com/office/drawing/2014/main" val="2149889007"/>
                  </a:ext>
                </a:extLst>
              </a:tr>
            </a:tbl>
          </a:graphicData>
        </a:graphic>
      </p:graphicFrame>
      <p:sp>
        <p:nvSpPr>
          <p:cNvPr id="3" name="Rechteck 2">
            <a:extLst>
              <a:ext uri="{FF2B5EF4-FFF2-40B4-BE49-F238E27FC236}">
                <a16:creationId xmlns:a16="http://schemas.microsoft.com/office/drawing/2014/main" id="{250A40E4-346B-430F-A4C5-AEA118C9EE0C}"/>
              </a:ext>
            </a:extLst>
          </p:cNvPr>
          <p:cNvSpPr/>
          <p:nvPr/>
        </p:nvSpPr>
        <p:spPr>
          <a:xfrm>
            <a:off x="399261" y="5111951"/>
            <a:ext cx="11393475" cy="1384995"/>
          </a:xfrm>
          <a:prstGeom prst="rect">
            <a:avLst/>
          </a:prstGeom>
        </p:spPr>
        <p:txBody>
          <a:bodyPr wrap="square">
            <a:spAutoFit/>
          </a:bodyPr>
          <a:lstStyle/>
          <a:p>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"8 und dann wird der Gesetzlose geoffenbart werden, den der Herr verzehren wird durch den Hauch seines Mundes, und den er durch die Erscheinung seiner Wiederkunft beseitigen wird," </a:t>
            </a:r>
            <a:r>
              <a:rPr lang="de-CH" sz="2800" dirty="0">
                <a:latin typeface="Calibri" panose="020F0502020204030204" pitchFamily="34" charset="0"/>
                <a:ea typeface="Calibri" panose="020F0502020204030204" pitchFamily="34" charset="0"/>
                <a:cs typeface="Times New Roman" panose="02020603050405020304" pitchFamily="18" charset="0"/>
              </a:rPr>
              <a:t>2 Thess 2,8</a:t>
            </a:r>
          </a:p>
        </p:txBody>
      </p:sp>
      <p:sp>
        <p:nvSpPr>
          <p:cNvPr id="6" name="Rechteck 5">
            <a:extLst>
              <a:ext uri="{FF2B5EF4-FFF2-40B4-BE49-F238E27FC236}">
                <a16:creationId xmlns:a16="http://schemas.microsoft.com/office/drawing/2014/main" id="{D88CEB95-7AC4-4CB7-B1B6-07219FAE66F1}"/>
              </a:ext>
            </a:extLst>
          </p:cNvPr>
          <p:cNvSpPr/>
          <p:nvPr/>
        </p:nvSpPr>
        <p:spPr>
          <a:xfrm>
            <a:off x="857804" y="686301"/>
            <a:ext cx="1752229" cy="523220"/>
          </a:xfrm>
          <a:prstGeom prst="rect">
            <a:avLst/>
          </a:prstGeom>
        </p:spPr>
        <p:txBody>
          <a:bodyPr wrap="square">
            <a:spAutoFit/>
          </a:bodyPr>
          <a:lstStyle/>
          <a:p>
            <a:r>
              <a:rPr lang="de-CH" sz="2800" dirty="0"/>
              <a:t>Antichrist</a:t>
            </a:r>
          </a:p>
        </p:txBody>
      </p:sp>
    </p:spTree>
    <p:extLst>
      <p:ext uri="{BB962C8B-B14F-4D97-AF65-F5344CB8AC3E}">
        <p14:creationId xmlns:p14="http://schemas.microsoft.com/office/powerpoint/2010/main" val="562148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2</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4697376" cy="532903"/>
          </a:xfrm>
          <a:prstGeom prst="rect">
            <a:avLst/>
          </a:prstGeom>
        </p:spPr>
        <p:txBody>
          <a:bodyPr wrap="none">
            <a:spAutoFit/>
          </a:bodyPr>
          <a:lstStyle/>
          <a:p>
            <a:pPr>
              <a:lnSpc>
                <a:spcPct val="107000"/>
              </a:lnSpc>
              <a:spcBef>
                <a:spcPts val="200"/>
              </a:spcBef>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Was hält dies alles noch zurück</a:t>
            </a:r>
            <a:endParaRPr lang="de-CH" sz="2800" b="1" dirty="0">
              <a:solidFill>
                <a:srgbClr val="000000"/>
              </a:solidFill>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7" name="Rechteck 6">
            <a:extLst>
              <a:ext uri="{FF2B5EF4-FFF2-40B4-BE49-F238E27FC236}">
                <a16:creationId xmlns:a16="http://schemas.microsoft.com/office/drawing/2014/main" id="{5CD2B4C0-C691-4895-BD67-3505C2371F60}"/>
              </a:ext>
            </a:extLst>
          </p:cNvPr>
          <p:cNvSpPr/>
          <p:nvPr/>
        </p:nvSpPr>
        <p:spPr>
          <a:xfrm>
            <a:off x="608579" y="2163381"/>
            <a:ext cx="11236676" cy="1815882"/>
          </a:xfrm>
          <a:prstGeom prst="rect">
            <a:avLst/>
          </a:prstGeom>
        </p:spPr>
        <p:txBody>
          <a:bodyPr wrap="square">
            <a:spAutoFit/>
          </a:bodyPr>
          <a:lstStyle/>
          <a:p>
            <a:r>
              <a:rPr lang="de-CH" sz="2800" dirty="0"/>
              <a:t>"6 Und ihr wisst ja, was jetzt noch zurückhält, damit er geoffenbart werde zu seiner Zeit.</a:t>
            </a:r>
          </a:p>
          <a:p>
            <a:r>
              <a:rPr lang="de-CH" sz="2800" dirty="0"/>
              <a:t>7 Denn das Geheimnis der Gesetzlosigkeit ist schon am Wirken, nur muss der, welcher jetzt zurückhält, erst aus dem Weg sein;" 2 Thess 2,6-7</a:t>
            </a:r>
          </a:p>
        </p:txBody>
      </p:sp>
    </p:spTree>
    <p:extLst>
      <p:ext uri="{BB962C8B-B14F-4D97-AF65-F5344CB8AC3E}">
        <p14:creationId xmlns:p14="http://schemas.microsoft.com/office/powerpoint/2010/main" val="1318964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2</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4" name="Rechteck 3">
            <a:extLst>
              <a:ext uri="{FF2B5EF4-FFF2-40B4-BE49-F238E27FC236}">
                <a16:creationId xmlns:a16="http://schemas.microsoft.com/office/drawing/2014/main" id="{16A4E4E8-3F5A-4BE5-8CA8-DA89B9769C26}"/>
              </a:ext>
            </a:extLst>
          </p:cNvPr>
          <p:cNvSpPr/>
          <p:nvPr/>
        </p:nvSpPr>
        <p:spPr>
          <a:xfrm>
            <a:off x="608579" y="1396910"/>
            <a:ext cx="2224520"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Anwendung</a:t>
            </a:r>
            <a:endParaRPr lang="de-CH" sz="2800" dirty="0"/>
          </a:p>
        </p:txBody>
      </p:sp>
      <p:sp>
        <p:nvSpPr>
          <p:cNvPr id="7" name="Rechteck 6">
            <a:extLst>
              <a:ext uri="{FF2B5EF4-FFF2-40B4-BE49-F238E27FC236}">
                <a16:creationId xmlns:a16="http://schemas.microsoft.com/office/drawing/2014/main" id="{5CD2B4C0-C691-4895-BD67-3505C2371F60}"/>
              </a:ext>
            </a:extLst>
          </p:cNvPr>
          <p:cNvSpPr/>
          <p:nvPr/>
        </p:nvSpPr>
        <p:spPr>
          <a:xfrm>
            <a:off x="608579" y="2440217"/>
            <a:ext cx="11236676" cy="1815882"/>
          </a:xfrm>
          <a:prstGeom prst="rect">
            <a:avLst/>
          </a:prstGeom>
        </p:spPr>
        <p:txBody>
          <a:bodyPr wrap="square">
            <a:spAutoFit/>
          </a:bodyPr>
          <a:lstStyle/>
          <a:p>
            <a:r>
              <a:rPr lang="de-CH" sz="2800" dirty="0"/>
              <a:t>Hier in diesem Kapitel wird deutlich, wie wichtig es ist, dass wir alle möglichen Belehrungen, die wir hören, immer am Wort Gottes prüfen (wie die Christen in Beröa Apg 17,11). Wenn wir das Wort Gottes nicht gut kennen, sind wir anfällig für falsche Belehrungen.</a:t>
            </a:r>
          </a:p>
        </p:txBody>
      </p:sp>
    </p:spTree>
    <p:extLst>
      <p:ext uri="{BB962C8B-B14F-4D97-AF65-F5344CB8AC3E}">
        <p14:creationId xmlns:p14="http://schemas.microsoft.com/office/powerpoint/2010/main" val="10452226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2</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4704045" cy="532903"/>
          </a:xfrm>
          <a:prstGeom prst="rect">
            <a:avLst/>
          </a:prstGeom>
        </p:spPr>
        <p:txBody>
          <a:bodyPr wrap="none">
            <a:spAutoFit/>
          </a:bodyPr>
          <a:lstStyle/>
          <a:p>
            <a:pPr>
              <a:lnSpc>
                <a:spcPct val="107000"/>
              </a:lnSpc>
              <a:spcBef>
                <a:spcPts val="200"/>
              </a:spcBef>
              <a:spcAft>
                <a:spcPts val="0"/>
              </a:spcAft>
            </a:pPr>
            <a:r>
              <a:rPr lang="de-CH" sz="2800" b="1" dirty="0">
                <a:solidFill>
                  <a:srgbClr val="000000"/>
                </a:solidFill>
                <a:latin typeface="Calibri Light" panose="020F0302020204030204" pitchFamily="34" charset="0"/>
                <a:ea typeface="Times New Roman" panose="02020603050405020304" pitchFamily="18" charset="0"/>
                <a:cs typeface="Times New Roman" panose="02020603050405020304" pitchFamily="18" charset="0"/>
              </a:rPr>
              <a:t>Wie ein Kind Gottes leben sollte</a:t>
            </a:r>
          </a:p>
        </p:txBody>
      </p:sp>
      <p:sp>
        <p:nvSpPr>
          <p:cNvPr id="4" name="Rechteck 3">
            <a:extLst>
              <a:ext uri="{FF2B5EF4-FFF2-40B4-BE49-F238E27FC236}">
                <a16:creationId xmlns:a16="http://schemas.microsoft.com/office/drawing/2014/main" id="{16A4E4E8-3F5A-4BE5-8CA8-DA89B9769C26}"/>
              </a:ext>
            </a:extLst>
          </p:cNvPr>
          <p:cNvSpPr/>
          <p:nvPr/>
        </p:nvSpPr>
        <p:spPr>
          <a:xfrm>
            <a:off x="608579" y="2086654"/>
            <a:ext cx="4830553"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Der Wahrheit glauben (13-14)</a:t>
            </a:r>
            <a:endParaRPr lang="de-CH" sz="2800" dirty="0"/>
          </a:p>
        </p:txBody>
      </p:sp>
      <p:sp>
        <p:nvSpPr>
          <p:cNvPr id="7" name="Rechteck 6">
            <a:extLst>
              <a:ext uri="{FF2B5EF4-FFF2-40B4-BE49-F238E27FC236}">
                <a16:creationId xmlns:a16="http://schemas.microsoft.com/office/drawing/2014/main" id="{5CD2B4C0-C691-4895-BD67-3505C2371F60}"/>
              </a:ext>
            </a:extLst>
          </p:cNvPr>
          <p:cNvSpPr/>
          <p:nvPr/>
        </p:nvSpPr>
        <p:spPr>
          <a:xfrm>
            <a:off x="608579" y="2927369"/>
            <a:ext cx="11236676" cy="2246769"/>
          </a:xfrm>
          <a:prstGeom prst="rect">
            <a:avLst/>
          </a:prstGeom>
        </p:spPr>
        <p:txBody>
          <a:bodyPr wrap="square">
            <a:spAutoFit/>
          </a:bodyPr>
          <a:lstStyle/>
          <a:p>
            <a:r>
              <a:rPr lang="de-CH" sz="2800" dirty="0"/>
              <a:t>"13 Wir aber sind es Gott schuldig, allezeit für euch zu danken, vom Herrn geliebte Brüder, dass Gott euch von Anfang an zur Errettung erwählt hat in der Heiligung des Geistes und im </a:t>
            </a:r>
            <a:r>
              <a:rPr lang="de-CH" sz="2800" u="sng" dirty="0"/>
              <a:t>Glauben an die Wahrheit</a:t>
            </a:r>
            <a:r>
              <a:rPr lang="de-CH" sz="2800" dirty="0"/>
              <a:t>,</a:t>
            </a:r>
          </a:p>
          <a:p>
            <a:r>
              <a:rPr lang="de-CH" sz="2800" dirty="0"/>
              <a:t>14 wozu er euch berufen hat durch unser Evangelium, damit ihr die Herrlichkeit unseres Herrn Jesus Christus erlangt." 2 Thess 2,13-14</a:t>
            </a:r>
          </a:p>
        </p:txBody>
      </p:sp>
    </p:spTree>
    <p:extLst>
      <p:ext uri="{BB962C8B-B14F-4D97-AF65-F5344CB8AC3E}">
        <p14:creationId xmlns:p14="http://schemas.microsoft.com/office/powerpoint/2010/main" val="1897641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2</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4704045" cy="532903"/>
          </a:xfrm>
          <a:prstGeom prst="rect">
            <a:avLst/>
          </a:prstGeom>
        </p:spPr>
        <p:txBody>
          <a:bodyPr wrap="none">
            <a:spAutoFit/>
          </a:bodyPr>
          <a:lstStyle/>
          <a:p>
            <a:pPr>
              <a:lnSpc>
                <a:spcPct val="107000"/>
              </a:lnSpc>
              <a:spcBef>
                <a:spcPts val="200"/>
              </a:spcBef>
              <a:spcAft>
                <a:spcPts val="0"/>
              </a:spcAft>
            </a:pPr>
            <a:r>
              <a:rPr lang="de-CH" sz="2800" b="1" dirty="0">
                <a:solidFill>
                  <a:srgbClr val="000000"/>
                </a:solidFill>
                <a:latin typeface="Calibri Light" panose="020F0302020204030204" pitchFamily="34" charset="0"/>
                <a:ea typeface="Times New Roman" panose="02020603050405020304" pitchFamily="18" charset="0"/>
                <a:cs typeface="Times New Roman" panose="02020603050405020304" pitchFamily="18" charset="0"/>
              </a:rPr>
              <a:t>Wie ein Kind Gottes leben sollte</a:t>
            </a:r>
          </a:p>
        </p:txBody>
      </p:sp>
      <p:sp>
        <p:nvSpPr>
          <p:cNvPr id="4" name="Rechteck 3">
            <a:extLst>
              <a:ext uri="{FF2B5EF4-FFF2-40B4-BE49-F238E27FC236}">
                <a16:creationId xmlns:a16="http://schemas.microsoft.com/office/drawing/2014/main" id="{16A4E4E8-3F5A-4BE5-8CA8-DA89B9769C26}"/>
              </a:ext>
            </a:extLst>
          </p:cNvPr>
          <p:cNvSpPr/>
          <p:nvPr/>
        </p:nvSpPr>
        <p:spPr>
          <a:xfrm>
            <a:off x="608579" y="2086654"/>
            <a:ext cx="4610045"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Die Wahrheit bewahren (15)</a:t>
            </a:r>
            <a:endParaRPr lang="de-CH" sz="2800" dirty="0"/>
          </a:p>
        </p:txBody>
      </p:sp>
      <p:sp>
        <p:nvSpPr>
          <p:cNvPr id="7" name="Rechteck 6">
            <a:extLst>
              <a:ext uri="{FF2B5EF4-FFF2-40B4-BE49-F238E27FC236}">
                <a16:creationId xmlns:a16="http://schemas.microsoft.com/office/drawing/2014/main" id="{5CD2B4C0-C691-4895-BD67-3505C2371F60}"/>
              </a:ext>
            </a:extLst>
          </p:cNvPr>
          <p:cNvSpPr/>
          <p:nvPr/>
        </p:nvSpPr>
        <p:spPr>
          <a:xfrm>
            <a:off x="608579" y="2927369"/>
            <a:ext cx="11236676" cy="1384995"/>
          </a:xfrm>
          <a:prstGeom prst="rect">
            <a:avLst/>
          </a:prstGeom>
        </p:spPr>
        <p:txBody>
          <a:bodyPr wrap="square">
            <a:spAutoFit/>
          </a:bodyPr>
          <a:lstStyle/>
          <a:p>
            <a:r>
              <a:rPr lang="de-CH" sz="2800" dirty="0"/>
              <a:t>"15 So steht denn nun fest, ihr Brüder, und </a:t>
            </a:r>
            <a:r>
              <a:rPr lang="de-CH" sz="2800" u="sng" dirty="0"/>
              <a:t>haltet fest</a:t>
            </a:r>
            <a:r>
              <a:rPr lang="de-CH" sz="2800" dirty="0"/>
              <a:t> an den Überlieferungen, die ihr gelehrt worden seid, sei es durch ein Wort oder durch einen Brief von uns." 2 Thess 2,15</a:t>
            </a:r>
          </a:p>
        </p:txBody>
      </p:sp>
    </p:spTree>
    <p:extLst>
      <p:ext uri="{BB962C8B-B14F-4D97-AF65-F5344CB8AC3E}">
        <p14:creationId xmlns:p14="http://schemas.microsoft.com/office/powerpoint/2010/main" val="7990008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2</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4704045" cy="532903"/>
          </a:xfrm>
          <a:prstGeom prst="rect">
            <a:avLst/>
          </a:prstGeom>
        </p:spPr>
        <p:txBody>
          <a:bodyPr wrap="none">
            <a:spAutoFit/>
          </a:bodyPr>
          <a:lstStyle/>
          <a:p>
            <a:pPr>
              <a:lnSpc>
                <a:spcPct val="107000"/>
              </a:lnSpc>
              <a:spcBef>
                <a:spcPts val="200"/>
              </a:spcBef>
              <a:spcAft>
                <a:spcPts val="0"/>
              </a:spcAft>
            </a:pPr>
            <a:r>
              <a:rPr lang="de-CH" sz="2800" b="1" dirty="0">
                <a:solidFill>
                  <a:srgbClr val="000000"/>
                </a:solidFill>
                <a:latin typeface="Calibri Light" panose="020F0302020204030204" pitchFamily="34" charset="0"/>
                <a:ea typeface="Times New Roman" panose="02020603050405020304" pitchFamily="18" charset="0"/>
                <a:cs typeface="Times New Roman" panose="02020603050405020304" pitchFamily="18" charset="0"/>
              </a:rPr>
              <a:t>Wie ein Kind Gottes leben sollte</a:t>
            </a:r>
          </a:p>
        </p:txBody>
      </p:sp>
      <p:sp>
        <p:nvSpPr>
          <p:cNvPr id="4" name="Rechteck 3">
            <a:extLst>
              <a:ext uri="{FF2B5EF4-FFF2-40B4-BE49-F238E27FC236}">
                <a16:creationId xmlns:a16="http://schemas.microsoft.com/office/drawing/2014/main" id="{16A4E4E8-3F5A-4BE5-8CA8-DA89B9769C26}"/>
              </a:ext>
            </a:extLst>
          </p:cNvPr>
          <p:cNvSpPr/>
          <p:nvPr/>
        </p:nvSpPr>
        <p:spPr>
          <a:xfrm>
            <a:off x="608579" y="2086654"/>
            <a:ext cx="5350504"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Die Wahrheit praktizieren (16-17)</a:t>
            </a:r>
            <a:endParaRPr lang="de-CH" sz="2800" dirty="0"/>
          </a:p>
        </p:txBody>
      </p:sp>
      <p:sp>
        <p:nvSpPr>
          <p:cNvPr id="7" name="Rechteck 6">
            <a:extLst>
              <a:ext uri="{FF2B5EF4-FFF2-40B4-BE49-F238E27FC236}">
                <a16:creationId xmlns:a16="http://schemas.microsoft.com/office/drawing/2014/main" id="{5CD2B4C0-C691-4895-BD67-3505C2371F60}"/>
              </a:ext>
            </a:extLst>
          </p:cNvPr>
          <p:cNvSpPr/>
          <p:nvPr/>
        </p:nvSpPr>
        <p:spPr>
          <a:xfrm>
            <a:off x="608579" y="2927369"/>
            <a:ext cx="11236676" cy="1815882"/>
          </a:xfrm>
          <a:prstGeom prst="rect">
            <a:avLst/>
          </a:prstGeom>
        </p:spPr>
        <p:txBody>
          <a:bodyPr wrap="square">
            <a:spAutoFit/>
          </a:bodyPr>
          <a:lstStyle/>
          <a:p>
            <a:r>
              <a:rPr lang="de-CH" sz="2800" dirty="0"/>
              <a:t>"16 Er selbst aber, unser Herr Jesus Christus, und unser Gott und Vater, der uns geliebt hat und uns einen ewigen Trost und eine gute Hoffnung gegeben hat durch Gnade, 17 er </a:t>
            </a:r>
            <a:r>
              <a:rPr lang="de-CH" sz="2800" u="sng" dirty="0"/>
              <a:t>tröste</a:t>
            </a:r>
            <a:r>
              <a:rPr lang="de-CH" sz="2800" dirty="0"/>
              <a:t> eure Herzen und </a:t>
            </a:r>
            <a:r>
              <a:rPr lang="de-CH" sz="2800" u="sng" dirty="0"/>
              <a:t>stärke</a:t>
            </a:r>
            <a:r>
              <a:rPr lang="de-CH" sz="2800" dirty="0"/>
              <a:t> euch in jedem guten Wort und Werk!" 2 Thess 2,16-17</a:t>
            </a:r>
          </a:p>
        </p:txBody>
      </p:sp>
    </p:spTree>
    <p:extLst>
      <p:ext uri="{BB962C8B-B14F-4D97-AF65-F5344CB8AC3E}">
        <p14:creationId xmlns:p14="http://schemas.microsoft.com/office/powerpoint/2010/main" val="33327893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3</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4" name="Rechteck 3">
            <a:extLst>
              <a:ext uri="{FF2B5EF4-FFF2-40B4-BE49-F238E27FC236}">
                <a16:creationId xmlns:a16="http://schemas.microsoft.com/office/drawing/2014/main" id="{16A4E4E8-3F5A-4BE5-8CA8-DA89B9769C26}"/>
              </a:ext>
            </a:extLst>
          </p:cNvPr>
          <p:cNvSpPr/>
          <p:nvPr/>
        </p:nvSpPr>
        <p:spPr>
          <a:xfrm>
            <a:off x="608579" y="1589504"/>
            <a:ext cx="3876767" cy="523220"/>
          </a:xfrm>
          <a:prstGeom prst="rect">
            <a:avLst/>
          </a:prstGeom>
        </p:spPr>
        <p:txBody>
          <a:bodyPr wrap="none">
            <a:spAutoFit/>
          </a:bodyPr>
          <a:lstStyle/>
          <a:p>
            <a:r>
              <a:rPr lang="de-CH" sz="2800" dirty="0">
                <a:latin typeface="Calibri" panose="020F0502020204030204" pitchFamily="34" charset="0"/>
                <a:ea typeface="Calibri" panose="020F0502020204030204" pitchFamily="34" charset="0"/>
                <a:cs typeface="Times New Roman" panose="02020603050405020304" pitchFamily="18" charset="0"/>
              </a:rPr>
              <a:t>Gehorcht dem Wort (1-5)</a:t>
            </a:r>
            <a:endParaRPr lang="de-CH" sz="2800" dirty="0"/>
          </a:p>
        </p:txBody>
      </p:sp>
      <p:sp>
        <p:nvSpPr>
          <p:cNvPr id="7" name="Rechteck 6">
            <a:extLst>
              <a:ext uri="{FF2B5EF4-FFF2-40B4-BE49-F238E27FC236}">
                <a16:creationId xmlns:a16="http://schemas.microsoft.com/office/drawing/2014/main" id="{5CD2B4C0-C691-4895-BD67-3505C2371F60}"/>
              </a:ext>
            </a:extLst>
          </p:cNvPr>
          <p:cNvSpPr/>
          <p:nvPr/>
        </p:nvSpPr>
        <p:spPr>
          <a:xfrm>
            <a:off x="608579" y="2704857"/>
            <a:ext cx="11236676" cy="1815882"/>
          </a:xfrm>
          <a:prstGeom prst="rect">
            <a:avLst/>
          </a:prstGeom>
        </p:spPr>
        <p:txBody>
          <a:bodyPr wrap="square">
            <a:spAutoFit/>
          </a:bodyPr>
          <a:lstStyle/>
          <a:p>
            <a:r>
              <a:rPr lang="de-CH" sz="2800" dirty="0"/>
              <a:t>"1 Im Übrigen betet für uns, ihr Brüder, damit das Wort des Herrn [ungehindert] läuft und verherrlicht wird, so wie bei euch,</a:t>
            </a:r>
          </a:p>
          <a:p>
            <a:r>
              <a:rPr lang="de-CH" sz="2800" dirty="0"/>
              <a:t>2 und dass wir errettet werden von den verkehrten und bösen Menschen; denn nicht alle haben den Glauben." 2 Thess 3,1-2</a:t>
            </a:r>
          </a:p>
        </p:txBody>
      </p:sp>
    </p:spTree>
    <p:extLst>
      <p:ext uri="{BB962C8B-B14F-4D97-AF65-F5344CB8AC3E}">
        <p14:creationId xmlns:p14="http://schemas.microsoft.com/office/powerpoint/2010/main" val="2264138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3</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4" name="Rechteck 3">
            <a:extLst>
              <a:ext uri="{FF2B5EF4-FFF2-40B4-BE49-F238E27FC236}">
                <a16:creationId xmlns:a16="http://schemas.microsoft.com/office/drawing/2014/main" id="{16A4E4E8-3F5A-4BE5-8CA8-DA89B9769C26}"/>
              </a:ext>
            </a:extLst>
          </p:cNvPr>
          <p:cNvSpPr/>
          <p:nvPr/>
        </p:nvSpPr>
        <p:spPr>
          <a:xfrm>
            <a:off x="608579" y="1554560"/>
            <a:ext cx="4247573" cy="523220"/>
          </a:xfrm>
          <a:prstGeom prst="rect">
            <a:avLst/>
          </a:prstGeom>
        </p:spPr>
        <p:txBody>
          <a:bodyPr wrap="none">
            <a:spAutoFit/>
          </a:bodyPr>
          <a:lstStyle/>
          <a:p>
            <a:r>
              <a:rPr lang="de-CH" sz="2800" dirty="0">
                <a:latin typeface="Calibri" panose="020F0502020204030204" pitchFamily="34" charset="0"/>
                <a:ea typeface="Calibri" panose="020F0502020204030204" pitchFamily="34" charset="0"/>
                <a:cs typeface="Times New Roman" panose="02020603050405020304" pitchFamily="18" charset="0"/>
              </a:rPr>
              <a:t>Folgt unserem Beispiel (6-9)</a:t>
            </a:r>
            <a:endParaRPr lang="de-CH" sz="2800" dirty="0"/>
          </a:p>
        </p:txBody>
      </p:sp>
      <p:sp>
        <p:nvSpPr>
          <p:cNvPr id="7" name="Rechteck 6">
            <a:extLst>
              <a:ext uri="{FF2B5EF4-FFF2-40B4-BE49-F238E27FC236}">
                <a16:creationId xmlns:a16="http://schemas.microsoft.com/office/drawing/2014/main" id="{5CD2B4C0-C691-4895-BD67-3505C2371F60}"/>
              </a:ext>
            </a:extLst>
          </p:cNvPr>
          <p:cNvSpPr/>
          <p:nvPr/>
        </p:nvSpPr>
        <p:spPr>
          <a:xfrm>
            <a:off x="608579" y="2634969"/>
            <a:ext cx="11236676" cy="3108543"/>
          </a:xfrm>
          <a:prstGeom prst="rect">
            <a:avLst/>
          </a:prstGeom>
        </p:spPr>
        <p:txBody>
          <a:bodyPr wrap="square">
            <a:spAutoFit/>
          </a:bodyPr>
          <a:lstStyle/>
          <a:p>
            <a:r>
              <a:rPr lang="de-CH" sz="2800" dirty="0"/>
              <a:t>"7 Ihr wisst ja selbst, wie ihr uns nachahmen sollt; denn wir haben nicht unordentlich unter euch gelebt,</a:t>
            </a:r>
          </a:p>
          <a:p>
            <a:r>
              <a:rPr lang="de-CH" sz="2800" dirty="0"/>
              <a:t>8 wir haben auch nicht umsonst bei jemand Brot gegessen, sondern mit Mühe und Anstrengung haben wir Tag und Nacht gearbeitet, um niemand von euch zur Last zu fallen.</a:t>
            </a:r>
          </a:p>
          <a:p>
            <a:r>
              <a:rPr lang="de-CH" sz="2800" dirty="0"/>
              <a:t>9 Nicht dass wir kein Recht dazu hätten, sondern um euch an uns ein Vorbild zu geben, damit ihr uns nachahmt." 2 Thess 3,7-9</a:t>
            </a:r>
          </a:p>
        </p:txBody>
      </p:sp>
    </p:spTree>
    <p:extLst>
      <p:ext uri="{BB962C8B-B14F-4D97-AF65-F5344CB8AC3E}">
        <p14:creationId xmlns:p14="http://schemas.microsoft.com/office/powerpoint/2010/main" val="2924035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7F68FAFD-8CA7-4127-96EC-74E2FFF63FF2}"/>
              </a:ext>
            </a:extLst>
          </p:cNvPr>
          <p:cNvSpPr txBox="1"/>
          <p:nvPr/>
        </p:nvSpPr>
        <p:spPr>
          <a:xfrm>
            <a:off x="563103" y="852056"/>
            <a:ext cx="11417612" cy="1138773"/>
          </a:xfrm>
          <a:prstGeom prst="rect">
            <a:avLst/>
          </a:prstGeom>
          <a:noFill/>
        </p:spPr>
        <p:txBody>
          <a:bodyPr wrap="square" rtlCol="0">
            <a:spAutoFit/>
          </a:bodyPr>
          <a:lstStyle/>
          <a:p>
            <a:pPr lvl="0"/>
            <a:r>
              <a:rPr lang="de-CH" sz="3400" dirty="0"/>
              <a:t>Thema:</a:t>
            </a:r>
          </a:p>
          <a:p>
            <a:r>
              <a:rPr lang="de-CH" sz="3400" b="1" dirty="0">
                <a:latin typeface="+mj-lt"/>
              </a:rPr>
              <a:t>Die Gemeinde und der Tag des HERRN</a:t>
            </a:r>
          </a:p>
        </p:txBody>
      </p:sp>
      <p:sp>
        <p:nvSpPr>
          <p:cNvPr id="8" name="Textfeld 7">
            <a:extLst>
              <a:ext uri="{FF2B5EF4-FFF2-40B4-BE49-F238E27FC236}">
                <a16:creationId xmlns:a16="http://schemas.microsoft.com/office/drawing/2014/main" id="{321DC817-B0B6-4742-9BE2-F038ED435A12}"/>
              </a:ext>
            </a:extLst>
          </p:cNvPr>
          <p:cNvSpPr txBox="1"/>
          <p:nvPr/>
        </p:nvSpPr>
        <p:spPr>
          <a:xfrm>
            <a:off x="563103" y="2365606"/>
            <a:ext cx="11231818" cy="2708434"/>
          </a:xfrm>
          <a:prstGeom prst="rect">
            <a:avLst/>
          </a:prstGeom>
          <a:noFill/>
        </p:spPr>
        <p:txBody>
          <a:bodyPr wrap="square" rtlCol="0">
            <a:spAutoFit/>
          </a:bodyPr>
          <a:lstStyle/>
          <a:p>
            <a:pPr lvl="0"/>
            <a:r>
              <a:rPr lang="de-CH" sz="3400" dirty="0"/>
              <a:t>Schlüsselvers: 2 Thess 2,15</a:t>
            </a:r>
          </a:p>
          <a:p>
            <a:endParaRPr lang="de-CH" sz="3400" b="1" dirty="0">
              <a:latin typeface="+mj-lt"/>
            </a:endParaRPr>
          </a:p>
          <a:p>
            <a:r>
              <a:rPr lang="de-CH" sz="3400" b="1" dirty="0"/>
              <a:t>"So steht denn nun fest, ihr Brüder, und haltet fest an den Überlieferungen, die ihr gelehrt worden seid, sei es durch ein Wort oder durch einen Brief von uns."</a:t>
            </a:r>
            <a:endParaRPr lang="de-CH" sz="3400" dirty="0"/>
          </a:p>
        </p:txBody>
      </p:sp>
    </p:spTree>
    <p:extLst>
      <p:ext uri="{BB962C8B-B14F-4D97-AF65-F5344CB8AC3E}">
        <p14:creationId xmlns:p14="http://schemas.microsoft.com/office/powerpoint/2010/main" val="2096690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3</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4" name="Rechteck 3">
            <a:extLst>
              <a:ext uri="{FF2B5EF4-FFF2-40B4-BE49-F238E27FC236}">
                <a16:creationId xmlns:a16="http://schemas.microsoft.com/office/drawing/2014/main" id="{16A4E4E8-3F5A-4BE5-8CA8-DA89B9769C26}"/>
              </a:ext>
            </a:extLst>
          </p:cNvPr>
          <p:cNvSpPr/>
          <p:nvPr/>
        </p:nvSpPr>
        <p:spPr>
          <a:xfrm>
            <a:off x="608579" y="1603106"/>
            <a:ext cx="6383414" cy="523220"/>
          </a:xfrm>
          <a:prstGeom prst="rect">
            <a:avLst/>
          </a:prstGeom>
        </p:spPr>
        <p:txBody>
          <a:bodyPr wrap="none">
            <a:spAutoFit/>
          </a:bodyPr>
          <a:lstStyle/>
          <a:p>
            <a:r>
              <a:rPr lang="de-CH" sz="2800" dirty="0">
                <a:latin typeface="Calibri" panose="020F0502020204030204" pitchFamily="34" charset="0"/>
                <a:ea typeface="Calibri" panose="020F0502020204030204" pitchFamily="34" charset="0"/>
                <a:cs typeface="Times New Roman" panose="02020603050405020304" pitchFamily="18" charset="0"/>
              </a:rPr>
              <a:t>Weist die Widerspenstigen zurecht (10-15)</a:t>
            </a:r>
            <a:endParaRPr lang="de-CH" sz="2800" dirty="0"/>
          </a:p>
        </p:txBody>
      </p:sp>
      <p:sp>
        <p:nvSpPr>
          <p:cNvPr id="7" name="Rechteck 6">
            <a:extLst>
              <a:ext uri="{FF2B5EF4-FFF2-40B4-BE49-F238E27FC236}">
                <a16:creationId xmlns:a16="http://schemas.microsoft.com/office/drawing/2014/main" id="{5CD2B4C0-C691-4895-BD67-3505C2371F60}"/>
              </a:ext>
            </a:extLst>
          </p:cNvPr>
          <p:cNvSpPr/>
          <p:nvPr/>
        </p:nvSpPr>
        <p:spPr>
          <a:xfrm>
            <a:off x="608579" y="2732061"/>
            <a:ext cx="11236676" cy="2677656"/>
          </a:xfrm>
          <a:prstGeom prst="rect">
            <a:avLst/>
          </a:prstGeom>
        </p:spPr>
        <p:txBody>
          <a:bodyPr wrap="square">
            <a:spAutoFit/>
          </a:bodyPr>
          <a:lstStyle/>
          <a:p>
            <a:r>
              <a:rPr lang="de-CH" sz="2800" dirty="0"/>
              <a:t>"10 Denn als wir bei euch waren, geboten wir euch dies: Wenn jemand nicht arbeiten will, so soll er auch nicht essen! 11 Wir hören nämlich, dass etliche von euch unordentlich wandeln und nicht arbeiten, sondern unnütze Dinge treiben. 12 Solchen gebieten wir und ermahnen sie im Auftrag unseres Herrn Jesus Christus, dass sie mit stiller Arbeit ihr eigenes Brot verdienen." </a:t>
            </a:r>
          </a:p>
          <a:p>
            <a:r>
              <a:rPr lang="de-CH" sz="2800" dirty="0"/>
              <a:t>2 Thess 3,10-12</a:t>
            </a:r>
          </a:p>
        </p:txBody>
      </p:sp>
    </p:spTree>
    <p:extLst>
      <p:ext uri="{BB962C8B-B14F-4D97-AF65-F5344CB8AC3E}">
        <p14:creationId xmlns:p14="http://schemas.microsoft.com/office/powerpoint/2010/main" val="29176218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3</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2471382" cy="532903"/>
          </a:xfrm>
          <a:prstGeom prst="rect">
            <a:avLst/>
          </a:prstGeom>
        </p:spPr>
        <p:txBody>
          <a:bodyPr wrap="none">
            <a:spAutoFit/>
          </a:bodyPr>
          <a:lstStyle/>
          <a:p>
            <a:pPr>
              <a:lnSpc>
                <a:spcPct val="107000"/>
              </a:lnSpc>
              <a:spcBef>
                <a:spcPts val="200"/>
              </a:spcBef>
              <a:spcAft>
                <a:spcPts val="0"/>
              </a:spcAft>
            </a:pPr>
            <a:r>
              <a:rPr lang="de-CH" sz="2800" b="1" dirty="0">
                <a:solidFill>
                  <a:srgbClr val="000000"/>
                </a:solidFill>
                <a:latin typeface="Calibri Light" panose="020F0302020204030204" pitchFamily="34" charset="0"/>
                <a:ea typeface="Times New Roman" panose="02020603050405020304" pitchFamily="18" charset="0"/>
                <a:cs typeface="Times New Roman" panose="02020603050405020304" pitchFamily="18" charset="0"/>
              </a:rPr>
              <a:t>Zeichen im Brief</a:t>
            </a:r>
          </a:p>
        </p:txBody>
      </p:sp>
      <p:sp>
        <p:nvSpPr>
          <p:cNvPr id="7" name="Rechteck 6">
            <a:extLst>
              <a:ext uri="{FF2B5EF4-FFF2-40B4-BE49-F238E27FC236}">
                <a16:creationId xmlns:a16="http://schemas.microsoft.com/office/drawing/2014/main" id="{5CD2B4C0-C691-4895-BD67-3505C2371F60}"/>
              </a:ext>
            </a:extLst>
          </p:cNvPr>
          <p:cNvSpPr/>
          <p:nvPr/>
        </p:nvSpPr>
        <p:spPr>
          <a:xfrm>
            <a:off x="608579" y="2172360"/>
            <a:ext cx="11236676" cy="954107"/>
          </a:xfrm>
          <a:prstGeom prst="rect">
            <a:avLst/>
          </a:prstGeom>
        </p:spPr>
        <p:txBody>
          <a:bodyPr wrap="square">
            <a:spAutoFit/>
          </a:bodyPr>
          <a:lstStyle/>
          <a:p>
            <a:r>
              <a:rPr lang="de-CH" sz="2800" dirty="0"/>
              <a:t>"17 Der Gruß mit meiner, des Paulus, Hand; dies ist das Zeichen in jedem Brief, so schreibe ich." 2 Thess 3,10-12</a:t>
            </a:r>
          </a:p>
        </p:txBody>
      </p:sp>
      <p:sp>
        <p:nvSpPr>
          <p:cNvPr id="5" name="Rechteck 4">
            <a:extLst>
              <a:ext uri="{FF2B5EF4-FFF2-40B4-BE49-F238E27FC236}">
                <a16:creationId xmlns:a16="http://schemas.microsoft.com/office/drawing/2014/main" id="{53B2661A-40A0-4E88-B314-FF7CBF566E07}"/>
              </a:ext>
            </a:extLst>
          </p:cNvPr>
          <p:cNvSpPr/>
          <p:nvPr/>
        </p:nvSpPr>
        <p:spPr>
          <a:xfrm>
            <a:off x="477662" y="4351392"/>
            <a:ext cx="11236676" cy="993926"/>
          </a:xfrm>
          <a:prstGeom prst="rect">
            <a:avLst/>
          </a:prstGeom>
        </p:spPr>
        <p:txBody>
          <a:bodyPr wrap="square">
            <a:spAutoFit/>
          </a:bodyPr>
          <a:lstStyle/>
          <a:p>
            <a:pPr marL="449580">
              <a:lnSpc>
                <a:spcPct val="107000"/>
              </a:lnSpc>
              <a:spcAft>
                <a:spcPts val="200"/>
              </a:spcAft>
            </a:pPr>
            <a:r>
              <a:rPr lang="de-CH" sz="2800" b="1"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"Aber der Herr ist treu; er wird euch stärken und bewahren vor dem Bösen." </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2 Thess 3,3</a:t>
            </a:r>
          </a:p>
        </p:txBody>
      </p:sp>
    </p:spTree>
    <p:extLst>
      <p:ext uri="{BB962C8B-B14F-4D97-AF65-F5344CB8AC3E}">
        <p14:creationId xmlns:p14="http://schemas.microsoft.com/office/powerpoint/2010/main" val="396198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2179744" y="4855618"/>
            <a:ext cx="7832529" cy="938719"/>
          </a:xfrm>
          <a:prstGeom prst="rect">
            <a:avLst/>
          </a:prstGeom>
          <a:noFill/>
        </p:spPr>
        <p:txBody>
          <a:bodyPr wrap="none" rtlCol="0">
            <a:spAutoFit/>
          </a:bodyPr>
          <a:lstStyle/>
          <a:p>
            <a:pPr algn="ctr"/>
            <a:r>
              <a:rPr lang="de-CH" sz="5500" b="1" dirty="0"/>
              <a:t>1.+2. Thessalonicher </a:t>
            </a:r>
            <a:r>
              <a:rPr lang="de-CH" sz="5500" b="1"/>
              <a:t>Teil 3</a:t>
            </a:r>
            <a:endParaRPr lang="de-CH" sz="5500" b="1" dirty="0"/>
          </a:p>
        </p:txBody>
      </p:sp>
    </p:spTree>
    <p:extLst>
      <p:ext uri="{BB962C8B-B14F-4D97-AF65-F5344CB8AC3E}">
        <p14:creationId xmlns:p14="http://schemas.microsoft.com/office/powerpoint/2010/main" val="19947496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FFFF328F-3DD6-4F9F-98E6-86F2B69BB42E}"/>
              </a:ext>
            </a:extLst>
          </p:cNvPr>
          <p:cNvGraphicFramePr>
            <a:graphicFrameLocks noGrp="1"/>
          </p:cNvGraphicFramePr>
          <p:nvPr>
            <p:extLst/>
          </p:nvPr>
        </p:nvGraphicFramePr>
        <p:xfrm>
          <a:off x="511728" y="1803634"/>
          <a:ext cx="11123802" cy="4185284"/>
        </p:xfrm>
        <a:graphic>
          <a:graphicData uri="http://schemas.openxmlformats.org/drawingml/2006/table">
            <a:tbl>
              <a:tblPr firstRow="1" firstCol="1" bandRow="1"/>
              <a:tblGrid>
                <a:gridCol w="5423598">
                  <a:extLst>
                    <a:ext uri="{9D8B030D-6E8A-4147-A177-3AD203B41FA5}">
                      <a16:colId xmlns:a16="http://schemas.microsoft.com/office/drawing/2014/main" val="1359815243"/>
                    </a:ext>
                  </a:extLst>
                </a:gridCol>
                <a:gridCol w="5700204">
                  <a:extLst>
                    <a:ext uri="{9D8B030D-6E8A-4147-A177-3AD203B41FA5}">
                      <a16:colId xmlns:a16="http://schemas.microsoft.com/office/drawing/2014/main" val="702696288"/>
                    </a:ext>
                  </a:extLst>
                </a:gridCol>
              </a:tblGrid>
              <a:tr h="753331">
                <a:tc>
                  <a:txBody>
                    <a:bodyPr/>
                    <a:lstStyle/>
                    <a:p>
                      <a:pPr algn="ctr">
                        <a:lnSpc>
                          <a:spcPct val="107000"/>
                        </a:lnSpc>
                        <a:spcAft>
                          <a:spcPts val="0"/>
                        </a:spcAft>
                      </a:pPr>
                      <a:r>
                        <a:rPr lang="de-CH" sz="2800" b="1" dirty="0">
                          <a:effectLst/>
                          <a:latin typeface="Calibri" panose="020F0502020204030204" pitchFamily="34" charset="0"/>
                          <a:ea typeface="Calibri" panose="020F0502020204030204" pitchFamily="34" charset="0"/>
                          <a:cs typeface="Times New Roman" panose="02020603050405020304" pitchFamily="18" charset="0"/>
                        </a:rPr>
                        <a:t>1 Thessalonicher</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CECE"/>
                    </a:solidFill>
                  </a:tcPr>
                </a:tc>
                <a:tc>
                  <a:txBody>
                    <a:bodyPr/>
                    <a:lstStyle/>
                    <a:p>
                      <a:pPr algn="ctr">
                        <a:lnSpc>
                          <a:spcPct val="107000"/>
                        </a:lnSpc>
                        <a:spcAft>
                          <a:spcPts val="0"/>
                        </a:spcAft>
                      </a:pPr>
                      <a:r>
                        <a:rPr lang="de-CH" sz="2800" b="1">
                          <a:effectLst/>
                          <a:latin typeface="Calibri" panose="020F0502020204030204" pitchFamily="34" charset="0"/>
                          <a:ea typeface="Calibri" panose="020F0502020204030204" pitchFamily="34" charset="0"/>
                          <a:cs typeface="Times New Roman" panose="02020603050405020304" pitchFamily="18" charset="0"/>
                        </a:rPr>
                        <a:t>2 Thessalonicher</a:t>
                      </a:r>
                      <a:endParaRPr lang="de-CH"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3834585466"/>
                  </a:ext>
                </a:extLst>
              </a:tr>
              <a:tr h="753331">
                <a:tc>
                  <a:txBody>
                    <a:bodyPr/>
                    <a:lstStyle/>
                    <a:p>
                      <a:pPr>
                        <a:lnSpc>
                          <a:spcPct val="107000"/>
                        </a:lnSpc>
                        <a:spcAft>
                          <a:spcPts val="0"/>
                        </a:spcAft>
                      </a:pPr>
                      <a:r>
                        <a:rPr lang="de-CH" sz="2800" dirty="0">
                          <a:effectLst/>
                          <a:latin typeface="Calibri" panose="020F0502020204030204" pitchFamily="34" charset="0"/>
                          <a:ea typeface="Calibri" panose="020F0502020204030204" pitchFamily="34" charset="0"/>
                          <a:cs typeface="Times New Roman" panose="02020603050405020304" pitchFamily="18" charset="0"/>
                        </a:rPr>
                        <a:t>Förderung der positiven Entwicklung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a:lnSpc>
                          <a:spcPct val="107000"/>
                        </a:lnSpc>
                        <a:spcAft>
                          <a:spcPts val="0"/>
                        </a:spcAft>
                      </a:pPr>
                      <a:r>
                        <a:rPr lang="de-CH" sz="2800">
                          <a:effectLst/>
                          <a:latin typeface="Calibri" panose="020F0502020204030204" pitchFamily="34" charset="0"/>
                          <a:ea typeface="Calibri" panose="020F0502020204030204" pitchFamily="34" charset="0"/>
                          <a:cs typeface="Times New Roman" panose="02020603050405020304" pitchFamily="18" charset="0"/>
                        </a:rPr>
                        <a:t>Warnung vor Fehlentwicklungen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2220735376"/>
                  </a:ext>
                </a:extLst>
              </a:tr>
              <a:tr h="753331">
                <a:tc>
                  <a:txBody>
                    <a:bodyPr/>
                    <a:lstStyle/>
                    <a:p>
                      <a:pPr>
                        <a:lnSpc>
                          <a:spcPct val="107000"/>
                        </a:lnSpc>
                        <a:spcAft>
                          <a:spcPts val="0"/>
                        </a:spcAft>
                      </a:pPr>
                      <a:r>
                        <a:rPr lang="de-CH" sz="2800" dirty="0">
                          <a:effectLst/>
                          <a:latin typeface="Calibri" panose="020F0502020204030204" pitchFamily="34" charset="0"/>
                          <a:ea typeface="Calibri" panose="020F0502020204030204" pitchFamily="34" charset="0"/>
                          <a:cs typeface="Times New Roman" panose="02020603050405020304" pitchFamily="18" charset="0"/>
                        </a:rPr>
                        <a:t>Gesunde Lehre von der Wiederkunft Christi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e-CH" sz="2800">
                          <a:effectLst/>
                          <a:latin typeface="Calibri" panose="020F0502020204030204" pitchFamily="34" charset="0"/>
                          <a:ea typeface="Calibri" panose="020F0502020204030204" pitchFamily="34" charset="0"/>
                          <a:cs typeface="Times New Roman" panose="02020603050405020304" pitchFamily="18" charset="0"/>
                        </a:rPr>
                        <a:t>Korrektur falscher Lehre von der Wiederkunft Christi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27171948"/>
                  </a:ext>
                </a:extLst>
              </a:tr>
              <a:tr h="753331">
                <a:tc>
                  <a:txBody>
                    <a:bodyPr/>
                    <a:lstStyle/>
                    <a:p>
                      <a:pPr>
                        <a:lnSpc>
                          <a:spcPct val="107000"/>
                        </a:lnSpc>
                        <a:spcAft>
                          <a:spcPts val="0"/>
                        </a:spcAft>
                      </a:pPr>
                      <a:r>
                        <a:rPr lang="de-CH" sz="2800" dirty="0">
                          <a:effectLst/>
                          <a:latin typeface="Calibri" panose="020F0502020204030204" pitchFamily="34" charset="0"/>
                          <a:ea typeface="Calibri" panose="020F0502020204030204" pitchFamily="34" charset="0"/>
                          <a:cs typeface="Times New Roman" panose="02020603050405020304" pitchFamily="18" charset="0"/>
                        </a:rPr>
                        <a:t>Bedeutung der Wiederkunft für die Gemeinde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a:lnSpc>
                          <a:spcPct val="107000"/>
                        </a:lnSpc>
                        <a:spcAft>
                          <a:spcPts val="0"/>
                        </a:spcAft>
                      </a:pPr>
                      <a:r>
                        <a:rPr lang="de-CH" sz="2800" dirty="0">
                          <a:effectLst/>
                          <a:latin typeface="Calibri" panose="020F0502020204030204" pitchFamily="34" charset="0"/>
                          <a:ea typeface="Calibri" panose="020F0502020204030204" pitchFamily="34" charset="0"/>
                          <a:cs typeface="Times New Roman" panose="02020603050405020304" pitchFamily="18" charset="0"/>
                        </a:rPr>
                        <a:t>Bedeutung der Wiederkunft für die ganze Welt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2173791968"/>
                  </a:ext>
                </a:extLst>
              </a:tr>
              <a:tr h="753331">
                <a:tc>
                  <a:txBody>
                    <a:bodyPr/>
                    <a:lstStyle/>
                    <a:p>
                      <a:pPr>
                        <a:lnSpc>
                          <a:spcPct val="107000"/>
                        </a:lnSpc>
                        <a:spcAft>
                          <a:spcPts val="0"/>
                        </a:spcAft>
                      </a:pPr>
                      <a:r>
                        <a:rPr lang="de-CH" sz="2800">
                          <a:effectLst/>
                          <a:latin typeface="Calibri" panose="020F0502020204030204" pitchFamily="34" charset="0"/>
                          <a:ea typeface="Calibri" panose="020F0502020204030204" pitchFamily="34" charset="0"/>
                          <a:cs typeface="Times New Roman" panose="02020603050405020304" pitchFamily="18" charset="0"/>
                        </a:rPr>
                        <a:t>Ermutigung zum Leben in der Heiligung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e-CH" sz="2800" dirty="0">
                          <a:effectLst/>
                          <a:latin typeface="Calibri" panose="020F0502020204030204" pitchFamily="34" charset="0"/>
                          <a:ea typeface="Calibri" panose="020F0502020204030204" pitchFamily="34" charset="0"/>
                          <a:cs typeface="Times New Roman" panose="02020603050405020304" pitchFamily="18" charset="0"/>
                        </a:rPr>
                        <a:t>Warnung vor falscher Heiligung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84312138"/>
                  </a:ext>
                </a:extLst>
              </a:tr>
            </a:tbl>
          </a:graphicData>
        </a:graphic>
      </p:graphicFrame>
      <p:sp>
        <p:nvSpPr>
          <p:cNvPr id="4" name="Rechteck 3">
            <a:extLst>
              <a:ext uri="{FF2B5EF4-FFF2-40B4-BE49-F238E27FC236}">
                <a16:creationId xmlns:a16="http://schemas.microsoft.com/office/drawing/2014/main" id="{2DF5C215-12DE-4E6F-A545-BDE37F90E90C}"/>
              </a:ext>
            </a:extLst>
          </p:cNvPr>
          <p:cNvSpPr/>
          <p:nvPr/>
        </p:nvSpPr>
        <p:spPr>
          <a:xfrm>
            <a:off x="902194" y="649026"/>
            <a:ext cx="497604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Verschiedene Töne in den Briefen</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838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649026"/>
            <a:ext cx="2837636"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Aufbau des Briefes</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graphicFrame>
        <p:nvGraphicFramePr>
          <p:cNvPr id="3" name="Tabelle 2">
            <a:extLst>
              <a:ext uri="{FF2B5EF4-FFF2-40B4-BE49-F238E27FC236}">
                <a16:creationId xmlns:a16="http://schemas.microsoft.com/office/drawing/2014/main" id="{4791AE36-7CA0-4F7F-8C26-CFE61BC0B340}"/>
              </a:ext>
            </a:extLst>
          </p:cNvPr>
          <p:cNvGraphicFramePr>
            <a:graphicFrameLocks noGrp="1"/>
          </p:cNvGraphicFramePr>
          <p:nvPr>
            <p:extLst>
              <p:ext uri="{D42A27DB-BD31-4B8C-83A1-F6EECF244321}">
                <p14:modId xmlns:p14="http://schemas.microsoft.com/office/powerpoint/2010/main" val="387125047"/>
              </p:ext>
            </p:extLst>
          </p:nvPr>
        </p:nvGraphicFramePr>
        <p:xfrm>
          <a:off x="343950" y="2114025"/>
          <a:ext cx="11509692" cy="3162649"/>
        </p:xfrm>
        <a:graphic>
          <a:graphicData uri="http://schemas.openxmlformats.org/drawingml/2006/table">
            <a:tbl>
              <a:tblPr firstRow="1" firstCol="1" bandRow="1"/>
              <a:tblGrid>
                <a:gridCol w="1849300">
                  <a:extLst>
                    <a:ext uri="{9D8B030D-6E8A-4147-A177-3AD203B41FA5}">
                      <a16:colId xmlns:a16="http://schemas.microsoft.com/office/drawing/2014/main" val="134065823"/>
                    </a:ext>
                  </a:extLst>
                </a:gridCol>
                <a:gridCol w="2085967">
                  <a:extLst>
                    <a:ext uri="{9D8B030D-6E8A-4147-A177-3AD203B41FA5}">
                      <a16:colId xmlns:a16="http://schemas.microsoft.com/office/drawing/2014/main" val="268302183"/>
                    </a:ext>
                  </a:extLst>
                </a:gridCol>
                <a:gridCol w="2924756">
                  <a:extLst>
                    <a:ext uri="{9D8B030D-6E8A-4147-A177-3AD203B41FA5}">
                      <a16:colId xmlns:a16="http://schemas.microsoft.com/office/drawing/2014/main" val="4078881176"/>
                    </a:ext>
                  </a:extLst>
                </a:gridCol>
                <a:gridCol w="2809175">
                  <a:extLst>
                    <a:ext uri="{9D8B030D-6E8A-4147-A177-3AD203B41FA5}">
                      <a16:colId xmlns:a16="http://schemas.microsoft.com/office/drawing/2014/main" val="1229774319"/>
                    </a:ext>
                  </a:extLst>
                </a:gridCol>
                <a:gridCol w="1840494">
                  <a:extLst>
                    <a:ext uri="{9D8B030D-6E8A-4147-A177-3AD203B41FA5}">
                      <a16:colId xmlns:a16="http://schemas.microsoft.com/office/drawing/2014/main" val="1350399266"/>
                    </a:ext>
                  </a:extLst>
                </a:gridCol>
              </a:tblGrid>
              <a:tr h="769293">
                <a:tc>
                  <a:txBody>
                    <a:bodyPr/>
                    <a:lstStyle/>
                    <a:p>
                      <a:pPr algn="ctr">
                        <a:spcAft>
                          <a:spcPts val="0"/>
                        </a:spcAft>
                      </a:pPr>
                      <a:r>
                        <a:rPr lang="de-CH" sz="2800" dirty="0">
                          <a:effectLst/>
                          <a:latin typeface="Calibri" panose="020F0502020204030204" pitchFamily="34" charset="0"/>
                          <a:ea typeface="Calibri" panose="020F0502020204030204" pitchFamily="34" charset="0"/>
                          <a:cs typeface="Times New Roman" panose="02020603050405020304" pitchFamily="18" charset="0"/>
                        </a:rPr>
                        <a:t>1,1 – 2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de-CH" sz="2800" dirty="0">
                          <a:effectLst/>
                          <a:latin typeface="Calibri" panose="020F0502020204030204" pitchFamily="34" charset="0"/>
                          <a:ea typeface="Calibri" panose="020F0502020204030204" pitchFamily="34" charset="0"/>
                          <a:cs typeface="Times New Roman" panose="02020603050405020304" pitchFamily="18" charset="0"/>
                        </a:rPr>
                        <a:t>1,3 – 12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CH" sz="2800" dirty="0">
                          <a:effectLst/>
                          <a:latin typeface="Calibri" panose="020F0502020204030204" pitchFamily="34" charset="0"/>
                          <a:ea typeface="Calibri" panose="020F0502020204030204" pitchFamily="34" charset="0"/>
                          <a:cs typeface="Times New Roman" panose="02020603050405020304" pitchFamily="18" charset="0"/>
                        </a:rPr>
                        <a:t>2,1 - 17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de-CH" sz="2800">
                          <a:effectLst/>
                          <a:latin typeface="Calibri" panose="020F0502020204030204" pitchFamily="34" charset="0"/>
                          <a:ea typeface="Calibri" panose="020F0502020204030204" pitchFamily="34" charset="0"/>
                          <a:cs typeface="Times New Roman" panose="02020603050405020304" pitchFamily="18" charset="0"/>
                        </a:rPr>
                        <a:t>3,1 - 15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CH" sz="2800" dirty="0">
                          <a:effectLst/>
                          <a:latin typeface="Calibri" panose="020F0502020204030204" pitchFamily="34" charset="0"/>
                          <a:ea typeface="Calibri" panose="020F0502020204030204" pitchFamily="34" charset="0"/>
                          <a:cs typeface="Times New Roman" panose="02020603050405020304" pitchFamily="18" charset="0"/>
                        </a:rPr>
                        <a:t>3,16 - 18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483297303"/>
                  </a:ext>
                </a:extLst>
              </a:tr>
              <a:tr h="2393356">
                <a:tc>
                  <a:txBody>
                    <a:bodyPr/>
                    <a:lstStyle/>
                    <a:p>
                      <a:pPr algn="ctr">
                        <a:spcAft>
                          <a:spcPts val="0"/>
                        </a:spcAft>
                      </a:pPr>
                      <a:r>
                        <a:rPr lang="de-CH" sz="2800" dirty="0">
                          <a:effectLst/>
                          <a:latin typeface="Calibri" panose="020F0502020204030204" pitchFamily="34" charset="0"/>
                          <a:ea typeface="Calibri" panose="020F0502020204030204" pitchFamily="34" charset="0"/>
                          <a:cs typeface="Times New Roman" panose="02020603050405020304" pitchFamily="18" charset="0"/>
                        </a:rPr>
                        <a:t>Anrede </a:t>
                      </a:r>
                    </a:p>
                    <a:p>
                      <a:pPr algn="ctr">
                        <a:spcAft>
                          <a:spcPts val="0"/>
                        </a:spcAft>
                      </a:pPr>
                      <a:r>
                        <a:rPr lang="de-CH" sz="2800" dirty="0">
                          <a:effectLst/>
                          <a:latin typeface="Calibri" panose="020F0502020204030204" pitchFamily="34" charset="0"/>
                          <a:ea typeface="Calibri" panose="020F0502020204030204" pitchFamily="34" charset="0"/>
                          <a:cs typeface="Times New Roman" panose="02020603050405020304" pitchFamily="18" charset="0"/>
                        </a:rPr>
                        <a:t>und Segens-wunsch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de-CH" sz="2800">
                          <a:effectLst/>
                          <a:latin typeface="Calibri" panose="020F0502020204030204" pitchFamily="34" charset="0"/>
                          <a:ea typeface="Calibri" panose="020F0502020204030204" pitchFamily="34" charset="0"/>
                          <a:cs typeface="Times New Roman" panose="02020603050405020304" pitchFamily="18" charset="0"/>
                        </a:rPr>
                        <a:t>Persönliche Teil,</a:t>
                      </a:r>
                    </a:p>
                    <a:p>
                      <a:pPr algn="ctr">
                        <a:spcAft>
                          <a:spcPts val="0"/>
                        </a:spcAft>
                      </a:pPr>
                      <a:r>
                        <a:rPr lang="de-CH" sz="2800">
                          <a:effectLst/>
                          <a:latin typeface="Calibri" panose="020F0502020204030204" pitchFamily="34" charset="0"/>
                          <a:ea typeface="Calibri" panose="020F0502020204030204" pitchFamily="34" charset="0"/>
                          <a:cs typeface="Times New Roman" panose="02020603050405020304" pitchFamily="18" charset="0"/>
                        </a:rPr>
                        <a:t>Ermutigung im Leid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CH" sz="2800" dirty="0">
                          <a:effectLst/>
                          <a:latin typeface="Calibri" panose="020F0502020204030204" pitchFamily="34" charset="0"/>
                          <a:ea typeface="Calibri" panose="020F0502020204030204" pitchFamily="34" charset="0"/>
                          <a:cs typeface="Times New Roman" panose="02020603050405020304" pitchFamily="18" charset="0"/>
                        </a:rPr>
                        <a:t>Lehrhafter Teil,</a:t>
                      </a:r>
                    </a:p>
                    <a:p>
                      <a:pPr algn="ctr">
                        <a:spcAft>
                          <a:spcPts val="0"/>
                        </a:spcAft>
                      </a:pPr>
                      <a:r>
                        <a:rPr lang="de-CH" sz="2800" dirty="0">
                          <a:effectLst/>
                          <a:latin typeface="Calibri" panose="020F0502020204030204" pitchFamily="34" charset="0"/>
                          <a:ea typeface="Calibri" panose="020F0502020204030204" pitchFamily="34" charset="0"/>
                          <a:cs typeface="Times New Roman" panose="02020603050405020304" pitchFamily="18" charset="0"/>
                        </a:rPr>
                        <a:t>Einsicht bezüglich der Lehre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de-CH" sz="2800" dirty="0">
                          <a:effectLst/>
                          <a:latin typeface="Calibri" panose="020F0502020204030204" pitchFamily="34" charset="0"/>
                          <a:ea typeface="Calibri" panose="020F0502020204030204" pitchFamily="34" charset="0"/>
                          <a:cs typeface="Times New Roman" panose="02020603050405020304" pitchFamily="18" charset="0"/>
                        </a:rPr>
                        <a:t>Praktischer Teil,</a:t>
                      </a:r>
                    </a:p>
                    <a:p>
                      <a:pPr algn="ctr">
                        <a:spcAft>
                          <a:spcPts val="0"/>
                        </a:spcAft>
                      </a:pPr>
                      <a:r>
                        <a:rPr lang="de-CH" sz="2800" dirty="0">
                          <a:effectLst/>
                          <a:latin typeface="Calibri" panose="020F0502020204030204" pitchFamily="34" charset="0"/>
                          <a:ea typeface="Calibri" panose="020F0502020204030204" pitchFamily="34" charset="0"/>
                          <a:cs typeface="Times New Roman" panose="02020603050405020304" pitchFamily="18" charset="0"/>
                        </a:rPr>
                        <a:t>Befähigung zum Leben</a:t>
                      </a:r>
                    </a:p>
                    <a:p>
                      <a:pPr>
                        <a:spcAft>
                          <a:spcPts val="0"/>
                        </a:spcAft>
                      </a:pPr>
                      <a:r>
                        <a:rPr lang="de-CH" sz="28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CH" sz="2800" dirty="0">
                          <a:effectLst/>
                          <a:latin typeface="Calibri" panose="020F0502020204030204" pitchFamily="34" charset="0"/>
                          <a:ea typeface="Calibri" panose="020F0502020204030204" pitchFamily="34" charset="0"/>
                          <a:cs typeface="Times New Roman" panose="02020603050405020304" pitchFamily="18" charset="0"/>
                        </a:rPr>
                        <a:t>Gruss </a:t>
                      </a:r>
                    </a:p>
                    <a:p>
                      <a:pPr algn="ctr">
                        <a:spcAft>
                          <a:spcPts val="0"/>
                        </a:spcAft>
                      </a:pPr>
                      <a:r>
                        <a:rPr lang="de-CH" sz="2800" dirty="0">
                          <a:effectLst/>
                          <a:latin typeface="Calibri" panose="020F0502020204030204" pitchFamily="34" charset="0"/>
                          <a:ea typeface="Calibri" panose="020F0502020204030204" pitchFamily="34" charset="0"/>
                          <a:cs typeface="Times New Roman" panose="02020603050405020304" pitchFamily="18" charset="0"/>
                        </a:rPr>
                        <a:t>und Segens-wunsch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784295734"/>
                  </a:ext>
                </a:extLst>
              </a:tr>
            </a:tbl>
          </a:graphicData>
        </a:graphic>
      </p:graphicFrame>
    </p:spTree>
    <p:extLst>
      <p:ext uri="{BB962C8B-B14F-4D97-AF65-F5344CB8AC3E}">
        <p14:creationId xmlns:p14="http://schemas.microsoft.com/office/powerpoint/2010/main" val="2349366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1</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5443670" cy="532903"/>
          </a:xfrm>
          <a:prstGeom prst="rect">
            <a:avLst/>
          </a:prstGeom>
        </p:spPr>
        <p:txBody>
          <a:bodyPr wrap="none">
            <a:spAutoFit/>
          </a:bodyPr>
          <a:lstStyle/>
          <a:p>
            <a:pPr>
              <a:lnSpc>
                <a:spcPct val="107000"/>
              </a:lnSpc>
              <a:spcBef>
                <a:spcPts val="200"/>
              </a:spcBef>
              <a:spcAft>
                <a:spcPts val="0"/>
              </a:spcAft>
            </a:pPr>
            <a:r>
              <a:rPr lang="de-CH" sz="2800" b="1" dirty="0">
                <a:solidFill>
                  <a:srgbClr val="000000"/>
                </a:solidFill>
                <a:latin typeface="Calibri Light" panose="020F0302020204030204" pitchFamily="34" charset="0"/>
                <a:ea typeface="Times New Roman" panose="02020603050405020304" pitchFamily="18" charset="0"/>
                <a:cs typeface="Times New Roman" panose="02020603050405020304" pitchFamily="18" charset="0"/>
              </a:rPr>
              <a:t>Die Ermutigung zur Danksagung (1-4)</a:t>
            </a:r>
          </a:p>
        </p:txBody>
      </p:sp>
      <p:sp>
        <p:nvSpPr>
          <p:cNvPr id="7" name="Rechteck 6">
            <a:extLst>
              <a:ext uri="{FF2B5EF4-FFF2-40B4-BE49-F238E27FC236}">
                <a16:creationId xmlns:a16="http://schemas.microsoft.com/office/drawing/2014/main" id="{5CD2B4C0-C691-4895-BD67-3505C2371F60}"/>
              </a:ext>
            </a:extLst>
          </p:cNvPr>
          <p:cNvSpPr/>
          <p:nvPr/>
        </p:nvSpPr>
        <p:spPr>
          <a:xfrm>
            <a:off x="608579" y="2927369"/>
            <a:ext cx="10985006" cy="954107"/>
          </a:xfrm>
          <a:prstGeom prst="rect">
            <a:avLst/>
          </a:prstGeom>
        </p:spPr>
        <p:txBody>
          <a:bodyPr wrap="square">
            <a:spAutoFit/>
          </a:bodyPr>
          <a:lstStyle/>
          <a:p>
            <a:r>
              <a:rPr lang="de-CH" sz="2800" dirty="0"/>
              <a:t>"3 Wir sind es Gott schuldig, allezeit für euch zu danken, Brüder, wie es sich auch geziemt, …" 2 Thess 1,3</a:t>
            </a:r>
          </a:p>
        </p:txBody>
      </p:sp>
    </p:spTree>
    <p:extLst>
      <p:ext uri="{BB962C8B-B14F-4D97-AF65-F5344CB8AC3E}">
        <p14:creationId xmlns:p14="http://schemas.microsoft.com/office/powerpoint/2010/main" val="1522242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1</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5443670" cy="532903"/>
          </a:xfrm>
          <a:prstGeom prst="rect">
            <a:avLst/>
          </a:prstGeom>
        </p:spPr>
        <p:txBody>
          <a:bodyPr wrap="none">
            <a:spAutoFit/>
          </a:bodyPr>
          <a:lstStyle/>
          <a:p>
            <a:pPr>
              <a:lnSpc>
                <a:spcPct val="107000"/>
              </a:lnSpc>
              <a:spcBef>
                <a:spcPts val="200"/>
              </a:spcBef>
              <a:spcAft>
                <a:spcPts val="0"/>
              </a:spcAft>
            </a:pPr>
            <a:r>
              <a:rPr lang="de-CH" sz="2800" b="1" dirty="0">
                <a:solidFill>
                  <a:srgbClr val="000000"/>
                </a:solidFill>
                <a:latin typeface="Calibri Light" panose="020F0302020204030204" pitchFamily="34" charset="0"/>
                <a:ea typeface="Times New Roman" panose="02020603050405020304" pitchFamily="18" charset="0"/>
                <a:cs typeface="Times New Roman" panose="02020603050405020304" pitchFamily="18" charset="0"/>
              </a:rPr>
              <a:t>Die Ermutigung zur Danksagung (1-4)</a:t>
            </a:r>
          </a:p>
        </p:txBody>
      </p:sp>
      <p:sp>
        <p:nvSpPr>
          <p:cNvPr id="4" name="Rechteck 3">
            <a:extLst>
              <a:ext uri="{FF2B5EF4-FFF2-40B4-BE49-F238E27FC236}">
                <a16:creationId xmlns:a16="http://schemas.microsoft.com/office/drawing/2014/main" id="{16A4E4E8-3F5A-4BE5-8CA8-DA89B9769C26}"/>
              </a:ext>
            </a:extLst>
          </p:cNvPr>
          <p:cNvSpPr/>
          <p:nvPr/>
        </p:nvSpPr>
        <p:spPr>
          <a:xfrm>
            <a:off x="608579" y="2086654"/>
            <a:ext cx="3977243"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Ihr Glaube nahm zu (3a)</a:t>
            </a:r>
            <a:endParaRPr lang="de-CH" sz="2800" dirty="0"/>
          </a:p>
        </p:txBody>
      </p:sp>
      <p:sp>
        <p:nvSpPr>
          <p:cNvPr id="7" name="Rechteck 6">
            <a:extLst>
              <a:ext uri="{FF2B5EF4-FFF2-40B4-BE49-F238E27FC236}">
                <a16:creationId xmlns:a16="http://schemas.microsoft.com/office/drawing/2014/main" id="{5CD2B4C0-C691-4895-BD67-3505C2371F60}"/>
              </a:ext>
            </a:extLst>
          </p:cNvPr>
          <p:cNvSpPr/>
          <p:nvPr/>
        </p:nvSpPr>
        <p:spPr>
          <a:xfrm>
            <a:off x="608579" y="2927369"/>
            <a:ext cx="10985006" cy="1384995"/>
          </a:xfrm>
          <a:prstGeom prst="rect">
            <a:avLst/>
          </a:prstGeom>
        </p:spPr>
        <p:txBody>
          <a:bodyPr wrap="square">
            <a:spAutoFit/>
          </a:bodyPr>
          <a:lstStyle/>
          <a:p>
            <a:r>
              <a:rPr lang="de-CH" sz="2800" dirty="0"/>
              <a:t>"3 Wir sind es Gott schuldig, allezeit für euch zu danken, Brüder, wie es sich auch geziemt, weil </a:t>
            </a:r>
            <a:r>
              <a:rPr lang="de-CH" sz="2800" u="sng" dirty="0"/>
              <a:t>euer Glaube über die Maßen wächst</a:t>
            </a:r>
            <a:r>
              <a:rPr lang="de-CH" sz="2800" dirty="0"/>
              <a:t> und die Liebe jedes Einzelnen von euch zunimmt allen gegenüber," 2 Thess 1,3</a:t>
            </a:r>
          </a:p>
        </p:txBody>
      </p:sp>
    </p:spTree>
    <p:extLst>
      <p:ext uri="{BB962C8B-B14F-4D97-AF65-F5344CB8AC3E}">
        <p14:creationId xmlns:p14="http://schemas.microsoft.com/office/powerpoint/2010/main" val="260165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1</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5443670" cy="532903"/>
          </a:xfrm>
          <a:prstGeom prst="rect">
            <a:avLst/>
          </a:prstGeom>
        </p:spPr>
        <p:txBody>
          <a:bodyPr wrap="none">
            <a:spAutoFit/>
          </a:bodyPr>
          <a:lstStyle/>
          <a:p>
            <a:pPr>
              <a:lnSpc>
                <a:spcPct val="107000"/>
              </a:lnSpc>
              <a:spcBef>
                <a:spcPts val="200"/>
              </a:spcBef>
              <a:spcAft>
                <a:spcPts val="0"/>
              </a:spcAft>
            </a:pPr>
            <a:r>
              <a:rPr lang="de-CH" sz="2800" b="1" dirty="0">
                <a:solidFill>
                  <a:srgbClr val="000000"/>
                </a:solidFill>
                <a:latin typeface="Calibri Light" panose="020F0302020204030204" pitchFamily="34" charset="0"/>
                <a:ea typeface="Times New Roman" panose="02020603050405020304" pitchFamily="18" charset="0"/>
                <a:cs typeface="Times New Roman" panose="02020603050405020304" pitchFamily="18" charset="0"/>
              </a:rPr>
              <a:t>Die Ermutigung zur Danksagung (1-4)</a:t>
            </a:r>
          </a:p>
        </p:txBody>
      </p:sp>
      <p:sp>
        <p:nvSpPr>
          <p:cNvPr id="4" name="Rechteck 3">
            <a:extLst>
              <a:ext uri="{FF2B5EF4-FFF2-40B4-BE49-F238E27FC236}">
                <a16:creationId xmlns:a16="http://schemas.microsoft.com/office/drawing/2014/main" id="{16A4E4E8-3F5A-4BE5-8CA8-DA89B9769C26}"/>
              </a:ext>
            </a:extLst>
          </p:cNvPr>
          <p:cNvSpPr/>
          <p:nvPr/>
        </p:nvSpPr>
        <p:spPr>
          <a:xfrm>
            <a:off x="608579" y="2086654"/>
            <a:ext cx="4696414"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Ihre Liebe war überreich (3b)</a:t>
            </a:r>
            <a:endParaRPr lang="de-CH" sz="2800" dirty="0"/>
          </a:p>
        </p:txBody>
      </p:sp>
      <p:sp>
        <p:nvSpPr>
          <p:cNvPr id="7" name="Rechteck 6">
            <a:extLst>
              <a:ext uri="{FF2B5EF4-FFF2-40B4-BE49-F238E27FC236}">
                <a16:creationId xmlns:a16="http://schemas.microsoft.com/office/drawing/2014/main" id="{5CD2B4C0-C691-4895-BD67-3505C2371F60}"/>
              </a:ext>
            </a:extLst>
          </p:cNvPr>
          <p:cNvSpPr/>
          <p:nvPr/>
        </p:nvSpPr>
        <p:spPr>
          <a:xfrm>
            <a:off x="608579" y="2927369"/>
            <a:ext cx="10985006" cy="1384995"/>
          </a:xfrm>
          <a:prstGeom prst="rect">
            <a:avLst/>
          </a:prstGeom>
        </p:spPr>
        <p:txBody>
          <a:bodyPr wrap="square">
            <a:spAutoFit/>
          </a:bodyPr>
          <a:lstStyle/>
          <a:p>
            <a:r>
              <a:rPr lang="de-CH" sz="2800" dirty="0"/>
              <a:t>"3 Wir sind es Gott schuldig, allezeit für euch zu danken, Brüder, wie es sich auch geziemt, weil euer Glaube über die Maßen wächst und </a:t>
            </a:r>
            <a:r>
              <a:rPr lang="de-CH" sz="2800" u="sng" dirty="0"/>
              <a:t>die Liebe jedes Einzelnen von euch zunimmt </a:t>
            </a:r>
            <a:r>
              <a:rPr lang="de-CH" sz="2800" dirty="0"/>
              <a:t>allen gegenüber," 2 Thess 1,3</a:t>
            </a:r>
          </a:p>
        </p:txBody>
      </p:sp>
    </p:spTree>
    <p:extLst>
      <p:ext uri="{BB962C8B-B14F-4D97-AF65-F5344CB8AC3E}">
        <p14:creationId xmlns:p14="http://schemas.microsoft.com/office/powerpoint/2010/main" val="18448110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1</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5443670" cy="532903"/>
          </a:xfrm>
          <a:prstGeom prst="rect">
            <a:avLst/>
          </a:prstGeom>
        </p:spPr>
        <p:txBody>
          <a:bodyPr wrap="none">
            <a:spAutoFit/>
          </a:bodyPr>
          <a:lstStyle/>
          <a:p>
            <a:pPr>
              <a:lnSpc>
                <a:spcPct val="107000"/>
              </a:lnSpc>
              <a:spcBef>
                <a:spcPts val="200"/>
              </a:spcBef>
              <a:spcAft>
                <a:spcPts val="0"/>
              </a:spcAft>
            </a:pPr>
            <a:r>
              <a:rPr lang="de-CH" sz="2800" b="1" dirty="0">
                <a:solidFill>
                  <a:srgbClr val="000000"/>
                </a:solidFill>
                <a:latin typeface="Calibri Light" panose="020F0302020204030204" pitchFamily="34" charset="0"/>
                <a:ea typeface="Times New Roman" panose="02020603050405020304" pitchFamily="18" charset="0"/>
                <a:cs typeface="Times New Roman" panose="02020603050405020304" pitchFamily="18" charset="0"/>
              </a:rPr>
              <a:t>Die Ermutigung zur Danksagung (1-4)</a:t>
            </a:r>
          </a:p>
        </p:txBody>
      </p:sp>
      <p:sp>
        <p:nvSpPr>
          <p:cNvPr id="4" name="Rechteck 3">
            <a:extLst>
              <a:ext uri="{FF2B5EF4-FFF2-40B4-BE49-F238E27FC236}">
                <a16:creationId xmlns:a16="http://schemas.microsoft.com/office/drawing/2014/main" id="{16A4E4E8-3F5A-4BE5-8CA8-DA89B9769C26}"/>
              </a:ext>
            </a:extLst>
          </p:cNvPr>
          <p:cNvSpPr/>
          <p:nvPr/>
        </p:nvSpPr>
        <p:spPr>
          <a:xfrm>
            <a:off x="608579" y="2086654"/>
            <a:ext cx="3996543"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Ihre Geduld nahm zu (4)</a:t>
            </a:r>
            <a:endParaRPr lang="de-CH" sz="2800" dirty="0"/>
          </a:p>
        </p:txBody>
      </p:sp>
      <p:sp>
        <p:nvSpPr>
          <p:cNvPr id="7" name="Rechteck 6">
            <a:extLst>
              <a:ext uri="{FF2B5EF4-FFF2-40B4-BE49-F238E27FC236}">
                <a16:creationId xmlns:a16="http://schemas.microsoft.com/office/drawing/2014/main" id="{5CD2B4C0-C691-4895-BD67-3505C2371F60}"/>
              </a:ext>
            </a:extLst>
          </p:cNvPr>
          <p:cNvSpPr/>
          <p:nvPr/>
        </p:nvSpPr>
        <p:spPr>
          <a:xfrm>
            <a:off x="608579" y="2927369"/>
            <a:ext cx="10985006" cy="1815882"/>
          </a:xfrm>
          <a:prstGeom prst="rect">
            <a:avLst/>
          </a:prstGeom>
        </p:spPr>
        <p:txBody>
          <a:bodyPr wrap="square">
            <a:spAutoFit/>
          </a:bodyPr>
          <a:lstStyle/>
          <a:p>
            <a:r>
              <a:rPr lang="de-CH" sz="2800" dirty="0"/>
              <a:t>"4 sodass wir selbst uns im Hinblick auf euch rühmen in den Gemeinden Gottes wegen eures </a:t>
            </a:r>
            <a:r>
              <a:rPr lang="de-CH" sz="2800" u="sng" dirty="0"/>
              <a:t>standhaften Ausharrens und eurer Glaubenstreue</a:t>
            </a:r>
            <a:r>
              <a:rPr lang="de-CH" sz="2800" dirty="0"/>
              <a:t> in allen euren Verfolgungen und Bedrängnissen, die ihr zu ertragen habt."</a:t>
            </a:r>
          </a:p>
          <a:p>
            <a:r>
              <a:rPr lang="de-CH" sz="2800" dirty="0"/>
              <a:t>2 Thess 1,4</a:t>
            </a:r>
          </a:p>
        </p:txBody>
      </p:sp>
    </p:spTree>
    <p:extLst>
      <p:ext uri="{BB962C8B-B14F-4D97-AF65-F5344CB8AC3E}">
        <p14:creationId xmlns:p14="http://schemas.microsoft.com/office/powerpoint/2010/main" val="3456403646"/>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2051</Words>
  <Application>Microsoft Office PowerPoint</Application>
  <PresentationFormat>Breitbild</PresentationFormat>
  <Paragraphs>171</Paragraphs>
  <Slides>32</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32</vt:i4>
      </vt:variant>
    </vt:vector>
  </HeadingPairs>
  <TitlesOfParts>
    <vt:vector size="38" baseType="lpstr">
      <vt:lpstr>Arial</vt:lpstr>
      <vt:lpstr>Calibri</vt:lpstr>
      <vt:lpstr>Calibri Light</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Mike</dc:creator>
  <cp:lastModifiedBy>Mätthu</cp:lastModifiedBy>
  <cp:revision>676</cp:revision>
  <cp:lastPrinted>2019-08-13T14:18:40Z</cp:lastPrinted>
  <dcterms:created xsi:type="dcterms:W3CDTF">2018-08-12T05:46:28Z</dcterms:created>
  <dcterms:modified xsi:type="dcterms:W3CDTF">2021-01-15T13:36:47Z</dcterms:modified>
</cp:coreProperties>
</file>