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91" r:id="rId2"/>
    <p:sldId id="601" r:id="rId3"/>
    <p:sldId id="531" r:id="rId4"/>
    <p:sldId id="569" r:id="rId5"/>
    <p:sldId id="574" r:id="rId6"/>
    <p:sldId id="613" r:id="rId7"/>
    <p:sldId id="663" r:id="rId8"/>
    <p:sldId id="664" r:id="rId9"/>
    <p:sldId id="614" r:id="rId10"/>
    <p:sldId id="651" r:id="rId11"/>
    <p:sldId id="652" r:id="rId12"/>
    <p:sldId id="653" r:id="rId13"/>
    <p:sldId id="616" r:id="rId14"/>
    <p:sldId id="617" r:id="rId15"/>
    <p:sldId id="618" r:id="rId16"/>
    <p:sldId id="660" r:id="rId17"/>
    <p:sldId id="619" r:id="rId18"/>
    <p:sldId id="620" r:id="rId19"/>
    <p:sldId id="621" r:id="rId20"/>
    <p:sldId id="665" r:id="rId21"/>
    <p:sldId id="622" r:id="rId22"/>
    <p:sldId id="623" r:id="rId23"/>
    <p:sldId id="624" r:id="rId24"/>
    <p:sldId id="625" r:id="rId25"/>
    <p:sldId id="627" r:id="rId26"/>
    <p:sldId id="628" r:id="rId27"/>
    <p:sldId id="630" r:id="rId28"/>
    <p:sldId id="629" r:id="rId29"/>
    <p:sldId id="631" r:id="rId30"/>
    <p:sldId id="632" r:id="rId31"/>
    <p:sldId id="633" r:id="rId32"/>
    <p:sldId id="634" r:id="rId33"/>
    <p:sldId id="635" r:id="rId34"/>
    <p:sldId id="637" r:id="rId35"/>
    <p:sldId id="636" r:id="rId36"/>
    <p:sldId id="638" r:id="rId37"/>
    <p:sldId id="639" r:id="rId38"/>
    <p:sldId id="640" r:id="rId39"/>
    <p:sldId id="641" r:id="rId40"/>
    <p:sldId id="642" r:id="rId41"/>
    <p:sldId id="643" r:id="rId42"/>
    <p:sldId id="644" r:id="rId43"/>
    <p:sldId id="661" r:id="rId44"/>
    <p:sldId id="662" r:id="rId45"/>
    <p:sldId id="645" r:id="rId46"/>
    <p:sldId id="646" r:id="rId47"/>
    <p:sldId id="667" r:id="rId48"/>
    <p:sldId id="648" r:id="rId49"/>
    <p:sldId id="649" r:id="rId50"/>
    <p:sldId id="650" r:id="rId51"/>
    <p:sldId id="570" r:id="rId52"/>
  </p:sldIdLst>
  <p:sldSz cx="12192000" cy="6858000"/>
  <p:notesSz cx="6742113" cy="9872663"/>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66CCFF"/>
    <a:srgbClr val="3399FF"/>
    <a:srgbClr val="CC0066"/>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ittlere Formatvorlage 2 - Akz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7" autoAdjust="0"/>
    <p:restoredTop sz="94660" autoAdjust="0"/>
  </p:normalViewPr>
  <p:slideViewPr>
    <p:cSldViewPr snapToGrid="0">
      <p:cViewPr varScale="1">
        <p:scale>
          <a:sx n="114" d="100"/>
          <a:sy n="114" d="100"/>
        </p:scale>
        <p:origin x="414" y="108"/>
      </p:cViewPr>
      <p:guideLst>
        <p:guide orient="horz" pos="2160"/>
        <p:guide pos="3840"/>
      </p:guideLst>
    </p:cSldViewPr>
  </p:slideViewPr>
  <p:outlineViewPr>
    <p:cViewPr>
      <p:scale>
        <a:sx n="33" d="100"/>
        <a:sy n="33" d="100"/>
      </p:scale>
      <p:origin x="0" y="2898"/>
    </p:cViewPr>
  </p:outlin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theme" Target="theme/theme1.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ABD7CE7-2DB1-4AF6-A0CF-700C2A751B25}"/>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91D32DCB-3ED5-406E-A743-AE4A9138415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BEF23B1A-96F3-4F0F-BFD2-4C84241104C1}"/>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2E05BB20-5DCD-4760-9D5E-988C0503BB5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7BB85F7-8805-41EF-A275-7C0285D50BE4}"/>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016809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E6D30CB-1657-4FA1-903F-161524140F17}"/>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51A94D06-4036-4BF4-ACEB-4528D840FE9A}"/>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92E8DDB8-B72D-46C5-9063-3BDE6D2862AD}"/>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F6542659-DAC6-4426-B04C-9806088DA22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87F2D852-73B3-4FA5-9623-1E47AB4FB7E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7336940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43E65004-336F-44A3-84A8-5BD8175DF612}"/>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40EA1F4F-7F10-4E0A-93CD-3C363B727A43}"/>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E9E2BEBF-AAC5-4D43-B70E-A04EEF2F7A7F}"/>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48B2E89A-CF8F-4D6D-AF35-EB171072BA42}"/>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FAB6095-5F4C-42A4-80F1-F4051660D9F5}"/>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369504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elfolie">
    <p:spTree>
      <p:nvGrpSpPr>
        <p:cNvPr id="1" name=""/>
        <p:cNvGrpSpPr/>
        <p:nvPr/>
      </p:nvGrpSpPr>
      <p:grpSpPr>
        <a:xfrm>
          <a:off x="0" y="0"/>
          <a:ext cx="0" cy="0"/>
          <a:chOff x="0" y="0"/>
          <a:chExt cx="0" cy="0"/>
        </a:xfrm>
      </p:grpSpPr>
      <p:sp>
        <p:nvSpPr>
          <p:cNvPr id="4" name="Datumsplatzhalter 3"/>
          <p:cNvSpPr>
            <a:spLocks noGrp="1"/>
          </p:cNvSpPr>
          <p:nvPr>
            <p:ph type="dt" sz="half" idx="10"/>
          </p:nvPr>
        </p:nvSpPr>
        <p:spPr/>
        <p:txBody>
          <a:bodyPr/>
          <a:lstStyle/>
          <a:p>
            <a:fld id="{6DEDF089-39DA-47E3-A74C-E64C6DBBD5AE}" type="datetimeFigureOut">
              <a:rPr lang="de-CH" smtClean="0"/>
              <a:t>06.01.2021</a:t>
            </a:fld>
            <a:endParaRPr lang="de-CH" dirty="0"/>
          </a:p>
        </p:txBody>
      </p:sp>
      <p:sp>
        <p:nvSpPr>
          <p:cNvPr id="5" name="Fußzeilenplatzhalter 4"/>
          <p:cNvSpPr>
            <a:spLocks noGrp="1"/>
          </p:cNvSpPr>
          <p:nvPr>
            <p:ph type="ftr" sz="quarter" idx="11"/>
          </p:nvPr>
        </p:nvSpPr>
        <p:spPr/>
        <p:txBody>
          <a:bodyPr/>
          <a:lstStyle/>
          <a:p>
            <a:endParaRPr lang="de-CH" dirty="0"/>
          </a:p>
        </p:txBody>
      </p:sp>
      <p:sp>
        <p:nvSpPr>
          <p:cNvPr id="6" name="Foliennummernplatzhalter 5"/>
          <p:cNvSpPr>
            <a:spLocks noGrp="1"/>
          </p:cNvSpPr>
          <p:nvPr>
            <p:ph type="sldNum" sz="quarter" idx="12"/>
          </p:nvPr>
        </p:nvSpPr>
        <p:spPr/>
        <p:txBody>
          <a:bodyPr/>
          <a:lstStyle/>
          <a:p>
            <a:fld id="{7D2E9142-EC7B-4178-ABB6-310B1AAD4A55}" type="slidenum">
              <a:rPr lang="de-CH" smtClean="0"/>
              <a:t>‹Nr.›</a:t>
            </a:fld>
            <a:endParaRPr lang="de-CH" dirty="0"/>
          </a:p>
        </p:txBody>
      </p:sp>
    </p:spTree>
    <p:extLst>
      <p:ext uri="{BB962C8B-B14F-4D97-AF65-F5344CB8AC3E}">
        <p14:creationId xmlns:p14="http://schemas.microsoft.com/office/powerpoint/2010/main" val="20973035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98CD364-4700-4021-8F2E-36B088308AA3}"/>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31206AB2-998A-4A8A-BB3F-E86453B83336}"/>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2D6E1858-1D4C-4ADD-B509-1F04E75243FE}"/>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95C59EC5-C91E-46FC-8100-8D0AB9B55B1C}"/>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25601D86-82B7-4B9B-912E-5DEABD9852ED}"/>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1712210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DDFF81D-87E6-41EC-A954-ACA41584E5E4}"/>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982A3BA4-578F-4055-B266-4B992E82B1E4}"/>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8409907-D7A5-4B12-B3C9-2AA2CE918A2D}"/>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B1C82FC5-7446-4D67-9B17-F0C553B5CB7A}"/>
              </a:ext>
            </a:extLst>
          </p:cNvPr>
          <p:cNvSpPr>
            <a:spLocks noGrp="1"/>
          </p:cNvSpPr>
          <p:nvPr>
            <p:ph type="ftr" sz="quarter" idx="11"/>
          </p:nvPr>
        </p:nvSpPr>
        <p:spPr/>
        <p:txBody>
          <a:bodyPr/>
          <a:lstStyle/>
          <a:p>
            <a:endParaRPr lang="de-CH" dirty="0"/>
          </a:p>
        </p:txBody>
      </p:sp>
      <p:sp>
        <p:nvSpPr>
          <p:cNvPr id="6" name="Foliennummernplatzhalter 5">
            <a:extLst>
              <a:ext uri="{FF2B5EF4-FFF2-40B4-BE49-F238E27FC236}">
                <a16:creationId xmlns:a16="http://schemas.microsoft.com/office/drawing/2014/main" id="{41F5F2E0-2353-473D-A61F-F4EF6B54E071}"/>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26300889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FCE4132A-EE5A-488A-9B3D-340F9899BB5D}"/>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6965D868-C7E8-49B4-A02B-D4CCC5B6F65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DE501BB0-9E49-46B0-9901-FC42B12B7767}"/>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46FD0CDA-4EBC-4AF5-9AA0-9D5E46821411}"/>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6" name="Fußzeilenplatzhalter 5">
            <a:extLst>
              <a:ext uri="{FF2B5EF4-FFF2-40B4-BE49-F238E27FC236}">
                <a16:creationId xmlns:a16="http://schemas.microsoft.com/office/drawing/2014/main" id="{8811F98A-9D23-49CA-956E-38001D1AF024}"/>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EDF1F2D-2700-4CE5-874E-E7647953A703}"/>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342165403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6DF36BBD-C2D6-4AFA-A9A8-03B1E2C6CB19}"/>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E910BEDD-D6C3-40E8-954B-EC17C8D8A4C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70C77C37-93CC-45A8-8BAC-5855B8F7C46E}"/>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8DEDC76C-9014-405D-AD19-5DC13A1DE48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E48BB4DE-4C7B-4716-A81B-B57C41815951}"/>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482359C6-AEA3-4B63-8993-CB4563C1AD24}"/>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8" name="Fußzeilenplatzhalter 7">
            <a:extLst>
              <a:ext uri="{FF2B5EF4-FFF2-40B4-BE49-F238E27FC236}">
                <a16:creationId xmlns:a16="http://schemas.microsoft.com/office/drawing/2014/main" id="{320B9363-56C1-41C6-9A23-DEA4A69272D3}"/>
              </a:ext>
            </a:extLst>
          </p:cNvPr>
          <p:cNvSpPr>
            <a:spLocks noGrp="1"/>
          </p:cNvSpPr>
          <p:nvPr>
            <p:ph type="ftr" sz="quarter" idx="11"/>
          </p:nvPr>
        </p:nvSpPr>
        <p:spPr/>
        <p:txBody>
          <a:bodyPr/>
          <a:lstStyle/>
          <a:p>
            <a:endParaRPr lang="de-CH" dirty="0"/>
          </a:p>
        </p:txBody>
      </p:sp>
      <p:sp>
        <p:nvSpPr>
          <p:cNvPr id="9" name="Foliennummernplatzhalter 8">
            <a:extLst>
              <a:ext uri="{FF2B5EF4-FFF2-40B4-BE49-F238E27FC236}">
                <a16:creationId xmlns:a16="http://schemas.microsoft.com/office/drawing/2014/main" id="{2C01CC76-0673-4BF6-A7CE-998944A28D9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86024324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8D4ED79-DC66-4940-8719-19CC1329C9C8}"/>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9A08B6F9-0046-400B-B7DE-E02781BD3544}"/>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4" name="Fußzeilenplatzhalter 3">
            <a:extLst>
              <a:ext uri="{FF2B5EF4-FFF2-40B4-BE49-F238E27FC236}">
                <a16:creationId xmlns:a16="http://schemas.microsoft.com/office/drawing/2014/main" id="{6F19CFC8-DB1C-4D03-9B72-4747664E3732}"/>
              </a:ext>
            </a:extLst>
          </p:cNvPr>
          <p:cNvSpPr>
            <a:spLocks noGrp="1"/>
          </p:cNvSpPr>
          <p:nvPr>
            <p:ph type="ftr" sz="quarter" idx="11"/>
          </p:nvPr>
        </p:nvSpPr>
        <p:spPr/>
        <p:txBody>
          <a:bodyPr/>
          <a:lstStyle/>
          <a:p>
            <a:endParaRPr lang="de-CH" dirty="0"/>
          </a:p>
        </p:txBody>
      </p:sp>
      <p:sp>
        <p:nvSpPr>
          <p:cNvPr id="5" name="Foliennummernplatzhalter 4">
            <a:extLst>
              <a:ext uri="{FF2B5EF4-FFF2-40B4-BE49-F238E27FC236}">
                <a16:creationId xmlns:a16="http://schemas.microsoft.com/office/drawing/2014/main" id="{F1498AED-C42A-4C99-AC5C-48A9537F60C8}"/>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7142847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4BF38C16-A59E-407F-A95C-C6905CB042E3}"/>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3" name="Fußzeilenplatzhalter 2">
            <a:extLst>
              <a:ext uri="{FF2B5EF4-FFF2-40B4-BE49-F238E27FC236}">
                <a16:creationId xmlns:a16="http://schemas.microsoft.com/office/drawing/2014/main" id="{8F9EE877-C1C5-4795-8461-AD707E5B4C61}"/>
              </a:ext>
            </a:extLst>
          </p:cNvPr>
          <p:cNvSpPr>
            <a:spLocks noGrp="1"/>
          </p:cNvSpPr>
          <p:nvPr>
            <p:ph type="ftr" sz="quarter" idx="11"/>
          </p:nvPr>
        </p:nvSpPr>
        <p:spPr/>
        <p:txBody>
          <a:bodyPr/>
          <a:lstStyle/>
          <a:p>
            <a:endParaRPr lang="de-CH" dirty="0"/>
          </a:p>
        </p:txBody>
      </p:sp>
      <p:sp>
        <p:nvSpPr>
          <p:cNvPr id="4" name="Foliennummernplatzhalter 3">
            <a:extLst>
              <a:ext uri="{FF2B5EF4-FFF2-40B4-BE49-F238E27FC236}">
                <a16:creationId xmlns:a16="http://schemas.microsoft.com/office/drawing/2014/main" id="{FCC84BEF-EBCD-4583-AB65-42AF29F8E87F}"/>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6546381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374F4727-1538-439D-84A0-A54F00A4C935}"/>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5A7B8EF9-A9C2-424D-89BA-FC57AA77FA31}"/>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FABF0ACE-E9BE-492C-BD12-28E61284A1FD}"/>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E0D299D-222D-44B7-8E23-A1D3F7591BF0}"/>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6" name="Fußzeilenplatzhalter 5">
            <a:extLst>
              <a:ext uri="{FF2B5EF4-FFF2-40B4-BE49-F238E27FC236}">
                <a16:creationId xmlns:a16="http://schemas.microsoft.com/office/drawing/2014/main" id="{BDDF0475-7058-4858-B2E6-5AD06A6440B6}"/>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EE66D134-F535-4DF3-9799-55CD813A0496}"/>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401069956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E7C2FDA9-B748-416B-BDDB-E384A727D563}"/>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933A6277-9647-48CE-8F33-88191EF21BFB}"/>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dirty="0"/>
          </a:p>
        </p:txBody>
      </p:sp>
      <p:sp>
        <p:nvSpPr>
          <p:cNvPr id="4" name="Textplatzhalter 3">
            <a:extLst>
              <a:ext uri="{FF2B5EF4-FFF2-40B4-BE49-F238E27FC236}">
                <a16:creationId xmlns:a16="http://schemas.microsoft.com/office/drawing/2014/main" id="{B00A29AF-4245-4E7B-B9BA-7E6BE9F1CEC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37F2B3D4-0E4E-455D-BE8A-465AC680EB0E}"/>
              </a:ext>
            </a:extLst>
          </p:cNvPr>
          <p:cNvSpPr>
            <a:spLocks noGrp="1"/>
          </p:cNvSpPr>
          <p:nvPr>
            <p:ph type="dt" sz="half" idx="10"/>
          </p:nvPr>
        </p:nvSpPr>
        <p:spPr/>
        <p:txBody>
          <a:bodyPr/>
          <a:lstStyle/>
          <a:p>
            <a:fld id="{F933B1AF-C5F1-46A7-8E1D-2AF154C39C49}" type="datetimeFigureOut">
              <a:rPr lang="de-CH" smtClean="0"/>
              <a:t>06.01.2021</a:t>
            </a:fld>
            <a:endParaRPr lang="de-CH" dirty="0"/>
          </a:p>
        </p:txBody>
      </p:sp>
      <p:sp>
        <p:nvSpPr>
          <p:cNvPr id="6" name="Fußzeilenplatzhalter 5">
            <a:extLst>
              <a:ext uri="{FF2B5EF4-FFF2-40B4-BE49-F238E27FC236}">
                <a16:creationId xmlns:a16="http://schemas.microsoft.com/office/drawing/2014/main" id="{114A8470-CCF7-4C1E-A4D7-DC0ACDDFBFBF}"/>
              </a:ext>
            </a:extLst>
          </p:cNvPr>
          <p:cNvSpPr>
            <a:spLocks noGrp="1"/>
          </p:cNvSpPr>
          <p:nvPr>
            <p:ph type="ftr" sz="quarter" idx="11"/>
          </p:nvPr>
        </p:nvSpPr>
        <p:spPr/>
        <p:txBody>
          <a:bodyPr/>
          <a:lstStyle/>
          <a:p>
            <a:endParaRPr lang="de-CH" dirty="0"/>
          </a:p>
        </p:txBody>
      </p:sp>
      <p:sp>
        <p:nvSpPr>
          <p:cNvPr id="7" name="Foliennummernplatzhalter 6">
            <a:extLst>
              <a:ext uri="{FF2B5EF4-FFF2-40B4-BE49-F238E27FC236}">
                <a16:creationId xmlns:a16="http://schemas.microsoft.com/office/drawing/2014/main" id="{A43348C7-996C-44CB-B6DA-D3BEC3439BBE}"/>
              </a:ext>
            </a:extLst>
          </p:cNvPr>
          <p:cNvSpPr>
            <a:spLocks noGrp="1"/>
          </p:cNvSpPr>
          <p:nvPr>
            <p:ph type="sldNum" sz="quarter" idx="12"/>
          </p:nvPr>
        </p:nvSpPr>
        <p:spPr/>
        <p:txBody>
          <a:bodyPr/>
          <a:lstStyle/>
          <a:p>
            <a:fld id="{DA4B4F7E-EA6C-4221-906A-7DBFB559F18F}" type="slidenum">
              <a:rPr lang="de-CH" smtClean="0"/>
              <a:t>‹Nr.›</a:t>
            </a:fld>
            <a:endParaRPr lang="de-CH" dirty="0"/>
          </a:p>
        </p:txBody>
      </p:sp>
    </p:spTree>
    <p:extLst>
      <p:ext uri="{BB962C8B-B14F-4D97-AF65-F5344CB8AC3E}">
        <p14:creationId xmlns:p14="http://schemas.microsoft.com/office/powerpoint/2010/main" val="119136445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B28A8FA9-7037-48E0-87CE-C291E6A32B1D}"/>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D4393CE9-EE60-4605-86E1-70BF199507FF}"/>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D278C31F-EA15-4F46-8119-611DD6A88E2B}"/>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933B1AF-C5F1-46A7-8E1D-2AF154C39C49}" type="datetimeFigureOut">
              <a:rPr lang="de-CH" smtClean="0"/>
              <a:t>06.01.2021</a:t>
            </a:fld>
            <a:endParaRPr lang="de-CH" dirty="0"/>
          </a:p>
        </p:txBody>
      </p:sp>
      <p:sp>
        <p:nvSpPr>
          <p:cNvPr id="5" name="Fußzeilenplatzhalter 4">
            <a:extLst>
              <a:ext uri="{FF2B5EF4-FFF2-40B4-BE49-F238E27FC236}">
                <a16:creationId xmlns:a16="http://schemas.microsoft.com/office/drawing/2014/main" id="{18D171EC-EC57-4628-BB60-D38675B87233}"/>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dirty="0"/>
          </a:p>
        </p:txBody>
      </p:sp>
      <p:sp>
        <p:nvSpPr>
          <p:cNvPr id="6" name="Foliennummernplatzhalter 5">
            <a:extLst>
              <a:ext uri="{FF2B5EF4-FFF2-40B4-BE49-F238E27FC236}">
                <a16:creationId xmlns:a16="http://schemas.microsoft.com/office/drawing/2014/main" id="{6BBB871B-06C3-4E4B-B98F-5C5099D85406}"/>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A4B4F7E-EA6C-4221-906A-7DBFB559F18F}" type="slidenum">
              <a:rPr lang="de-CH" smtClean="0"/>
              <a:t>‹Nr.›</a:t>
            </a:fld>
            <a:endParaRPr lang="de-CH" dirty="0"/>
          </a:p>
        </p:txBody>
      </p:sp>
    </p:spTree>
    <p:extLst>
      <p:ext uri="{BB962C8B-B14F-4D97-AF65-F5344CB8AC3E}">
        <p14:creationId xmlns:p14="http://schemas.microsoft.com/office/powerpoint/2010/main" val="80432648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179744" y="4855618"/>
            <a:ext cx="7832529" cy="938719"/>
          </a:xfrm>
          <a:prstGeom prst="rect">
            <a:avLst/>
          </a:prstGeom>
          <a:noFill/>
        </p:spPr>
        <p:txBody>
          <a:bodyPr wrap="none" rtlCol="0">
            <a:spAutoFit/>
          </a:bodyPr>
          <a:lstStyle/>
          <a:p>
            <a:pPr algn="ctr"/>
            <a:r>
              <a:rPr lang="de-CH" sz="5500" b="1" dirty="0"/>
              <a:t>1.+2. Thessalonicher Teil 2</a:t>
            </a:r>
          </a:p>
        </p:txBody>
      </p:sp>
    </p:spTree>
    <p:extLst>
      <p:ext uri="{BB962C8B-B14F-4D97-AF65-F5344CB8AC3E}">
        <p14:creationId xmlns:p14="http://schemas.microsoft.com/office/powerpoint/2010/main" val="378833881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(2-4)</a:t>
            </a:r>
            <a:endParaRPr lang="de-CH" sz="2800" dirty="0"/>
          </a:p>
        </p:txBody>
      </p:sp>
      <p:graphicFrame>
        <p:nvGraphicFramePr>
          <p:cNvPr id="5" name="Tabelle 4">
            <a:extLst>
              <a:ext uri="{FF2B5EF4-FFF2-40B4-BE49-F238E27FC236}">
                <a16:creationId xmlns:a16="http://schemas.microsoft.com/office/drawing/2014/main" id="{0FD66204-31FF-4D64-BFB7-BEB8F860E3A2}"/>
              </a:ext>
            </a:extLst>
          </p:cNvPr>
          <p:cNvGraphicFramePr>
            <a:graphicFrameLocks noGrp="1"/>
          </p:cNvGraphicFramePr>
          <p:nvPr>
            <p:extLst/>
          </p:nvPr>
        </p:nvGraphicFramePr>
        <p:xfrm>
          <a:off x="608579" y="3006359"/>
          <a:ext cx="10704888" cy="3159638"/>
        </p:xfrm>
        <a:graphic>
          <a:graphicData uri="http://schemas.openxmlformats.org/drawingml/2006/table">
            <a:tbl>
              <a:tblPr firstRow="1" firstCol="1" bandRow="1"/>
              <a:tblGrid>
                <a:gridCol w="5352444">
                  <a:extLst>
                    <a:ext uri="{9D8B030D-6E8A-4147-A177-3AD203B41FA5}">
                      <a16:colId xmlns:a16="http://schemas.microsoft.com/office/drawing/2014/main" val="1240503721"/>
                    </a:ext>
                  </a:extLst>
                </a:gridCol>
                <a:gridCol w="5352444">
                  <a:extLst>
                    <a:ext uri="{9D8B030D-6E8A-4147-A177-3AD203B41FA5}">
                      <a16:colId xmlns:a16="http://schemas.microsoft.com/office/drawing/2014/main" val="2571677702"/>
                    </a:ext>
                  </a:extLst>
                </a:gridCol>
              </a:tblGrid>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 Thessalonicher 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1 Thessalonicher 1,9-10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114465839"/>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 Werk des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Glaubens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Sie hatten sich von den Götzen zu Gott hin bekehrt.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896593"/>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Ihre Bemühung der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Liebe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dem lebendigen und wahren Gott zu dienen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513487"/>
                  </a:ext>
                </a:extLst>
              </a:tr>
              <a:tr h="599318">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Ihr Ausharren in der </a:t>
                      </a:r>
                      <a:r>
                        <a:rPr lang="de-CH" sz="2800" b="1">
                          <a:effectLst/>
                          <a:latin typeface="Calibri" panose="020F0502020204030204" pitchFamily="34" charset="0"/>
                          <a:ea typeface="Calibri" panose="020F0502020204030204" pitchFamily="34" charset="0"/>
                          <a:cs typeface="Times New Roman" panose="02020603050405020304" pitchFamily="18" charset="0"/>
                        </a:rPr>
                        <a:t>Hoffnung</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seinen Sohn aus den Himmeln zu erwarten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352082"/>
                  </a:ext>
                </a:extLst>
              </a:tr>
            </a:tbl>
          </a:graphicData>
        </a:graphic>
      </p:graphicFrame>
      <p:sp>
        <p:nvSpPr>
          <p:cNvPr id="6" name="Rechteck 5">
            <a:extLst>
              <a:ext uri="{FF2B5EF4-FFF2-40B4-BE49-F238E27FC236}">
                <a16:creationId xmlns:a16="http://schemas.microsoft.com/office/drawing/2014/main" id="{E6434707-AB43-4010-888C-CDC8567DF8C5}"/>
              </a:ext>
            </a:extLst>
          </p:cNvPr>
          <p:cNvSpPr/>
          <p:nvPr/>
        </p:nvSpPr>
        <p:spPr>
          <a:xfrm>
            <a:off x="268448" y="4469450"/>
            <a:ext cx="11314973" cy="183099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70568917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(1-4)</a:t>
            </a:r>
            <a:endParaRPr lang="de-CH" sz="2800" dirty="0"/>
          </a:p>
        </p:txBody>
      </p:sp>
      <p:graphicFrame>
        <p:nvGraphicFramePr>
          <p:cNvPr id="5" name="Tabelle 4">
            <a:extLst>
              <a:ext uri="{FF2B5EF4-FFF2-40B4-BE49-F238E27FC236}">
                <a16:creationId xmlns:a16="http://schemas.microsoft.com/office/drawing/2014/main" id="{0FD66204-31FF-4D64-BFB7-BEB8F860E3A2}"/>
              </a:ext>
            </a:extLst>
          </p:cNvPr>
          <p:cNvGraphicFramePr>
            <a:graphicFrameLocks noGrp="1"/>
          </p:cNvGraphicFramePr>
          <p:nvPr>
            <p:extLst/>
          </p:nvPr>
        </p:nvGraphicFramePr>
        <p:xfrm>
          <a:off x="608579" y="3006359"/>
          <a:ext cx="10704888" cy="3159638"/>
        </p:xfrm>
        <a:graphic>
          <a:graphicData uri="http://schemas.openxmlformats.org/drawingml/2006/table">
            <a:tbl>
              <a:tblPr firstRow="1" firstCol="1" bandRow="1"/>
              <a:tblGrid>
                <a:gridCol w="5352444">
                  <a:extLst>
                    <a:ext uri="{9D8B030D-6E8A-4147-A177-3AD203B41FA5}">
                      <a16:colId xmlns:a16="http://schemas.microsoft.com/office/drawing/2014/main" val="1240503721"/>
                    </a:ext>
                  </a:extLst>
                </a:gridCol>
                <a:gridCol w="5352444">
                  <a:extLst>
                    <a:ext uri="{9D8B030D-6E8A-4147-A177-3AD203B41FA5}">
                      <a16:colId xmlns:a16="http://schemas.microsoft.com/office/drawing/2014/main" val="2571677702"/>
                    </a:ext>
                  </a:extLst>
                </a:gridCol>
              </a:tblGrid>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 Thessalonicher 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1 Thessalonicher 1,9-10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114465839"/>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 Werk des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Glaubens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Sie hatten sich von den Götzen zu Gott hin bekehrt.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896593"/>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Ihre Bemühung der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Liebe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dem lebendigen und wahren Gott zu dienen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513487"/>
                  </a:ext>
                </a:extLst>
              </a:tr>
              <a:tr h="599318">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Ihr Ausharren in der </a:t>
                      </a:r>
                      <a:r>
                        <a:rPr lang="de-CH" sz="2800" b="1">
                          <a:effectLst/>
                          <a:latin typeface="Calibri" panose="020F0502020204030204" pitchFamily="34" charset="0"/>
                          <a:ea typeface="Calibri" panose="020F0502020204030204" pitchFamily="34" charset="0"/>
                          <a:cs typeface="Times New Roman" panose="02020603050405020304" pitchFamily="18" charset="0"/>
                        </a:rPr>
                        <a:t>Hoffnung</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seinen Sohn aus den Himmeln zu erwarten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352082"/>
                  </a:ext>
                </a:extLst>
              </a:tr>
            </a:tbl>
          </a:graphicData>
        </a:graphic>
      </p:graphicFrame>
      <p:sp>
        <p:nvSpPr>
          <p:cNvPr id="6" name="Rechteck 5">
            <a:extLst>
              <a:ext uri="{FF2B5EF4-FFF2-40B4-BE49-F238E27FC236}">
                <a16:creationId xmlns:a16="http://schemas.microsoft.com/office/drawing/2014/main" id="{E6434707-AB43-4010-888C-CDC8567DF8C5}"/>
              </a:ext>
            </a:extLst>
          </p:cNvPr>
          <p:cNvSpPr/>
          <p:nvPr/>
        </p:nvSpPr>
        <p:spPr>
          <a:xfrm>
            <a:off x="268448" y="5324034"/>
            <a:ext cx="11314973" cy="123914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42135735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(1-4)</a:t>
            </a:r>
            <a:endParaRPr lang="de-CH" sz="2800" dirty="0"/>
          </a:p>
        </p:txBody>
      </p:sp>
      <p:graphicFrame>
        <p:nvGraphicFramePr>
          <p:cNvPr id="5" name="Tabelle 4">
            <a:extLst>
              <a:ext uri="{FF2B5EF4-FFF2-40B4-BE49-F238E27FC236}">
                <a16:creationId xmlns:a16="http://schemas.microsoft.com/office/drawing/2014/main" id="{0FD66204-31FF-4D64-BFB7-BEB8F860E3A2}"/>
              </a:ext>
            </a:extLst>
          </p:cNvPr>
          <p:cNvGraphicFramePr>
            <a:graphicFrameLocks noGrp="1"/>
          </p:cNvGraphicFramePr>
          <p:nvPr>
            <p:extLst/>
          </p:nvPr>
        </p:nvGraphicFramePr>
        <p:xfrm>
          <a:off x="608579" y="3006359"/>
          <a:ext cx="10704888" cy="3159638"/>
        </p:xfrm>
        <a:graphic>
          <a:graphicData uri="http://schemas.openxmlformats.org/drawingml/2006/table">
            <a:tbl>
              <a:tblPr firstRow="1" firstCol="1" bandRow="1"/>
              <a:tblGrid>
                <a:gridCol w="5352444">
                  <a:extLst>
                    <a:ext uri="{9D8B030D-6E8A-4147-A177-3AD203B41FA5}">
                      <a16:colId xmlns:a16="http://schemas.microsoft.com/office/drawing/2014/main" val="1240503721"/>
                    </a:ext>
                  </a:extLst>
                </a:gridCol>
                <a:gridCol w="5352444">
                  <a:extLst>
                    <a:ext uri="{9D8B030D-6E8A-4147-A177-3AD203B41FA5}">
                      <a16:colId xmlns:a16="http://schemas.microsoft.com/office/drawing/2014/main" val="2571677702"/>
                    </a:ext>
                  </a:extLst>
                </a:gridCol>
              </a:tblGrid>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1 Thessalonicher 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1 Thessalonicher 1,9-10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DD6EE"/>
                    </a:solidFill>
                  </a:tcPr>
                </a:tc>
                <a:extLst>
                  <a:ext uri="{0D108BD9-81ED-4DB2-BD59-A6C34878D82A}">
                    <a16:rowId xmlns:a16="http://schemas.microsoft.com/office/drawing/2014/main" val="2114465839"/>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 Werk des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Glaubens</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Sie hatten sich von den Götzen zu Gott hin bekehrt.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98896593"/>
                  </a:ext>
                </a:extLst>
              </a:tr>
              <a:tr h="599318">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Ihre Bemühung der </a:t>
                      </a:r>
                      <a:r>
                        <a:rPr lang="de-CH" sz="2800" b="1" dirty="0">
                          <a:effectLst/>
                          <a:latin typeface="Calibri" panose="020F0502020204030204" pitchFamily="34" charset="0"/>
                          <a:ea typeface="Calibri" panose="020F0502020204030204" pitchFamily="34" charset="0"/>
                          <a:cs typeface="Times New Roman" panose="02020603050405020304" pitchFamily="18" charset="0"/>
                        </a:rPr>
                        <a:t>Liebe</a:t>
                      </a:r>
                      <a:endParaRPr lang="de-CH" sz="28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dem lebendigen und wahren Gott zu dienen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2589513487"/>
                  </a:ext>
                </a:extLst>
              </a:tr>
              <a:tr h="599318">
                <a:tc>
                  <a:txBody>
                    <a:bodyPr/>
                    <a:lstStyle/>
                    <a:p>
                      <a:pPr>
                        <a:spcAft>
                          <a:spcPts val="0"/>
                        </a:spcAft>
                      </a:pPr>
                      <a:r>
                        <a:rPr lang="de-CH" sz="2800">
                          <a:effectLst/>
                          <a:latin typeface="Calibri" panose="020F0502020204030204" pitchFamily="34" charset="0"/>
                          <a:ea typeface="Calibri" panose="020F0502020204030204" pitchFamily="34" charset="0"/>
                          <a:cs typeface="Times New Roman" panose="02020603050405020304" pitchFamily="18" charset="0"/>
                        </a:rPr>
                        <a:t>Ihr Ausharren in der </a:t>
                      </a:r>
                      <a:r>
                        <a:rPr lang="de-CH" sz="2800" b="1">
                          <a:effectLst/>
                          <a:latin typeface="Calibri" panose="020F0502020204030204" pitchFamily="34" charset="0"/>
                          <a:ea typeface="Calibri" panose="020F0502020204030204" pitchFamily="34" charset="0"/>
                          <a:cs typeface="Times New Roman" panose="02020603050405020304" pitchFamily="18" charset="0"/>
                        </a:rPr>
                        <a:t>Hoffnung</a:t>
                      </a:r>
                      <a:endParaRPr lang="de-CH" sz="28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de-CH" sz="2800" dirty="0">
                          <a:effectLst/>
                          <a:latin typeface="Calibri" panose="020F0502020204030204" pitchFamily="34" charset="0"/>
                          <a:ea typeface="Calibri" panose="020F0502020204030204" pitchFamily="34" charset="0"/>
                          <a:cs typeface="Times New Roman" panose="02020603050405020304" pitchFamily="18" charset="0"/>
                        </a:rPr>
                        <a:t>Um seinen Sohn aus den Himmeln zu erwarten</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extLst>
                  <a:ext uri="{0D108BD9-81ED-4DB2-BD59-A6C34878D82A}">
                    <a16:rowId xmlns:a16="http://schemas.microsoft.com/office/drawing/2014/main" val="1210352082"/>
                  </a:ext>
                </a:extLst>
              </a:tr>
            </a:tbl>
          </a:graphicData>
        </a:graphic>
      </p:graphicFrame>
    </p:spTree>
    <p:extLst>
      <p:ext uri="{BB962C8B-B14F-4D97-AF65-F5344CB8AC3E}">
        <p14:creationId xmlns:p14="http://schemas.microsoft.com/office/powerpoint/2010/main" val="16737917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31964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vorbildliches Volk (5-7)</a:t>
            </a:r>
            <a:endParaRPr lang="de-CH" sz="2800" dirty="0"/>
          </a:p>
        </p:txBody>
      </p:sp>
      <p:sp>
        <p:nvSpPr>
          <p:cNvPr id="6" name="Rechteck 5">
            <a:extLst>
              <a:ext uri="{FF2B5EF4-FFF2-40B4-BE49-F238E27FC236}">
                <a16:creationId xmlns:a16="http://schemas.microsoft.com/office/drawing/2014/main" id="{EE2404AF-6E53-49DA-B246-044FE3F24DDB}"/>
              </a:ext>
            </a:extLst>
          </p:cNvPr>
          <p:cNvSpPr/>
          <p:nvPr/>
        </p:nvSpPr>
        <p:spPr>
          <a:xfrm>
            <a:off x="170576" y="2927369"/>
            <a:ext cx="11330729" cy="3760068"/>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"5 denn unser Evangelium ist nicht nur im Wort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zu euch gekommen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sondern auch in Kraft und im Heiligen Geist und in großer Gewissheit, so wie ihr ja auch wisst, wie wir unter euch gewesen sind um euretwillen. 6 Und ihr seid unsere und des Herrn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Nachahmer</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geworden, indem ihr das Wort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unter viel Bedrängnis</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aufgenommen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habt mit Freude des Heiligen Geistes, 7 sodass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ihr Vorbilder geworden seid</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für alle Gläubigen in Mazedonien und Achaja." </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1,5-7</a:t>
            </a:r>
          </a:p>
        </p:txBody>
      </p:sp>
    </p:spTree>
    <p:extLst>
      <p:ext uri="{BB962C8B-B14F-4D97-AF65-F5344CB8AC3E}">
        <p14:creationId xmlns:p14="http://schemas.microsoft.com/office/powerpoint/2010/main" val="39392299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32476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eifriges Volk (8)</a:t>
            </a:r>
            <a:endParaRPr lang="de-CH" sz="2800" dirty="0"/>
          </a:p>
        </p:txBody>
      </p:sp>
      <p:sp>
        <p:nvSpPr>
          <p:cNvPr id="5" name="Rechteck 4">
            <a:extLst>
              <a:ext uri="{FF2B5EF4-FFF2-40B4-BE49-F238E27FC236}">
                <a16:creationId xmlns:a16="http://schemas.microsoft.com/office/drawing/2014/main" id="{A3540F78-5988-4615-8FF6-8F9D7699916F}"/>
              </a:ext>
            </a:extLst>
          </p:cNvPr>
          <p:cNvSpPr/>
          <p:nvPr/>
        </p:nvSpPr>
        <p:spPr>
          <a:xfrm>
            <a:off x="178964" y="2927369"/>
            <a:ext cx="11288785"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Denn von euch aus ist das Wort des Herrn erklungen; nicht nur in Mazedonien und Achaja, sondern überall ist euer Glaube an Gott bekannt geworden, sodass wir es nicht nötig haben, davon zu reden." 1 Thess 1,8</a:t>
            </a:r>
          </a:p>
        </p:txBody>
      </p:sp>
    </p:spTree>
    <p:extLst>
      <p:ext uri="{BB962C8B-B14F-4D97-AF65-F5344CB8AC3E}">
        <p14:creationId xmlns:p14="http://schemas.microsoft.com/office/powerpoint/2010/main" val="1932490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150449"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erwartungsvolles Volk (9-10)</a:t>
            </a:r>
            <a:endParaRPr lang="de-CH" sz="2800" dirty="0"/>
          </a:p>
        </p:txBody>
      </p:sp>
      <p:sp>
        <p:nvSpPr>
          <p:cNvPr id="5" name="Rechteck 4">
            <a:extLst>
              <a:ext uri="{FF2B5EF4-FFF2-40B4-BE49-F238E27FC236}">
                <a16:creationId xmlns:a16="http://schemas.microsoft.com/office/drawing/2014/main" id="{A3540F78-5988-4615-8FF6-8F9D7699916F}"/>
              </a:ext>
            </a:extLst>
          </p:cNvPr>
          <p:cNvSpPr/>
          <p:nvPr/>
        </p:nvSpPr>
        <p:spPr>
          <a:xfrm>
            <a:off x="608579" y="2927369"/>
            <a:ext cx="11288785" cy="2246769"/>
          </a:xfrm>
          <a:prstGeom prst="rect">
            <a:avLst/>
          </a:prstGeom>
        </p:spPr>
        <p:txBody>
          <a:bodyPr wrap="square">
            <a:spAutoFit/>
          </a:bodyPr>
          <a:lstStyle/>
          <a:p>
            <a:r>
              <a:rPr lang="de-CH" sz="2800" dirty="0"/>
              <a:t>"9 Denn sie selbst erzählen von uns, welchen Eingang wir bei euch gefunden haben und wie ihr euch von den Götzen zu Gott bekehrt habt, um dem lebendigen und wahren Gott zu dienen, 10 </a:t>
            </a:r>
            <a:r>
              <a:rPr lang="de-CH" sz="2800" u="sng" dirty="0"/>
              <a:t>und um seinen Sohn aus dem Himmel zu erwarten</a:t>
            </a:r>
            <a:r>
              <a:rPr lang="de-CH" sz="2800" dirty="0"/>
              <a:t>, den er aus den Toten auferweckt hat, Jesus, der uns errettet vor dem zukünftigen Zorn."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1,9-10</a:t>
            </a:r>
          </a:p>
        </p:txBody>
      </p:sp>
    </p:spTree>
    <p:extLst>
      <p:ext uri="{BB962C8B-B14F-4D97-AF65-F5344CB8AC3E}">
        <p14:creationId xmlns:p14="http://schemas.microsoft.com/office/powerpoint/2010/main" val="29019985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150449"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erwartungsvolles Volk (9-10)</a:t>
            </a:r>
            <a:endParaRPr lang="de-CH" sz="2800" dirty="0"/>
          </a:p>
        </p:txBody>
      </p:sp>
      <p:sp>
        <p:nvSpPr>
          <p:cNvPr id="5" name="Rechteck 4">
            <a:extLst>
              <a:ext uri="{FF2B5EF4-FFF2-40B4-BE49-F238E27FC236}">
                <a16:creationId xmlns:a16="http://schemas.microsoft.com/office/drawing/2014/main" id="{A3540F78-5988-4615-8FF6-8F9D7699916F}"/>
              </a:ext>
            </a:extLst>
          </p:cNvPr>
          <p:cNvSpPr/>
          <p:nvPr/>
        </p:nvSpPr>
        <p:spPr>
          <a:xfrm>
            <a:off x="608579" y="2927369"/>
            <a:ext cx="11288785" cy="2246769"/>
          </a:xfrm>
          <a:prstGeom prst="rect">
            <a:avLst/>
          </a:prstGeom>
        </p:spPr>
        <p:txBody>
          <a:bodyPr wrap="square">
            <a:spAutoFit/>
          </a:bodyPr>
          <a:lstStyle/>
          <a:p>
            <a:r>
              <a:rPr lang="de-CH" sz="2800" dirty="0"/>
              <a:t>"9 Denn sie selbst erzählen von uns, welchen Eingang wir bei euch gefunden haben und wie ihr euch von den Götzen zu Gott bekehrt habt, um dem lebendigen und wahren Gott zu </a:t>
            </a:r>
            <a:r>
              <a:rPr lang="de-CH" sz="2800" dirty="0">
                <a:highlight>
                  <a:srgbClr val="FFFF00"/>
                </a:highlight>
              </a:rPr>
              <a:t>dienen</a:t>
            </a:r>
            <a:r>
              <a:rPr lang="de-CH" sz="2800" dirty="0"/>
              <a:t>, 10 </a:t>
            </a:r>
            <a:r>
              <a:rPr lang="de-CH" sz="2800" u="sng" dirty="0"/>
              <a:t>und um seinen Sohn aus dem Himmel </a:t>
            </a:r>
            <a:r>
              <a:rPr lang="de-CH" sz="2800" u="sng" dirty="0">
                <a:highlight>
                  <a:srgbClr val="FFFF00"/>
                </a:highlight>
              </a:rPr>
              <a:t>zu erwarten</a:t>
            </a:r>
            <a:r>
              <a:rPr lang="de-CH" sz="2800" dirty="0"/>
              <a:t>, den er aus den Toten auferweckt hat, Jesus, der uns errettet vor dem zukünftigen Zorn."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1,9-10</a:t>
            </a:r>
          </a:p>
        </p:txBody>
      </p:sp>
    </p:spTree>
    <p:extLst>
      <p:ext uri="{BB962C8B-B14F-4D97-AF65-F5344CB8AC3E}">
        <p14:creationId xmlns:p14="http://schemas.microsoft.com/office/powerpoint/2010/main" val="421604755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6" name="Rechteck 5">
            <a:extLst>
              <a:ext uri="{FF2B5EF4-FFF2-40B4-BE49-F238E27FC236}">
                <a16:creationId xmlns:a16="http://schemas.microsoft.com/office/drawing/2014/main" id="{03D43050-7131-4ACD-912C-06B7DB040BD6}"/>
              </a:ext>
            </a:extLst>
          </p:cNvPr>
          <p:cNvSpPr/>
          <p:nvPr/>
        </p:nvSpPr>
        <p:spPr>
          <a:xfrm>
            <a:off x="608578" y="2927369"/>
            <a:ext cx="9902827" cy="2246769"/>
          </a:xfrm>
          <a:prstGeom prst="rect">
            <a:avLst/>
          </a:prstGeom>
        </p:spPr>
        <p:txBody>
          <a:bodyPr wrap="square">
            <a:spAutoFit/>
          </a:bodyPr>
          <a:lstStyle/>
          <a:p>
            <a:pPr marL="342900" lvl="0" indent="-342900">
              <a:spcAft>
                <a:spcPts val="0"/>
              </a:spcAft>
              <a:buFont typeface="Wingdings" panose="05000000000000000000" pitchFamily="2"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auserwählt (von Neuem geboren)</a:t>
            </a:r>
          </a:p>
          <a:p>
            <a:pPr marL="342900" lvl="0" indent="-342900">
              <a:spcAft>
                <a:spcPts val="0"/>
              </a:spcAft>
              <a:buFont typeface="Wingdings" panose="05000000000000000000" pitchFamily="2"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vorbildlich (die richtigen Personen nachahmen)</a:t>
            </a:r>
          </a:p>
          <a:p>
            <a:pPr marL="342900" lvl="0" indent="-342900">
              <a:spcAft>
                <a:spcPts val="0"/>
              </a:spcAft>
              <a:buFont typeface="Wingdings" panose="05000000000000000000" pitchFamily="2"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eifrig (das Evangelium an andere weitergeben)</a:t>
            </a:r>
          </a:p>
          <a:p>
            <a:pPr marL="342900" lvl="0" indent="-342900">
              <a:spcAft>
                <a:spcPts val="0"/>
              </a:spcAft>
              <a:buFont typeface="Wingdings" panose="05000000000000000000" pitchFamily="2"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erwartungsvoll (tagtäglich in der Erwartung der Wiederkunft Jesus Christi leben)</a:t>
            </a:r>
          </a:p>
        </p:txBody>
      </p:sp>
    </p:spTree>
    <p:extLst>
      <p:ext uri="{BB962C8B-B14F-4D97-AF65-F5344CB8AC3E}">
        <p14:creationId xmlns:p14="http://schemas.microsoft.com/office/powerpoint/2010/main" val="7069230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137928"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treue Verwalter (1-6)</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954107"/>
          </a:xfrm>
          <a:prstGeom prst="rect">
            <a:avLst/>
          </a:prstGeom>
        </p:spPr>
        <p:txBody>
          <a:bodyPr wrap="square">
            <a:spAutoFit/>
          </a:bodyPr>
          <a:lstStyle/>
          <a:p>
            <a:r>
              <a:rPr lang="de-CH" sz="2800" dirty="0"/>
              <a:t>"4 sondern so wie wir </a:t>
            </a:r>
            <a:r>
              <a:rPr lang="de-CH" sz="2800" u="sng" dirty="0"/>
              <a:t>von Gott für tauglich befunden</a:t>
            </a:r>
            <a:r>
              <a:rPr lang="de-CH" sz="2800" dirty="0"/>
              <a:t> wurden, </a:t>
            </a:r>
            <a:r>
              <a:rPr lang="de-CH" sz="2800" u="sng" dirty="0"/>
              <a:t>mit dem Evangelium betraut</a:t>
            </a:r>
            <a:r>
              <a:rPr lang="de-CH" sz="2800" dirty="0"/>
              <a:t> zu werden, so reden wir auch" 1 Thess 2,4a</a:t>
            </a:r>
          </a:p>
        </p:txBody>
      </p:sp>
    </p:spTree>
    <p:extLst>
      <p:ext uri="{BB962C8B-B14F-4D97-AF65-F5344CB8AC3E}">
        <p14:creationId xmlns:p14="http://schemas.microsoft.com/office/powerpoint/2010/main" val="12186175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137928"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treue Verwalter (1-6)</a:t>
            </a:r>
            <a:endParaRPr lang="de-CH" sz="2800" dirty="0"/>
          </a:p>
        </p:txBody>
      </p:sp>
      <p:sp>
        <p:nvSpPr>
          <p:cNvPr id="7" name="Rechteck 6">
            <a:extLst>
              <a:ext uri="{FF2B5EF4-FFF2-40B4-BE49-F238E27FC236}">
                <a16:creationId xmlns:a16="http://schemas.microsoft.com/office/drawing/2014/main" id="{89B3335D-7221-4D37-9562-47B6A06ECE36}"/>
              </a:ext>
            </a:extLst>
          </p:cNvPr>
          <p:cNvSpPr/>
          <p:nvPr/>
        </p:nvSpPr>
        <p:spPr>
          <a:xfrm>
            <a:off x="608579" y="2765343"/>
            <a:ext cx="11296376" cy="2246769"/>
          </a:xfrm>
          <a:prstGeom prst="rect">
            <a:avLst/>
          </a:prstGeom>
        </p:spPr>
        <p:txBody>
          <a:bodyPr wrap="square">
            <a:spAutoFit/>
          </a:bodyPr>
          <a:lstStyle/>
          <a:p>
            <a:r>
              <a:rPr lang="de-CH" sz="2800" dirty="0"/>
              <a:t>"2 sondern, obwohl wir zuvor gelitten hatten und misshandelt worden waren in Philippi, wie ihr wisst, gewannen wir dennoch Freudigkeit in unserem Gott, euch das Evangelium Gottes zu verkünden </a:t>
            </a:r>
            <a:r>
              <a:rPr lang="de-CH" sz="2800" u="sng" dirty="0"/>
              <a:t>unter viel Kampf</a:t>
            </a:r>
            <a:r>
              <a:rPr lang="de-CH" sz="2800" dirty="0"/>
              <a:t>. 3 Denn unsere Verkündigung </a:t>
            </a:r>
            <a:r>
              <a:rPr lang="de-CH" sz="2800" u="sng" dirty="0"/>
              <a:t>entspringt nicht dem Irrtum</a:t>
            </a:r>
            <a:r>
              <a:rPr lang="de-CH" sz="2800" dirty="0"/>
              <a:t>, </a:t>
            </a:r>
            <a:r>
              <a:rPr lang="de-CH" sz="2800" u="sng" dirty="0"/>
              <a:t>noch unlauteren Absichten</a:t>
            </a:r>
            <a:r>
              <a:rPr lang="de-CH" sz="2800" dirty="0"/>
              <a:t>, </a:t>
            </a:r>
            <a:r>
              <a:rPr lang="de-CH" sz="2800" u="sng" dirty="0"/>
              <a:t>noch geschieht sie in listigem Betrug</a:t>
            </a:r>
            <a:r>
              <a:rPr lang="de-CH" sz="2800" dirty="0"/>
              <a:t>; …</a:t>
            </a:r>
          </a:p>
        </p:txBody>
      </p:sp>
    </p:spTree>
    <p:extLst>
      <p:ext uri="{BB962C8B-B14F-4D97-AF65-F5344CB8AC3E}">
        <p14:creationId xmlns:p14="http://schemas.microsoft.com/office/powerpoint/2010/main" val="10858076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Grafik 5">
            <a:extLst>
              <a:ext uri="{FF2B5EF4-FFF2-40B4-BE49-F238E27FC236}">
                <a16:creationId xmlns:a16="http://schemas.microsoft.com/office/drawing/2014/main" id="{C0E5AADB-E76A-426D-8016-E3674A4EFB81}"/>
              </a:ext>
            </a:extLst>
          </p:cNvPr>
          <p:cNvPicPr>
            <a:picLocks noChangeAspect="1"/>
          </p:cNvPicPr>
          <p:nvPr/>
        </p:nvPicPr>
        <p:blipFill>
          <a:blip r:embed="rId2"/>
          <a:stretch>
            <a:fillRect/>
          </a:stretch>
        </p:blipFill>
        <p:spPr>
          <a:xfrm>
            <a:off x="-9630" y="105182"/>
            <a:ext cx="12192000" cy="6647632"/>
          </a:xfrm>
          <a:prstGeom prst="rect">
            <a:avLst/>
          </a:prstGeom>
        </p:spPr>
      </p:pic>
      <p:sp>
        <p:nvSpPr>
          <p:cNvPr id="4" name="Pfeil: nach oben 3">
            <a:extLst>
              <a:ext uri="{FF2B5EF4-FFF2-40B4-BE49-F238E27FC236}">
                <a16:creationId xmlns:a16="http://schemas.microsoft.com/office/drawing/2014/main" id="{757FFD71-54F7-4472-B1F6-5574855BD5FE}"/>
              </a:ext>
            </a:extLst>
          </p:cNvPr>
          <p:cNvSpPr/>
          <p:nvPr/>
        </p:nvSpPr>
        <p:spPr>
          <a:xfrm rot="3867122">
            <a:off x="6428067" y="3549629"/>
            <a:ext cx="243280" cy="669743"/>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
        <p:nvSpPr>
          <p:cNvPr id="5" name="Pfeil: nach oben 4">
            <a:extLst>
              <a:ext uri="{FF2B5EF4-FFF2-40B4-BE49-F238E27FC236}">
                <a16:creationId xmlns:a16="http://schemas.microsoft.com/office/drawing/2014/main" id="{9C838EFE-018E-4158-BB53-1B6FB7EEDF9E}"/>
              </a:ext>
            </a:extLst>
          </p:cNvPr>
          <p:cNvSpPr/>
          <p:nvPr/>
        </p:nvSpPr>
        <p:spPr>
          <a:xfrm rot="14058565">
            <a:off x="9095773" y="2576948"/>
            <a:ext cx="243280" cy="752765"/>
          </a:xfrm>
          <a:prstGeom prst="up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a:p>
        </p:txBody>
      </p:sp>
    </p:spTree>
    <p:extLst>
      <p:ext uri="{BB962C8B-B14F-4D97-AF65-F5344CB8AC3E}">
        <p14:creationId xmlns:p14="http://schemas.microsoft.com/office/powerpoint/2010/main" val="12808338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8"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 calcmode="lin" valueType="num">
                                      <p:cBhvr additive="base">
                                        <p:cTn id="7" dur="500" fill="hold"/>
                                        <p:tgtEl>
                                          <p:spTgt spid="4"/>
                                        </p:tgtEl>
                                        <p:attrNameLst>
                                          <p:attrName>ppt_x</p:attrName>
                                        </p:attrNameLst>
                                      </p:cBhvr>
                                      <p:tavLst>
                                        <p:tav tm="0">
                                          <p:val>
                                            <p:strVal val="0-#ppt_w/2"/>
                                          </p:val>
                                        </p:tav>
                                        <p:tav tm="100000">
                                          <p:val>
                                            <p:strVal val="#ppt_x"/>
                                          </p:val>
                                        </p:tav>
                                      </p:tavLst>
                                    </p:anim>
                                    <p:anim calcmode="lin" valueType="num">
                                      <p:cBhvr additive="base">
                                        <p:cTn id="8" dur="500" fill="hold"/>
                                        <p:tgtEl>
                                          <p:spTgt spid="4"/>
                                        </p:tgtEl>
                                        <p:attrNameLst>
                                          <p:attrName>ppt_y</p:attrName>
                                        </p:attrNameLst>
                                      </p:cBhvr>
                                      <p:tavLst>
                                        <p:tav tm="0">
                                          <p:val>
                                            <p:strVal val="#ppt_y"/>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2" presetClass="entr" presetSubtype="1" fill="hold" grpId="0" nodeType="clickEffect">
                                  <p:stCondLst>
                                    <p:cond delay="0"/>
                                  </p:stCondLst>
                                  <p:childTnLst>
                                    <p:set>
                                      <p:cBhvr>
                                        <p:cTn id="12" dur="1" fill="hold">
                                          <p:stCondLst>
                                            <p:cond delay="0"/>
                                          </p:stCondLst>
                                        </p:cTn>
                                        <p:tgtEl>
                                          <p:spTgt spid="5"/>
                                        </p:tgtEl>
                                        <p:attrNameLst>
                                          <p:attrName>style.visibility</p:attrName>
                                        </p:attrNameLst>
                                      </p:cBhvr>
                                      <p:to>
                                        <p:strVal val="visible"/>
                                      </p:to>
                                    </p:set>
                                    <p:animEffect transition="in" filter="wipe(up)">
                                      <p:cBhvr>
                                        <p:cTn id="13"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137928"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Der treue Verwalter (1-6)</a:t>
            </a:r>
            <a:endParaRPr lang="de-CH" sz="2800" dirty="0"/>
          </a:p>
        </p:txBody>
      </p:sp>
      <p:sp>
        <p:nvSpPr>
          <p:cNvPr id="7" name="Rechteck 6">
            <a:extLst>
              <a:ext uri="{FF2B5EF4-FFF2-40B4-BE49-F238E27FC236}">
                <a16:creationId xmlns:a16="http://schemas.microsoft.com/office/drawing/2014/main" id="{89B3335D-7221-4D37-9562-47B6A06ECE36}"/>
              </a:ext>
            </a:extLst>
          </p:cNvPr>
          <p:cNvSpPr/>
          <p:nvPr/>
        </p:nvSpPr>
        <p:spPr>
          <a:xfrm>
            <a:off x="608579" y="2765343"/>
            <a:ext cx="11296376" cy="3108543"/>
          </a:xfrm>
          <a:prstGeom prst="rect">
            <a:avLst/>
          </a:prstGeom>
        </p:spPr>
        <p:txBody>
          <a:bodyPr wrap="square">
            <a:spAutoFit/>
          </a:bodyPr>
          <a:lstStyle/>
          <a:p>
            <a:r>
              <a:rPr lang="de-CH" sz="2800" dirty="0"/>
              <a:t>… 4 sondern so wie wir von Gott für tauglich befunden wurden, mit dem Evangelium betraut zu werden, so reden wir auch — </a:t>
            </a:r>
            <a:r>
              <a:rPr lang="de-CH" sz="2800" b="1" dirty="0"/>
              <a:t>nicht als solche</a:t>
            </a:r>
            <a:r>
              <a:rPr lang="de-CH" sz="2800" dirty="0"/>
              <a:t>, </a:t>
            </a:r>
            <a:r>
              <a:rPr lang="de-CH" sz="2800" u="sng" dirty="0"/>
              <a:t>die den Menschen gefallen wollen</a:t>
            </a:r>
            <a:r>
              <a:rPr lang="de-CH" sz="2800" dirty="0"/>
              <a:t>, sondern Gott, der unsere Herzen prüft. 5 Denn wir sind </a:t>
            </a:r>
            <a:r>
              <a:rPr lang="de-CH" sz="2800" u="sng" dirty="0"/>
              <a:t>nie mit Schmeichelworten gekommen</a:t>
            </a:r>
            <a:r>
              <a:rPr lang="de-CH" sz="2800" dirty="0"/>
              <a:t>, wie ihr wisst, </a:t>
            </a:r>
            <a:r>
              <a:rPr lang="de-CH" sz="2800" u="sng" dirty="0"/>
              <a:t>noch mit verblümter Habsucht</a:t>
            </a:r>
            <a:r>
              <a:rPr lang="de-CH" sz="2800" dirty="0"/>
              <a:t> — Gott ist Zeuge —; 6 </a:t>
            </a:r>
            <a:r>
              <a:rPr lang="de-CH" sz="2800" u="sng" dirty="0"/>
              <a:t>wir haben auch nicht Ehre von Menschen gesucht</a:t>
            </a:r>
            <a:r>
              <a:rPr lang="de-CH" sz="2800" dirty="0"/>
              <a:t>, weder von euch noch von anderen, obgleich wir als Apostel des Christus würdevoll hätten auftreten können," 1 Thess 2,2-6</a:t>
            </a:r>
          </a:p>
        </p:txBody>
      </p:sp>
    </p:spTree>
    <p:extLst>
      <p:ext uri="{BB962C8B-B14F-4D97-AF65-F5344CB8AC3E}">
        <p14:creationId xmlns:p14="http://schemas.microsoft.com/office/powerpoint/2010/main" val="3357875835"/>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33234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Eine liebende Mutter (7-8)</a:t>
            </a:r>
            <a:endParaRPr lang="de-CH" sz="2800" dirty="0"/>
          </a:p>
        </p:txBody>
      </p:sp>
      <p:sp>
        <p:nvSpPr>
          <p:cNvPr id="7" name="Rechteck 6">
            <a:extLst>
              <a:ext uri="{FF2B5EF4-FFF2-40B4-BE49-F238E27FC236}">
                <a16:creationId xmlns:a16="http://schemas.microsoft.com/office/drawing/2014/main" id="{55A29DE1-FF1A-469B-936B-B03C81642BEA}"/>
              </a:ext>
            </a:extLst>
          </p:cNvPr>
          <p:cNvSpPr/>
          <p:nvPr/>
        </p:nvSpPr>
        <p:spPr>
          <a:xfrm>
            <a:off x="221980" y="2937052"/>
            <a:ext cx="11036045" cy="2402645"/>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 sondern wir waren liebevoll in eurer Mitte, wie eine stillende Mutter ihre Kinder pflegt.</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8 Und wir sehnten uns so sehr nach euch, dass wir willig waren, euch nicht nur das Evangelium Gottes mitzuteilen, sondern auch unser Leben, weil ihr uns lieb geworden seid." 1 Thess 2,7-8</a:t>
            </a:r>
          </a:p>
        </p:txBody>
      </p:sp>
    </p:spTree>
    <p:extLst>
      <p:ext uri="{BB962C8B-B14F-4D97-AF65-F5344CB8AC3E}">
        <p14:creationId xmlns:p14="http://schemas.microsoft.com/office/powerpoint/2010/main" val="19552129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763035"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umsorgender Vater (9-12)</a:t>
            </a:r>
            <a:endParaRPr lang="de-CH" sz="2800" dirty="0"/>
          </a:p>
        </p:txBody>
      </p:sp>
      <p:sp>
        <p:nvSpPr>
          <p:cNvPr id="5" name="Rechteck 4">
            <a:extLst>
              <a:ext uri="{FF2B5EF4-FFF2-40B4-BE49-F238E27FC236}">
                <a16:creationId xmlns:a16="http://schemas.microsoft.com/office/drawing/2014/main" id="{933511BA-5163-4490-B63E-DE2C04695F5B}"/>
              </a:ext>
            </a:extLst>
          </p:cNvPr>
          <p:cNvSpPr/>
          <p:nvPr/>
        </p:nvSpPr>
        <p:spPr>
          <a:xfrm>
            <a:off x="902194" y="2937052"/>
            <a:ext cx="10565556" cy="2346861"/>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Seine Arbeit (9)</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"9 Ihr erinnert euch ja, Brüder, an unsere Arbeit und Mühe; denn wir arbeiteten Tag und Nacht, um niemand von euch zur Last zu fallen, und verkündigten euch dabei das Evangelium Gottes."</a:t>
            </a:r>
          </a:p>
        </p:txBody>
      </p:sp>
    </p:spTree>
    <p:extLst>
      <p:ext uri="{BB962C8B-B14F-4D97-AF65-F5344CB8AC3E}">
        <p14:creationId xmlns:p14="http://schemas.microsoft.com/office/powerpoint/2010/main" val="31818134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763035"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umsorgender Vater (9-12)</a:t>
            </a:r>
            <a:endParaRPr lang="de-CH" sz="2800" dirty="0"/>
          </a:p>
        </p:txBody>
      </p:sp>
      <p:sp>
        <p:nvSpPr>
          <p:cNvPr id="6" name="Rechteck 5">
            <a:extLst>
              <a:ext uri="{FF2B5EF4-FFF2-40B4-BE49-F238E27FC236}">
                <a16:creationId xmlns:a16="http://schemas.microsoft.com/office/drawing/2014/main" id="{2FEB4090-ED4D-4C59-918A-CDF909FF0488}"/>
              </a:ext>
            </a:extLst>
          </p:cNvPr>
          <p:cNvSpPr/>
          <p:nvPr/>
        </p:nvSpPr>
        <p:spPr>
          <a:xfrm>
            <a:off x="902193" y="2937052"/>
            <a:ext cx="10347443" cy="1424814"/>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Sein Wandel (10)</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"10 Ihr selbst seid Zeugen, und auch Gott, wie heilig, gerecht und untadelig wir bei euch, den Gläubigen, gewesen sind;"</a:t>
            </a:r>
          </a:p>
        </p:txBody>
      </p:sp>
    </p:spTree>
    <p:extLst>
      <p:ext uri="{BB962C8B-B14F-4D97-AF65-F5344CB8AC3E}">
        <p14:creationId xmlns:p14="http://schemas.microsoft.com/office/powerpoint/2010/main" val="39603572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5322804" cy="523220"/>
          </a:xfrm>
          <a:prstGeom prst="rect">
            <a:avLst/>
          </a:prstGeom>
        </p:spPr>
        <p:txBody>
          <a:bodyPr wrap="none">
            <a:spAutoFit/>
          </a:bodyPr>
          <a:lstStyle/>
          <a:p>
            <a:r>
              <a:rPr lang="de-CH" sz="2800" b="1" dirty="0">
                <a:latin typeface="+mj-lt"/>
              </a:rPr>
              <a:t>Hilfe beim Erwachsen werden (1-12)</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763035"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umsorgender Vater (9-12)</a:t>
            </a:r>
            <a:endParaRPr lang="de-CH" sz="2800" dirty="0"/>
          </a:p>
        </p:txBody>
      </p:sp>
      <p:sp>
        <p:nvSpPr>
          <p:cNvPr id="5" name="Rechteck 4">
            <a:extLst>
              <a:ext uri="{FF2B5EF4-FFF2-40B4-BE49-F238E27FC236}">
                <a16:creationId xmlns:a16="http://schemas.microsoft.com/office/drawing/2014/main" id="{062464ED-30E4-4A77-B1FA-ADBED37B7717}"/>
              </a:ext>
            </a:extLst>
          </p:cNvPr>
          <p:cNvSpPr/>
          <p:nvPr/>
        </p:nvSpPr>
        <p:spPr>
          <a:xfrm>
            <a:off x="902194" y="2843944"/>
            <a:ext cx="10582334" cy="2833533"/>
          </a:xfrm>
          <a:prstGeom prst="rect">
            <a:avLst/>
          </a:prstGeom>
        </p:spPr>
        <p:txBody>
          <a:bodyPr wrap="square">
            <a:spAutoFit/>
          </a:bodyPr>
          <a:lstStyle/>
          <a:p>
            <a:pPr marL="342900" lvl="0" indent="-342900">
              <a:spcAft>
                <a:spcPts val="0"/>
              </a:spcAft>
              <a:buFont typeface="Symbol" panose="05050102010706020507" pitchFamily="18" charset="2"/>
              <a:buChar char=""/>
            </a:pPr>
            <a:r>
              <a:rPr lang="de-CH" sz="2800" dirty="0">
                <a:latin typeface="Calibri" panose="020F0502020204030204" pitchFamily="34" charset="0"/>
                <a:ea typeface="Calibri" panose="020F0502020204030204" pitchFamily="34" charset="0"/>
                <a:cs typeface="Times New Roman" panose="02020603050405020304" pitchFamily="18" charset="0"/>
              </a:rPr>
              <a:t>Seine Worte (11-12)</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"11 ihr wisst ja, wie wir jeden Einzelnen von euch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ermahnt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und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ermutigt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haben wie ein Vater seine Kinder,</a:t>
            </a:r>
          </a:p>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12 und euch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ernstlich bezeugt haben</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dass ihr so wandeln sollt, wie es Gottes würdig ist, der euch zu seinem Reich und seiner Herrlichkeit beruft."</a:t>
            </a:r>
          </a:p>
        </p:txBody>
      </p:sp>
    </p:spTree>
    <p:extLst>
      <p:ext uri="{BB962C8B-B14F-4D97-AF65-F5344CB8AC3E}">
        <p14:creationId xmlns:p14="http://schemas.microsoft.com/office/powerpoint/2010/main" val="2101154738"/>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839915" cy="523220"/>
          </a:xfrm>
          <a:prstGeom prst="rect">
            <a:avLst/>
          </a:prstGeom>
        </p:spPr>
        <p:txBody>
          <a:bodyPr wrap="none">
            <a:spAutoFit/>
          </a:bodyPr>
          <a:lstStyle/>
          <a:p>
            <a:r>
              <a:rPr lang="de-CH" sz="2800" dirty="0">
                <a:latin typeface="Calibri" panose="020F0502020204030204" pitchFamily="34" charset="0"/>
                <a:ea typeface="Calibri" panose="020F0502020204030204" pitchFamily="34" charset="0"/>
                <a:cs typeface="Times New Roman" panose="02020603050405020304" pitchFamily="18" charset="0"/>
              </a:rPr>
              <a:t>Die Freude am Wort Gottes (13)</a:t>
            </a:r>
            <a:endParaRPr lang="de-CH" sz="2800" dirty="0"/>
          </a:p>
        </p:txBody>
      </p:sp>
      <p:sp>
        <p:nvSpPr>
          <p:cNvPr id="5" name="Rechteck 4">
            <a:extLst>
              <a:ext uri="{FF2B5EF4-FFF2-40B4-BE49-F238E27FC236}">
                <a16:creationId xmlns:a16="http://schemas.microsoft.com/office/drawing/2014/main" id="{F170A8C9-9A2A-4AC3-A1C3-9BC23110EE2B}"/>
              </a:ext>
            </a:extLst>
          </p:cNvPr>
          <p:cNvSpPr/>
          <p:nvPr/>
        </p:nvSpPr>
        <p:spPr>
          <a:xfrm>
            <a:off x="188425" y="2517602"/>
            <a:ext cx="11128324" cy="2376997"/>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"13 Darum danken wir auch Gott unablässig, dass ihr, als ihr das von uns verkündigte Wort Gottes empfangen habt, es nicht als Menschenwort aufgenommen habt, sondern als das, was es in Wahrheit ist, als Gottes Wort, das auch wirksam ist in euch, die ihr gläubig seid." 1 Thess 2,13</a:t>
            </a:r>
          </a:p>
        </p:txBody>
      </p:sp>
    </p:spTree>
    <p:extLst>
      <p:ext uri="{BB962C8B-B14F-4D97-AF65-F5344CB8AC3E}">
        <p14:creationId xmlns:p14="http://schemas.microsoft.com/office/powerpoint/2010/main" val="378503618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8" y="1641585"/>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6" name="Rechteck 5">
            <a:extLst>
              <a:ext uri="{FF2B5EF4-FFF2-40B4-BE49-F238E27FC236}">
                <a16:creationId xmlns:a16="http://schemas.microsoft.com/office/drawing/2014/main" id="{A8F018AF-9B9E-4F17-8579-3902B304EBC3}"/>
              </a:ext>
            </a:extLst>
          </p:cNvPr>
          <p:cNvSpPr/>
          <p:nvPr/>
        </p:nvSpPr>
        <p:spPr>
          <a:xfrm>
            <a:off x="608578" y="2809020"/>
            <a:ext cx="10976617" cy="2276905"/>
          </a:xfrm>
          <a:prstGeom prst="rect">
            <a:avLst/>
          </a:prstGeom>
        </p:spPr>
        <p:txBody>
          <a:bodyPr wrap="square">
            <a:spAutoFit/>
          </a:bodyPr>
          <a:lstStyle/>
          <a:p>
            <a:pPr marL="457200" indent="-45720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Wort Gottes oder Nahrung</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Das Wort Gottes ist Brot (Mt 4,4), Milch und Fleisch oder feste Speise (Hebr 5,11-14) und sogar Honig (Ps 119,103).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vom Gebot seiner Lippen habe ich mich nicht entfernt; die Worte seines Mundes bewahrte ich mehr als meine Grundsätze." </a:t>
            </a:r>
            <a:r>
              <a:rPr lang="de-CH" sz="2800" dirty="0">
                <a:latin typeface="Calibri" panose="020F0502020204030204" pitchFamily="34" charset="0"/>
                <a:ea typeface="Calibri" panose="020F0502020204030204" pitchFamily="34" charset="0"/>
                <a:cs typeface="Times New Roman" panose="02020603050405020304" pitchFamily="18" charset="0"/>
              </a:rPr>
              <a:t>Hi 23,12</a:t>
            </a:r>
          </a:p>
        </p:txBody>
      </p:sp>
    </p:spTree>
    <p:extLst>
      <p:ext uri="{BB962C8B-B14F-4D97-AF65-F5344CB8AC3E}">
        <p14:creationId xmlns:p14="http://schemas.microsoft.com/office/powerpoint/2010/main" val="33360541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506136"/>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5" name="Rechteck 4">
            <a:extLst>
              <a:ext uri="{FF2B5EF4-FFF2-40B4-BE49-F238E27FC236}">
                <a16:creationId xmlns:a16="http://schemas.microsoft.com/office/drawing/2014/main" id="{84543341-2B5D-4B41-9C73-0F285E7D9D1C}"/>
              </a:ext>
            </a:extLst>
          </p:cNvPr>
          <p:cNvSpPr/>
          <p:nvPr/>
        </p:nvSpPr>
        <p:spPr>
          <a:xfrm>
            <a:off x="608579" y="2538122"/>
            <a:ext cx="10884338" cy="4000454"/>
          </a:xfrm>
          <a:prstGeom prst="rect">
            <a:avLst/>
          </a:prstGeom>
        </p:spPr>
        <p:txBody>
          <a:bodyPr wrap="square">
            <a:spAutoFit/>
          </a:bodyPr>
          <a:lstStyle/>
          <a:p>
            <a:pPr marL="457200" indent="-45720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Wort Gottes oder Geld</a:t>
            </a:r>
          </a:p>
          <a:p>
            <a:pPr>
              <a:spcAft>
                <a:spcPts val="0"/>
              </a:spcAft>
            </a:pPr>
            <a:r>
              <a:rPr lang="de-CH" sz="2800" dirty="0">
                <a:latin typeface="Calibri" panose="020F0502020204030204" pitchFamily="34" charset="0"/>
                <a:ea typeface="Calibri" panose="020F0502020204030204" pitchFamily="34" charset="0"/>
                <a:cs typeface="Times New Roman" panose="02020603050405020304" pitchFamily="18" charset="0"/>
              </a:rPr>
              <a:t>In Psalm 119 sehen wir verschiedene Beispiele welche deutlich den Wert des Geldes gegenüber dem Worte Gottes zeigen (14.72.127.162). </a:t>
            </a:r>
          </a:p>
          <a:p>
            <a:pPr>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"14 Ich freue mich an dem Weg, den deine Zeugnisse weisen, wie über lauter Reichtümer.</a:t>
            </a:r>
          </a:p>
          <a:p>
            <a:pPr>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72 Das Gesetz, das aus deinem Mund kommt, ist besser für mich als Tausende von Gold- und Silberstücken.</a:t>
            </a:r>
          </a:p>
          <a:p>
            <a:pPr>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127 Darum liebe ich deine Gebote mehr als Gold und feines Gold;</a:t>
            </a:r>
          </a:p>
          <a:p>
            <a:pPr>
              <a:spcAft>
                <a:spcPts val="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162 Ich freue mich über dein Wort wie einer, der große Beute findet."</a:t>
            </a:r>
          </a:p>
        </p:txBody>
      </p:sp>
    </p:spTree>
    <p:extLst>
      <p:ext uri="{BB962C8B-B14F-4D97-AF65-F5344CB8AC3E}">
        <p14:creationId xmlns:p14="http://schemas.microsoft.com/office/powerpoint/2010/main" val="216826515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2</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1705601"/>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5" name="Rechteck 4">
            <a:extLst>
              <a:ext uri="{FF2B5EF4-FFF2-40B4-BE49-F238E27FC236}">
                <a16:creationId xmlns:a16="http://schemas.microsoft.com/office/drawing/2014/main" id="{46D8DB3A-A05D-4DDE-97A8-720B0CB85365}"/>
              </a:ext>
            </a:extLst>
          </p:cNvPr>
          <p:cNvSpPr/>
          <p:nvPr/>
        </p:nvSpPr>
        <p:spPr>
          <a:xfrm>
            <a:off x="608579" y="2937052"/>
            <a:ext cx="10884338" cy="954107"/>
          </a:xfrm>
          <a:prstGeom prst="rect">
            <a:avLst/>
          </a:prstGeom>
        </p:spPr>
        <p:txBody>
          <a:bodyPr wrap="square">
            <a:spAutoFit/>
          </a:bodyPr>
          <a:lstStyle/>
          <a:p>
            <a:pPr marL="457200" indent="-457200">
              <a:spcAft>
                <a:spcPts val="0"/>
              </a:spcAft>
              <a:buFont typeface="Arial" panose="020B0604020202020204" pitchFamily="34" charset="0"/>
              <a:buChar char="•"/>
            </a:pPr>
            <a:r>
              <a:rPr lang="de-CH" sz="2800" dirty="0">
                <a:latin typeface="Calibri" panose="020F0502020204030204" pitchFamily="34" charset="0"/>
                <a:ea typeface="Calibri" panose="020F0502020204030204" pitchFamily="34" charset="0"/>
                <a:cs typeface="Times New Roman" panose="02020603050405020304" pitchFamily="18" charset="0"/>
              </a:rPr>
              <a:t>Es ist wichtig, das Wort in Besitz zu nehmen. Das Wort in uns aufnehmen, um es zum Bestandteil meines Lebens zu machen. </a:t>
            </a:r>
          </a:p>
        </p:txBody>
      </p:sp>
    </p:spTree>
    <p:extLst>
      <p:ext uri="{BB962C8B-B14F-4D97-AF65-F5344CB8AC3E}">
        <p14:creationId xmlns:p14="http://schemas.microsoft.com/office/powerpoint/2010/main" val="141159115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fest!</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00071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Den Glauben stärken (2)</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1384995"/>
          </a:xfrm>
          <a:prstGeom prst="rect">
            <a:avLst/>
          </a:prstGeom>
        </p:spPr>
        <p:txBody>
          <a:bodyPr wrap="square">
            <a:spAutoFit/>
          </a:bodyPr>
          <a:lstStyle/>
          <a:p>
            <a:r>
              <a:rPr lang="de-CH" sz="2800" dirty="0"/>
              <a:t>"2 und sandten Timotheus, unseren Bruder, der Gottes Diener und unser Mitarbeiter am Evangelium von Christus ist, damit er euch stärke und euch tröste in eurem Glauben," 1 Thess 3,2</a:t>
            </a:r>
          </a:p>
        </p:txBody>
      </p:sp>
    </p:spTree>
    <p:extLst>
      <p:ext uri="{BB962C8B-B14F-4D97-AF65-F5344CB8AC3E}">
        <p14:creationId xmlns:p14="http://schemas.microsoft.com/office/powerpoint/2010/main" val="30626489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7"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C0C2A17B-4E85-400B-94B8-73DEF1008FB6}"/>
              </a:ext>
            </a:extLst>
          </p:cNvPr>
          <p:cNvSpPr/>
          <p:nvPr/>
        </p:nvSpPr>
        <p:spPr>
          <a:xfrm>
            <a:off x="563103" y="1169144"/>
            <a:ext cx="7492500" cy="658835"/>
          </a:xfrm>
          <a:prstGeom prst="rect">
            <a:avLst/>
          </a:prstGeom>
        </p:spPr>
        <p:txBody>
          <a:bodyPr wrap="none">
            <a:spAutoFit/>
          </a:bodyPr>
          <a:lstStyle/>
          <a:p>
            <a:pPr>
              <a:lnSpc>
                <a:spcPct val="107000"/>
              </a:lnSpc>
              <a:spcAft>
                <a:spcPts val="800"/>
              </a:spcAft>
            </a:pPr>
            <a:r>
              <a:rPr lang="de-CH" sz="3600" dirty="0">
                <a:latin typeface="Calibri" panose="020F0502020204030204" pitchFamily="34" charset="0"/>
                <a:ea typeface="Calibri" panose="020F0502020204030204" pitchFamily="34" charset="0"/>
                <a:cs typeface="Times New Roman" panose="02020603050405020304" pitchFamily="18" charset="0"/>
              </a:rPr>
              <a:t>1. Thessalonicher: Kapitel 5   Verse 89</a:t>
            </a:r>
          </a:p>
        </p:txBody>
      </p:sp>
    </p:spTree>
    <p:extLst>
      <p:ext uri="{BB962C8B-B14F-4D97-AF65-F5344CB8AC3E}">
        <p14:creationId xmlns:p14="http://schemas.microsoft.com/office/powerpoint/2010/main" val="1890092800"/>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a:t>
            </a:r>
            <a:r>
              <a:rPr lang="de-CH" sz="2800" b="1">
                <a:latin typeface="+mj-lt"/>
              </a:rPr>
              <a:t>fest!</a:t>
            </a:r>
            <a:endParaRPr lang="de-CH" sz="2800" b="1" dirty="0">
              <a:latin typeface="+mj-lt"/>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915192"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Wissen über ihren Glauben (5)</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1384995"/>
          </a:xfrm>
          <a:prstGeom prst="rect">
            <a:avLst/>
          </a:prstGeom>
        </p:spPr>
        <p:txBody>
          <a:bodyPr wrap="square">
            <a:spAutoFit/>
          </a:bodyPr>
          <a:lstStyle/>
          <a:p>
            <a:r>
              <a:rPr lang="de-CH" sz="2800" dirty="0"/>
              <a:t>"5 Darum hielt ich es auch nicht mehr länger aus, sondern erkundigte mich nach eurem Glauben, ob nicht etwa der Versucher euch versucht habe und unsere Arbeit umsonst gewesen sei." 1 Thess 3,5</a:t>
            </a:r>
          </a:p>
        </p:txBody>
      </p:sp>
    </p:spTree>
    <p:extLst>
      <p:ext uri="{BB962C8B-B14F-4D97-AF65-F5344CB8AC3E}">
        <p14:creationId xmlns:p14="http://schemas.microsoft.com/office/powerpoint/2010/main" val="233651788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a:t>
            </a:r>
            <a:r>
              <a:rPr lang="de-CH" sz="2800" b="1">
                <a:latin typeface="+mj-lt"/>
              </a:rPr>
              <a:t>fest!</a:t>
            </a:r>
            <a:endParaRPr lang="de-CH" sz="2800" b="1" dirty="0">
              <a:latin typeface="+mj-lt"/>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020366"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Gute Nachricht von ihrem Glauben (6)</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1815882"/>
          </a:xfrm>
          <a:prstGeom prst="rect">
            <a:avLst/>
          </a:prstGeom>
        </p:spPr>
        <p:txBody>
          <a:bodyPr wrap="square">
            <a:spAutoFit/>
          </a:bodyPr>
          <a:lstStyle/>
          <a:p>
            <a:r>
              <a:rPr lang="de-CH" sz="2800" dirty="0"/>
              <a:t>"6 Nun aber, da Timotheus von euch zu uns zurückgekehrt ist und uns gute Nachricht gebracht hat von eurem Glauben und eurer Liebe, und dass ihr uns allezeit in gutem Andenken habt und danach verlangt, uns zu sehen, gleichwie [auch] wir euch," 1 Thess 3,6</a:t>
            </a:r>
          </a:p>
        </p:txBody>
      </p:sp>
    </p:spTree>
    <p:extLst>
      <p:ext uri="{BB962C8B-B14F-4D97-AF65-F5344CB8AC3E}">
        <p14:creationId xmlns:p14="http://schemas.microsoft.com/office/powerpoint/2010/main" val="223753700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a:t>
            </a:r>
            <a:r>
              <a:rPr lang="de-CH" sz="2800" b="1">
                <a:latin typeface="+mj-lt"/>
              </a:rPr>
              <a:t>fest!</a:t>
            </a:r>
            <a:endParaRPr lang="de-CH" sz="2800" b="1" dirty="0">
              <a:latin typeface="+mj-lt"/>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403787"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Getröstet durch ihren Glauben (7)</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954107"/>
          </a:xfrm>
          <a:prstGeom prst="rect">
            <a:avLst/>
          </a:prstGeom>
        </p:spPr>
        <p:txBody>
          <a:bodyPr wrap="square">
            <a:spAutoFit/>
          </a:bodyPr>
          <a:lstStyle/>
          <a:p>
            <a:r>
              <a:rPr lang="de-CH" sz="2800" dirty="0"/>
              <a:t>"7 da sind wir deshalb, ihr Brüder, euretwegen bei all unserer Bedrängnis und Not getröstet worden durch euren Glauben." 1 Thess 3,7</a:t>
            </a:r>
          </a:p>
        </p:txBody>
      </p:sp>
    </p:spTree>
    <p:extLst>
      <p:ext uri="{BB962C8B-B14F-4D97-AF65-F5344CB8AC3E}">
        <p14:creationId xmlns:p14="http://schemas.microsoft.com/office/powerpoint/2010/main" val="2106179096"/>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a:t>
            </a:r>
            <a:r>
              <a:rPr lang="de-CH" sz="2800" b="1">
                <a:latin typeface="+mj-lt"/>
              </a:rPr>
              <a:t>fest!</a:t>
            </a:r>
            <a:endParaRPr lang="de-CH" sz="2800" b="1" dirty="0">
              <a:latin typeface="+mj-lt"/>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3561296"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Hilfe im Glauben (10)</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1384995"/>
          </a:xfrm>
          <a:prstGeom prst="rect">
            <a:avLst/>
          </a:prstGeom>
        </p:spPr>
        <p:txBody>
          <a:bodyPr wrap="square">
            <a:spAutoFit/>
          </a:bodyPr>
          <a:lstStyle/>
          <a:p>
            <a:r>
              <a:rPr lang="de-CH" sz="2800" dirty="0"/>
              <a:t>"10 Tag und Nacht flehen wir aufs Allerdringendste, dass wir euer Angesicht sehen und das ergänzen dürfen, was an eurem Glauben noch mangelt." 1 Thess 3,10</a:t>
            </a:r>
          </a:p>
        </p:txBody>
      </p:sp>
    </p:spTree>
    <p:extLst>
      <p:ext uri="{BB962C8B-B14F-4D97-AF65-F5344CB8AC3E}">
        <p14:creationId xmlns:p14="http://schemas.microsoft.com/office/powerpoint/2010/main" val="3968472383"/>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1639103" cy="523220"/>
          </a:xfrm>
          <a:prstGeom prst="rect">
            <a:avLst/>
          </a:prstGeom>
        </p:spPr>
        <p:txBody>
          <a:bodyPr wrap="none">
            <a:spAutoFit/>
          </a:bodyPr>
          <a:lstStyle/>
          <a:p>
            <a:r>
              <a:rPr lang="de-CH" sz="2800" b="1" dirty="0">
                <a:latin typeface="+mj-lt"/>
              </a:rPr>
              <a:t>Steht </a:t>
            </a:r>
            <a:r>
              <a:rPr lang="de-CH" sz="2800" b="1">
                <a:latin typeface="+mj-lt"/>
              </a:rPr>
              <a:t>fest!</a:t>
            </a:r>
            <a:endParaRPr lang="de-CH" sz="2800" b="1" dirty="0">
              <a:latin typeface="+mj-lt"/>
            </a:endParaRP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3891193"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Freude des Paulus (8-9)</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37052"/>
            <a:ext cx="10699781" cy="1815882"/>
          </a:xfrm>
          <a:prstGeom prst="rect">
            <a:avLst/>
          </a:prstGeom>
        </p:spPr>
        <p:txBody>
          <a:bodyPr wrap="square">
            <a:spAutoFit/>
          </a:bodyPr>
          <a:lstStyle/>
          <a:p>
            <a:r>
              <a:rPr lang="de-CH" sz="2800" dirty="0"/>
              <a:t>"8 Ja, wir leben richtig auf, wenn wir wissen, dass ihr treu zum Herrn steht.</a:t>
            </a:r>
          </a:p>
          <a:p>
            <a:r>
              <a:rPr lang="de-CH" sz="2800" dirty="0"/>
              <a:t>9 Wie können wir unserem Gott nur genug für die Freude danken, die ihr uns gemacht habt?" 1 Thess 3,8-9</a:t>
            </a:r>
          </a:p>
        </p:txBody>
      </p:sp>
    </p:spTree>
    <p:extLst>
      <p:ext uri="{BB962C8B-B14F-4D97-AF65-F5344CB8AC3E}">
        <p14:creationId xmlns:p14="http://schemas.microsoft.com/office/powerpoint/2010/main" val="12320797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3</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555782" cy="523220"/>
          </a:xfrm>
          <a:prstGeom prst="rect">
            <a:avLst/>
          </a:prstGeom>
        </p:spPr>
        <p:txBody>
          <a:bodyPr wrap="none">
            <a:spAutoFit/>
          </a:bodyPr>
          <a:lstStyle/>
          <a:p>
            <a:r>
              <a:rPr lang="de-CH" sz="2800" b="1" dirty="0">
                <a:latin typeface="+mj-lt"/>
              </a:rPr>
              <a:t>Gebet des Paulus (9-13)</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977166" cy="2246769"/>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Das sie im Glauben wachsen (10)</a:t>
            </a:r>
          </a:p>
          <a:p>
            <a:endParaRPr lang="de-CH" sz="2800" dirty="0">
              <a:latin typeface="Calibri" panose="020F0502020204030204" pitchFamily="34" charset="0"/>
              <a:ea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de-DE" sz="2800" dirty="0">
                <a:latin typeface="Calibri" panose="020F0502020204030204" pitchFamily="34" charset="0"/>
                <a:cs typeface="Times New Roman" panose="02020603050405020304" pitchFamily="18" charset="0"/>
              </a:rPr>
              <a:t>D</a:t>
            </a:r>
            <a:r>
              <a:rPr lang="de-CH" sz="2800" dirty="0">
                <a:latin typeface="Calibri" panose="020F0502020204030204" pitchFamily="34" charset="0"/>
                <a:cs typeface="Times New Roman" panose="02020603050405020304" pitchFamily="18" charset="0"/>
              </a:rPr>
              <a:t>as sie überreich in der Liebe werden (12)</a:t>
            </a:r>
          </a:p>
          <a:p>
            <a:endParaRPr lang="de-CH" sz="2800" dirty="0">
              <a:latin typeface="Calibri" panose="020F0502020204030204" pitchFamily="34" charset="0"/>
              <a:cs typeface="Times New Roman" panose="02020603050405020304" pitchFamily="18" charset="0"/>
            </a:endParaRPr>
          </a:p>
          <a:p>
            <a:pPr marL="285750" indent="-285750">
              <a:buFont typeface="Wingdings" panose="05000000000000000000" pitchFamily="2" charset="2"/>
              <a:buChar char="Ø"/>
            </a:pPr>
            <a:r>
              <a:rPr lang="de-DE" sz="2800" dirty="0"/>
              <a:t>Das sie ein heiliges Leben führen mögen (13)</a:t>
            </a:r>
          </a:p>
        </p:txBody>
      </p:sp>
    </p:spTree>
    <p:extLst>
      <p:ext uri="{BB962C8B-B14F-4D97-AF65-F5344CB8AC3E}">
        <p14:creationId xmlns:p14="http://schemas.microsoft.com/office/powerpoint/2010/main" val="1878168368"/>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02503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heiliger Lebenswandel (1-8)</a:t>
            </a:r>
            <a:endParaRPr lang="de-CH" sz="2800" dirty="0"/>
          </a:p>
        </p:txBody>
      </p:sp>
      <p:sp>
        <p:nvSpPr>
          <p:cNvPr id="6" name="Rechteck 5">
            <a:extLst>
              <a:ext uri="{FF2B5EF4-FFF2-40B4-BE49-F238E27FC236}">
                <a16:creationId xmlns:a16="http://schemas.microsoft.com/office/drawing/2014/main" id="{CDE6949C-9D94-48CB-89B9-BFCC326D8B55}"/>
              </a:ext>
            </a:extLst>
          </p:cNvPr>
          <p:cNvSpPr/>
          <p:nvPr/>
        </p:nvSpPr>
        <p:spPr>
          <a:xfrm>
            <a:off x="608579" y="2937052"/>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Um Gott zu gefallen (1)</a:t>
            </a:r>
          </a:p>
        </p:txBody>
      </p:sp>
      <p:sp>
        <p:nvSpPr>
          <p:cNvPr id="5" name="Rechteck 4">
            <a:extLst>
              <a:ext uri="{FF2B5EF4-FFF2-40B4-BE49-F238E27FC236}">
                <a16:creationId xmlns:a16="http://schemas.microsoft.com/office/drawing/2014/main" id="{CA152459-3412-433E-8540-ACD22647E93B}"/>
              </a:ext>
            </a:extLst>
          </p:cNvPr>
          <p:cNvSpPr/>
          <p:nvPr/>
        </p:nvSpPr>
        <p:spPr>
          <a:xfrm>
            <a:off x="608578" y="3746403"/>
            <a:ext cx="10884337" cy="1915974"/>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Übrigens nun, Brüder, bitten und ermahnen wir euch in dem Herrn Jesus, da ihr ja von uns Weisung empfangen habt, wie ihr wandeln und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Gott gefallen sollt</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 wie ihr auch wandelt -, dass ihr darin noch reichlicher zunehmt." 1 Thess 4,1</a:t>
            </a:r>
          </a:p>
        </p:txBody>
      </p:sp>
    </p:spTree>
    <p:extLst>
      <p:ext uri="{BB962C8B-B14F-4D97-AF65-F5344CB8AC3E}">
        <p14:creationId xmlns:p14="http://schemas.microsoft.com/office/powerpoint/2010/main" val="261926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P spid="5" grpId="0"/>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02503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heiliger Lebenswandel (1-8)</a:t>
            </a:r>
            <a:endParaRPr lang="de-CH" sz="2800" dirty="0"/>
          </a:p>
        </p:txBody>
      </p:sp>
      <p:sp>
        <p:nvSpPr>
          <p:cNvPr id="6" name="Rechteck 5">
            <a:extLst>
              <a:ext uri="{FF2B5EF4-FFF2-40B4-BE49-F238E27FC236}">
                <a16:creationId xmlns:a16="http://schemas.microsoft.com/office/drawing/2014/main" id="{CDE6949C-9D94-48CB-89B9-BFCC326D8B55}"/>
              </a:ext>
            </a:extLst>
          </p:cNvPr>
          <p:cNvSpPr/>
          <p:nvPr/>
        </p:nvSpPr>
        <p:spPr>
          <a:xfrm>
            <a:off x="608579" y="2937052"/>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Um Gott zu gehorchen (2-3)</a:t>
            </a:r>
          </a:p>
        </p:txBody>
      </p:sp>
      <p:sp>
        <p:nvSpPr>
          <p:cNvPr id="5" name="Rechteck 4">
            <a:extLst>
              <a:ext uri="{FF2B5EF4-FFF2-40B4-BE49-F238E27FC236}">
                <a16:creationId xmlns:a16="http://schemas.microsoft.com/office/drawing/2014/main" id="{CA152459-3412-433E-8540-ACD22647E93B}"/>
              </a:ext>
            </a:extLst>
          </p:cNvPr>
          <p:cNvSpPr/>
          <p:nvPr/>
        </p:nvSpPr>
        <p:spPr>
          <a:xfrm>
            <a:off x="608578" y="3746403"/>
            <a:ext cx="10884337" cy="1384995"/>
          </a:xfrm>
          <a:prstGeom prst="rect">
            <a:avLst/>
          </a:prstGeom>
        </p:spPr>
        <p:txBody>
          <a:bodyPr wrap="square">
            <a:spAutoFit/>
          </a:bodyPr>
          <a:lstStyle/>
          <a:p>
            <a:r>
              <a:rPr lang="de-CH" sz="2800" dirty="0"/>
              <a:t>"2 Denn ihr wisst, welche Gebote </a:t>
            </a:r>
            <a:r>
              <a:rPr lang="de-CH" sz="2800" u="sng" dirty="0"/>
              <a:t>wir euch gegeben haben</a:t>
            </a:r>
            <a:r>
              <a:rPr lang="de-CH" sz="2800" dirty="0"/>
              <a:t> im Auftrag des Herrn Jesus. 3 Denn das ist der Wille Gottes, eure Heiligung, dass ihr euch der Unzucht enthaltet;"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4,2-3</a:t>
            </a:r>
          </a:p>
        </p:txBody>
      </p:sp>
    </p:spTree>
    <p:extLst>
      <p:ext uri="{BB962C8B-B14F-4D97-AF65-F5344CB8AC3E}">
        <p14:creationId xmlns:p14="http://schemas.microsoft.com/office/powerpoint/2010/main" val="4092375474"/>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02503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heiliger Lebenswandel (1-8)</a:t>
            </a:r>
            <a:endParaRPr lang="de-CH" sz="2800" dirty="0"/>
          </a:p>
        </p:txBody>
      </p:sp>
      <p:sp>
        <p:nvSpPr>
          <p:cNvPr id="6" name="Rechteck 5">
            <a:extLst>
              <a:ext uri="{FF2B5EF4-FFF2-40B4-BE49-F238E27FC236}">
                <a16:creationId xmlns:a16="http://schemas.microsoft.com/office/drawing/2014/main" id="{CDE6949C-9D94-48CB-89B9-BFCC326D8B55}"/>
              </a:ext>
            </a:extLst>
          </p:cNvPr>
          <p:cNvSpPr/>
          <p:nvPr/>
        </p:nvSpPr>
        <p:spPr>
          <a:xfrm>
            <a:off x="608579" y="2937052"/>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Um Gott zu verherrlichen (4-5)</a:t>
            </a:r>
          </a:p>
        </p:txBody>
      </p:sp>
      <p:sp>
        <p:nvSpPr>
          <p:cNvPr id="5" name="Rechteck 4">
            <a:extLst>
              <a:ext uri="{FF2B5EF4-FFF2-40B4-BE49-F238E27FC236}">
                <a16:creationId xmlns:a16="http://schemas.microsoft.com/office/drawing/2014/main" id="{CA152459-3412-433E-8540-ACD22647E93B}"/>
              </a:ext>
            </a:extLst>
          </p:cNvPr>
          <p:cNvSpPr/>
          <p:nvPr/>
        </p:nvSpPr>
        <p:spPr>
          <a:xfrm>
            <a:off x="608578" y="3746403"/>
            <a:ext cx="10884337" cy="1384995"/>
          </a:xfrm>
          <a:prstGeom prst="rect">
            <a:avLst/>
          </a:prstGeom>
        </p:spPr>
        <p:txBody>
          <a:bodyPr wrap="square">
            <a:spAutoFit/>
          </a:bodyPr>
          <a:lstStyle/>
          <a:p>
            <a:r>
              <a:rPr lang="de-CH" sz="2800" dirty="0"/>
              <a:t>"4 dass es jeder von euch versteht, </a:t>
            </a:r>
            <a:r>
              <a:rPr lang="de-CH" sz="2800" u="sng" dirty="0"/>
              <a:t>sein eigenes Gefäß in Heiligung und Ehrbarkeit in Besitz zu nehmen</a:t>
            </a:r>
            <a:r>
              <a:rPr lang="de-CH" sz="2800" dirty="0"/>
              <a:t>, 5 nicht mit leidenschaftlicher Begierde wie die Heiden, die Gott nicht kennen;"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4,4-5</a:t>
            </a:r>
          </a:p>
        </p:txBody>
      </p:sp>
    </p:spTree>
    <p:extLst>
      <p:ext uri="{BB962C8B-B14F-4D97-AF65-F5344CB8AC3E}">
        <p14:creationId xmlns:p14="http://schemas.microsoft.com/office/powerpoint/2010/main" val="418773692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502503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heiliger Lebenswandel (1-8)</a:t>
            </a:r>
            <a:endParaRPr lang="de-CH" sz="2800" dirty="0"/>
          </a:p>
        </p:txBody>
      </p:sp>
      <p:sp>
        <p:nvSpPr>
          <p:cNvPr id="6" name="Rechteck 5">
            <a:extLst>
              <a:ext uri="{FF2B5EF4-FFF2-40B4-BE49-F238E27FC236}">
                <a16:creationId xmlns:a16="http://schemas.microsoft.com/office/drawing/2014/main" id="{CDE6949C-9D94-48CB-89B9-BFCC326D8B55}"/>
              </a:ext>
            </a:extLst>
          </p:cNvPr>
          <p:cNvSpPr/>
          <p:nvPr/>
        </p:nvSpPr>
        <p:spPr>
          <a:xfrm>
            <a:off x="608579" y="2937052"/>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Um dem Gericht Gottes zu entgehen (6-8)</a:t>
            </a:r>
          </a:p>
        </p:txBody>
      </p:sp>
      <p:sp>
        <p:nvSpPr>
          <p:cNvPr id="5" name="Rechteck 4">
            <a:extLst>
              <a:ext uri="{FF2B5EF4-FFF2-40B4-BE49-F238E27FC236}">
                <a16:creationId xmlns:a16="http://schemas.microsoft.com/office/drawing/2014/main" id="{CA152459-3412-433E-8540-ACD22647E93B}"/>
              </a:ext>
            </a:extLst>
          </p:cNvPr>
          <p:cNvSpPr/>
          <p:nvPr/>
        </p:nvSpPr>
        <p:spPr>
          <a:xfrm>
            <a:off x="608578" y="3746403"/>
            <a:ext cx="10884337" cy="2677656"/>
          </a:xfrm>
          <a:prstGeom prst="rect">
            <a:avLst/>
          </a:prstGeom>
        </p:spPr>
        <p:txBody>
          <a:bodyPr wrap="square">
            <a:spAutoFit/>
          </a:bodyPr>
          <a:lstStyle/>
          <a:p>
            <a:r>
              <a:rPr lang="de-CH" sz="2800" dirty="0"/>
              <a:t>"6 dass niemand zu weit geht und seinen Bruder in dieser Angelegenheit übervorteilt; </a:t>
            </a:r>
            <a:r>
              <a:rPr lang="de-CH" sz="2800" u="sng" dirty="0"/>
              <a:t>denn der Herr ist ein Rächer für alle diese Dinge</a:t>
            </a:r>
            <a:r>
              <a:rPr lang="de-CH" sz="2800" dirty="0"/>
              <a:t>, wie wir euch zuvor gesagt und ernstlich bezeugt haben.</a:t>
            </a:r>
          </a:p>
          <a:p>
            <a:r>
              <a:rPr lang="de-CH" sz="2800" dirty="0"/>
              <a:t>7 Denn Gott hat uns nicht zur Unreinheit berufen, sondern zur Heiligung.</a:t>
            </a:r>
          </a:p>
          <a:p>
            <a:r>
              <a:rPr lang="de-CH" sz="2800" dirty="0"/>
              <a:t>8 Deshalb — wer dies verwirft, der verwirft nicht Menschen, sondern Gott, der doch seinen Heiligen Geist in uns gegeben hat."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4,6-8</a:t>
            </a:r>
          </a:p>
        </p:txBody>
      </p:sp>
    </p:spTree>
    <p:extLst>
      <p:ext uri="{BB962C8B-B14F-4D97-AF65-F5344CB8AC3E}">
        <p14:creationId xmlns:p14="http://schemas.microsoft.com/office/powerpoint/2010/main" val="128117719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feld 4">
            <a:extLst>
              <a:ext uri="{FF2B5EF4-FFF2-40B4-BE49-F238E27FC236}">
                <a16:creationId xmlns:a16="http://schemas.microsoft.com/office/drawing/2014/main" id="{7F68FAFD-8CA7-4127-96EC-74E2FFF63FF2}"/>
              </a:ext>
            </a:extLst>
          </p:cNvPr>
          <p:cNvSpPr txBox="1"/>
          <p:nvPr/>
        </p:nvSpPr>
        <p:spPr>
          <a:xfrm>
            <a:off x="563103" y="852056"/>
            <a:ext cx="11417612" cy="1169551"/>
          </a:xfrm>
          <a:prstGeom prst="rect">
            <a:avLst/>
          </a:prstGeom>
          <a:noFill/>
        </p:spPr>
        <p:txBody>
          <a:bodyPr wrap="square" rtlCol="0">
            <a:spAutoFit/>
          </a:bodyPr>
          <a:lstStyle/>
          <a:p>
            <a:pPr lvl="0"/>
            <a:r>
              <a:rPr lang="de-CH" sz="3400" dirty="0"/>
              <a:t>Thema:</a:t>
            </a:r>
          </a:p>
          <a:p>
            <a:r>
              <a:rPr lang="de-CH" sz="3400" b="1" dirty="0">
                <a:latin typeface="+mj-lt"/>
              </a:rPr>
              <a:t>Die Wiederkunft unseres HERRN Jesus Christus</a:t>
            </a:r>
          </a:p>
        </p:txBody>
      </p:sp>
      <p:sp>
        <p:nvSpPr>
          <p:cNvPr id="8" name="Textfeld 7">
            <a:extLst>
              <a:ext uri="{FF2B5EF4-FFF2-40B4-BE49-F238E27FC236}">
                <a16:creationId xmlns:a16="http://schemas.microsoft.com/office/drawing/2014/main" id="{321DC817-B0B6-4742-9BE2-F038ED435A12}"/>
              </a:ext>
            </a:extLst>
          </p:cNvPr>
          <p:cNvSpPr txBox="1"/>
          <p:nvPr/>
        </p:nvSpPr>
        <p:spPr>
          <a:xfrm>
            <a:off x="563103" y="2365606"/>
            <a:ext cx="11231818" cy="3231654"/>
          </a:xfrm>
          <a:prstGeom prst="rect">
            <a:avLst/>
          </a:prstGeom>
          <a:noFill/>
        </p:spPr>
        <p:txBody>
          <a:bodyPr wrap="square" rtlCol="0">
            <a:spAutoFit/>
          </a:bodyPr>
          <a:lstStyle/>
          <a:p>
            <a:pPr lvl="0"/>
            <a:r>
              <a:rPr lang="de-CH" sz="3400" dirty="0"/>
              <a:t>Schlüsselvers: 1 Thess 5,23</a:t>
            </a:r>
          </a:p>
          <a:p>
            <a:endParaRPr lang="de-CH" sz="3400" b="1" dirty="0">
              <a:latin typeface="+mj-lt"/>
            </a:endParaRPr>
          </a:p>
          <a:p>
            <a:r>
              <a:rPr lang="de-CH" sz="3400" b="1" dirty="0"/>
              <a:t>"Er selbst aber, der Gott des Friedens, heilige euch durch und durch, und euer ganzes [Wesen], der Geist, die Seele und der Leib, möge untadelig bewahrt werden bei der Wiederkunft unseres HERRN Jesus Christus!"</a:t>
            </a:r>
            <a:endParaRPr lang="de-CH" sz="3400" dirty="0"/>
          </a:p>
        </p:txBody>
      </p:sp>
    </p:spTree>
    <p:extLst>
      <p:ext uri="{BB962C8B-B14F-4D97-AF65-F5344CB8AC3E}">
        <p14:creationId xmlns:p14="http://schemas.microsoft.com/office/powerpoint/2010/main" val="20966901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145272"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harmonischer Lebenswandel (9-10)</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937052"/>
            <a:ext cx="10884337" cy="2246769"/>
          </a:xfrm>
          <a:prstGeom prst="rect">
            <a:avLst/>
          </a:prstGeom>
        </p:spPr>
        <p:txBody>
          <a:bodyPr wrap="square">
            <a:spAutoFit/>
          </a:bodyPr>
          <a:lstStyle/>
          <a:p>
            <a:r>
              <a:rPr lang="de-CH" sz="2800" dirty="0"/>
              <a:t>"9 Über die Bruderliebe aber braucht man euch nicht zu schreiben; denn </a:t>
            </a:r>
            <a:r>
              <a:rPr lang="de-CH" sz="2800" u="sng" dirty="0"/>
              <a:t>ihr seid selbst von Gott gelehrt, einander zu lieben</a:t>
            </a:r>
            <a:r>
              <a:rPr lang="de-CH" sz="2800" dirty="0"/>
              <a:t>,</a:t>
            </a:r>
          </a:p>
          <a:p>
            <a:r>
              <a:rPr lang="de-CH" sz="2800" dirty="0"/>
              <a:t>10 und das tut ihr auch an allen Brüdern, die in ganz Mazedonien sind. Wir ermahnen euch aber, ihr Brüder, dass ihr darin </a:t>
            </a:r>
            <a:r>
              <a:rPr lang="de-CH" sz="2800" u="sng" dirty="0"/>
              <a:t>noch mehr zunehmt</a:t>
            </a:r>
            <a:r>
              <a:rPr lang="de-CH" sz="2800" dirty="0"/>
              <a: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4,9-10</a:t>
            </a:r>
          </a:p>
        </p:txBody>
      </p:sp>
    </p:spTree>
    <p:extLst>
      <p:ext uri="{BB962C8B-B14F-4D97-AF65-F5344CB8AC3E}">
        <p14:creationId xmlns:p14="http://schemas.microsoft.com/office/powerpoint/2010/main" val="929004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023316"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anständiger Lebenswandel (11-12)</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937052"/>
            <a:ext cx="10884337" cy="2246769"/>
          </a:xfrm>
          <a:prstGeom prst="rect">
            <a:avLst/>
          </a:prstGeom>
        </p:spPr>
        <p:txBody>
          <a:bodyPr wrap="square">
            <a:spAutoFit/>
          </a:bodyPr>
          <a:lstStyle/>
          <a:p>
            <a:r>
              <a:rPr lang="de-CH" sz="2800" dirty="0"/>
              <a:t>"11 und eure Ehre darin sucht, ein stilles Leben zu führen, eure eigenen Angelegenheiten zu besorgen und mit euren eigenen Händen zu arbeiten, so wie wir es euch geboten haben,</a:t>
            </a:r>
          </a:p>
          <a:p>
            <a:r>
              <a:rPr lang="de-CH" sz="2800" dirty="0"/>
              <a:t>12 damit ihr anständig wandelt gegenüber denen außerhalb [der Gemeinde] und niemand nötig habt."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4,11-12</a:t>
            </a:r>
          </a:p>
        </p:txBody>
      </p:sp>
    </p:spTree>
    <p:extLst>
      <p:ext uri="{BB962C8B-B14F-4D97-AF65-F5344CB8AC3E}">
        <p14:creationId xmlns:p14="http://schemas.microsoft.com/office/powerpoint/2010/main" val="35699487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8" y="3620935"/>
            <a:ext cx="10884337" cy="1384995"/>
          </a:xfrm>
          <a:prstGeom prst="rect">
            <a:avLst/>
          </a:prstGeom>
        </p:spPr>
        <p:txBody>
          <a:bodyPr wrap="square">
            <a:spAutoFit/>
          </a:bodyPr>
          <a:lstStyle/>
          <a:p>
            <a:r>
              <a:rPr lang="de-CH" sz="2800" dirty="0"/>
              <a:t>"13 Ich will euch aber, Brüder, nicht in Unwissenheit lassen über die Entschlafenen, damit ihr nicht traurig seid wie die anderen, die keine Hoffnung haben."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 13</a:t>
            </a:r>
          </a:p>
        </p:txBody>
      </p:sp>
      <p:sp>
        <p:nvSpPr>
          <p:cNvPr id="6" name="Rechteck 5">
            <a:extLst>
              <a:ext uri="{FF2B5EF4-FFF2-40B4-BE49-F238E27FC236}">
                <a16:creationId xmlns:a16="http://schemas.microsoft.com/office/drawing/2014/main" id="{069F440B-C685-434C-B355-C53F451CA6D8}"/>
              </a:ext>
            </a:extLst>
          </p:cNvPr>
          <p:cNvSpPr/>
          <p:nvPr/>
        </p:nvSpPr>
        <p:spPr>
          <a:xfrm>
            <a:off x="608578" y="2848953"/>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Auferstehung und Entrückung (13-18)</a:t>
            </a:r>
          </a:p>
        </p:txBody>
      </p:sp>
    </p:spTree>
    <p:extLst>
      <p:ext uri="{BB962C8B-B14F-4D97-AF65-F5344CB8AC3E}">
        <p14:creationId xmlns:p14="http://schemas.microsoft.com/office/powerpoint/2010/main" val="18827497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6" grpId="0"/>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8" y="3620935"/>
            <a:ext cx="10884337" cy="2246769"/>
          </a:xfrm>
          <a:prstGeom prst="rect">
            <a:avLst/>
          </a:prstGeom>
        </p:spPr>
        <p:txBody>
          <a:bodyPr wrap="square">
            <a:spAutoFit/>
          </a:bodyPr>
          <a:lstStyle/>
          <a:p>
            <a:r>
              <a:rPr lang="de-CH" sz="2800" dirty="0"/>
              <a:t>"14 Denn wenn wir glauben, dass Jesus gestorben und auferstanden ist, so wird Gott auch die Entschlafenen durch Jesus mit ihm führen. 15 Denn das sagen wir euch in einem Wort des Herrn: Wir, die wir leben und bis zur Wiederkunft des Herrn übrig bleiben, werden den Entschlafenen nicht zuvorkommen; …</a:t>
            </a:r>
            <a:endPar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endParaRPr>
          </a:p>
        </p:txBody>
      </p:sp>
      <p:sp>
        <p:nvSpPr>
          <p:cNvPr id="6" name="Rechteck 5">
            <a:extLst>
              <a:ext uri="{FF2B5EF4-FFF2-40B4-BE49-F238E27FC236}">
                <a16:creationId xmlns:a16="http://schemas.microsoft.com/office/drawing/2014/main" id="{069F440B-C685-434C-B355-C53F451CA6D8}"/>
              </a:ext>
            </a:extLst>
          </p:cNvPr>
          <p:cNvSpPr/>
          <p:nvPr/>
        </p:nvSpPr>
        <p:spPr>
          <a:xfrm>
            <a:off x="608578" y="2848953"/>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Auferstehung und Entrückung (13-18)</a:t>
            </a:r>
          </a:p>
        </p:txBody>
      </p:sp>
    </p:spTree>
    <p:extLst>
      <p:ext uri="{BB962C8B-B14F-4D97-AF65-F5344CB8AC3E}">
        <p14:creationId xmlns:p14="http://schemas.microsoft.com/office/powerpoint/2010/main" val="2933901264"/>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4</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8" y="3620935"/>
            <a:ext cx="10884337" cy="3108543"/>
          </a:xfrm>
          <a:prstGeom prst="rect">
            <a:avLst/>
          </a:prstGeom>
        </p:spPr>
        <p:txBody>
          <a:bodyPr wrap="square">
            <a:spAutoFit/>
          </a:bodyPr>
          <a:lstStyle/>
          <a:p>
            <a:r>
              <a:rPr lang="de-CH" sz="2800" dirty="0"/>
              <a:t>… 16 denn der Herr selbst wird, wenn der Befehl ergeht und die Stimme des Erzengels und die Posaune Gottes erschallt, vom Himmel herabkommen, und die Toten in Christus werden zuerst auferstehen. 17 Danach werden wir, die wir leben und übrig bleiben, zusammen mit ihnen entrückt werden in Wolken, zur Begegnung mit dem Herrn, in die Luft, und so werden wir bei dem Herrn sein allezeit.</a:t>
            </a:r>
          </a:p>
          <a:p>
            <a:r>
              <a:rPr lang="de-CH" sz="2800" dirty="0"/>
              <a:t>18 So tröstet nun einander mit diesen Worten!"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4, 14-18</a:t>
            </a:r>
          </a:p>
        </p:txBody>
      </p:sp>
      <p:sp>
        <p:nvSpPr>
          <p:cNvPr id="6" name="Rechteck 5">
            <a:extLst>
              <a:ext uri="{FF2B5EF4-FFF2-40B4-BE49-F238E27FC236}">
                <a16:creationId xmlns:a16="http://schemas.microsoft.com/office/drawing/2014/main" id="{069F440B-C685-434C-B355-C53F451CA6D8}"/>
              </a:ext>
            </a:extLst>
          </p:cNvPr>
          <p:cNvSpPr/>
          <p:nvPr/>
        </p:nvSpPr>
        <p:spPr>
          <a:xfrm>
            <a:off x="608578" y="2848953"/>
            <a:ext cx="10884338" cy="532903"/>
          </a:xfrm>
          <a:prstGeom prst="rect">
            <a:avLst/>
          </a:prstGeom>
        </p:spPr>
        <p:txBody>
          <a:bodyPr wrap="square">
            <a:spAutoFit/>
          </a:bodyPr>
          <a:lstStyle/>
          <a:p>
            <a:pPr marL="285750" indent="-285750">
              <a:lnSpc>
                <a:spcPct val="107000"/>
              </a:lnSpc>
              <a:spcBef>
                <a:spcPts val="200"/>
              </a:spcBef>
              <a:spcAft>
                <a:spcPts val="0"/>
              </a:spcAft>
              <a:buFont typeface="Arial" panose="020B0604020202020204" pitchFamily="34" charset="0"/>
              <a:buChar char="•"/>
            </a:pPr>
            <a:r>
              <a:rPr lang="de-CH" sz="2800" b="1" i="1" dirty="0">
                <a:latin typeface="Calibri Light" panose="020F0302020204030204" pitchFamily="34" charset="0"/>
                <a:ea typeface="Times New Roman" panose="02020603050405020304" pitchFamily="18" charset="0"/>
                <a:cs typeface="Times New Roman" panose="02020603050405020304" pitchFamily="18" charset="0"/>
              </a:rPr>
              <a:t>Auferstehung und Entrückung (13-18)</a:t>
            </a:r>
          </a:p>
        </p:txBody>
      </p:sp>
    </p:spTree>
    <p:extLst>
      <p:ext uri="{BB962C8B-B14F-4D97-AF65-F5344CB8AC3E}">
        <p14:creationId xmlns:p14="http://schemas.microsoft.com/office/powerpoint/2010/main" val="2703317271"/>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937052"/>
            <a:ext cx="10884337" cy="1815882"/>
          </a:xfrm>
          <a:prstGeom prst="rect">
            <a:avLst/>
          </a:prstGeom>
        </p:spPr>
        <p:txBody>
          <a:bodyPr wrap="square">
            <a:spAutoFit/>
          </a:bodyPr>
          <a:lstStyle/>
          <a:p>
            <a:r>
              <a:rPr lang="de-CH" sz="2800" dirty="0"/>
              <a:t>"1 Von den Zeiten und Zeitpunkten aber braucht man euch Brüdern nicht zu schreiben.</a:t>
            </a:r>
          </a:p>
          <a:p>
            <a:r>
              <a:rPr lang="de-CH" sz="2800" dirty="0"/>
              <a:t>2 Denn ihr wisst ja genau, dass der </a:t>
            </a:r>
            <a:r>
              <a:rPr lang="de-CH" sz="2800" u="sng" dirty="0"/>
              <a:t>Tag des Herrn</a:t>
            </a:r>
            <a:r>
              <a:rPr lang="de-CH" sz="2800" dirty="0"/>
              <a:t> so kommen wird wie ein Dieb in der Nacht."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5,1-2</a:t>
            </a:r>
          </a:p>
        </p:txBody>
      </p:sp>
    </p:spTree>
    <p:extLst>
      <p:ext uri="{BB962C8B-B14F-4D97-AF65-F5344CB8AC3E}">
        <p14:creationId xmlns:p14="http://schemas.microsoft.com/office/powerpoint/2010/main" val="2739287013"/>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937052"/>
            <a:ext cx="10884337" cy="3108543"/>
          </a:xfrm>
          <a:prstGeom prst="rect">
            <a:avLst/>
          </a:prstGeom>
        </p:spPr>
        <p:txBody>
          <a:bodyPr wrap="square">
            <a:spAutoFit/>
          </a:bodyPr>
          <a:lstStyle/>
          <a:p>
            <a:r>
              <a:rPr lang="de-CH" sz="2800" dirty="0"/>
              <a:t>"3 Wenn </a:t>
            </a:r>
            <a:r>
              <a:rPr lang="de-CH" sz="2800" u="sng" dirty="0"/>
              <a:t>sie</a:t>
            </a:r>
            <a:r>
              <a:rPr lang="de-CH" sz="2800" dirty="0"/>
              <a:t> nämlich sagen werden: »Friede und Sicherheit«, dann wird sie das Verderben plötzlich überfallen wie die Wehen eine schwangere Frau, und sie werden nicht entfliehen.</a:t>
            </a:r>
          </a:p>
          <a:p>
            <a:r>
              <a:rPr lang="de-CH" sz="2800" dirty="0"/>
              <a:t>4 </a:t>
            </a:r>
            <a:r>
              <a:rPr lang="de-CH" sz="2800" dirty="0">
                <a:highlight>
                  <a:srgbClr val="FFFF00"/>
                </a:highlight>
              </a:rPr>
              <a:t>Ihr</a:t>
            </a:r>
            <a:r>
              <a:rPr lang="de-CH" sz="2800" dirty="0"/>
              <a:t> aber, Brüder, seid nicht in der Finsternis, dass euch der Tag wie ein Dieb überfallen könnte;</a:t>
            </a:r>
          </a:p>
          <a:p>
            <a:r>
              <a:rPr lang="de-CH" sz="2800" dirty="0"/>
              <a:t>5 </a:t>
            </a:r>
            <a:r>
              <a:rPr lang="de-CH" sz="2800" dirty="0">
                <a:highlight>
                  <a:srgbClr val="FFFF00"/>
                </a:highlight>
              </a:rPr>
              <a:t>ihr</a:t>
            </a:r>
            <a:r>
              <a:rPr lang="de-CH" sz="2800" dirty="0"/>
              <a:t> alle seid Söhne des Lichts und Söhne des Tages. </a:t>
            </a:r>
            <a:r>
              <a:rPr lang="de-CH" sz="2800" dirty="0">
                <a:highlight>
                  <a:srgbClr val="FFFF00"/>
                </a:highlight>
              </a:rPr>
              <a:t>Wir</a:t>
            </a:r>
            <a:r>
              <a:rPr lang="de-CH" sz="2800" dirty="0"/>
              <a:t> gehören nicht der Nacht an noch der Finsternis."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5,3-5</a:t>
            </a:r>
          </a:p>
        </p:txBody>
      </p:sp>
    </p:spTree>
    <p:extLst>
      <p:ext uri="{BB962C8B-B14F-4D97-AF65-F5344CB8AC3E}">
        <p14:creationId xmlns:p14="http://schemas.microsoft.com/office/powerpoint/2010/main" val="4258338582"/>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165232"/>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1856313"/>
            <a:ext cx="6571351"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Hoffnung (4,13-5,11)</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547394"/>
            <a:ext cx="10884337" cy="4401205"/>
          </a:xfrm>
          <a:prstGeom prst="rect">
            <a:avLst/>
          </a:prstGeom>
        </p:spPr>
        <p:txBody>
          <a:bodyPr wrap="square">
            <a:spAutoFit/>
          </a:bodyPr>
          <a:lstStyle/>
          <a:p>
            <a:r>
              <a:rPr lang="de-DE" sz="2800" dirty="0"/>
              <a:t>"4 Ihr aber, Brüder, seid nicht in der Finsternis, dass euch der Tag wie ein Dieb überfallen könnte; 5 </a:t>
            </a:r>
            <a:r>
              <a:rPr lang="de-DE" sz="2800" u="sng" dirty="0"/>
              <a:t>ihr alle seid Söhne des Lichts und Söhne des Tages</a:t>
            </a:r>
            <a:r>
              <a:rPr lang="de-DE" sz="2800" dirty="0"/>
              <a:t>. Wir gehören nicht der Nacht an noch der Finsternis. 6 So lasst uns auch nicht schlafen wie die anderen, </a:t>
            </a:r>
            <a:r>
              <a:rPr lang="de-DE" sz="2800" u="sng" dirty="0"/>
              <a:t>sondern lasst uns wachen und nüchtern sein</a:t>
            </a:r>
            <a:r>
              <a:rPr lang="de-DE" sz="2800" dirty="0"/>
              <a:t>! 7 Denn die Schlafenden schlafen bei Nacht, und die Betrunkenen sind bei Nacht betrunken; 8 wir aber, die wir dem Tag angehören, wollen nüchtern sein, </a:t>
            </a:r>
            <a:r>
              <a:rPr lang="de-DE" sz="2800" u="sng" dirty="0"/>
              <a:t>angetan mit dem Brustpanzer des Glaubens und der Liebe und mit dem Helm der Hoffnung auf das Heil</a:t>
            </a:r>
            <a:r>
              <a:rPr lang="de-DE" sz="2800" dirty="0"/>
              <a:t>. 9 Denn Gott hat uns nicht zum Zorngericht bestimmt, </a:t>
            </a:r>
            <a:r>
              <a:rPr lang="de-DE" sz="2800" u="sng" dirty="0"/>
              <a:t>sondern zum Besitz des Heils</a:t>
            </a:r>
            <a:r>
              <a:rPr lang="de-DE" sz="2800" dirty="0"/>
              <a:t> durch unseren Herrn Jesus Christus,"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5,3-5</a:t>
            </a:r>
          </a:p>
        </p:txBody>
      </p:sp>
    </p:spTree>
    <p:extLst>
      <p:ext uri="{BB962C8B-B14F-4D97-AF65-F5344CB8AC3E}">
        <p14:creationId xmlns:p14="http://schemas.microsoft.com/office/powerpoint/2010/main" val="42706242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2224520"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Anwendung</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937052"/>
            <a:ext cx="10884337" cy="1384995"/>
          </a:xfrm>
          <a:prstGeom prst="rect">
            <a:avLst/>
          </a:prstGeom>
        </p:spPr>
        <p:txBody>
          <a:bodyPr wrap="square">
            <a:spAutoFit/>
          </a:bodyPr>
          <a:lstStyle/>
          <a:p>
            <a:r>
              <a:rPr lang="de-CH" sz="2800" dirty="0"/>
              <a:t>"28 Und nun, Kinder, bleibt in ihm, damit wir Freimütigkeit haben, wenn er erscheint, und uns nicht schämen müssen vor ihm bei seiner Wiederkunft." 1 Joh 2,28</a:t>
            </a:r>
          </a:p>
        </p:txBody>
      </p:sp>
    </p:spTree>
    <p:extLst>
      <p:ext uri="{BB962C8B-B14F-4D97-AF65-F5344CB8AC3E}">
        <p14:creationId xmlns:p14="http://schemas.microsoft.com/office/powerpoint/2010/main" val="15291048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1998361"/>
            <a:ext cx="7044172"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Hilfsbereitschaft (12-22)</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760466"/>
            <a:ext cx="10884337" cy="3970318"/>
          </a:xfrm>
          <a:prstGeom prst="rect">
            <a:avLst/>
          </a:prstGeom>
        </p:spPr>
        <p:txBody>
          <a:bodyPr wrap="square">
            <a:spAutoFit/>
          </a:bodyPr>
          <a:lstStyle/>
          <a:p>
            <a:r>
              <a:rPr lang="de-CH" sz="2800" dirty="0"/>
              <a:t>"12 Wir bitten euch aber, ihr Brüder, dass ihr diejenigen anerkennt, die an euch arbeiten und euch im Herrn vorstehen und euch zurechtweisen,</a:t>
            </a:r>
          </a:p>
          <a:p>
            <a:r>
              <a:rPr lang="de-CH" sz="2800" dirty="0"/>
              <a:t>13 und dass ihr sie umso mehr in Liebe achtet um ihres Werkes willen. Lebt im Frieden miteinander! 14 Wir ermahnen euch aber, Brüder: Verwarnt die </a:t>
            </a:r>
            <a:r>
              <a:rPr lang="de-CH" sz="2800" i="1" dirty="0"/>
              <a:t>Unordentlichen</a:t>
            </a:r>
            <a:r>
              <a:rPr lang="de-CH" sz="2800" dirty="0"/>
              <a:t>, tröstet die </a:t>
            </a:r>
            <a:r>
              <a:rPr lang="de-CH" sz="2800" i="1" dirty="0"/>
              <a:t>Kleinmütigen</a:t>
            </a:r>
            <a:r>
              <a:rPr lang="de-CH" sz="2800" dirty="0"/>
              <a:t>, nehmt euch der </a:t>
            </a:r>
            <a:r>
              <a:rPr lang="de-CH" sz="2800" i="1" dirty="0"/>
              <a:t>Schwachen</a:t>
            </a:r>
            <a:r>
              <a:rPr lang="de-CH" sz="2800" dirty="0"/>
              <a:t> an, seid langmütig gegen jedermann! 15 Seht darauf, dass niemand Böses mit Bösem vergilt, sondern trachtet allezeit nach dem Guten, sowohl untereinander als auch gegenüber jedermann!" </a:t>
            </a:r>
          </a:p>
          <a:p>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5,12-15</a:t>
            </a:r>
          </a:p>
        </p:txBody>
      </p:sp>
    </p:spTree>
    <p:extLst>
      <p:ext uri="{BB962C8B-B14F-4D97-AF65-F5344CB8AC3E}">
        <p14:creationId xmlns:p14="http://schemas.microsoft.com/office/powerpoint/2010/main" val="3111171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649026"/>
            <a:ext cx="2837636"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Aufbau des Briefes</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graphicFrame>
        <p:nvGraphicFramePr>
          <p:cNvPr id="5" name="Tabelle 4">
            <a:extLst>
              <a:ext uri="{FF2B5EF4-FFF2-40B4-BE49-F238E27FC236}">
                <a16:creationId xmlns:a16="http://schemas.microsoft.com/office/drawing/2014/main" id="{D0ED9EC3-98F0-46E8-84AF-5A65A45F66C7}"/>
              </a:ext>
            </a:extLst>
          </p:cNvPr>
          <p:cNvGraphicFramePr>
            <a:graphicFrameLocks noGrp="1"/>
          </p:cNvGraphicFramePr>
          <p:nvPr>
            <p:extLst>
              <p:ext uri="{D42A27DB-BD31-4B8C-83A1-F6EECF244321}">
                <p14:modId xmlns:p14="http://schemas.microsoft.com/office/powerpoint/2010/main" val="48704982"/>
              </p:ext>
            </p:extLst>
          </p:nvPr>
        </p:nvGraphicFramePr>
        <p:xfrm>
          <a:off x="486561" y="1786855"/>
          <a:ext cx="11107024" cy="3855495"/>
        </p:xfrm>
        <a:graphic>
          <a:graphicData uri="http://schemas.openxmlformats.org/drawingml/2006/table">
            <a:tbl>
              <a:tblPr firstRow="1" firstCol="1" bandRow="1"/>
              <a:tblGrid>
                <a:gridCol w="1560353">
                  <a:extLst>
                    <a:ext uri="{9D8B030D-6E8A-4147-A177-3AD203B41FA5}">
                      <a16:colId xmlns:a16="http://schemas.microsoft.com/office/drawing/2014/main" val="3892253259"/>
                    </a:ext>
                  </a:extLst>
                </a:gridCol>
                <a:gridCol w="1476462">
                  <a:extLst>
                    <a:ext uri="{9D8B030D-6E8A-4147-A177-3AD203B41FA5}">
                      <a16:colId xmlns:a16="http://schemas.microsoft.com/office/drawing/2014/main" val="1338075780"/>
                    </a:ext>
                  </a:extLst>
                </a:gridCol>
                <a:gridCol w="1621483">
                  <a:extLst>
                    <a:ext uri="{9D8B030D-6E8A-4147-A177-3AD203B41FA5}">
                      <a16:colId xmlns:a16="http://schemas.microsoft.com/office/drawing/2014/main" val="2883887421"/>
                    </a:ext>
                  </a:extLst>
                </a:gridCol>
                <a:gridCol w="1656543">
                  <a:extLst>
                    <a:ext uri="{9D8B030D-6E8A-4147-A177-3AD203B41FA5}">
                      <a16:colId xmlns:a16="http://schemas.microsoft.com/office/drawing/2014/main" val="1902278420"/>
                    </a:ext>
                  </a:extLst>
                </a:gridCol>
                <a:gridCol w="3618045">
                  <a:extLst>
                    <a:ext uri="{9D8B030D-6E8A-4147-A177-3AD203B41FA5}">
                      <a16:colId xmlns:a16="http://schemas.microsoft.com/office/drawing/2014/main" val="15386141"/>
                    </a:ext>
                  </a:extLst>
                </a:gridCol>
                <a:gridCol w="1174138">
                  <a:extLst>
                    <a:ext uri="{9D8B030D-6E8A-4147-A177-3AD203B41FA5}">
                      <a16:colId xmlns:a16="http://schemas.microsoft.com/office/drawing/2014/main" val="4212478487"/>
                    </a:ext>
                  </a:extLst>
                </a:gridCol>
              </a:tblGrid>
              <a:tr h="574773">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1,1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1,2-10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2,1-20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3,1-13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4,1-5,22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5,23-28</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219768517"/>
                  </a:ext>
                </a:extLst>
              </a:tr>
              <a:tr h="1724317">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Absender, Empfänger, Gruss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gridSpan="3">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Persönliche Gedanken, Erinnerungen </a:t>
                      </a:r>
                    </a:p>
                    <a:p>
                      <a:pPr algn="ctr">
                        <a:spcAft>
                          <a:spcPts val="0"/>
                        </a:spcAft>
                      </a:pPr>
                      <a:r>
                        <a:rPr lang="de-CH" sz="2400" b="1" dirty="0">
                          <a:effectLst/>
                          <a:latin typeface="Calibri" panose="020F0502020204030204" pitchFamily="34" charset="0"/>
                          <a:ea typeface="Calibri" panose="020F0502020204030204" pitchFamily="34" charset="0"/>
                          <a:cs typeface="Times New Roman" panose="02020603050405020304" pitchFamily="18" charset="0"/>
                        </a:rPr>
                        <a:t>Paulus als Diener der Gemeinde</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de-CH"/>
                    </a:p>
                  </a:txBody>
                  <a:tcPr>
                    <a:lnL w="12700" cap="flat" cmpd="sng" algn="ctr">
                      <a:solidFill>
                        <a:srgbClr val="000000"/>
                      </a:solidFill>
                      <a:prstDash val="solid"/>
                      <a:round/>
                      <a:headEnd type="none" w="med" len="med"/>
                      <a:tailEnd type="none" w="med" len="med"/>
                    </a:lnL>
                    <a:lnT w="12700" cap="flat" cmpd="sng" algn="ctr">
                      <a:solidFill>
                        <a:srgbClr val="000000"/>
                      </a:solidFill>
                      <a:prstDash val="solid"/>
                      <a:round/>
                      <a:headEnd type="none" w="med" len="med"/>
                      <a:tailEnd type="none" w="med" len="med"/>
                    </a:lnT>
                  </a:tcPr>
                </a:tc>
                <a:tc hMerge="1">
                  <a:txBody>
                    <a:bodyPr/>
                    <a:lstStyle/>
                    <a:p>
                      <a:endParaRPr lang="de-CH"/>
                    </a:p>
                  </a:txBody>
                  <a:tcPr/>
                </a:tc>
                <a:tc>
                  <a:txBody>
                    <a:bodyPr/>
                    <a:lstStyle/>
                    <a:p>
                      <a:pPr algn="ct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Praktische Anweisungen und Ermahnungen</a:t>
                      </a:r>
                    </a:p>
                    <a:p>
                      <a:pPr algn="ctr">
                        <a:spcAft>
                          <a:spcPts val="0"/>
                        </a:spcAft>
                      </a:pPr>
                      <a:r>
                        <a:rPr lang="de-CH" sz="2400" b="1" dirty="0">
                          <a:effectLst/>
                          <a:latin typeface="Calibri" panose="020F0502020204030204" pitchFamily="34" charset="0"/>
                          <a:ea typeface="Calibri" panose="020F0502020204030204" pitchFamily="34" charset="0"/>
                          <a:cs typeface="Times New Roman" panose="02020603050405020304" pitchFamily="18" charset="0"/>
                        </a:rPr>
                        <a:t>Paulus als Lehrer der Gemeinde</a:t>
                      </a:r>
                      <a:endParaRPr lang="de-CH" sz="2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Segen und Grüsse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4231024958"/>
                  </a:ext>
                </a:extLst>
              </a:tr>
              <a:tr h="1556405">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Geburt der Gemeinde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Ernährung der Gemeinde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a:effectLst/>
                          <a:latin typeface="Calibri" panose="020F0502020204030204" pitchFamily="34" charset="0"/>
                          <a:ea typeface="Calibri" panose="020F0502020204030204" pitchFamily="34" charset="0"/>
                          <a:cs typeface="Times New Roman" panose="02020603050405020304" pitchFamily="18" charset="0"/>
                        </a:rPr>
                        <a:t>Stärkung der Gemeinde</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Wie die Gemeinde wandeln soll.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2F2F2"/>
                    </a:solidFill>
                  </a:tcPr>
                </a:tc>
                <a:tc>
                  <a:txBody>
                    <a:bodyPr/>
                    <a:lstStyle/>
                    <a:p>
                      <a:pPr>
                        <a:spcAft>
                          <a:spcPts val="0"/>
                        </a:spcAft>
                      </a:pPr>
                      <a:r>
                        <a:rPr lang="de-CH" sz="2400" dirty="0">
                          <a:effectLst/>
                          <a:latin typeface="Calibri" panose="020F0502020204030204" pitchFamily="34" charset="0"/>
                          <a:ea typeface="Calibri" panose="020F0502020204030204" pitchFamily="34" charset="0"/>
                          <a:cs typeface="Times New Roman" panose="02020603050405020304" pitchFamily="18" charset="0"/>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EEAF6"/>
                    </a:solidFill>
                  </a:tcPr>
                </a:tc>
                <a:extLst>
                  <a:ext uri="{0D108BD9-81ED-4DB2-BD59-A6C34878D82A}">
                    <a16:rowId xmlns:a16="http://schemas.microsoft.com/office/drawing/2014/main" val="1315014979"/>
                  </a:ext>
                </a:extLst>
              </a:tr>
            </a:tbl>
          </a:graphicData>
        </a:graphic>
      </p:graphicFrame>
    </p:spTree>
    <p:extLst>
      <p:ext uri="{BB962C8B-B14F-4D97-AF65-F5344CB8AC3E}">
        <p14:creationId xmlns:p14="http://schemas.microsoft.com/office/powerpoint/2010/main" val="23493664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5</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6649128" cy="523220"/>
          </a:xfrm>
          <a:prstGeom prst="rect">
            <a:avLst/>
          </a:prstGeom>
        </p:spPr>
        <p:txBody>
          <a:bodyPr wrap="none">
            <a:spAutoFit/>
          </a:bodyPr>
          <a:lstStyle/>
          <a:p>
            <a:r>
              <a:rPr lang="de-CH" sz="2800" b="1" dirty="0">
                <a:latin typeface="+mj-lt"/>
              </a:rPr>
              <a:t>Ein ordentlicher Lebenswandel der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1998361"/>
            <a:ext cx="7044172"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Lebenswandel in Hilfsbereitschaft (12-22)</a:t>
            </a:r>
            <a:endParaRPr lang="de-CH" sz="2800" dirty="0"/>
          </a:p>
        </p:txBody>
      </p:sp>
      <p:sp>
        <p:nvSpPr>
          <p:cNvPr id="5" name="Rechteck 4">
            <a:extLst>
              <a:ext uri="{FF2B5EF4-FFF2-40B4-BE49-F238E27FC236}">
                <a16:creationId xmlns:a16="http://schemas.microsoft.com/office/drawing/2014/main" id="{CA152459-3412-433E-8540-ACD22647E93B}"/>
              </a:ext>
            </a:extLst>
          </p:cNvPr>
          <p:cNvSpPr/>
          <p:nvPr/>
        </p:nvSpPr>
        <p:spPr>
          <a:xfrm>
            <a:off x="608579" y="2760466"/>
            <a:ext cx="10884337" cy="3539430"/>
          </a:xfrm>
          <a:prstGeom prst="rect">
            <a:avLst/>
          </a:prstGeom>
        </p:spPr>
        <p:txBody>
          <a:bodyPr wrap="square">
            <a:spAutoFit/>
          </a:bodyPr>
          <a:lstStyle/>
          <a:p>
            <a:r>
              <a:rPr lang="de-CH" sz="2800" dirty="0"/>
              <a:t>"16 Freut euch allezeit!</a:t>
            </a:r>
          </a:p>
          <a:p>
            <a:r>
              <a:rPr lang="de-CH" sz="2800" dirty="0"/>
              <a:t>17 Betet ohne Unterlass!</a:t>
            </a:r>
          </a:p>
          <a:p>
            <a:r>
              <a:rPr lang="de-CH" sz="2800" dirty="0"/>
              <a:t>18 Seid in allem dankbar; denn das ist der Wille Gottes in Christus Jesus für euch.</a:t>
            </a:r>
          </a:p>
          <a:p>
            <a:r>
              <a:rPr lang="de-CH" sz="2800" dirty="0"/>
              <a:t>19 Den Geist dämpft nicht!</a:t>
            </a:r>
          </a:p>
          <a:p>
            <a:r>
              <a:rPr lang="de-CH" sz="2800" dirty="0"/>
              <a:t>20 Die Weissagung verachtet nicht!</a:t>
            </a:r>
          </a:p>
          <a:p>
            <a:r>
              <a:rPr lang="de-CH" sz="2800" dirty="0"/>
              <a:t>21 Prüft alles, das Gute behaltet!</a:t>
            </a:r>
          </a:p>
          <a:p>
            <a:r>
              <a:rPr lang="de-CH" sz="2800" dirty="0"/>
              <a:t>22 Haltet euch fern von dem Bösen in jeglicher Gestalt!"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5,12-15</a:t>
            </a:r>
          </a:p>
        </p:txBody>
      </p:sp>
    </p:spTree>
    <p:extLst>
      <p:ext uri="{BB962C8B-B14F-4D97-AF65-F5344CB8AC3E}">
        <p14:creationId xmlns:p14="http://schemas.microsoft.com/office/powerpoint/2010/main" val="176478283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Grafik 2"/>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955591" y="-1034427"/>
            <a:ext cx="10527956" cy="6359405"/>
          </a:xfrm>
          <a:prstGeom prst="rect">
            <a:avLst/>
          </a:prstGeom>
        </p:spPr>
      </p:pic>
      <p:sp>
        <p:nvSpPr>
          <p:cNvPr id="2" name="Textfeld 1"/>
          <p:cNvSpPr txBox="1"/>
          <p:nvPr/>
        </p:nvSpPr>
        <p:spPr>
          <a:xfrm>
            <a:off x="2179744" y="4855618"/>
            <a:ext cx="7832529" cy="938719"/>
          </a:xfrm>
          <a:prstGeom prst="rect">
            <a:avLst/>
          </a:prstGeom>
          <a:noFill/>
        </p:spPr>
        <p:txBody>
          <a:bodyPr wrap="none" rtlCol="0">
            <a:spAutoFit/>
          </a:bodyPr>
          <a:lstStyle/>
          <a:p>
            <a:pPr algn="ctr"/>
            <a:r>
              <a:rPr lang="de-CH" sz="5500" b="1" dirty="0"/>
              <a:t>1.+2. Thessalonicher Teil 2</a:t>
            </a:r>
          </a:p>
        </p:txBody>
      </p:sp>
    </p:spTree>
    <p:extLst>
      <p:ext uri="{BB962C8B-B14F-4D97-AF65-F5344CB8AC3E}">
        <p14:creationId xmlns:p14="http://schemas.microsoft.com/office/powerpoint/2010/main" val="199474963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4578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 (1-10)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(2-4)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78297" y="2927369"/>
            <a:ext cx="11515288" cy="2838021"/>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Wir danken Gott allezeit für euch alle, wenn wir euch erwähnen in unseren Gebeten, 3 indem wir unablässig gedenken an euer Werk im Glauben und eure Bemühung in der Liebe und euer standhaftes Ausharren in der Hoffnung auf unseren Herrn Jesus Christus vor unserem Gott und Vater. 4 Wir wissen ja, von Gott geliebte Brüder, um eure Auserwählung," 1 Thess 1,2-4</a:t>
            </a:r>
          </a:p>
        </p:txBody>
      </p:sp>
    </p:spTree>
    <p:extLst>
      <p:ext uri="{BB962C8B-B14F-4D97-AF65-F5344CB8AC3E}">
        <p14:creationId xmlns:p14="http://schemas.microsoft.com/office/powerpoint/2010/main" val="15222421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4"/>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4578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 (1-10)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(2-4)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78297" y="2927369"/>
            <a:ext cx="11515288" cy="2838021"/>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Wir danken Gott allezeit für euch alle, wenn wir euch erwähnen in unseren Gebeten, 3 indem wir unablässig gedenken an euer Werk im Glauben und eure Bemühung in der Liebe und euer standhaftes Ausharren in der Hoffnung auf unseren Herrn Jesus Christus vor unserem Gott und Vater. 4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Wir wissen ja, von Gott geliebte Brüder, um eure Auserwählung,"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1,2-4</a:t>
            </a:r>
          </a:p>
        </p:txBody>
      </p:sp>
    </p:spTree>
    <p:extLst>
      <p:ext uri="{BB962C8B-B14F-4D97-AF65-F5344CB8AC3E}">
        <p14:creationId xmlns:p14="http://schemas.microsoft.com/office/powerpoint/2010/main" val="231290059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4745786"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 (1-10)</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(2-4)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78297" y="2927369"/>
            <a:ext cx="11515288" cy="2838021"/>
          </a:xfrm>
          <a:prstGeom prst="rect">
            <a:avLst/>
          </a:prstGeom>
        </p:spPr>
        <p:txBody>
          <a:bodyPr wrap="square">
            <a:spAutoFit/>
          </a:bodyPr>
          <a:lstStyle/>
          <a:p>
            <a:pPr marL="449580">
              <a:lnSpc>
                <a:spcPct val="107000"/>
              </a:lnSpc>
              <a:spcAft>
                <a:spcPts val="200"/>
              </a:spcAft>
            </a:pP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"2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Wir danken Gott allezeit für euch alle</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 wenn wir euch erwähnen in unseren Gebeten, 3 indem wir unablässig gedenken an euer Werk im Glauben und eure Bemühung in der Liebe und euer standhaftes Ausharren in der Hoffnung auf unseren Herrn Jesus Christus vor unserem Gott und Vater. 4 </a:t>
            </a:r>
            <a:r>
              <a:rPr lang="de-CH" sz="2800" u="sng"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Wir wissen ja, von Gott geliebte Brüder, um eure Auserwählung," </a:t>
            </a:r>
            <a:r>
              <a:rPr lang="de-CH" sz="2800" spc="75"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1 Thess 1,2-4</a:t>
            </a:r>
          </a:p>
        </p:txBody>
      </p:sp>
    </p:spTree>
    <p:extLst>
      <p:ext uri="{BB962C8B-B14F-4D97-AF65-F5344CB8AC3E}">
        <p14:creationId xmlns:p14="http://schemas.microsoft.com/office/powerpoint/2010/main" val="339959595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hteck 1">
            <a:extLst>
              <a:ext uri="{FF2B5EF4-FFF2-40B4-BE49-F238E27FC236}">
                <a16:creationId xmlns:a16="http://schemas.microsoft.com/office/drawing/2014/main" id="{6BC1ED3C-B0BD-4296-80B7-429562EDAB53}"/>
              </a:ext>
            </a:extLst>
          </p:cNvPr>
          <p:cNvSpPr/>
          <p:nvPr/>
        </p:nvSpPr>
        <p:spPr>
          <a:xfrm>
            <a:off x="902194" y="464468"/>
            <a:ext cx="1415772" cy="532903"/>
          </a:xfrm>
          <a:prstGeom prst="rect">
            <a:avLst/>
          </a:prstGeom>
        </p:spPr>
        <p:txBody>
          <a:bodyPr wrap="none">
            <a:spAutoFit/>
          </a:bodyPr>
          <a:lstStyle/>
          <a:p>
            <a:pPr>
              <a:lnSpc>
                <a:spcPct val="107000"/>
              </a:lnSpc>
              <a:spcBef>
                <a:spcPts val="1200"/>
              </a:spcBef>
              <a:spcAft>
                <a:spcPts val="0"/>
              </a:spcAft>
            </a:pPr>
            <a:r>
              <a:rPr lang="de-CH" sz="2800" b="1" kern="0" dirty="0">
                <a:latin typeface="Calibri Light" panose="020F0302020204030204" pitchFamily="34" charset="0"/>
                <a:ea typeface="Times New Roman" panose="02020603050405020304" pitchFamily="18" charset="0"/>
                <a:cs typeface="Times New Roman" panose="02020603050405020304" pitchFamily="18" charset="0"/>
              </a:rPr>
              <a:t>Kapitel 1</a:t>
            </a:r>
            <a:endParaRPr lang="de-CH" b="1" kern="0" dirty="0">
              <a:latin typeface="Calibri Light" panose="020F0302020204030204" pitchFamily="34" charset="0"/>
              <a:ea typeface="Times New Roman" panose="02020603050405020304" pitchFamily="18" charset="0"/>
              <a:cs typeface="Times New Roman" panose="02020603050405020304" pitchFamily="18" charset="0"/>
            </a:endParaRPr>
          </a:p>
        </p:txBody>
      </p:sp>
      <p:sp>
        <p:nvSpPr>
          <p:cNvPr id="3" name="Rechteck 2">
            <a:extLst>
              <a:ext uri="{FF2B5EF4-FFF2-40B4-BE49-F238E27FC236}">
                <a16:creationId xmlns:a16="http://schemas.microsoft.com/office/drawing/2014/main" id="{9B622770-2F83-429A-9795-7CC78E62C762}"/>
              </a:ext>
            </a:extLst>
          </p:cNvPr>
          <p:cNvSpPr/>
          <p:nvPr/>
        </p:nvSpPr>
        <p:spPr>
          <a:xfrm>
            <a:off x="608579" y="1236256"/>
            <a:ext cx="3812839" cy="532903"/>
          </a:xfrm>
          <a:prstGeom prst="rect">
            <a:avLst/>
          </a:prstGeom>
        </p:spPr>
        <p:txBody>
          <a:bodyPr wrap="none">
            <a:spAutoFit/>
          </a:bodyPr>
          <a:lstStyle/>
          <a:p>
            <a:pPr>
              <a:lnSpc>
                <a:spcPct val="107000"/>
              </a:lnSpc>
              <a:spcBef>
                <a:spcPts val="200"/>
              </a:spcBef>
              <a:spcAft>
                <a:spcPts val="0"/>
              </a:spcAft>
            </a:pPr>
            <a:r>
              <a:rPr lang="de-CH" sz="2800" b="1" dirty="0">
                <a:solidFill>
                  <a:srgbClr val="000000"/>
                </a:solidFill>
                <a:latin typeface="Calibri Light" panose="020F0302020204030204" pitchFamily="34" charset="0"/>
                <a:ea typeface="Times New Roman" panose="02020603050405020304" pitchFamily="18" charset="0"/>
                <a:cs typeface="Times New Roman" panose="02020603050405020304" pitchFamily="18" charset="0"/>
              </a:rPr>
              <a:t>Eine lebendige Gemeinde</a:t>
            </a:r>
          </a:p>
        </p:txBody>
      </p:sp>
      <p:sp>
        <p:nvSpPr>
          <p:cNvPr id="4" name="Rechteck 3">
            <a:extLst>
              <a:ext uri="{FF2B5EF4-FFF2-40B4-BE49-F238E27FC236}">
                <a16:creationId xmlns:a16="http://schemas.microsoft.com/office/drawing/2014/main" id="{16A4E4E8-3F5A-4BE5-8CA8-DA89B9769C26}"/>
              </a:ext>
            </a:extLst>
          </p:cNvPr>
          <p:cNvSpPr/>
          <p:nvPr/>
        </p:nvSpPr>
        <p:spPr>
          <a:xfrm>
            <a:off x="608579" y="2086654"/>
            <a:ext cx="4454874" cy="523220"/>
          </a:xfrm>
          <a:prstGeom prst="rect">
            <a:avLst/>
          </a:prstGeom>
        </p:spPr>
        <p:txBody>
          <a:bodyPr wrap="none">
            <a:spAutoFit/>
          </a:bodyPr>
          <a:lstStyle/>
          <a:p>
            <a:pPr marL="285750" indent="-285750">
              <a:buFont typeface="Wingdings" panose="05000000000000000000" pitchFamily="2" charset="2"/>
              <a:buChar char="Ø"/>
            </a:pPr>
            <a:r>
              <a:rPr lang="de-CH" sz="2800" dirty="0">
                <a:latin typeface="Calibri" panose="020F0502020204030204" pitchFamily="34" charset="0"/>
                <a:ea typeface="Calibri" panose="020F0502020204030204" pitchFamily="34" charset="0"/>
                <a:cs typeface="Times New Roman" panose="02020603050405020304" pitchFamily="18" charset="0"/>
              </a:rPr>
              <a:t>Ein Auserwähltes Volk (2-4)</a:t>
            </a:r>
            <a:endParaRPr lang="de-CH" sz="2800" dirty="0"/>
          </a:p>
        </p:txBody>
      </p:sp>
      <p:sp>
        <p:nvSpPr>
          <p:cNvPr id="7" name="Rechteck 6">
            <a:extLst>
              <a:ext uri="{FF2B5EF4-FFF2-40B4-BE49-F238E27FC236}">
                <a16:creationId xmlns:a16="http://schemas.microsoft.com/office/drawing/2014/main" id="{5CD2B4C0-C691-4895-BD67-3505C2371F60}"/>
              </a:ext>
            </a:extLst>
          </p:cNvPr>
          <p:cNvSpPr/>
          <p:nvPr/>
        </p:nvSpPr>
        <p:spPr>
          <a:xfrm>
            <a:off x="608579" y="2986092"/>
            <a:ext cx="11085674" cy="2246769"/>
          </a:xfrm>
          <a:prstGeom prst="rect">
            <a:avLst/>
          </a:prstGeom>
        </p:spPr>
        <p:txBody>
          <a:bodyPr wrap="square">
            <a:spAutoFit/>
          </a:bodyPr>
          <a:lstStyle/>
          <a:p>
            <a:r>
              <a:rPr lang="de-CH" sz="2800" dirty="0"/>
              <a:t>"9 Denn sie selbst erzählen von uns, welchen Eingang wir bei euch gefunden haben und wie </a:t>
            </a:r>
            <a:r>
              <a:rPr lang="de-CH" sz="2800" u="sng" dirty="0"/>
              <a:t>ihr euch von den Götzen zu Gott bekehrt habt</a:t>
            </a:r>
            <a:r>
              <a:rPr lang="de-CH" sz="2800" dirty="0"/>
              <a:t>, um dem </a:t>
            </a:r>
            <a:r>
              <a:rPr lang="de-CH" sz="2800" u="sng" dirty="0"/>
              <a:t>lebendigen und wahren Gott zu dienen</a:t>
            </a:r>
            <a:r>
              <a:rPr lang="de-CH" sz="2800" dirty="0"/>
              <a:t>, 10 und um </a:t>
            </a:r>
            <a:r>
              <a:rPr lang="de-CH" sz="2800" u="sng" dirty="0"/>
              <a:t>seinen Sohn aus dem Himmel zu erwarten</a:t>
            </a:r>
            <a:r>
              <a:rPr lang="de-CH" sz="2800" dirty="0"/>
              <a:t>, den er aus den Toten auferweckt hat, Jesus, der uns errettet vor dem zukünftigen Zorn." 1 Thess 1,9-10</a:t>
            </a:r>
          </a:p>
        </p:txBody>
      </p:sp>
    </p:spTree>
    <p:extLst>
      <p:ext uri="{BB962C8B-B14F-4D97-AF65-F5344CB8AC3E}">
        <p14:creationId xmlns:p14="http://schemas.microsoft.com/office/powerpoint/2010/main" val="211221508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3331</Words>
  <Application>Microsoft Office PowerPoint</Application>
  <PresentationFormat>Breitbild</PresentationFormat>
  <Paragraphs>267</Paragraphs>
  <Slides>51</Slides>
  <Notes>0</Notes>
  <HiddenSlides>0</HiddenSlides>
  <MMClips>0</MMClips>
  <ScaleCrop>false</ScaleCrop>
  <HeadingPairs>
    <vt:vector size="6" baseType="variant">
      <vt:variant>
        <vt:lpstr>Verwendete Schriftarten</vt:lpstr>
      </vt:variant>
      <vt:variant>
        <vt:i4>6</vt:i4>
      </vt:variant>
      <vt:variant>
        <vt:lpstr>Design</vt:lpstr>
      </vt:variant>
      <vt:variant>
        <vt:i4>1</vt:i4>
      </vt:variant>
      <vt:variant>
        <vt:lpstr>Folientitel</vt:lpstr>
      </vt:variant>
      <vt:variant>
        <vt:i4>51</vt:i4>
      </vt:variant>
    </vt:vector>
  </HeadingPairs>
  <TitlesOfParts>
    <vt:vector size="58" baseType="lpstr">
      <vt:lpstr>Arial</vt:lpstr>
      <vt:lpstr>Calibri</vt:lpstr>
      <vt:lpstr>Calibri Light</vt:lpstr>
      <vt:lpstr>Symbol</vt:lpstr>
      <vt:lpstr>Times New Roman</vt:lpstr>
      <vt:lpstr>Wingdings</vt:lpstr>
      <vt:lpstr>Office</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lpstr>PowerPoint-Präsentation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PowerPoint-Präsentation</dc:title>
  <dc:creator>Mike</dc:creator>
  <cp:lastModifiedBy>Mätthu</cp:lastModifiedBy>
  <cp:revision>687</cp:revision>
  <cp:lastPrinted>2019-08-13T14:18:40Z</cp:lastPrinted>
  <dcterms:created xsi:type="dcterms:W3CDTF">2018-08-12T05:46:28Z</dcterms:created>
  <dcterms:modified xsi:type="dcterms:W3CDTF">2021-01-06T10:51:21Z</dcterms:modified>
</cp:coreProperties>
</file>