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531" r:id="rId3"/>
    <p:sldId id="569" r:id="rId4"/>
    <p:sldId id="620" r:id="rId5"/>
    <p:sldId id="574" r:id="rId6"/>
    <p:sldId id="617" r:id="rId7"/>
    <p:sldId id="573" r:id="rId8"/>
    <p:sldId id="530" r:id="rId9"/>
    <p:sldId id="572" r:id="rId10"/>
    <p:sldId id="576" r:id="rId11"/>
    <p:sldId id="575" r:id="rId12"/>
    <p:sldId id="577" r:id="rId13"/>
    <p:sldId id="616" r:id="rId14"/>
    <p:sldId id="578" r:id="rId15"/>
    <p:sldId id="571" r:id="rId16"/>
    <p:sldId id="580" r:id="rId17"/>
    <p:sldId id="579" r:id="rId18"/>
    <p:sldId id="581" r:id="rId19"/>
    <p:sldId id="582" r:id="rId20"/>
    <p:sldId id="583" r:id="rId21"/>
    <p:sldId id="618" r:id="rId22"/>
    <p:sldId id="619" r:id="rId23"/>
    <p:sldId id="584" r:id="rId24"/>
    <p:sldId id="585" r:id="rId25"/>
    <p:sldId id="586" r:id="rId26"/>
    <p:sldId id="588" r:id="rId27"/>
    <p:sldId id="613" r:id="rId28"/>
    <p:sldId id="614" r:id="rId29"/>
    <p:sldId id="615" r:id="rId30"/>
    <p:sldId id="602" r:id="rId31"/>
    <p:sldId id="603" r:id="rId32"/>
    <p:sldId id="605" r:id="rId33"/>
    <p:sldId id="606" r:id="rId34"/>
    <p:sldId id="607" r:id="rId35"/>
    <p:sldId id="608" r:id="rId36"/>
    <p:sldId id="597" r:id="rId37"/>
    <p:sldId id="598" r:id="rId38"/>
    <p:sldId id="599" r:id="rId39"/>
    <p:sldId id="600" r:id="rId40"/>
    <p:sldId id="570" r:id="rId41"/>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99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14" y="10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06.01.2021</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06.01.2021</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06.01.2021</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hyperlink" Target="https://www.google.com/url?sa=i&amp;url=https%3A%2F%2Fslideplayer.com%2Fslide%2F4150303%2F&amp;psig=AOvVaw3N5_JwJE7EQpgpNCQZyhGw&amp;ust=1607173113158000&amp;source=images&amp;cd=vfe&amp;ved=0CA0QjhxqFwoTCLjT98awtO0CFQAAAAAdAAAAABAd" TargetMode="External"/><Relationship Id="rId4" Type="http://schemas.openxmlformats.org/officeDocument/2006/relationships/hyperlink" Target="https://www.google.com/url?sa=i&amp;url=https%3A%2F%2Fde.m.wikipedia.org%2Fwiki%2FDatei%3AThe_Temple_of_Apollo_at_Delphi.jpg&amp;psig=AOvVaw3N5_JwJE7EQpgpNCQZyhGw&amp;ust=1607173113158000&amp;source=images&amp;cd=vfe&amp;ved=0CA0QjhxqFwoTCLjT98awtO0CFQAAAAAdAAAAABA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2179744" y="4855618"/>
            <a:ext cx="7832529" cy="938719"/>
          </a:xfrm>
          <a:prstGeom prst="rect">
            <a:avLst/>
          </a:prstGeom>
          <a:noFill/>
        </p:spPr>
        <p:txBody>
          <a:bodyPr wrap="none" rtlCol="0">
            <a:spAutoFit/>
          </a:bodyPr>
          <a:lstStyle/>
          <a:p>
            <a:pPr algn="ctr"/>
            <a:r>
              <a:rPr lang="de-CH" sz="5500" b="1" dirty="0"/>
              <a:t>1.+2. Thessalonicher Teil 1</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18A9E7-53DF-4FB5-A9A5-C3F2D2481F6A}"/>
              </a:ext>
            </a:extLst>
          </p:cNvPr>
          <p:cNvSpPr/>
          <p:nvPr/>
        </p:nvSpPr>
        <p:spPr>
          <a:xfrm>
            <a:off x="745222" y="582067"/>
            <a:ext cx="10701555" cy="5693866"/>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"40 Da verließen sie das Gefängnis und begaben sich zu Lydia; und als sie die Brüder sahen, trösteten sie sie und zogen fort.</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Sie reisten aber durch Amphipolis und Apollonia und kamen nach Thessalonich, wo eine Synagoge der Juden war.</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Paulus aber ging nach seiner Gewohnheit zu ihnen hinein und redete an drei Sabbaten mit ihnen aufgrund der Schriften,</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indem er erläuterte und darlegte, dass der Christus leiden und aus den Toten auferstehen musste, und [sprach]: Dieser Jesus, den ich euch verkündige, ist der Christus!</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Und etliche von ihnen wurden überzeugt und schlossen sich Paulus und Silas an, auch eine große Menge der gottesfürchtigen Griechen sowie nicht wenige der vornehmsten Frauen." </a:t>
            </a:r>
            <a:r>
              <a:rPr lang="de-CH" sz="2800" dirty="0">
                <a:latin typeface="Calibri" panose="020F0502020204030204" pitchFamily="34" charset="0"/>
                <a:ea typeface="Calibri" panose="020F0502020204030204" pitchFamily="34" charset="0"/>
                <a:cs typeface="Times New Roman" panose="02020603050405020304" pitchFamily="18" charset="0"/>
              </a:rPr>
              <a:t>Apg 16,40-17,4</a:t>
            </a:r>
          </a:p>
        </p:txBody>
      </p:sp>
    </p:spTree>
    <p:extLst>
      <p:ext uri="{BB962C8B-B14F-4D97-AF65-F5344CB8AC3E}">
        <p14:creationId xmlns:p14="http://schemas.microsoft.com/office/powerpoint/2010/main" val="189117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131B19C-9F0F-4F20-94C6-3EB9C7843AE2}"/>
              </a:ext>
            </a:extLst>
          </p:cNvPr>
          <p:cNvSpPr/>
          <p:nvPr/>
        </p:nvSpPr>
        <p:spPr>
          <a:xfrm>
            <a:off x="782972" y="860888"/>
            <a:ext cx="10835780" cy="4832092"/>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Vorgehen des Paulus in der Gemeinde von Thessalonich:</a:t>
            </a:r>
          </a:p>
          <a:p>
            <a:pPr marL="342900" lvl="0" indent="-342900">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Paulus </a:t>
            </a:r>
            <a:r>
              <a:rPr lang="de-CH" sz="2800" b="1" dirty="0">
                <a:latin typeface="Calibri" panose="020F0502020204030204" pitchFamily="34" charset="0"/>
                <a:ea typeface="Calibri" panose="020F0502020204030204" pitchFamily="34" charset="0"/>
                <a:cs typeface="Times New Roman" panose="02020603050405020304" pitchFamily="18" charset="0"/>
              </a:rPr>
              <a:t>unterredete (redete)</a:t>
            </a:r>
            <a:r>
              <a:rPr lang="de-CH" sz="2800" dirty="0">
                <a:latin typeface="Calibri" panose="020F0502020204030204" pitchFamily="34" charset="0"/>
                <a:ea typeface="Calibri" panose="020F0502020204030204" pitchFamily="34" charset="0"/>
                <a:cs typeface="Times New Roman" panose="02020603050405020304" pitchFamily="18" charset="0"/>
              </a:rPr>
              <a:t> sich mit den Besuchern in der Synagoge. Er führte mit ihnen einen Dialog mit Fragen und Antworten. </a:t>
            </a:r>
          </a:p>
          <a:p>
            <a:pPr marL="342900" lvl="0" indent="-342900">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Dann erklärte </a:t>
            </a:r>
            <a:r>
              <a:rPr lang="de-CH" sz="2800" b="1" dirty="0">
                <a:latin typeface="Calibri" panose="020F0502020204030204" pitchFamily="34" charset="0"/>
                <a:ea typeface="Calibri" panose="020F0502020204030204" pitchFamily="34" charset="0"/>
                <a:cs typeface="Times New Roman" panose="02020603050405020304" pitchFamily="18" charset="0"/>
              </a:rPr>
              <a:t>(erläuterte, eröffnete)</a:t>
            </a:r>
            <a:r>
              <a:rPr lang="de-CH" sz="2800" dirty="0">
                <a:latin typeface="Calibri" panose="020F0502020204030204" pitchFamily="34" charset="0"/>
                <a:ea typeface="Calibri" panose="020F0502020204030204" pitchFamily="34" charset="0"/>
                <a:cs typeface="Times New Roman" panose="02020603050405020304" pitchFamily="18" charset="0"/>
              </a:rPr>
              <a:t> er ihnen die Schriften, dass der Christus leiden und aus den Toten auferstehen musste.</a:t>
            </a:r>
          </a:p>
          <a:p>
            <a:pPr marL="342900" lvl="0" indent="-342900">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Anschliessend </a:t>
            </a:r>
            <a:r>
              <a:rPr lang="de-CH" sz="2800" b="1" dirty="0">
                <a:latin typeface="Calibri" panose="020F0502020204030204" pitchFamily="34" charset="0"/>
                <a:ea typeface="Calibri" panose="020F0502020204030204" pitchFamily="34" charset="0"/>
                <a:cs typeface="Times New Roman" panose="02020603050405020304" pitchFamily="18" charset="0"/>
              </a:rPr>
              <a:t>bewies (darlegen)</a:t>
            </a:r>
            <a:r>
              <a:rPr lang="de-CH" sz="2800" dirty="0">
                <a:latin typeface="Calibri" panose="020F0502020204030204" pitchFamily="34" charset="0"/>
                <a:ea typeface="Calibri" panose="020F0502020204030204" pitchFamily="34" charset="0"/>
                <a:cs typeface="Times New Roman" panose="02020603050405020304" pitchFamily="18" charset="0"/>
              </a:rPr>
              <a:t> er, dass Jesus, der vor 20 Jahren gestorben(gekreuzigt) wurde und dann auferstanden ist, dieser der Messias (Christus) ist. </a:t>
            </a:r>
          </a:p>
          <a:p>
            <a:pPr marL="342900" lvl="0" indent="-342900">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Als Paulus den Juden und Griechen die Schriften erläutert und ihnen bewiesen hatte, dass Jesus dieser war, </a:t>
            </a:r>
            <a:r>
              <a:rPr lang="de-CH" sz="2800" b="1" dirty="0">
                <a:latin typeface="Calibri" panose="020F0502020204030204" pitchFamily="34" charset="0"/>
                <a:ea typeface="Calibri" panose="020F0502020204030204" pitchFamily="34" charset="0"/>
                <a:cs typeface="Times New Roman" panose="02020603050405020304" pitchFamily="18" charset="0"/>
              </a:rPr>
              <a:t>verkündete</a:t>
            </a:r>
            <a:r>
              <a:rPr lang="de-CH" sz="2800" dirty="0">
                <a:latin typeface="Calibri" panose="020F0502020204030204" pitchFamily="34" charset="0"/>
                <a:ea typeface="Calibri" panose="020F0502020204030204" pitchFamily="34" charset="0"/>
                <a:cs typeface="Times New Roman" panose="02020603050405020304" pitchFamily="18" charset="0"/>
              </a:rPr>
              <a:t> er ihnen die Botschaft des Evangeliums. </a:t>
            </a:r>
          </a:p>
        </p:txBody>
      </p:sp>
    </p:spTree>
    <p:extLst>
      <p:ext uri="{BB962C8B-B14F-4D97-AF65-F5344CB8AC3E}">
        <p14:creationId xmlns:p14="http://schemas.microsoft.com/office/powerpoint/2010/main" val="193188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3EA2F39-67C6-417C-93AA-140AD1011E89}"/>
              </a:ext>
            </a:extLst>
          </p:cNvPr>
          <p:cNvSpPr/>
          <p:nvPr/>
        </p:nvSpPr>
        <p:spPr>
          <a:xfrm>
            <a:off x="451607" y="366623"/>
            <a:ext cx="11288785" cy="6124754"/>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Aber die Juden, die sich weigerten zu glauben, wurden voll Neid und gewannen etliche boshafte Leute vom Straßenpöbel, erregten einen Auflauf und brachten die Stadt in Aufruhr; und sie drangen auf das Haus Jasons ein und suchten sie, um sie vor die Volksmenge zu führen.</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Als sie sie aber nicht fanden, schleppten sie den Jason und etliche Brüder vor die Obersten der Stadt und schrien: Diese Leute, die die ganze Welt in Aufruhr versetzen, sind jetzt auch hier; 7 Jason hat sie aufgenommen! Und doch handeln sie alle gegen die Verordnungen des Kaisers, indem sie sagen, ein anderer sei König, nämlich Jesus!</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8 Sie brachten aber die Menge und die Stadtobersten, welche dies hörten, in Aufregung, 9 sodass sie Jason und die übrigen [nur] gegen Bürgschaft freiließen. 10 Die Brüder aber schickten sogleich während der Nacht Paulus und Silas nach Beröa, wo sie sich nach ihrer Ankunft in die Synagoge der Juden begaben." </a:t>
            </a:r>
            <a:r>
              <a:rPr lang="de-CH" sz="2800" dirty="0">
                <a:latin typeface="Calibri" panose="020F0502020204030204" pitchFamily="34" charset="0"/>
                <a:ea typeface="Calibri" panose="020F0502020204030204" pitchFamily="34" charset="0"/>
                <a:cs typeface="Times New Roman" panose="02020603050405020304" pitchFamily="18" charset="0"/>
              </a:rPr>
              <a:t>Apg 17,5-10</a:t>
            </a:r>
          </a:p>
        </p:txBody>
      </p:sp>
    </p:spTree>
    <p:extLst>
      <p:ext uri="{BB962C8B-B14F-4D97-AF65-F5344CB8AC3E}">
        <p14:creationId xmlns:p14="http://schemas.microsoft.com/office/powerpoint/2010/main" val="134563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398859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Zeit und Ort der Abfassung</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902194" y="1690659"/>
            <a:ext cx="244650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2. Missionsreise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8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398859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Zeit und Ort der Abfassung</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902194" y="1690659"/>
            <a:ext cx="244650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2. Missionsreise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45AEE78E-BAE4-47CB-AAFD-E2BDEBE051FD}"/>
              </a:ext>
            </a:extLst>
          </p:cNvPr>
          <p:cNvSpPr/>
          <p:nvPr/>
        </p:nvSpPr>
        <p:spPr>
          <a:xfrm>
            <a:off x="8318387" y="4166809"/>
            <a:ext cx="96212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Troas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9" name="Verbinder: gekrümmt 8">
            <a:extLst>
              <a:ext uri="{FF2B5EF4-FFF2-40B4-BE49-F238E27FC236}">
                <a16:creationId xmlns:a16="http://schemas.microsoft.com/office/drawing/2014/main" id="{CFA481EF-6700-4676-907F-5C339C62BA88}"/>
              </a:ext>
            </a:extLst>
          </p:cNvPr>
          <p:cNvCxnSpPr>
            <a:cxnSpLocks/>
          </p:cNvCxnSpPr>
          <p:nvPr/>
        </p:nvCxnSpPr>
        <p:spPr>
          <a:xfrm rot="5400000">
            <a:off x="7189366" y="3363987"/>
            <a:ext cx="3548545" cy="2407641"/>
          </a:xfrm>
          <a:prstGeom prst="curvedConnector3">
            <a:avLst>
              <a:gd name="adj1" fmla="val 28960"/>
            </a:avLst>
          </a:prstGeom>
        </p:spPr>
        <p:style>
          <a:lnRef idx="1">
            <a:schemeClr val="dk1"/>
          </a:lnRef>
          <a:fillRef idx="0">
            <a:schemeClr val="dk1"/>
          </a:fillRef>
          <a:effectRef idx="0">
            <a:schemeClr val="dk1"/>
          </a:effectRef>
          <a:fontRef idx="minor">
            <a:schemeClr val="tx1"/>
          </a:fontRef>
        </p:style>
      </p:cxnSp>
      <p:grpSp>
        <p:nvGrpSpPr>
          <p:cNvPr id="54" name="Gruppieren 53">
            <a:extLst>
              <a:ext uri="{FF2B5EF4-FFF2-40B4-BE49-F238E27FC236}">
                <a16:creationId xmlns:a16="http://schemas.microsoft.com/office/drawing/2014/main" id="{B983828E-E1C7-4132-8A11-330BD097824E}"/>
              </a:ext>
            </a:extLst>
          </p:cNvPr>
          <p:cNvGrpSpPr/>
          <p:nvPr/>
        </p:nvGrpSpPr>
        <p:grpSpPr>
          <a:xfrm>
            <a:off x="7516536" y="2885159"/>
            <a:ext cx="877027" cy="1281650"/>
            <a:chOff x="7516536" y="2885159"/>
            <a:chExt cx="877027" cy="1281650"/>
          </a:xfrm>
        </p:grpSpPr>
        <p:cxnSp>
          <p:nvCxnSpPr>
            <p:cNvPr id="11" name="Gerade Verbindung mit Pfeil 10">
              <a:extLst>
                <a:ext uri="{FF2B5EF4-FFF2-40B4-BE49-F238E27FC236}">
                  <a16:creationId xmlns:a16="http://schemas.microsoft.com/office/drawing/2014/main" id="{DFDBE54E-552F-4346-A079-0CF04F8F069C}"/>
                </a:ext>
              </a:extLst>
            </p:cNvPr>
            <p:cNvCxnSpPr/>
            <p:nvPr/>
          </p:nvCxnSpPr>
          <p:spPr>
            <a:xfrm flipH="1" flipV="1">
              <a:off x="7516536" y="2986481"/>
              <a:ext cx="877027" cy="1180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Grafik 12" descr="Schlepper">
              <a:extLst>
                <a:ext uri="{FF2B5EF4-FFF2-40B4-BE49-F238E27FC236}">
                  <a16:creationId xmlns:a16="http://schemas.microsoft.com/office/drawing/2014/main" id="{E03FEE96-16BA-4944-A702-2D152A7B4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769611" y="2885159"/>
              <a:ext cx="623952" cy="914400"/>
            </a:xfrm>
            <a:prstGeom prst="rect">
              <a:avLst/>
            </a:prstGeom>
          </p:spPr>
        </p:pic>
      </p:grpSp>
      <p:cxnSp>
        <p:nvCxnSpPr>
          <p:cNvPr id="14" name="Verbinder: gekrümmt 13">
            <a:extLst>
              <a:ext uri="{FF2B5EF4-FFF2-40B4-BE49-F238E27FC236}">
                <a16:creationId xmlns:a16="http://schemas.microsoft.com/office/drawing/2014/main" id="{6F10B0AA-5B87-4708-A9B0-671B17BCFED6}"/>
              </a:ext>
            </a:extLst>
          </p:cNvPr>
          <p:cNvCxnSpPr>
            <a:cxnSpLocks/>
          </p:cNvCxnSpPr>
          <p:nvPr/>
        </p:nvCxnSpPr>
        <p:spPr>
          <a:xfrm rot="10800000" flipV="1">
            <a:off x="4890787" y="852699"/>
            <a:ext cx="5066945" cy="3249518"/>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sp>
        <p:nvSpPr>
          <p:cNvPr id="25" name="Rechteck 24">
            <a:extLst>
              <a:ext uri="{FF2B5EF4-FFF2-40B4-BE49-F238E27FC236}">
                <a16:creationId xmlns:a16="http://schemas.microsoft.com/office/drawing/2014/main" id="{3151BB64-F75F-42A7-A39E-31F0A8104010}"/>
              </a:ext>
            </a:extLst>
          </p:cNvPr>
          <p:cNvSpPr/>
          <p:nvPr/>
        </p:nvSpPr>
        <p:spPr>
          <a:xfrm>
            <a:off x="6423548" y="2343969"/>
            <a:ext cx="1226618"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Philippi</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27" name="Verbinder: gekrümmt 26">
            <a:extLst>
              <a:ext uri="{FF2B5EF4-FFF2-40B4-BE49-F238E27FC236}">
                <a16:creationId xmlns:a16="http://schemas.microsoft.com/office/drawing/2014/main" id="{F2AEFC42-6933-4552-A09F-C61C4616423D}"/>
              </a:ext>
            </a:extLst>
          </p:cNvPr>
          <p:cNvCxnSpPr>
            <a:cxnSpLocks/>
          </p:cNvCxnSpPr>
          <p:nvPr/>
        </p:nvCxnSpPr>
        <p:spPr>
          <a:xfrm rot="5400000">
            <a:off x="2837819" y="4343160"/>
            <a:ext cx="2293908" cy="1812026"/>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sp>
        <p:nvSpPr>
          <p:cNvPr id="34" name="Rechteck 33">
            <a:extLst>
              <a:ext uri="{FF2B5EF4-FFF2-40B4-BE49-F238E27FC236}">
                <a16:creationId xmlns:a16="http://schemas.microsoft.com/office/drawing/2014/main" id="{4F41A938-9E0F-415A-A958-24B1D8B4ABB8}"/>
              </a:ext>
            </a:extLst>
          </p:cNvPr>
          <p:cNvSpPr/>
          <p:nvPr/>
        </p:nvSpPr>
        <p:spPr>
          <a:xfrm>
            <a:off x="3870955" y="4034904"/>
            <a:ext cx="101983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Beröa</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5" name="Rechteck 34">
            <a:extLst>
              <a:ext uri="{FF2B5EF4-FFF2-40B4-BE49-F238E27FC236}">
                <a16:creationId xmlns:a16="http://schemas.microsoft.com/office/drawing/2014/main" id="{520D8A36-1E84-4901-B925-683B648062D7}"/>
              </a:ext>
            </a:extLst>
          </p:cNvPr>
          <p:cNvSpPr/>
          <p:nvPr/>
        </p:nvSpPr>
        <p:spPr>
          <a:xfrm>
            <a:off x="2152139" y="5469768"/>
            <a:ext cx="1039067"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Athen</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5D89A627-F356-42B5-AD0A-8F42585464D3}"/>
              </a:ext>
            </a:extLst>
          </p:cNvPr>
          <p:cNvSpPr/>
          <p:nvPr/>
        </p:nvSpPr>
        <p:spPr>
          <a:xfrm>
            <a:off x="637488" y="4290629"/>
            <a:ext cx="122822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Korinth</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37" name="Verbinder: gekrümmt 36">
            <a:extLst>
              <a:ext uri="{FF2B5EF4-FFF2-40B4-BE49-F238E27FC236}">
                <a16:creationId xmlns:a16="http://schemas.microsoft.com/office/drawing/2014/main" id="{179144C4-9DC4-4E7D-8041-63C0793C9D89}"/>
              </a:ext>
            </a:extLst>
          </p:cNvPr>
          <p:cNvCxnSpPr>
            <a:cxnSpLocks/>
          </p:cNvCxnSpPr>
          <p:nvPr/>
        </p:nvCxnSpPr>
        <p:spPr>
          <a:xfrm rot="10800000">
            <a:off x="1128277" y="4882543"/>
            <a:ext cx="1953276" cy="1506171"/>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sp>
        <p:nvSpPr>
          <p:cNvPr id="42" name="Rechteck 41">
            <a:extLst>
              <a:ext uri="{FF2B5EF4-FFF2-40B4-BE49-F238E27FC236}">
                <a16:creationId xmlns:a16="http://schemas.microsoft.com/office/drawing/2014/main" id="{82028263-40EB-4F14-A0AD-0857955B3411}"/>
              </a:ext>
            </a:extLst>
          </p:cNvPr>
          <p:cNvSpPr/>
          <p:nvPr/>
        </p:nvSpPr>
        <p:spPr>
          <a:xfrm>
            <a:off x="4695765" y="3162548"/>
            <a:ext cx="200728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Thessalonich</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pSp>
        <p:nvGrpSpPr>
          <p:cNvPr id="47" name="Gruppieren 46">
            <a:extLst>
              <a:ext uri="{FF2B5EF4-FFF2-40B4-BE49-F238E27FC236}">
                <a16:creationId xmlns:a16="http://schemas.microsoft.com/office/drawing/2014/main" id="{9BAF5574-34BF-4CD8-93B4-BE5232D73B57}"/>
              </a:ext>
            </a:extLst>
          </p:cNvPr>
          <p:cNvGrpSpPr/>
          <p:nvPr/>
        </p:nvGrpSpPr>
        <p:grpSpPr>
          <a:xfrm>
            <a:off x="6255604" y="2722369"/>
            <a:ext cx="642464" cy="511450"/>
            <a:chOff x="6255573" y="2748726"/>
            <a:chExt cx="642464" cy="511450"/>
          </a:xfrm>
        </p:grpSpPr>
        <p:sp>
          <p:nvSpPr>
            <p:cNvPr id="44" name="Explosion: 8 Zacken 43">
              <a:extLst>
                <a:ext uri="{FF2B5EF4-FFF2-40B4-BE49-F238E27FC236}">
                  <a16:creationId xmlns:a16="http://schemas.microsoft.com/office/drawing/2014/main" id="{1BEC6750-F828-4469-9A26-11CC1E8D26BC}"/>
                </a:ext>
              </a:extLst>
            </p:cNvPr>
            <p:cNvSpPr/>
            <p:nvPr/>
          </p:nvSpPr>
          <p:spPr>
            <a:xfrm>
              <a:off x="6629589" y="2854040"/>
              <a:ext cx="268448" cy="234891"/>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pic>
          <p:nvPicPr>
            <p:cNvPr id="46" name="Grafik 45" descr="Räuber">
              <a:extLst>
                <a:ext uri="{FF2B5EF4-FFF2-40B4-BE49-F238E27FC236}">
                  <a16:creationId xmlns:a16="http://schemas.microsoft.com/office/drawing/2014/main" id="{84153933-7AB8-48DC-A106-638D05DE54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255573" y="2748726"/>
              <a:ext cx="369120" cy="511450"/>
            </a:xfrm>
            <a:prstGeom prst="rect">
              <a:avLst/>
            </a:prstGeom>
          </p:spPr>
        </p:pic>
      </p:grpSp>
      <p:grpSp>
        <p:nvGrpSpPr>
          <p:cNvPr id="48" name="Gruppieren 47">
            <a:extLst>
              <a:ext uri="{FF2B5EF4-FFF2-40B4-BE49-F238E27FC236}">
                <a16:creationId xmlns:a16="http://schemas.microsoft.com/office/drawing/2014/main" id="{B5A839D1-5DA6-4E7E-9E54-BA52F23454B5}"/>
              </a:ext>
            </a:extLst>
          </p:cNvPr>
          <p:cNvGrpSpPr/>
          <p:nvPr/>
        </p:nvGrpSpPr>
        <p:grpSpPr>
          <a:xfrm>
            <a:off x="4578188" y="3489784"/>
            <a:ext cx="642464" cy="511450"/>
            <a:chOff x="6255573" y="2748726"/>
            <a:chExt cx="642464" cy="511450"/>
          </a:xfrm>
        </p:grpSpPr>
        <p:sp>
          <p:nvSpPr>
            <p:cNvPr id="49" name="Explosion: 8 Zacken 48">
              <a:extLst>
                <a:ext uri="{FF2B5EF4-FFF2-40B4-BE49-F238E27FC236}">
                  <a16:creationId xmlns:a16="http://schemas.microsoft.com/office/drawing/2014/main" id="{BA74B8C5-5ABE-4C93-82A4-B29E0198DB18}"/>
                </a:ext>
              </a:extLst>
            </p:cNvPr>
            <p:cNvSpPr/>
            <p:nvPr/>
          </p:nvSpPr>
          <p:spPr>
            <a:xfrm>
              <a:off x="6629589" y="2854040"/>
              <a:ext cx="268448" cy="234891"/>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pic>
          <p:nvPicPr>
            <p:cNvPr id="50" name="Grafik 49" descr="Räuber">
              <a:extLst>
                <a:ext uri="{FF2B5EF4-FFF2-40B4-BE49-F238E27FC236}">
                  <a16:creationId xmlns:a16="http://schemas.microsoft.com/office/drawing/2014/main" id="{9943D3B4-46B7-4444-8917-DDC92CDE2B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255573" y="2748726"/>
              <a:ext cx="369120" cy="511450"/>
            </a:xfrm>
            <a:prstGeom prst="rect">
              <a:avLst/>
            </a:prstGeom>
          </p:spPr>
        </p:pic>
      </p:grpSp>
      <p:grpSp>
        <p:nvGrpSpPr>
          <p:cNvPr id="51" name="Gruppieren 50">
            <a:extLst>
              <a:ext uri="{FF2B5EF4-FFF2-40B4-BE49-F238E27FC236}">
                <a16:creationId xmlns:a16="http://schemas.microsoft.com/office/drawing/2014/main" id="{9A8146C9-DC8D-476B-ABF1-0AAD1E304E10}"/>
              </a:ext>
            </a:extLst>
          </p:cNvPr>
          <p:cNvGrpSpPr/>
          <p:nvPr/>
        </p:nvGrpSpPr>
        <p:grpSpPr>
          <a:xfrm>
            <a:off x="3591841" y="4567807"/>
            <a:ext cx="642464" cy="511450"/>
            <a:chOff x="6255573" y="2748726"/>
            <a:chExt cx="642464" cy="511450"/>
          </a:xfrm>
        </p:grpSpPr>
        <p:sp>
          <p:nvSpPr>
            <p:cNvPr id="52" name="Explosion: 8 Zacken 51">
              <a:extLst>
                <a:ext uri="{FF2B5EF4-FFF2-40B4-BE49-F238E27FC236}">
                  <a16:creationId xmlns:a16="http://schemas.microsoft.com/office/drawing/2014/main" id="{483016EF-032F-479D-A30F-DA3FABF2B1A5}"/>
                </a:ext>
              </a:extLst>
            </p:cNvPr>
            <p:cNvSpPr/>
            <p:nvPr/>
          </p:nvSpPr>
          <p:spPr>
            <a:xfrm>
              <a:off x="6629589" y="2854040"/>
              <a:ext cx="268448" cy="234891"/>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pic>
          <p:nvPicPr>
            <p:cNvPr id="53" name="Grafik 52" descr="Räuber">
              <a:extLst>
                <a:ext uri="{FF2B5EF4-FFF2-40B4-BE49-F238E27FC236}">
                  <a16:creationId xmlns:a16="http://schemas.microsoft.com/office/drawing/2014/main" id="{B76AF4B9-824F-435B-93A2-66256408CC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255573" y="2748726"/>
              <a:ext cx="369120" cy="511450"/>
            </a:xfrm>
            <a:prstGeom prst="rect">
              <a:avLst/>
            </a:prstGeom>
          </p:spPr>
        </p:pic>
      </p:grpSp>
      <p:cxnSp>
        <p:nvCxnSpPr>
          <p:cNvPr id="62" name="Verbinder: gekrümmt 61">
            <a:extLst>
              <a:ext uri="{FF2B5EF4-FFF2-40B4-BE49-F238E27FC236}">
                <a16:creationId xmlns:a16="http://schemas.microsoft.com/office/drawing/2014/main" id="{BF8631EE-07F0-47D9-BDDD-2E493DFA1340}"/>
              </a:ext>
            </a:extLst>
          </p:cNvPr>
          <p:cNvCxnSpPr>
            <a:cxnSpLocks/>
          </p:cNvCxnSpPr>
          <p:nvPr/>
        </p:nvCxnSpPr>
        <p:spPr>
          <a:xfrm rot="5400000" flipH="1" flipV="1">
            <a:off x="2661779" y="3654514"/>
            <a:ext cx="1850522" cy="1587659"/>
          </a:xfrm>
          <a:prstGeom prst="curvedConnector3">
            <a:avLst>
              <a:gd name="adj1" fmla="val 108026"/>
            </a:avLst>
          </a:prstGeom>
          <a:ln>
            <a:tailEnd type="triangle"/>
          </a:ln>
        </p:spPr>
        <p:style>
          <a:lnRef idx="1">
            <a:schemeClr val="dk1"/>
          </a:lnRef>
          <a:fillRef idx="0">
            <a:schemeClr val="dk1"/>
          </a:fillRef>
          <a:effectRef idx="0">
            <a:schemeClr val="dk1"/>
          </a:effectRef>
          <a:fontRef idx="minor">
            <a:schemeClr val="tx1"/>
          </a:fontRef>
        </p:style>
      </p:cxnSp>
      <p:pic>
        <p:nvPicPr>
          <p:cNvPr id="73" name="Grafik 72" descr="Gehen">
            <a:extLst>
              <a:ext uri="{FF2B5EF4-FFF2-40B4-BE49-F238E27FC236}">
                <a16:creationId xmlns:a16="http://schemas.microsoft.com/office/drawing/2014/main" id="{2D0D7C9C-9AA0-4DF8-A2AB-0226D4C55E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6114" y="3770502"/>
            <a:ext cx="532903" cy="532903"/>
          </a:xfrm>
          <a:prstGeom prst="rect">
            <a:avLst/>
          </a:prstGeom>
        </p:spPr>
      </p:pic>
      <p:pic>
        <p:nvPicPr>
          <p:cNvPr id="74" name="Grafik 73" descr="Gehen">
            <a:extLst>
              <a:ext uri="{FF2B5EF4-FFF2-40B4-BE49-F238E27FC236}">
                <a16:creationId xmlns:a16="http://schemas.microsoft.com/office/drawing/2014/main" id="{927606D5-0C80-4204-AD82-B9D4267C6B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161139" flipH="1">
            <a:off x="1628357" y="3378590"/>
            <a:ext cx="532903" cy="532903"/>
          </a:xfrm>
          <a:prstGeom prst="rect">
            <a:avLst/>
          </a:prstGeom>
        </p:spPr>
      </p:pic>
      <p:cxnSp>
        <p:nvCxnSpPr>
          <p:cNvPr id="75" name="Verbinder: gekrümmt 74">
            <a:extLst>
              <a:ext uri="{FF2B5EF4-FFF2-40B4-BE49-F238E27FC236}">
                <a16:creationId xmlns:a16="http://schemas.microsoft.com/office/drawing/2014/main" id="{0836198D-CFC8-476E-A663-0E89B858AC8A}"/>
              </a:ext>
            </a:extLst>
          </p:cNvPr>
          <p:cNvCxnSpPr>
            <a:cxnSpLocks/>
          </p:cNvCxnSpPr>
          <p:nvPr/>
        </p:nvCxnSpPr>
        <p:spPr>
          <a:xfrm rot="10800000" flipV="1">
            <a:off x="1428859" y="3423332"/>
            <a:ext cx="3072108" cy="929353"/>
          </a:xfrm>
          <a:prstGeom prst="curvedConnector3">
            <a:avLst>
              <a:gd name="adj1" fmla="val 99972"/>
            </a:avLst>
          </a:prstGeom>
          <a:ln>
            <a:tailEnd type="triangle"/>
          </a:ln>
        </p:spPr>
        <p:style>
          <a:lnRef idx="1">
            <a:schemeClr val="dk1"/>
          </a:lnRef>
          <a:fillRef idx="0">
            <a:schemeClr val="dk1"/>
          </a:fillRef>
          <a:effectRef idx="0">
            <a:schemeClr val="dk1"/>
          </a:effectRef>
          <a:fontRef idx="minor">
            <a:schemeClr val="tx1"/>
          </a:fontRef>
        </p:style>
      </p:cxnSp>
      <p:pic>
        <p:nvPicPr>
          <p:cNvPr id="82" name="Grafik 81" descr="Gehen">
            <a:extLst>
              <a:ext uri="{FF2B5EF4-FFF2-40B4-BE49-F238E27FC236}">
                <a16:creationId xmlns:a16="http://schemas.microsoft.com/office/drawing/2014/main" id="{6D3AFEBE-1EE4-4125-87EB-E6FB93565B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24936" flipH="1">
            <a:off x="1961847" y="4809861"/>
            <a:ext cx="532903" cy="532903"/>
          </a:xfrm>
          <a:prstGeom prst="rect">
            <a:avLst/>
          </a:prstGeom>
        </p:spPr>
      </p:pic>
      <p:pic>
        <p:nvPicPr>
          <p:cNvPr id="84" name="Grafik 83" descr="Diplomrolle">
            <a:extLst>
              <a:ext uri="{FF2B5EF4-FFF2-40B4-BE49-F238E27FC236}">
                <a16:creationId xmlns:a16="http://schemas.microsoft.com/office/drawing/2014/main" id="{ABEAC248-04F1-444B-80E0-D501815BBA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4770" y="5014410"/>
            <a:ext cx="1407459" cy="1407459"/>
          </a:xfrm>
          <a:prstGeom prst="rect">
            <a:avLst/>
          </a:prstGeom>
        </p:spPr>
      </p:pic>
      <p:sp>
        <p:nvSpPr>
          <p:cNvPr id="85" name="Rechteck 84">
            <a:extLst>
              <a:ext uri="{FF2B5EF4-FFF2-40B4-BE49-F238E27FC236}">
                <a16:creationId xmlns:a16="http://schemas.microsoft.com/office/drawing/2014/main" id="{72B06B5B-0F9A-402B-834B-E63F1D4BD198}"/>
              </a:ext>
            </a:extLst>
          </p:cNvPr>
          <p:cNvSpPr/>
          <p:nvPr/>
        </p:nvSpPr>
        <p:spPr>
          <a:xfrm>
            <a:off x="370080" y="6078346"/>
            <a:ext cx="3752950"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50/51 n. Chr geschrieben</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pSp>
        <p:nvGrpSpPr>
          <p:cNvPr id="8" name="Gruppieren 7">
            <a:extLst>
              <a:ext uri="{FF2B5EF4-FFF2-40B4-BE49-F238E27FC236}">
                <a16:creationId xmlns:a16="http://schemas.microsoft.com/office/drawing/2014/main" id="{73C9F5C3-F0A3-4F33-9948-C0B58CE560F1}"/>
              </a:ext>
            </a:extLst>
          </p:cNvPr>
          <p:cNvGrpSpPr/>
          <p:nvPr/>
        </p:nvGrpSpPr>
        <p:grpSpPr>
          <a:xfrm>
            <a:off x="7424259" y="4227715"/>
            <a:ext cx="886949" cy="571019"/>
            <a:chOff x="9280510" y="3996788"/>
            <a:chExt cx="886949" cy="571019"/>
          </a:xfrm>
        </p:grpSpPr>
        <p:sp>
          <p:nvSpPr>
            <p:cNvPr id="3" name="Wolke 2">
              <a:extLst>
                <a:ext uri="{FF2B5EF4-FFF2-40B4-BE49-F238E27FC236}">
                  <a16:creationId xmlns:a16="http://schemas.microsoft.com/office/drawing/2014/main" id="{8CAAFA88-0120-461F-82F5-AFDB2B4E6A77}"/>
                </a:ext>
              </a:extLst>
            </p:cNvPr>
            <p:cNvSpPr/>
            <p:nvPr/>
          </p:nvSpPr>
          <p:spPr>
            <a:xfrm>
              <a:off x="9280510" y="3996788"/>
              <a:ext cx="886949" cy="57101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descr="Verwirrte Person">
              <a:extLst>
                <a:ext uri="{FF2B5EF4-FFF2-40B4-BE49-F238E27FC236}">
                  <a16:creationId xmlns:a16="http://schemas.microsoft.com/office/drawing/2014/main" id="{6E5BA992-4FFF-4199-98E7-3F2AFEB48B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53300" y="3996788"/>
              <a:ext cx="522176" cy="522176"/>
            </a:xfrm>
            <a:prstGeom prst="rect">
              <a:avLst/>
            </a:prstGeom>
          </p:spPr>
        </p:pic>
      </p:grpSp>
    </p:spTree>
    <p:extLst>
      <p:ext uri="{BB962C8B-B14F-4D97-AF65-F5344CB8AC3E}">
        <p14:creationId xmlns:p14="http://schemas.microsoft.com/office/powerpoint/2010/main" val="5267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34" grpId="0"/>
      <p:bldP spid="35" grpId="0"/>
      <p:bldP spid="36" grpId="0"/>
      <p:bldP spid="42"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atei:The Temple of Apollo at Delphi.jpg – Wikipedia">
            <a:extLst>
              <a:ext uri="{FF2B5EF4-FFF2-40B4-BE49-F238E27FC236}">
                <a16:creationId xmlns:a16="http://schemas.microsoft.com/office/drawing/2014/main" id="{E196E6D3-E0DF-485F-9D0B-747AACCB4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59" y="429746"/>
            <a:ext cx="9274509" cy="61801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at your faith should not stand in the wisdom of men, but in the power of  God” 1 Corinthians 2:5. - ppt download">
            <a:extLst>
              <a:ext uri="{FF2B5EF4-FFF2-40B4-BE49-F238E27FC236}">
                <a16:creationId xmlns:a16="http://schemas.microsoft.com/office/drawing/2014/main" id="{7A0CF398-BA0C-4D61-A79C-5DD3A4620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330" y="905877"/>
            <a:ext cx="5900593" cy="44254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0657C70A-8A17-43B4-B7E5-60B38D563BF2}"/>
              </a:ext>
            </a:extLst>
          </p:cNvPr>
          <p:cNvSpPr/>
          <p:nvPr/>
        </p:nvSpPr>
        <p:spPr>
          <a:xfrm>
            <a:off x="6635918" y="6357073"/>
            <a:ext cx="3378520" cy="261610"/>
          </a:xfrm>
          <a:prstGeom prst="rect">
            <a:avLst/>
          </a:prstGeom>
        </p:spPr>
        <p:txBody>
          <a:bodyPr wrap="square">
            <a:spAutoFit/>
          </a:bodyPr>
          <a:lstStyle/>
          <a:p>
            <a:r>
              <a:rPr lang="en-US" sz="1050" dirty="0">
                <a:hlinkClick r:id="rId4" tooltip="Datei:The Temple of Apollo at Delphi.jpg – Wikipedia">
                  <a:extLst>
                    <a:ext uri="{A12FA001-AC4F-418D-AE19-62706E023703}">
                      <ahyp:hlinkClr xmlns:ahyp="http://schemas.microsoft.com/office/drawing/2018/hyperlinkcolor" val="tx"/>
                    </a:ext>
                  </a:extLst>
                </a:hlinkClick>
              </a:rPr>
              <a:t>Datei:The Temple of Apollo at Delphi.jpg – Wikipedia</a:t>
            </a:r>
            <a:endParaRPr lang="de-CH" sz="1050" dirty="0"/>
          </a:p>
        </p:txBody>
      </p:sp>
      <p:sp>
        <p:nvSpPr>
          <p:cNvPr id="3" name="Rechteck 2">
            <a:extLst>
              <a:ext uri="{FF2B5EF4-FFF2-40B4-BE49-F238E27FC236}">
                <a16:creationId xmlns:a16="http://schemas.microsoft.com/office/drawing/2014/main" id="{832720FF-4373-4A3C-81DF-F166B0A007EF}"/>
              </a:ext>
            </a:extLst>
          </p:cNvPr>
          <p:cNvSpPr/>
          <p:nvPr/>
        </p:nvSpPr>
        <p:spPr>
          <a:xfrm rot="277191">
            <a:off x="5495364" y="4850314"/>
            <a:ext cx="3532094" cy="415498"/>
          </a:xfrm>
          <a:prstGeom prst="rect">
            <a:avLst/>
          </a:prstGeom>
        </p:spPr>
        <p:txBody>
          <a:bodyPr wrap="square">
            <a:spAutoFit/>
          </a:bodyPr>
          <a:lstStyle/>
          <a:p>
            <a:r>
              <a:rPr lang="en-US" sz="1050" dirty="0">
                <a:hlinkClick r:id="rId5" tooltip="That your faith should not stand in the wisdom of men, but in the power of  God” 1 Corinthians 2:5. - ppt download">
                  <a:extLst>
                    <a:ext uri="{A12FA001-AC4F-418D-AE19-62706E023703}">
                      <ahyp:hlinkClr xmlns:ahyp="http://schemas.microsoft.com/office/drawing/2018/hyperlinkcolor" val="tx"/>
                    </a:ext>
                  </a:extLst>
                </a:hlinkClick>
              </a:rPr>
              <a:t>That your faith should not stand in the wisdom of men, </a:t>
            </a:r>
          </a:p>
          <a:p>
            <a:r>
              <a:rPr lang="en-US" sz="1050" dirty="0">
                <a:hlinkClick r:id="rId5" tooltip="That your faith should not stand in the wisdom of men, but in the power of  God” 1 Corinthians 2:5. - ppt download">
                  <a:extLst>
                    <a:ext uri="{A12FA001-AC4F-418D-AE19-62706E023703}">
                      <ahyp:hlinkClr xmlns:ahyp="http://schemas.microsoft.com/office/drawing/2018/hyperlinkcolor" val="tx"/>
                    </a:ext>
                  </a:extLst>
                </a:hlinkClick>
              </a:rPr>
              <a:t>but in the power of God” 1 Corinthians 2:5. - ppt download</a:t>
            </a:r>
            <a:endParaRPr lang="de-CH" sz="1050" dirty="0"/>
          </a:p>
        </p:txBody>
      </p:sp>
    </p:spTree>
    <p:extLst>
      <p:ext uri="{BB962C8B-B14F-4D97-AF65-F5344CB8AC3E}">
        <p14:creationId xmlns:p14="http://schemas.microsoft.com/office/powerpoint/2010/main" val="379827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3EA2F39-67C6-417C-93AA-140AD1011E89}"/>
              </a:ext>
            </a:extLst>
          </p:cNvPr>
          <p:cNvSpPr/>
          <p:nvPr/>
        </p:nvSpPr>
        <p:spPr>
          <a:xfrm>
            <a:off x="451607" y="1633360"/>
            <a:ext cx="11288785" cy="1815882"/>
          </a:xfrm>
          <a:prstGeom prst="rect">
            <a:avLst/>
          </a:prstGeom>
        </p:spPr>
        <p:txBody>
          <a:bodyPr wrap="square">
            <a:spAutoFit/>
          </a:bodyPr>
          <a:lstStyle/>
          <a:p>
            <a:r>
              <a:rPr lang="de-CH" sz="2800" dirty="0"/>
              <a:t>"1 Weil wir es nicht länger aushielten, zogen wir es daher vor, allein in Athen zu bleiben, 2 und sandten Timotheus, unseren Bruder, der Gottes Diener und unser Mitarbeiter am Evangelium von Christus ist, damit er euch stärke und euch tröste in eurem Glauben," 1 Thess 3,1-2</a:t>
            </a:r>
          </a:p>
        </p:txBody>
      </p:sp>
      <p:sp>
        <p:nvSpPr>
          <p:cNvPr id="4" name="Rechteck 3">
            <a:extLst>
              <a:ext uri="{FF2B5EF4-FFF2-40B4-BE49-F238E27FC236}">
                <a16:creationId xmlns:a16="http://schemas.microsoft.com/office/drawing/2014/main" id="{F83D8F65-8A9D-420A-90C7-72A6BE7A0768}"/>
              </a:ext>
            </a:extLst>
          </p:cNvPr>
          <p:cNvSpPr/>
          <p:nvPr/>
        </p:nvSpPr>
        <p:spPr>
          <a:xfrm>
            <a:off x="902194" y="649026"/>
            <a:ext cx="2164375"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Ziel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DF6B306C-6726-42AC-B988-1CAD9F452105}"/>
              </a:ext>
            </a:extLst>
          </p:cNvPr>
          <p:cNvSpPr/>
          <p:nvPr/>
        </p:nvSpPr>
        <p:spPr>
          <a:xfrm>
            <a:off x="18568" y="3663635"/>
            <a:ext cx="11721823" cy="1915974"/>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Nun aber, da Timotheus von euch zu uns zurückgekehrt ist und uns gute Nachricht gebracht hat von eurem Glauben und eurer Liebe, und dass ihr uns allezeit in gutem Andenken habt und danach verlangt, uns zu sehen, gleichwie [auch] wir euch," 1 Thess 3,6</a:t>
            </a:r>
          </a:p>
        </p:txBody>
      </p:sp>
    </p:spTree>
    <p:extLst>
      <p:ext uri="{BB962C8B-B14F-4D97-AF65-F5344CB8AC3E}">
        <p14:creationId xmlns:p14="http://schemas.microsoft.com/office/powerpoint/2010/main" val="275402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164375"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Ziel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B9F136E9-1CB2-4C11-A137-933DA43F4126}"/>
              </a:ext>
            </a:extLst>
          </p:cNvPr>
          <p:cNvSpPr/>
          <p:nvPr/>
        </p:nvSpPr>
        <p:spPr>
          <a:xfrm>
            <a:off x="0" y="1545984"/>
            <a:ext cx="11568418" cy="2863669"/>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Wir danken Gott allezeit für euch alle, wenn wir euch erwähnen in unseren Gebeten,"</a:t>
            </a:r>
          </a:p>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indem wir unablässig gedenken an euer Werk im Glauben und eure Bemühung in der Liebe und euer standhaftes Ausharren in der Hoffnung auf unseren Herrn Jesus Christus vor unserem Gott und Vater." 1 Thess 1,2-3</a:t>
            </a:r>
          </a:p>
        </p:txBody>
      </p:sp>
      <p:sp>
        <p:nvSpPr>
          <p:cNvPr id="4" name="Rechteck 3">
            <a:extLst>
              <a:ext uri="{FF2B5EF4-FFF2-40B4-BE49-F238E27FC236}">
                <a16:creationId xmlns:a16="http://schemas.microsoft.com/office/drawing/2014/main" id="{A704C9EA-CF0F-48A2-AC38-A1430BC25319}"/>
              </a:ext>
            </a:extLst>
          </p:cNvPr>
          <p:cNvSpPr/>
          <p:nvPr/>
        </p:nvSpPr>
        <p:spPr>
          <a:xfrm>
            <a:off x="-72706" y="4773708"/>
            <a:ext cx="11641123" cy="1454950"/>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"10 Tag und Nacht flehen wir aufs Allerdringendste, dass wir euer Angesicht sehen und das ergänzen dürfen, was an eurem Glauben noch mangelt." 1 Thess 3,10</a:t>
            </a:r>
          </a:p>
        </p:txBody>
      </p:sp>
    </p:spTree>
    <p:extLst>
      <p:ext uri="{BB962C8B-B14F-4D97-AF65-F5344CB8AC3E}">
        <p14:creationId xmlns:p14="http://schemas.microsoft.com/office/powerpoint/2010/main" val="33033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16359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4 Gründe zum Schreiben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3A840-6812-4A3B-84EE-56CD97AB11C5}"/>
              </a:ext>
            </a:extLst>
          </p:cNvPr>
          <p:cNvSpPr/>
          <p:nvPr/>
        </p:nvSpPr>
        <p:spPr>
          <a:xfrm>
            <a:off x="401273" y="1330281"/>
            <a:ext cx="11389453" cy="4918013"/>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Glaubensstärkung der Gläubigen</a:t>
            </a:r>
          </a:p>
          <a:p>
            <a:pPr>
              <a:lnSpc>
                <a:spcPct val="107000"/>
              </a:lnSpc>
              <a:spcBef>
                <a:spcPts val="200"/>
              </a:spcBef>
              <a:spcAft>
                <a:spcPts val="0"/>
              </a:spcAft>
            </a:pP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und sandten Timotheus, unseren Bruder, der Gottes Diener und unser Mitarbeiter am Evangelium von Christus ist, damit er euch stärke und euch tröste in eurem Glauben, 3 damit niemand wankend werde in diesen Bedrängnissen; denn ihr wisst selbst, dass wir dazu bestimmt sind. 4 Als wir nämlich bei euch waren, sagten wir euch voraus, dass wir Bedrängnisse erleiden müssten, und so ist es auch gekommen, wie ihr wisst. 5 Darum hielt ich es auch nicht mehr länger aus, sondern erkundigte mich nach eurem Glauben, ob nicht etwa der Versucher euch versucht habe und unsere Arbeit umsonst gewesen sei." </a:t>
            </a:r>
            <a:r>
              <a:rPr lang="de-CH" sz="2800" dirty="0">
                <a:latin typeface="Calibri" panose="020F0502020204030204" pitchFamily="34" charset="0"/>
                <a:ea typeface="Calibri" panose="020F0502020204030204" pitchFamily="34" charset="0"/>
                <a:cs typeface="Times New Roman" panose="02020603050405020304" pitchFamily="18" charset="0"/>
              </a:rPr>
              <a:t>1 Thess 3,2-5</a:t>
            </a:r>
          </a:p>
        </p:txBody>
      </p:sp>
    </p:spTree>
    <p:extLst>
      <p:ext uri="{BB962C8B-B14F-4D97-AF65-F5344CB8AC3E}">
        <p14:creationId xmlns:p14="http://schemas.microsoft.com/office/powerpoint/2010/main" val="17263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16359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4 Gründe zum Schreiben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3A840-6812-4A3B-84EE-56CD97AB11C5}"/>
              </a:ext>
            </a:extLst>
          </p:cNvPr>
          <p:cNvSpPr/>
          <p:nvPr/>
        </p:nvSpPr>
        <p:spPr>
          <a:xfrm>
            <a:off x="401273" y="1330281"/>
            <a:ext cx="11389453" cy="4918013"/>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Wachsamkeit der Gläubigen</a:t>
            </a:r>
          </a:p>
          <a:p>
            <a:pPr>
              <a:lnSpc>
                <a:spcPct val="107000"/>
              </a:lnSpc>
              <a:spcBef>
                <a:spcPts val="200"/>
              </a:spcBef>
              <a:spcAft>
                <a:spcPts val="0"/>
              </a:spcAft>
            </a:pP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t>"5 Denn wir sind nie mit Schmeichelworten gekommen, wie ihr wisst, noch mit verblümter Habsucht — Gott ist Zeuge —;" 1 Thess 2,5</a:t>
            </a:r>
          </a:p>
          <a:p>
            <a:endParaRPr lang="de-CH" sz="2800" dirty="0"/>
          </a:p>
          <a:p>
            <a:r>
              <a:rPr lang="de-CH" sz="2800" dirty="0"/>
              <a:t>"6 wir haben auch nicht Ehre von Menschen gesucht, weder von euch noch von anderen, obgleich wir als Apostel des Christus würdevoll hätten auftreten können, 7 sondern wir waren liebevoll in eurer Mitte, wie eine stillende Mutter ihre Kinder pflegt. 11 ihr wisst ja, wie wir jeden Einzelnen von euch ermahnt und ermutigt haben wie ein Vater seine Kinder,"</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1 Thess 2,6.7.11</a:t>
            </a:r>
          </a:p>
        </p:txBody>
      </p:sp>
    </p:spTree>
    <p:extLst>
      <p:ext uri="{BB962C8B-B14F-4D97-AF65-F5344CB8AC3E}">
        <p14:creationId xmlns:p14="http://schemas.microsoft.com/office/powerpoint/2010/main" val="422282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0C2A17B-4E85-400B-94B8-73DEF1008FB6}"/>
              </a:ext>
            </a:extLst>
          </p:cNvPr>
          <p:cNvSpPr/>
          <p:nvPr/>
        </p:nvSpPr>
        <p:spPr>
          <a:xfrm>
            <a:off x="563103" y="1169144"/>
            <a:ext cx="9369616" cy="658835"/>
          </a:xfrm>
          <a:prstGeom prst="rect">
            <a:avLst/>
          </a:prstGeom>
        </p:spPr>
        <p:txBody>
          <a:bodyPr wrap="none">
            <a:spAutoFit/>
          </a:bodyPr>
          <a:lstStyle/>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1.+ 2. Thessalonicher: Kapitel 5 / 3   Verse 89 / 47</a:t>
            </a:r>
          </a:p>
        </p:txBody>
      </p:sp>
    </p:spTree>
    <p:extLst>
      <p:ext uri="{BB962C8B-B14F-4D97-AF65-F5344CB8AC3E}">
        <p14:creationId xmlns:p14="http://schemas.microsoft.com/office/powerpoint/2010/main" val="189009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16359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4 Gründe zum Schreiben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3A840-6812-4A3B-84EE-56CD97AB11C5}"/>
              </a:ext>
            </a:extLst>
          </p:cNvPr>
          <p:cNvSpPr/>
          <p:nvPr/>
        </p:nvSpPr>
        <p:spPr>
          <a:xfrm>
            <a:off x="401273" y="1330281"/>
            <a:ext cx="11389453" cy="1506246"/>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Ermahnung der Gläubigen</a:t>
            </a:r>
          </a:p>
          <a:p>
            <a:pPr>
              <a:lnSpc>
                <a:spcPct val="107000"/>
              </a:lnSpc>
              <a:spcBef>
                <a:spcPts val="200"/>
              </a:spcBef>
              <a:spcAft>
                <a:spcPts val="0"/>
              </a:spcAft>
            </a:pPr>
            <a:endParaRPr lang="de-DE" sz="2800" b="1" dirty="0">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0"/>
              </a:spcAft>
            </a:pPr>
            <a:r>
              <a:rPr lang="de-DE" sz="2800" b="1" dirty="0">
                <a:latin typeface="Calibri Light" panose="020F0302020204030204" pitchFamily="34" charset="0"/>
                <a:ea typeface="Times New Roman" panose="02020603050405020304" pitchFamily="18" charset="0"/>
                <a:cs typeface="Times New Roman" panose="02020603050405020304" pitchFamily="18" charset="0"/>
              </a:rPr>
              <a:t>- Rückfall in alte Lebensgewohnheiten </a:t>
            </a: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94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16359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4 Gründe zum Schreiben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3A840-6812-4A3B-84EE-56CD97AB11C5}"/>
              </a:ext>
            </a:extLst>
          </p:cNvPr>
          <p:cNvSpPr/>
          <p:nvPr/>
        </p:nvSpPr>
        <p:spPr>
          <a:xfrm>
            <a:off x="401273" y="1330281"/>
            <a:ext cx="11389453" cy="5348900"/>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Ermahnung der Gläubigen</a:t>
            </a:r>
          </a:p>
          <a:p>
            <a:pPr>
              <a:lnSpc>
                <a:spcPct val="107000"/>
              </a:lnSpc>
              <a:spcBef>
                <a:spcPts val="200"/>
              </a:spcBef>
              <a:spcAft>
                <a:spcPts val="0"/>
              </a:spcAft>
            </a:pP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t>"3 Denn das ist der Wille Gottes, </a:t>
            </a:r>
            <a:r>
              <a:rPr lang="de-CH" sz="2800" dirty="0">
                <a:highlight>
                  <a:srgbClr val="FFFF00"/>
                </a:highlight>
              </a:rPr>
              <a:t>eure Heiligung</a:t>
            </a:r>
            <a:r>
              <a:rPr lang="de-CH" sz="2800" dirty="0"/>
              <a:t>, dass ihr euch der </a:t>
            </a:r>
            <a:r>
              <a:rPr lang="de-CH" sz="2800" u="sng" dirty="0"/>
              <a:t>Unzucht enthaltet</a:t>
            </a:r>
            <a:r>
              <a:rPr lang="de-CH" sz="2800" dirty="0"/>
              <a:t>; 4 dass es jeder von euch versteht, </a:t>
            </a:r>
            <a:r>
              <a:rPr lang="de-CH" sz="2800" u="sng" dirty="0"/>
              <a:t>sein eigenes Gefäß in Heiligung und Ehrbarkeit in Besitz zu nehmen</a:t>
            </a:r>
            <a:r>
              <a:rPr lang="de-CH" sz="2800" dirty="0"/>
              <a:t>, 5 </a:t>
            </a:r>
            <a:r>
              <a:rPr lang="de-CH" sz="2800" u="sng" dirty="0"/>
              <a:t>nicht mit leidenschaftlicher Begierde wie die Heiden, die Gott nicht kennen</a:t>
            </a:r>
            <a:r>
              <a:rPr lang="de-CH" sz="2800" dirty="0"/>
              <a:t>; 6 dass </a:t>
            </a:r>
            <a:r>
              <a:rPr lang="de-CH" sz="2800" u="sng" dirty="0"/>
              <a:t>niemand zu weit geht und seinen Bruder in dieser Angelegenheit übervorteilt</a:t>
            </a:r>
            <a:r>
              <a:rPr lang="de-CH" sz="2800" dirty="0"/>
              <a:t>; denn der Herr ist ein Rächer für alle diese Dinge, wie wir euch zuvor gesagt und ernstlich bezeugt haben. 7 </a:t>
            </a:r>
            <a:r>
              <a:rPr lang="de-CH" sz="2800" u="sng" dirty="0"/>
              <a:t>Denn Gott hat uns nicht zur Unreinheit berufen, sondern zur Heiligung</a:t>
            </a:r>
            <a:r>
              <a:rPr lang="de-CH" sz="2800" dirty="0"/>
              <a:t>. 8 Deshalb — wer dies verwirft, der verwirft nicht Menschen, sondern Gott, der doch seinen Heiligen Geist in uns gegeben hat."</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1 Thess 4,3-8</a:t>
            </a:r>
          </a:p>
        </p:txBody>
      </p:sp>
    </p:spTree>
    <p:extLst>
      <p:ext uri="{BB962C8B-B14F-4D97-AF65-F5344CB8AC3E}">
        <p14:creationId xmlns:p14="http://schemas.microsoft.com/office/powerpoint/2010/main" val="77024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16359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4 Gründe zum Schreiben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3A840-6812-4A3B-84EE-56CD97AB11C5}"/>
              </a:ext>
            </a:extLst>
          </p:cNvPr>
          <p:cNvSpPr/>
          <p:nvPr/>
        </p:nvSpPr>
        <p:spPr>
          <a:xfrm>
            <a:off x="401273" y="1330281"/>
            <a:ext cx="11389453" cy="3452933"/>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Ermahnung der Gläubigen</a:t>
            </a:r>
          </a:p>
          <a:p>
            <a:pPr>
              <a:lnSpc>
                <a:spcPct val="107000"/>
              </a:lnSpc>
              <a:spcBef>
                <a:spcPts val="200"/>
              </a:spcBef>
              <a:spcAft>
                <a:spcPts val="0"/>
              </a:spcAft>
            </a:pPr>
            <a:endParaRPr lang="de-DE" sz="2800" b="1" dirty="0">
              <a:latin typeface="Calibri Light" panose="020F0302020204030204" pitchFamily="34" charset="0"/>
              <a:ea typeface="Times New Roman" panose="02020603050405020304" pitchFamily="18" charset="0"/>
              <a:cs typeface="Times New Roman" panose="02020603050405020304" pitchFamily="18" charset="0"/>
            </a:endParaRPr>
          </a:p>
          <a:p>
            <a:pPr marL="457200" indent="-457200">
              <a:lnSpc>
                <a:spcPct val="107000"/>
              </a:lnSpc>
              <a:spcBef>
                <a:spcPts val="200"/>
              </a:spcBef>
              <a:spcAft>
                <a:spcPts val="0"/>
              </a:spcAft>
              <a:buFontTx/>
              <a:buChar char="-"/>
            </a:pPr>
            <a:r>
              <a:rPr lang="de-DE" sz="2800" b="1" dirty="0">
                <a:latin typeface="Calibri Light" panose="020F0302020204030204" pitchFamily="34" charset="0"/>
                <a:ea typeface="Times New Roman" panose="02020603050405020304" pitchFamily="18" charset="0"/>
                <a:cs typeface="Times New Roman" panose="02020603050405020304" pitchFamily="18" charset="0"/>
              </a:rPr>
              <a:t>Rückfall in alte Lebensgewohnheiten </a:t>
            </a:r>
          </a:p>
          <a:p>
            <a:pPr marL="457200" indent="-457200">
              <a:lnSpc>
                <a:spcPct val="107000"/>
              </a:lnSpc>
              <a:spcBef>
                <a:spcPts val="200"/>
              </a:spcBef>
              <a:spcAft>
                <a:spcPts val="0"/>
              </a:spcAft>
              <a:buFontTx/>
              <a:buChar char="-"/>
            </a:pPr>
            <a:endParaRPr lang="de-DE" sz="2800" b="1" dirty="0">
              <a:latin typeface="Calibri Light" panose="020F0302020204030204" pitchFamily="34" charset="0"/>
              <a:ea typeface="Times New Roman" panose="02020603050405020304" pitchFamily="18" charset="0"/>
              <a:cs typeface="Times New Roman" panose="02020603050405020304" pitchFamily="18" charset="0"/>
            </a:endParaRPr>
          </a:p>
          <a:p>
            <a:pPr marL="457200" indent="-457200">
              <a:lnSpc>
                <a:spcPct val="107000"/>
              </a:lnSpc>
              <a:spcBef>
                <a:spcPts val="200"/>
              </a:spcBef>
              <a:spcAft>
                <a:spcPts val="0"/>
              </a:spcAft>
              <a:buFontTx/>
              <a:buChar char="-"/>
            </a:pPr>
            <a:r>
              <a:rPr lang="de-DE" sz="2800" b="1" dirty="0">
                <a:latin typeface="Calibri Light" panose="020F0302020204030204" pitchFamily="34" charset="0"/>
                <a:ea typeface="Times New Roman" panose="02020603050405020304" pitchFamily="18" charset="0"/>
                <a:cs typeface="Times New Roman" panose="02020603050405020304" pitchFamily="18" charset="0"/>
              </a:rPr>
              <a:t>Uneinigkeit in der Gemeinde </a:t>
            </a:r>
          </a:p>
          <a:p>
            <a:pPr marL="457200" indent="-457200">
              <a:lnSpc>
                <a:spcPct val="107000"/>
              </a:lnSpc>
              <a:spcBef>
                <a:spcPts val="200"/>
              </a:spcBef>
              <a:spcAft>
                <a:spcPts val="0"/>
              </a:spcAft>
              <a:buFontTx/>
              <a:buChar char="-"/>
            </a:pPr>
            <a:endParaRPr lang="de-DE" sz="2800" b="1" dirty="0">
              <a:latin typeface="Calibri Light" panose="020F0302020204030204" pitchFamily="34" charset="0"/>
              <a:ea typeface="Times New Roman" panose="02020603050405020304" pitchFamily="18" charset="0"/>
              <a:cs typeface="Times New Roman" panose="02020603050405020304" pitchFamily="18" charset="0"/>
            </a:endParaRPr>
          </a:p>
          <a:p>
            <a:pPr marL="457200" indent="-457200">
              <a:lnSpc>
                <a:spcPct val="107000"/>
              </a:lnSpc>
              <a:spcBef>
                <a:spcPts val="200"/>
              </a:spcBef>
              <a:spcAft>
                <a:spcPts val="0"/>
              </a:spcAft>
              <a:buFontTx/>
              <a:buChar char="-"/>
            </a:pPr>
            <a:r>
              <a:rPr lang="de-DE" sz="2800" b="1" dirty="0">
                <a:latin typeface="Calibri Light" panose="020F0302020204030204" pitchFamily="34" charset="0"/>
                <a:ea typeface="Times New Roman" panose="02020603050405020304" pitchFamily="18" charset="0"/>
                <a:cs typeface="Times New Roman" panose="02020603050405020304" pitchFamily="18" charset="0"/>
              </a:rPr>
              <a:t>Anerkennen der Führerschaft </a:t>
            </a: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7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16359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4 Gründe zum Schreiben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3A840-6812-4A3B-84EE-56CD97AB11C5}"/>
              </a:ext>
            </a:extLst>
          </p:cNvPr>
          <p:cNvSpPr/>
          <p:nvPr/>
        </p:nvSpPr>
        <p:spPr>
          <a:xfrm>
            <a:off x="401273" y="1330281"/>
            <a:ext cx="11389453" cy="3040576"/>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Aufklärung der Gläubigen</a:t>
            </a:r>
          </a:p>
          <a:p>
            <a:pPr>
              <a:lnSpc>
                <a:spcPct val="107000"/>
              </a:lnSpc>
              <a:spcBef>
                <a:spcPts val="200"/>
              </a:spcBef>
              <a:spcAft>
                <a:spcPts val="0"/>
              </a:spcAft>
            </a:pP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t>- Euphorie</a:t>
            </a:r>
          </a:p>
          <a:p>
            <a:endParaRPr lang="de-CH" dirty="0"/>
          </a:p>
          <a:p>
            <a:r>
              <a:rPr lang="de-CH" sz="2800" dirty="0"/>
              <a:t>"11 und eure Ehre darin sucht, ein stilles Leben zu führen, eure eigenen Angelegenheiten zu besorgen und mit euren eigenen Händen zu arbeiten, so wie wir es euch geboten haben," </a:t>
            </a:r>
            <a:r>
              <a:rPr lang="de-CH" sz="2800" dirty="0">
                <a:latin typeface="Calibri" panose="020F0502020204030204" pitchFamily="34" charset="0"/>
                <a:ea typeface="Calibri" panose="020F0502020204030204" pitchFamily="34" charset="0"/>
                <a:cs typeface="Times New Roman" panose="02020603050405020304" pitchFamily="18" charset="0"/>
              </a:rPr>
              <a:t>1 Thess 4,11</a:t>
            </a:r>
          </a:p>
        </p:txBody>
      </p:sp>
    </p:spTree>
    <p:extLst>
      <p:ext uri="{BB962C8B-B14F-4D97-AF65-F5344CB8AC3E}">
        <p14:creationId xmlns:p14="http://schemas.microsoft.com/office/powerpoint/2010/main" val="112083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16359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4 Gründe zum Schreiben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3A840-6812-4A3B-84EE-56CD97AB11C5}"/>
              </a:ext>
            </a:extLst>
          </p:cNvPr>
          <p:cNvSpPr/>
          <p:nvPr/>
        </p:nvSpPr>
        <p:spPr>
          <a:xfrm>
            <a:off x="401273" y="1330281"/>
            <a:ext cx="11389453" cy="3040576"/>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Aufklärung der Gläubigen</a:t>
            </a:r>
          </a:p>
          <a:p>
            <a:pPr>
              <a:lnSpc>
                <a:spcPct val="107000"/>
              </a:lnSpc>
              <a:spcBef>
                <a:spcPts val="200"/>
              </a:spcBef>
              <a:spcAft>
                <a:spcPts val="0"/>
              </a:spcAft>
            </a:pP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t>- Trost</a:t>
            </a:r>
          </a:p>
          <a:p>
            <a:endParaRPr lang="de-CH" dirty="0"/>
          </a:p>
          <a:p>
            <a:r>
              <a:rPr lang="de-CH" sz="2800" dirty="0"/>
              <a:t>"13 Ich will euch aber, Brüder, nicht in Unwissenheit lassen über die Entschlafenen, damit ihr nicht traurig seid wie die anderen, die keine Hoffnung haben." </a:t>
            </a:r>
            <a:r>
              <a:rPr lang="de-CH" sz="2800" dirty="0">
                <a:latin typeface="Calibri" panose="020F0502020204030204" pitchFamily="34" charset="0"/>
                <a:ea typeface="Calibri" panose="020F0502020204030204" pitchFamily="34" charset="0"/>
                <a:cs typeface="Times New Roman" panose="02020603050405020304" pitchFamily="18" charset="0"/>
              </a:rPr>
              <a:t>1 Thess 4,13</a:t>
            </a:r>
          </a:p>
        </p:txBody>
      </p:sp>
    </p:spTree>
    <p:extLst>
      <p:ext uri="{BB962C8B-B14F-4D97-AF65-F5344CB8AC3E}">
        <p14:creationId xmlns:p14="http://schemas.microsoft.com/office/powerpoint/2010/main" val="156352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463139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Wiederholungen in den Briefen</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3A840-6812-4A3B-84EE-56CD97AB11C5}"/>
              </a:ext>
            </a:extLst>
          </p:cNvPr>
          <p:cNvSpPr/>
          <p:nvPr/>
        </p:nvSpPr>
        <p:spPr>
          <a:xfrm>
            <a:off x="401273" y="1330281"/>
            <a:ext cx="11389453" cy="3415679"/>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HERRN Jesus Christus</a:t>
            </a:r>
          </a:p>
          <a:p>
            <a:r>
              <a:rPr lang="de-DE" sz="2800" b="1" dirty="0">
                <a:latin typeface="Calibri Light" panose="020F0302020204030204" pitchFamily="34" charset="0"/>
                <a:cs typeface="Times New Roman" panose="02020603050405020304" pitchFamily="18" charset="0"/>
              </a:rPr>
              <a:t>(1 Thess 8x; 2 Thess 10x)</a:t>
            </a:r>
          </a:p>
          <a:p>
            <a:endParaRPr lang="de-CH" dirty="0"/>
          </a:p>
          <a:p>
            <a:r>
              <a:rPr lang="de-CH" sz="2800" dirty="0"/>
              <a:t>1 Thess 1,1 (2x).3; 2,19; 3,13; 5,9.23.28</a:t>
            </a:r>
          </a:p>
          <a:p>
            <a:r>
              <a:rPr lang="de-CH" sz="2800" dirty="0"/>
              <a:t>2 Thess 1,1.2.8.12 (2x); 2,1.14; 3,6.12.18</a:t>
            </a:r>
          </a:p>
          <a:p>
            <a:endParaRPr lang="de-DE" sz="2800" dirty="0"/>
          </a:p>
          <a:p>
            <a:r>
              <a:rPr lang="de-DE" sz="2800" b="1" dirty="0"/>
              <a:t>"I</a:t>
            </a:r>
            <a:r>
              <a:rPr lang="de-CH" sz="2800" b="1" dirty="0"/>
              <a:t>hr wisst" </a:t>
            </a:r>
          </a:p>
          <a:p>
            <a:r>
              <a:rPr lang="de-DE" sz="2800" b="1" dirty="0">
                <a:latin typeface="Calibri Light" panose="020F0302020204030204" pitchFamily="34" charset="0"/>
                <a:cs typeface="Times New Roman" panose="02020603050405020304" pitchFamily="18" charset="0"/>
              </a:rPr>
              <a:t>(1 Thess 9x; 2 Thess 2x)</a:t>
            </a:r>
          </a:p>
        </p:txBody>
      </p:sp>
    </p:spTree>
    <p:extLst>
      <p:ext uri="{BB962C8B-B14F-4D97-AF65-F5344CB8AC3E}">
        <p14:creationId xmlns:p14="http://schemas.microsoft.com/office/powerpoint/2010/main" val="164890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582FDFF-ACB8-4445-A74F-3D5A5A52F335}"/>
              </a:ext>
            </a:extLst>
          </p:cNvPr>
          <p:cNvSpPr/>
          <p:nvPr/>
        </p:nvSpPr>
        <p:spPr>
          <a:xfrm>
            <a:off x="902194" y="649026"/>
            <a:ext cx="271901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Thema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580B67FC-132A-41EF-B072-2A775FB94F96}"/>
              </a:ext>
            </a:extLst>
          </p:cNvPr>
          <p:cNvGraphicFramePr>
            <a:graphicFrameLocks noGrp="1"/>
          </p:cNvGraphicFramePr>
          <p:nvPr>
            <p:extLst>
              <p:ext uri="{D42A27DB-BD31-4B8C-83A1-F6EECF244321}">
                <p14:modId xmlns:p14="http://schemas.microsoft.com/office/powerpoint/2010/main" val="1620593674"/>
              </p:ext>
            </p:extLst>
          </p:nvPr>
        </p:nvGraphicFramePr>
        <p:xfrm>
          <a:off x="460859" y="1998486"/>
          <a:ext cx="11317283" cy="3435478"/>
        </p:xfrm>
        <a:graphic>
          <a:graphicData uri="http://schemas.openxmlformats.org/drawingml/2006/table">
            <a:tbl>
              <a:tblPr firstRow="1" firstCol="1" bandRow="1">
                <a:tableStyleId>{5C22544A-7EE6-4342-B048-85BDC9FD1C3A}</a:tableStyleId>
              </a:tblPr>
              <a:tblGrid>
                <a:gridCol w="4444220">
                  <a:extLst>
                    <a:ext uri="{9D8B030D-6E8A-4147-A177-3AD203B41FA5}">
                      <a16:colId xmlns:a16="http://schemas.microsoft.com/office/drawing/2014/main" val="2513975562"/>
                    </a:ext>
                  </a:extLst>
                </a:gridCol>
                <a:gridCol w="1084660">
                  <a:extLst>
                    <a:ext uri="{9D8B030D-6E8A-4147-A177-3AD203B41FA5}">
                      <a16:colId xmlns:a16="http://schemas.microsoft.com/office/drawing/2014/main" val="2316812648"/>
                    </a:ext>
                  </a:extLst>
                </a:gridCol>
                <a:gridCol w="4746079">
                  <a:extLst>
                    <a:ext uri="{9D8B030D-6E8A-4147-A177-3AD203B41FA5}">
                      <a16:colId xmlns:a16="http://schemas.microsoft.com/office/drawing/2014/main" val="3460888130"/>
                    </a:ext>
                  </a:extLst>
                </a:gridCol>
                <a:gridCol w="1042324">
                  <a:extLst>
                    <a:ext uri="{9D8B030D-6E8A-4147-A177-3AD203B41FA5}">
                      <a16:colId xmlns:a16="http://schemas.microsoft.com/office/drawing/2014/main" val="206309254"/>
                    </a:ext>
                  </a:extLst>
                </a:gridCol>
              </a:tblGrid>
              <a:tr h="0">
                <a:tc gridSpan="2">
                  <a:txBody>
                    <a:bodyPr/>
                    <a:lstStyle/>
                    <a:p>
                      <a:pPr algn="ctr">
                        <a:lnSpc>
                          <a:spcPct val="107000"/>
                        </a:lnSpc>
                        <a:spcAft>
                          <a:spcPts val="0"/>
                        </a:spcAft>
                      </a:pPr>
                      <a:r>
                        <a:rPr lang="de-CH" sz="2400" b="0" dirty="0">
                          <a:solidFill>
                            <a:schemeClr val="tx1"/>
                          </a:solidFill>
                          <a:effectLst/>
                        </a:rPr>
                        <a:t>1 Thessalonicher</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CH"/>
                    </a:p>
                  </a:txBody>
                  <a:tcPr/>
                </a:tc>
                <a:tc gridSpan="2">
                  <a:txBody>
                    <a:bodyPr/>
                    <a:lstStyle/>
                    <a:p>
                      <a:pPr algn="ctr">
                        <a:lnSpc>
                          <a:spcPct val="107000"/>
                        </a:lnSpc>
                        <a:spcAft>
                          <a:spcPts val="0"/>
                        </a:spcAft>
                      </a:pPr>
                      <a:r>
                        <a:rPr lang="de-CH" sz="2400" b="0">
                          <a:solidFill>
                            <a:schemeClr val="tx1"/>
                          </a:solidFill>
                          <a:effectLst/>
                        </a:rPr>
                        <a:t>2 Thessalonicher</a:t>
                      </a:r>
                      <a:endParaRPr lang="de-C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CH"/>
                    </a:p>
                  </a:txBody>
                  <a:tcPr/>
                </a:tc>
                <a:extLst>
                  <a:ext uri="{0D108BD9-81ED-4DB2-BD59-A6C34878D82A}">
                    <a16:rowId xmlns:a16="http://schemas.microsoft.com/office/drawing/2014/main" val="122696897"/>
                  </a:ext>
                </a:extLst>
              </a:tr>
              <a:tr h="0">
                <a:tc>
                  <a:txBody>
                    <a:bodyPr/>
                    <a:lstStyle/>
                    <a:p>
                      <a:pPr algn="l">
                        <a:lnSpc>
                          <a:spcPct val="107000"/>
                        </a:lnSpc>
                        <a:spcAft>
                          <a:spcPts val="0"/>
                        </a:spcAft>
                      </a:pPr>
                      <a:r>
                        <a:rPr lang="de-CH" sz="2400" b="0" dirty="0">
                          <a:solidFill>
                            <a:schemeClr val="tx1"/>
                          </a:solidFill>
                          <a:effectLst/>
                        </a:rPr>
                        <a:t>Christus kehrt für seine Gemeinde in die Luft zurück</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4,13-18</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Christus kehrt mit seiner Gemeinde zur Erde zurück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dirty="0">
                          <a:effectLst/>
                        </a:rPr>
                        <a:t>1,10</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212460866"/>
                  </a:ext>
                </a:extLst>
              </a:tr>
              <a:tr h="0">
                <a:tc>
                  <a:txBody>
                    <a:bodyPr/>
                    <a:lstStyle/>
                    <a:p>
                      <a:pPr algn="l">
                        <a:lnSpc>
                          <a:spcPct val="107000"/>
                        </a:lnSpc>
                        <a:spcAft>
                          <a:spcPts val="0"/>
                        </a:spcAft>
                      </a:pPr>
                      <a:r>
                        <a:rPr lang="de-CH" sz="2400" b="0" dirty="0">
                          <a:solidFill>
                            <a:schemeClr val="tx1"/>
                          </a:solidFill>
                          <a:effectLst/>
                        </a:rPr>
                        <a:t>Eine plötzliche geheime Entrückung, die jederzeit geschehen kann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Eine Krise, die Teil der prophezeiten Ereignisse ist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42755810"/>
                  </a:ext>
                </a:extLst>
              </a:tr>
              <a:tr h="0">
                <a:tc>
                  <a:txBody>
                    <a:bodyPr/>
                    <a:lstStyle/>
                    <a:p>
                      <a:pPr algn="l">
                        <a:lnSpc>
                          <a:spcPct val="107000"/>
                        </a:lnSpc>
                        <a:spcAft>
                          <a:spcPts val="0"/>
                        </a:spcAft>
                      </a:pPr>
                      <a:r>
                        <a:rPr lang="de-CH" sz="2400" b="0" dirty="0">
                          <a:solidFill>
                            <a:schemeClr val="tx1"/>
                          </a:solidFill>
                          <a:effectLst/>
                        </a:rPr>
                        <a:t>Kann heute stattfinden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Kann erst stattfinden, nachdem gewisse Ereignisse geschehen sind</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019198804"/>
                  </a:ext>
                </a:extLst>
              </a:tr>
              <a:tr h="0">
                <a:tc>
                  <a:txBody>
                    <a:bodyPr/>
                    <a:lstStyle/>
                    <a:p>
                      <a:pPr algn="l">
                        <a:lnSpc>
                          <a:spcPct val="107000"/>
                        </a:lnSpc>
                        <a:spcAft>
                          <a:spcPts val="0"/>
                        </a:spcAft>
                      </a:pPr>
                      <a:r>
                        <a:rPr lang="de-CH" sz="2400" b="0" dirty="0">
                          <a:solidFill>
                            <a:schemeClr val="tx1"/>
                          </a:solidFill>
                          <a:effectLst/>
                        </a:rPr>
                        <a:t>Der Tag Christi</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Der Tag des HERRN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03539538"/>
                  </a:ext>
                </a:extLst>
              </a:tr>
            </a:tbl>
          </a:graphicData>
        </a:graphic>
      </p:graphicFrame>
      <p:sp>
        <p:nvSpPr>
          <p:cNvPr id="3" name="Rechteck 2">
            <a:extLst>
              <a:ext uri="{FF2B5EF4-FFF2-40B4-BE49-F238E27FC236}">
                <a16:creationId xmlns:a16="http://schemas.microsoft.com/office/drawing/2014/main" id="{2F607812-205D-4D11-B5D9-B05D8FB6B3B6}"/>
              </a:ext>
            </a:extLst>
          </p:cNvPr>
          <p:cNvSpPr/>
          <p:nvPr/>
        </p:nvSpPr>
        <p:spPr>
          <a:xfrm>
            <a:off x="275208" y="3142696"/>
            <a:ext cx="11502934" cy="3125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81640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582FDFF-ACB8-4445-A74F-3D5A5A52F335}"/>
              </a:ext>
            </a:extLst>
          </p:cNvPr>
          <p:cNvSpPr/>
          <p:nvPr/>
        </p:nvSpPr>
        <p:spPr>
          <a:xfrm>
            <a:off x="902194" y="649026"/>
            <a:ext cx="271901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Thema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580B67FC-132A-41EF-B072-2A775FB94F96}"/>
              </a:ext>
            </a:extLst>
          </p:cNvPr>
          <p:cNvGraphicFramePr>
            <a:graphicFrameLocks noGrp="1"/>
          </p:cNvGraphicFramePr>
          <p:nvPr/>
        </p:nvGraphicFramePr>
        <p:xfrm>
          <a:off x="460859" y="1998486"/>
          <a:ext cx="11317283" cy="3435478"/>
        </p:xfrm>
        <a:graphic>
          <a:graphicData uri="http://schemas.openxmlformats.org/drawingml/2006/table">
            <a:tbl>
              <a:tblPr firstRow="1" firstCol="1" bandRow="1">
                <a:tableStyleId>{5C22544A-7EE6-4342-B048-85BDC9FD1C3A}</a:tableStyleId>
              </a:tblPr>
              <a:tblGrid>
                <a:gridCol w="4444220">
                  <a:extLst>
                    <a:ext uri="{9D8B030D-6E8A-4147-A177-3AD203B41FA5}">
                      <a16:colId xmlns:a16="http://schemas.microsoft.com/office/drawing/2014/main" val="2513975562"/>
                    </a:ext>
                  </a:extLst>
                </a:gridCol>
                <a:gridCol w="1084660">
                  <a:extLst>
                    <a:ext uri="{9D8B030D-6E8A-4147-A177-3AD203B41FA5}">
                      <a16:colId xmlns:a16="http://schemas.microsoft.com/office/drawing/2014/main" val="2316812648"/>
                    </a:ext>
                  </a:extLst>
                </a:gridCol>
                <a:gridCol w="4746079">
                  <a:extLst>
                    <a:ext uri="{9D8B030D-6E8A-4147-A177-3AD203B41FA5}">
                      <a16:colId xmlns:a16="http://schemas.microsoft.com/office/drawing/2014/main" val="3460888130"/>
                    </a:ext>
                  </a:extLst>
                </a:gridCol>
                <a:gridCol w="1042324">
                  <a:extLst>
                    <a:ext uri="{9D8B030D-6E8A-4147-A177-3AD203B41FA5}">
                      <a16:colId xmlns:a16="http://schemas.microsoft.com/office/drawing/2014/main" val="206309254"/>
                    </a:ext>
                  </a:extLst>
                </a:gridCol>
              </a:tblGrid>
              <a:tr h="0">
                <a:tc gridSpan="2">
                  <a:txBody>
                    <a:bodyPr/>
                    <a:lstStyle/>
                    <a:p>
                      <a:pPr algn="ctr">
                        <a:lnSpc>
                          <a:spcPct val="107000"/>
                        </a:lnSpc>
                        <a:spcAft>
                          <a:spcPts val="0"/>
                        </a:spcAft>
                      </a:pPr>
                      <a:r>
                        <a:rPr lang="de-CH" sz="2400" b="0" dirty="0">
                          <a:solidFill>
                            <a:schemeClr val="tx1"/>
                          </a:solidFill>
                          <a:effectLst/>
                        </a:rPr>
                        <a:t>1 Thessalonicher</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CH"/>
                    </a:p>
                  </a:txBody>
                  <a:tcPr/>
                </a:tc>
                <a:tc gridSpan="2">
                  <a:txBody>
                    <a:bodyPr/>
                    <a:lstStyle/>
                    <a:p>
                      <a:pPr algn="ctr">
                        <a:lnSpc>
                          <a:spcPct val="107000"/>
                        </a:lnSpc>
                        <a:spcAft>
                          <a:spcPts val="0"/>
                        </a:spcAft>
                      </a:pPr>
                      <a:r>
                        <a:rPr lang="de-CH" sz="2400" b="0">
                          <a:solidFill>
                            <a:schemeClr val="tx1"/>
                          </a:solidFill>
                          <a:effectLst/>
                        </a:rPr>
                        <a:t>2 Thessalonicher</a:t>
                      </a:r>
                      <a:endParaRPr lang="de-C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CH"/>
                    </a:p>
                  </a:txBody>
                  <a:tcPr/>
                </a:tc>
                <a:extLst>
                  <a:ext uri="{0D108BD9-81ED-4DB2-BD59-A6C34878D82A}">
                    <a16:rowId xmlns:a16="http://schemas.microsoft.com/office/drawing/2014/main" val="122696897"/>
                  </a:ext>
                </a:extLst>
              </a:tr>
              <a:tr h="0">
                <a:tc>
                  <a:txBody>
                    <a:bodyPr/>
                    <a:lstStyle/>
                    <a:p>
                      <a:pPr algn="l">
                        <a:lnSpc>
                          <a:spcPct val="107000"/>
                        </a:lnSpc>
                        <a:spcAft>
                          <a:spcPts val="0"/>
                        </a:spcAft>
                      </a:pPr>
                      <a:r>
                        <a:rPr lang="de-CH" sz="2400" b="0" dirty="0">
                          <a:solidFill>
                            <a:schemeClr val="tx1"/>
                          </a:solidFill>
                          <a:effectLst/>
                        </a:rPr>
                        <a:t>Christus kehrt für seine Gemeinde in die Luft zurück</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4,13-18</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Christus kehrt mit seiner Gemeinde zur Erde zurück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dirty="0">
                          <a:effectLst/>
                        </a:rPr>
                        <a:t>1,10</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212460866"/>
                  </a:ext>
                </a:extLst>
              </a:tr>
              <a:tr h="0">
                <a:tc>
                  <a:txBody>
                    <a:bodyPr/>
                    <a:lstStyle/>
                    <a:p>
                      <a:pPr algn="l">
                        <a:lnSpc>
                          <a:spcPct val="107000"/>
                        </a:lnSpc>
                        <a:spcAft>
                          <a:spcPts val="0"/>
                        </a:spcAft>
                      </a:pPr>
                      <a:r>
                        <a:rPr lang="de-CH" sz="2400" b="0" dirty="0">
                          <a:solidFill>
                            <a:schemeClr val="tx1"/>
                          </a:solidFill>
                          <a:effectLst/>
                        </a:rPr>
                        <a:t>Eine plötzliche geheime Entrückung, die jederzeit geschehen kann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Eine Krise, die Teil der prophezeiten Ereignisse ist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42755810"/>
                  </a:ext>
                </a:extLst>
              </a:tr>
              <a:tr h="0">
                <a:tc>
                  <a:txBody>
                    <a:bodyPr/>
                    <a:lstStyle/>
                    <a:p>
                      <a:pPr algn="l">
                        <a:lnSpc>
                          <a:spcPct val="107000"/>
                        </a:lnSpc>
                        <a:spcAft>
                          <a:spcPts val="0"/>
                        </a:spcAft>
                      </a:pPr>
                      <a:r>
                        <a:rPr lang="de-CH" sz="2400" b="0" dirty="0">
                          <a:solidFill>
                            <a:schemeClr val="tx1"/>
                          </a:solidFill>
                          <a:effectLst/>
                        </a:rPr>
                        <a:t>Kann heute stattfinden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Kann erst stattfinden, nachdem gewisse Ereignisse geschehen sind</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019198804"/>
                  </a:ext>
                </a:extLst>
              </a:tr>
              <a:tr h="0">
                <a:tc>
                  <a:txBody>
                    <a:bodyPr/>
                    <a:lstStyle/>
                    <a:p>
                      <a:pPr algn="l">
                        <a:lnSpc>
                          <a:spcPct val="107000"/>
                        </a:lnSpc>
                        <a:spcAft>
                          <a:spcPts val="0"/>
                        </a:spcAft>
                      </a:pPr>
                      <a:r>
                        <a:rPr lang="de-CH" sz="2400" b="0" dirty="0">
                          <a:solidFill>
                            <a:schemeClr val="tx1"/>
                          </a:solidFill>
                          <a:effectLst/>
                        </a:rPr>
                        <a:t>Der Tag Christi</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Der Tag des HERRN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03539538"/>
                  </a:ext>
                </a:extLst>
              </a:tr>
            </a:tbl>
          </a:graphicData>
        </a:graphic>
      </p:graphicFrame>
      <p:sp>
        <p:nvSpPr>
          <p:cNvPr id="3" name="Rechteck 2">
            <a:extLst>
              <a:ext uri="{FF2B5EF4-FFF2-40B4-BE49-F238E27FC236}">
                <a16:creationId xmlns:a16="http://schemas.microsoft.com/office/drawing/2014/main" id="{2F607812-205D-4D11-B5D9-B05D8FB6B3B6}"/>
              </a:ext>
            </a:extLst>
          </p:cNvPr>
          <p:cNvSpPr/>
          <p:nvPr/>
        </p:nvSpPr>
        <p:spPr>
          <a:xfrm>
            <a:off x="344533" y="4305669"/>
            <a:ext cx="11502934" cy="3125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411270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582FDFF-ACB8-4445-A74F-3D5A5A52F335}"/>
              </a:ext>
            </a:extLst>
          </p:cNvPr>
          <p:cNvSpPr/>
          <p:nvPr/>
        </p:nvSpPr>
        <p:spPr>
          <a:xfrm>
            <a:off x="902194" y="649026"/>
            <a:ext cx="271901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Thema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580B67FC-132A-41EF-B072-2A775FB94F96}"/>
              </a:ext>
            </a:extLst>
          </p:cNvPr>
          <p:cNvGraphicFramePr>
            <a:graphicFrameLocks noGrp="1"/>
          </p:cNvGraphicFramePr>
          <p:nvPr/>
        </p:nvGraphicFramePr>
        <p:xfrm>
          <a:off x="460859" y="1998486"/>
          <a:ext cx="11317283" cy="3435478"/>
        </p:xfrm>
        <a:graphic>
          <a:graphicData uri="http://schemas.openxmlformats.org/drawingml/2006/table">
            <a:tbl>
              <a:tblPr firstRow="1" firstCol="1" bandRow="1">
                <a:tableStyleId>{5C22544A-7EE6-4342-B048-85BDC9FD1C3A}</a:tableStyleId>
              </a:tblPr>
              <a:tblGrid>
                <a:gridCol w="4444220">
                  <a:extLst>
                    <a:ext uri="{9D8B030D-6E8A-4147-A177-3AD203B41FA5}">
                      <a16:colId xmlns:a16="http://schemas.microsoft.com/office/drawing/2014/main" val="2513975562"/>
                    </a:ext>
                  </a:extLst>
                </a:gridCol>
                <a:gridCol w="1084660">
                  <a:extLst>
                    <a:ext uri="{9D8B030D-6E8A-4147-A177-3AD203B41FA5}">
                      <a16:colId xmlns:a16="http://schemas.microsoft.com/office/drawing/2014/main" val="2316812648"/>
                    </a:ext>
                  </a:extLst>
                </a:gridCol>
                <a:gridCol w="4746079">
                  <a:extLst>
                    <a:ext uri="{9D8B030D-6E8A-4147-A177-3AD203B41FA5}">
                      <a16:colId xmlns:a16="http://schemas.microsoft.com/office/drawing/2014/main" val="3460888130"/>
                    </a:ext>
                  </a:extLst>
                </a:gridCol>
                <a:gridCol w="1042324">
                  <a:extLst>
                    <a:ext uri="{9D8B030D-6E8A-4147-A177-3AD203B41FA5}">
                      <a16:colId xmlns:a16="http://schemas.microsoft.com/office/drawing/2014/main" val="206309254"/>
                    </a:ext>
                  </a:extLst>
                </a:gridCol>
              </a:tblGrid>
              <a:tr h="0">
                <a:tc gridSpan="2">
                  <a:txBody>
                    <a:bodyPr/>
                    <a:lstStyle/>
                    <a:p>
                      <a:pPr algn="ctr">
                        <a:lnSpc>
                          <a:spcPct val="107000"/>
                        </a:lnSpc>
                        <a:spcAft>
                          <a:spcPts val="0"/>
                        </a:spcAft>
                      </a:pPr>
                      <a:r>
                        <a:rPr lang="de-CH" sz="2400" b="0" dirty="0">
                          <a:solidFill>
                            <a:schemeClr val="tx1"/>
                          </a:solidFill>
                          <a:effectLst/>
                        </a:rPr>
                        <a:t>1 Thessalonicher</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CH"/>
                    </a:p>
                  </a:txBody>
                  <a:tcPr/>
                </a:tc>
                <a:tc gridSpan="2">
                  <a:txBody>
                    <a:bodyPr/>
                    <a:lstStyle/>
                    <a:p>
                      <a:pPr algn="ctr">
                        <a:lnSpc>
                          <a:spcPct val="107000"/>
                        </a:lnSpc>
                        <a:spcAft>
                          <a:spcPts val="0"/>
                        </a:spcAft>
                      </a:pPr>
                      <a:r>
                        <a:rPr lang="de-CH" sz="2400" b="0">
                          <a:solidFill>
                            <a:schemeClr val="tx1"/>
                          </a:solidFill>
                          <a:effectLst/>
                        </a:rPr>
                        <a:t>2 Thessalonicher</a:t>
                      </a:r>
                      <a:endParaRPr lang="de-C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CH"/>
                    </a:p>
                  </a:txBody>
                  <a:tcPr/>
                </a:tc>
                <a:extLst>
                  <a:ext uri="{0D108BD9-81ED-4DB2-BD59-A6C34878D82A}">
                    <a16:rowId xmlns:a16="http://schemas.microsoft.com/office/drawing/2014/main" val="122696897"/>
                  </a:ext>
                </a:extLst>
              </a:tr>
              <a:tr h="0">
                <a:tc>
                  <a:txBody>
                    <a:bodyPr/>
                    <a:lstStyle/>
                    <a:p>
                      <a:pPr algn="l">
                        <a:lnSpc>
                          <a:spcPct val="107000"/>
                        </a:lnSpc>
                        <a:spcAft>
                          <a:spcPts val="0"/>
                        </a:spcAft>
                      </a:pPr>
                      <a:r>
                        <a:rPr lang="de-CH" sz="2400" b="0" dirty="0">
                          <a:solidFill>
                            <a:schemeClr val="tx1"/>
                          </a:solidFill>
                          <a:effectLst/>
                        </a:rPr>
                        <a:t>Christus kehrt für seine Gemeinde in die Luft zurück</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4,13-18</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Christus kehrt mit seiner Gemeinde zur Erde zurück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dirty="0">
                          <a:effectLst/>
                        </a:rPr>
                        <a:t>1,10</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212460866"/>
                  </a:ext>
                </a:extLst>
              </a:tr>
              <a:tr h="0">
                <a:tc>
                  <a:txBody>
                    <a:bodyPr/>
                    <a:lstStyle/>
                    <a:p>
                      <a:pPr algn="l">
                        <a:lnSpc>
                          <a:spcPct val="107000"/>
                        </a:lnSpc>
                        <a:spcAft>
                          <a:spcPts val="0"/>
                        </a:spcAft>
                      </a:pPr>
                      <a:r>
                        <a:rPr lang="de-CH" sz="2400" b="0" dirty="0">
                          <a:solidFill>
                            <a:schemeClr val="tx1"/>
                          </a:solidFill>
                          <a:effectLst/>
                        </a:rPr>
                        <a:t>Eine plötzliche geheime Entrückung, die jederzeit geschehen kann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Eine Krise, die Teil der prophezeiten Ereignisse ist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42755810"/>
                  </a:ext>
                </a:extLst>
              </a:tr>
              <a:tr h="0">
                <a:tc>
                  <a:txBody>
                    <a:bodyPr/>
                    <a:lstStyle/>
                    <a:p>
                      <a:pPr algn="l">
                        <a:lnSpc>
                          <a:spcPct val="107000"/>
                        </a:lnSpc>
                        <a:spcAft>
                          <a:spcPts val="0"/>
                        </a:spcAft>
                      </a:pPr>
                      <a:r>
                        <a:rPr lang="de-CH" sz="2400" b="0" dirty="0">
                          <a:solidFill>
                            <a:schemeClr val="tx1"/>
                          </a:solidFill>
                          <a:effectLst/>
                        </a:rPr>
                        <a:t>Kann heute stattfinden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Kann erst stattfinden, nachdem gewisse Ereignisse geschehen sind</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019198804"/>
                  </a:ext>
                </a:extLst>
              </a:tr>
              <a:tr h="0">
                <a:tc>
                  <a:txBody>
                    <a:bodyPr/>
                    <a:lstStyle/>
                    <a:p>
                      <a:pPr algn="l">
                        <a:lnSpc>
                          <a:spcPct val="107000"/>
                        </a:lnSpc>
                        <a:spcAft>
                          <a:spcPts val="0"/>
                        </a:spcAft>
                      </a:pPr>
                      <a:r>
                        <a:rPr lang="de-CH" sz="2400" b="0" dirty="0">
                          <a:solidFill>
                            <a:schemeClr val="tx1"/>
                          </a:solidFill>
                          <a:effectLst/>
                        </a:rPr>
                        <a:t>Der Tag Christi</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Der Tag des HERRN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03539538"/>
                  </a:ext>
                </a:extLst>
              </a:tr>
            </a:tbl>
          </a:graphicData>
        </a:graphic>
      </p:graphicFrame>
      <p:sp>
        <p:nvSpPr>
          <p:cNvPr id="3" name="Rechteck 2">
            <a:extLst>
              <a:ext uri="{FF2B5EF4-FFF2-40B4-BE49-F238E27FC236}">
                <a16:creationId xmlns:a16="http://schemas.microsoft.com/office/drawing/2014/main" id="{2F607812-205D-4D11-B5D9-B05D8FB6B3B6}"/>
              </a:ext>
            </a:extLst>
          </p:cNvPr>
          <p:cNvSpPr/>
          <p:nvPr/>
        </p:nvSpPr>
        <p:spPr>
          <a:xfrm>
            <a:off x="368033" y="5069147"/>
            <a:ext cx="11502934" cy="3125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5358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582FDFF-ACB8-4445-A74F-3D5A5A52F335}"/>
              </a:ext>
            </a:extLst>
          </p:cNvPr>
          <p:cNvSpPr/>
          <p:nvPr/>
        </p:nvSpPr>
        <p:spPr>
          <a:xfrm>
            <a:off x="902194" y="649026"/>
            <a:ext cx="271901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Thema der Briefe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580B67FC-132A-41EF-B072-2A775FB94F96}"/>
              </a:ext>
            </a:extLst>
          </p:cNvPr>
          <p:cNvGraphicFramePr>
            <a:graphicFrameLocks noGrp="1"/>
          </p:cNvGraphicFramePr>
          <p:nvPr>
            <p:extLst>
              <p:ext uri="{D42A27DB-BD31-4B8C-83A1-F6EECF244321}">
                <p14:modId xmlns:p14="http://schemas.microsoft.com/office/powerpoint/2010/main" val="3695276532"/>
              </p:ext>
            </p:extLst>
          </p:nvPr>
        </p:nvGraphicFramePr>
        <p:xfrm>
          <a:off x="460859" y="1998486"/>
          <a:ext cx="11317283" cy="3435478"/>
        </p:xfrm>
        <a:graphic>
          <a:graphicData uri="http://schemas.openxmlformats.org/drawingml/2006/table">
            <a:tbl>
              <a:tblPr firstRow="1" firstCol="1" bandRow="1">
                <a:tableStyleId>{5C22544A-7EE6-4342-B048-85BDC9FD1C3A}</a:tableStyleId>
              </a:tblPr>
              <a:tblGrid>
                <a:gridCol w="4444220">
                  <a:extLst>
                    <a:ext uri="{9D8B030D-6E8A-4147-A177-3AD203B41FA5}">
                      <a16:colId xmlns:a16="http://schemas.microsoft.com/office/drawing/2014/main" val="2513975562"/>
                    </a:ext>
                  </a:extLst>
                </a:gridCol>
                <a:gridCol w="1084660">
                  <a:extLst>
                    <a:ext uri="{9D8B030D-6E8A-4147-A177-3AD203B41FA5}">
                      <a16:colId xmlns:a16="http://schemas.microsoft.com/office/drawing/2014/main" val="2316812648"/>
                    </a:ext>
                  </a:extLst>
                </a:gridCol>
                <a:gridCol w="4746079">
                  <a:extLst>
                    <a:ext uri="{9D8B030D-6E8A-4147-A177-3AD203B41FA5}">
                      <a16:colId xmlns:a16="http://schemas.microsoft.com/office/drawing/2014/main" val="3460888130"/>
                    </a:ext>
                  </a:extLst>
                </a:gridCol>
                <a:gridCol w="1042324">
                  <a:extLst>
                    <a:ext uri="{9D8B030D-6E8A-4147-A177-3AD203B41FA5}">
                      <a16:colId xmlns:a16="http://schemas.microsoft.com/office/drawing/2014/main" val="206309254"/>
                    </a:ext>
                  </a:extLst>
                </a:gridCol>
              </a:tblGrid>
              <a:tr h="0">
                <a:tc gridSpan="2">
                  <a:txBody>
                    <a:bodyPr/>
                    <a:lstStyle/>
                    <a:p>
                      <a:pPr algn="ctr">
                        <a:lnSpc>
                          <a:spcPct val="107000"/>
                        </a:lnSpc>
                        <a:spcAft>
                          <a:spcPts val="0"/>
                        </a:spcAft>
                      </a:pPr>
                      <a:r>
                        <a:rPr lang="de-CH" sz="2400" b="0" dirty="0">
                          <a:solidFill>
                            <a:schemeClr val="tx1"/>
                          </a:solidFill>
                          <a:effectLst/>
                        </a:rPr>
                        <a:t>1 Thessalonicher</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CH"/>
                    </a:p>
                  </a:txBody>
                  <a:tcPr/>
                </a:tc>
                <a:tc gridSpan="2">
                  <a:txBody>
                    <a:bodyPr/>
                    <a:lstStyle/>
                    <a:p>
                      <a:pPr algn="ctr">
                        <a:lnSpc>
                          <a:spcPct val="107000"/>
                        </a:lnSpc>
                        <a:spcAft>
                          <a:spcPts val="0"/>
                        </a:spcAft>
                      </a:pPr>
                      <a:r>
                        <a:rPr lang="de-CH" sz="2400" b="0">
                          <a:solidFill>
                            <a:schemeClr val="tx1"/>
                          </a:solidFill>
                          <a:effectLst/>
                        </a:rPr>
                        <a:t>2 Thessalonicher</a:t>
                      </a:r>
                      <a:endParaRPr lang="de-C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CH"/>
                    </a:p>
                  </a:txBody>
                  <a:tcPr/>
                </a:tc>
                <a:extLst>
                  <a:ext uri="{0D108BD9-81ED-4DB2-BD59-A6C34878D82A}">
                    <a16:rowId xmlns:a16="http://schemas.microsoft.com/office/drawing/2014/main" val="122696897"/>
                  </a:ext>
                </a:extLst>
              </a:tr>
              <a:tr h="0">
                <a:tc>
                  <a:txBody>
                    <a:bodyPr/>
                    <a:lstStyle/>
                    <a:p>
                      <a:pPr algn="l">
                        <a:lnSpc>
                          <a:spcPct val="107000"/>
                        </a:lnSpc>
                        <a:spcAft>
                          <a:spcPts val="0"/>
                        </a:spcAft>
                      </a:pPr>
                      <a:r>
                        <a:rPr lang="de-CH" sz="2400" b="0" dirty="0">
                          <a:solidFill>
                            <a:schemeClr val="tx1"/>
                          </a:solidFill>
                          <a:effectLst/>
                        </a:rPr>
                        <a:t>Christus kehrt für seine Gemeinde in die Luft zurück</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4,13-18</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Christus kehrt mit seiner Gemeinde zur Erde zurück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dirty="0">
                          <a:effectLst/>
                        </a:rPr>
                        <a:t>1,10</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212460866"/>
                  </a:ext>
                </a:extLst>
              </a:tr>
              <a:tr h="0">
                <a:tc>
                  <a:txBody>
                    <a:bodyPr/>
                    <a:lstStyle/>
                    <a:p>
                      <a:pPr algn="l">
                        <a:lnSpc>
                          <a:spcPct val="107000"/>
                        </a:lnSpc>
                        <a:spcAft>
                          <a:spcPts val="0"/>
                        </a:spcAft>
                      </a:pPr>
                      <a:r>
                        <a:rPr lang="de-CH" sz="2400" b="0" dirty="0">
                          <a:solidFill>
                            <a:schemeClr val="tx1"/>
                          </a:solidFill>
                          <a:effectLst/>
                        </a:rPr>
                        <a:t>Eine plötzliche geheime Entrückung, die jederzeit geschehen kann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Eine Krise, die Teil der prophezeiten Ereignisse ist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42755810"/>
                  </a:ext>
                </a:extLst>
              </a:tr>
              <a:tr h="0">
                <a:tc>
                  <a:txBody>
                    <a:bodyPr/>
                    <a:lstStyle/>
                    <a:p>
                      <a:pPr algn="l">
                        <a:lnSpc>
                          <a:spcPct val="107000"/>
                        </a:lnSpc>
                        <a:spcAft>
                          <a:spcPts val="0"/>
                        </a:spcAft>
                      </a:pPr>
                      <a:r>
                        <a:rPr lang="de-CH" sz="2400" b="0" dirty="0">
                          <a:solidFill>
                            <a:schemeClr val="tx1"/>
                          </a:solidFill>
                          <a:effectLst/>
                        </a:rPr>
                        <a:t>Kann heute stattfinden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b="0" dirty="0">
                          <a:solidFill>
                            <a:schemeClr val="tx1"/>
                          </a:solidFill>
                          <a:effectLst/>
                        </a:rPr>
                        <a:t>Kann erst stattfinden, nachdem gewisse Ereignisse geschehen sind</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019198804"/>
                  </a:ext>
                </a:extLst>
              </a:tr>
              <a:tr h="0">
                <a:tc>
                  <a:txBody>
                    <a:bodyPr/>
                    <a:lstStyle/>
                    <a:p>
                      <a:pPr algn="l">
                        <a:lnSpc>
                          <a:spcPct val="107000"/>
                        </a:lnSpc>
                        <a:spcAft>
                          <a:spcPts val="0"/>
                        </a:spcAft>
                      </a:pP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Der Tag des HERRN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dirty="0">
                          <a:effectLst/>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03539538"/>
                  </a:ext>
                </a:extLst>
              </a:tr>
            </a:tbl>
          </a:graphicData>
        </a:graphic>
      </p:graphicFrame>
    </p:spTree>
    <p:extLst>
      <p:ext uri="{BB962C8B-B14F-4D97-AF65-F5344CB8AC3E}">
        <p14:creationId xmlns:p14="http://schemas.microsoft.com/office/powerpoint/2010/main" val="173867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852056"/>
            <a:ext cx="11417612" cy="1169551"/>
          </a:xfrm>
          <a:prstGeom prst="rect">
            <a:avLst/>
          </a:prstGeom>
          <a:noFill/>
        </p:spPr>
        <p:txBody>
          <a:bodyPr wrap="square" rtlCol="0">
            <a:spAutoFit/>
          </a:bodyPr>
          <a:lstStyle/>
          <a:p>
            <a:pPr lvl="0"/>
            <a:r>
              <a:rPr lang="de-CH" sz="3400" dirty="0"/>
              <a:t>Thema:</a:t>
            </a:r>
          </a:p>
          <a:p>
            <a:r>
              <a:rPr lang="de-CH" sz="3400" b="1" dirty="0">
                <a:latin typeface="+mj-lt"/>
              </a:rPr>
              <a:t>Die Gemeinde unseres HERRN Jesus Christus</a:t>
            </a:r>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2365606"/>
            <a:ext cx="11231818" cy="3231654"/>
          </a:xfrm>
          <a:prstGeom prst="rect">
            <a:avLst/>
          </a:prstGeom>
          <a:noFill/>
        </p:spPr>
        <p:txBody>
          <a:bodyPr wrap="square" rtlCol="0">
            <a:spAutoFit/>
          </a:bodyPr>
          <a:lstStyle/>
          <a:p>
            <a:pPr lvl="0"/>
            <a:r>
              <a:rPr lang="de-CH" sz="3400" dirty="0"/>
              <a:t>Schlüsselvers: 1 Thess 1,6 (NeÜ)</a:t>
            </a:r>
          </a:p>
          <a:p>
            <a:endParaRPr lang="de-CH" sz="3400" b="1" dirty="0">
              <a:latin typeface="+mj-lt"/>
            </a:endParaRPr>
          </a:p>
          <a:p>
            <a:r>
              <a:rPr lang="de-CH" sz="3400" b="1" dirty="0"/>
              <a:t>"Und als ihr das Wort trotz vieler Anfeindungen mit einer Freude aufgenommen habt, wie sie nur der Heilige Geist schenken kann, seid ihr unserem Beispiel gefolgt und auch dem des Herrn."</a:t>
            </a:r>
            <a:endParaRPr lang="de-CH" sz="3400" dirty="0"/>
          </a:p>
        </p:txBody>
      </p:sp>
    </p:spTree>
    <p:extLst>
      <p:ext uri="{BB962C8B-B14F-4D97-AF65-F5344CB8AC3E}">
        <p14:creationId xmlns:p14="http://schemas.microsoft.com/office/powerpoint/2010/main" val="209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F02FEE7E-91A1-4BB6-9229-85D823FABD99}"/>
              </a:ext>
            </a:extLst>
          </p:cNvPr>
          <p:cNvGraphicFramePr>
            <a:graphicFrameLocks noGrp="1"/>
          </p:cNvGraphicFramePr>
          <p:nvPr>
            <p:extLst>
              <p:ext uri="{D42A27DB-BD31-4B8C-83A1-F6EECF244321}">
                <p14:modId xmlns:p14="http://schemas.microsoft.com/office/powerpoint/2010/main" val="2337814553"/>
              </p:ext>
            </p:extLst>
          </p:nvPr>
        </p:nvGraphicFramePr>
        <p:xfrm>
          <a:off x="796954" y="1518408"/>
          <a:ext cx="10830187" cy="17556480"/>
        </p:xfrm>
        <a:graphic>
          <a:graphicData uri="http://schemas.openxmlformats.org/drawingml/2006/table">
            <a:tbl>
              <a:tblPr firstRow="1" firstCol="1" bandRow="1"/>
              <a:tblGrid>
                <a:gridCol w="10830187">
                  <a:extLst>
                    <a:ext uri="{9D8B030D-6E8A-4147-A177-3AD203B41FA5}">
                      <a16:colId xmlns:a16="http://schemas.microsoft.com/office/drawing/2014/main" val="3013715617"/>
                    </a:ext>
                  </a:extLst>
                </a:gridCol>
              </a:tblGrid>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1</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66625204"/>
                  </a:ext>
                </a:extLst>
              </a:tr>
              <a:tr h="280379">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"10 und um seinen Sohn aus dem Himmel zu erwarten, den er aus den Toten auferweckt hat, Jesus, der uns errettet vor dem zukünftigen Zorn."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584899720"/>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Bekehrung und die Wiederkunft Christi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647903801"/>
                  </a:ext>
                </a:extLst>
              </a:tr>
              <a:tr h="14018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Errettung und Heilsgewissheit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402428347"/>
                  </a:ext>
                </a:extLst>
              </a:tr>
              <a:tr h="14018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Ein Anzeichen einer wirklichen Bekehrung ist das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Warten auf die Wiederkunft des Gottessohnes.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50849113"/>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58406680"/>
                  </a:ext>
                </a:extLst>
              </a:tr>
              <a:tr h="420568">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"19 Denn wer ist unsere Hoffnung oder Freude oder Krone des Ruhms? Seid nicht auch ihr es vor unserem Herrn Jesus Christus bei seiner Wiederkunft?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20 Ja, ihr seid unsere Ehre und Freude!"</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53574871"/>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Der Dienst und die Wiederkunft Christi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74562436"/>
                  </a:ext>
                </a:extLst>
              </a:tr>
              <a:tr h="14018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Seelengewinnung und Dienst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70502437"/>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Die Freude für den Apostel und seine Mitarbeiter als Diener Gottes, dass sie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des HERRN</a:t>
                      </a:r>
                      <a:r>
                        <a:rPr lang="de-CH" sz="2400" dirty="0">
                          <a:effectLst/>
                          <a:latin typeface="Calibri" panose="020F0502020204030204" pitchFamily="34" charset="0"/>
                          <a:ea typeface="Calibri" panose="020F0502020204030204" pitchFamily="34" charset="0"/>
                          <a:cs typeface="Times New Roman" panose="02020603050405020304" pitchFamily="18" charset="0"/>
                        </a:rPr>
                        <a:t> das Ergebnis ihrer Mühe sehen und sich daran erfreuen würden.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52823644"/>
                  </a:ext>
                </a:extLst>
              </a:tr>
              <a:tr h="140189">
                <a:tc>
                  <a:txBody>
                    <a:bodyPr/>
                    <a:lstStyle/>
                    <a:p>
                      <a:pPr>
                        <a:spcAft>
                          <a:spcPts val="0"/>
                        </a:spcAft>
                      </a:pPr>
                      <a:r>
                        <a:rPr lang="de-CH" sz="2400" b="1">
                          <a:effectLst/>
                          <a:latin typeface="Calibri" panose="020F0502020204030204" pitchFamily="34" charset="0"/>
                          <a:ea typeface="Calibri" panose="020F0502020204030204" pitchFamily="34" charset="0"/>
                          <a:cs typeface="Times New Roman" panose="02020603050405020304" pitchFamily="18" charset="0"/>
                        </a:rPr>
                        <a:t>Kapitel 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222538"/>
                  </a:ext>
                </a:extLst>
              </a:tr>
              <a:tr h="280379">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"13 damit er eure Herzen stärke und sie untadelig seien in Heiligkeit vor unserem Gott und Vater bei der Wiederkunft unseres Herrn Jesus Christus mit allen seinen Heiligen."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38739006"/>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Heiligung und die Wiederkunft Christi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Festigkeit im christlichen Leben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36058570"/>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Liebe und Heiligkeit sollen unter den Gläubigen zunehmen; vollkommen werden sie dann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Christi</a:t>
                      </a:r>
                      <a:r>
                        <a:rPr lang="de-CH" sz="2400" dirty="0">
                          <a:effectLst/>
                          <a:latin typeface="Calibri" panose="020F0502020204030204" pitchFamily="34" charset="0"/>
                          <a:ea typeface="Calibri" panose="020F0502020204030204" pitchFamily="34" charset="0"/>
                          <a:cs typeface="Times New Roman" panose="02020603050405020304" pitchFamily="18" charset="0"/>
                        </a:rPr>
                        <a:t> sein. </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90389173"/>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4</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054558092"/>
                  </a:ext>
                </a:extLst>
              </a:tr>
              <a:tr h="1542083">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"13 Ich will euch aber, Brüder, nicht in Unwissenheit lassen über die Entschlafenen, damit ihr nicht traurig seid wie die anderen, die keine Hoffnung haben.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14 Denn wenn wir glauben, dass Jesus gestorben und auferstanden ist, so wird Gott auch die Entschlafenen durch Jesus mit ihm führen.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15 Denn das sagen wir euch in einem Wort des Herrn: Wir, die wir leben und bis zur Wiederkunft des Herrn übrig bleiben, werden den Entschlafenen nicht zuvorkommen;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16 denn der Herr selbst wird, wenn der Befehl ergeht und die Stimme des Erzengels und die Posaune Gottes erschallt, vom Himmel herabkommen, und die Toten in Christus werden zuerst auferstehen.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17 Danach werden wir, die wir leben und übrigbleiben, zusammen mit ihnen entrückt werden in Wolken, zur Begegnung mit dem Herrn, in die Luft, und so werden wir bei dem Herrn sein allezeit.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18 So tröstet nun einander mit diesen Worten!"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92246095"/>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Auferstehung und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Stärke in Leid und Trauer</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613330968"/>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Der Trost für die Hinterbliebenen geliebter Entschlafener ist, dass die Entschlafenen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des HERRN</a:t>
                      </a:r>
                      <a:r>
                        <a:rPr lang="de-CH" sz="2400" dirty="0">
                          <a:effectLst/>
                          <a:latin typeface="Calibri" panose="020F0502020204030204" pitchFamily="34" charset="0"/>
                          <a:ea typeface="Calibri" panose="020F0502020204030204" pitchFamily="34" charset="0"/>
                          <a:cs typeface="Times New Roman" panose="02020603050405020304" pitchFamily="18" charset="0"/>
                        </a:rPr>
                        <a:t> auferweckt werden.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0137547"/>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2062002"/>
                  </a:ext>
                </a:extLst>
              </a:tr>
              <a:tr h="420568">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"23 Er selbst aber, der Gott des Friedens, heilige euch durch und durch, und euer ganzes [Wesen], der Geist, die Seele und der Leib, möge untadelig bewahrt werden bei der Wiederkunft unseres Herrn Jesus Christus!"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0506284"/>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Vorbereitung auf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Heiligung des Lebens</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0736385"/>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Gott möchte, dass Geist, Seele und Leib tadellos bewahrt werden im Blick auf das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unseres HERRN Jesus Christus</a:t>
                      </a:r>
                      <a:r>
                        <a:rPr lang="de-CH"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4801056"/>
                  </a:ext>
                </a:extLst>
              </a:tr>
            </a:tbl>
          </a:graphicData>
        </a:graphic>
      </p:graphicFrame>
      <p:sp>
        <p:nvSpPr>
          <p:cNvPr id="3" name="Rechteck 2">
            <a:extLst>
              <a:ext uri="{FF2B5EF4-FFF2-40B4-BE49-F238E27FC236}">
                <a16:creationId xmlns:a16="http://schemas.microsoft.com/office/drawing/2014/main" id="{DE953EFF-17ED-41A3-AC75-974D1DEAD1FC}"/>
              </a:ext>
            </a:extLst>
          </p:cNvPr>
          <p:cNvSpPr/>
          <p:nvPr/>
        </p:nvSpPr>
        <p:spPr>
          <a:xfrm>
            <a:off x="902194" y="649026"/>
            <a:ext cx="730039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Wiederkunft Christi im 1 Thessalonicher Brief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30A275E9-B167-4E63-91D9-E7A2B30C2DA4}"/>
              </a:ext>
            </a:extLst>
          </p:cNvPr>
          <p:cNvSpPr/>
          <p:nvPr/>
        </p:nvSpPr>
        <p:spPr>
          <a:xfrm>
            <a:off x="553673" y="4085439"/>
            <a:ext cx="11291582" cy="15325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9185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F02FEE7E-91A1-4BB6-9229-85D823FABD99}"/>
              </a:ext>
            </a:extLst>
          </p:cNvPr>
          <p:cNvGraphicFramePr>
            <a:graphicFrameLocks noGrp="1"/>
          </p:cNvGraphicFramePr>
          <p:nvPr>
            <p:extLst>
              <p:ext uri="{D42A27DB-BD31-4B8C-83A1-F6EECF244321}">
                <p14:modId xmlns:p14="http://schemas.microsoft.com/office/powerpoint/2010/main" val="2564685562"/>
              </p:ext>
            </p:extLst>
          </p:nvPr>
        </p:nvGraphicFramePr>
        <p:xfrm>
          <a:off x="796954" y="1518408"/>
          <a:ext cx="10830187" cy="14996160"/>
        </p:xfrm>
        <a:graphic>
          <a:graphicData uri="http://schemas.openxmlformats.org/drawingml/2006/table">
            <a:tbl>
              <a:tblPr firstRow="1" firstCol="1" bandRow="1"/>
              <a:tblGrid>
                <a:gridCol w="10830187">
                  <a:extLst>
                    <a:ext uri="{9D8B030D-6E8A-4147-A177-3AD203B41FA5}">
                      <a16:colId xmlns:a16="http://schemas.microsoft.com/office/drawing/2014/main" val="3013715617"/>
                    </a:ext>
                  </a:extLst>
                </a:gridCol>
              </a:tblGrid>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58406680"/>
                  </a:ext>
                </a:extLst>
              </a:tr>
              <a:tr h="420568">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"19 Denn wer ist unsere Hoffnung oder Freude oder Krone des Ruhms? Seid nicht auch ihr es vor unserem Herrn Jesus Christus bei seiner Wiederkunft?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20 Ja, ihr seid unsere Ehre und Freude!"</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53574871"/>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Der Dienst und die Wiederkunft Christi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74562436"/>
                  </a:ext>
                </a:extLst>
              </a:tr>
              <a:tr h="14018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Seelengewinnung und Dienst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70502437"/>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Die Freude für den Apostel und seine Mitarbeiter als Diener Gottes, dass sie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des HERRN</a:t>
                      </a:r>
                      <a:r>
                        <a:rPr lang="de-CH" sz="2400" dirty="0">
                          <a:effectLst/>
                          <a:latin typeface="Calibri" panose="020F0502020204030204" pitchFamily="34" charset="0"/>
                          <a:ea typeface="Calibri" panose="020F0502020204030204" pitchFamily="34" charset="0"/>
                          <a:cs typeface="Times New Roman" panose="02020603050405020304" pitchFamily="18" charset="0"/>
                        </a:rPr>
                        <a:t> das Ergebnis ihrer Mühe sehen und sich daran erfreuen würden.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52823644"/>
                  </a:ext>
                </a:extLst>
              </a:tr>
              <a:tr h="140189">
                <a:tc>
                  <a:txBody>
                    <a:bodyPr/>
                    <a:lstStyle/>
                    <a:p>
                      <a:pPr>
                        <a:spcAft>
                          <a:spcPts val="0"/>
                        </a:spcAft>
                      </a:pPr>
                      <a:r>
                        <a:rPr lang="de-CH" sz="2400" b="1">
                          <a:effectLst/>
                          <a:latin typeface="Calibri" panose="020F0502020204030204" pitchFamily="34" charset="0"/>
                          <a:ea typeface="Calibri" panose="020F0502020204030204" pitchFamily="34" charset="0"/>
                          <a:cs typeface="Times New Roman" panose="02020603050405020304" pitchFamily="18" charset="0"/>
                        </a:rPr>
                        <a:t>Kapitel 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222538"/>
                  </a:ext>
                </a:extLst>
              </a:tr>
              <a:tr h="280379">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"13 damit er eure Herzen stärke und sie untadelig seien in Heiligkeit vor unserem Gott und Vater bei der Wiederkunft unseres Herrn Jesus Christus mit allen seinen Heiligen."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38739006"/>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Heiligung und die Wiederkunft Christi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Festigkeit im christlichen Leben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36058570"/>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Liebe und Heiligkeit sollen unter den Gläubigen zunehmen; vollkommen werden sie dann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Christi</a:t>
                      </a:r>
                      <a:r>
                        <a:rPr lang="de-CH" sz="2400" dirty="0">
                          <a:effectLst/>
                          <a:latin typeface="Calibri" panose="020F0502020204030204" pitchFamily="34" charset="0"/>
                          <a:ea typeface="Calibri" panose="020F0502020204030204" pitchFamily="34" charset="0"/>
                          <a:cs typeface="Times New Roman" panose="02020603050405020304" pitchFamily="18" charset="0"/>
                        </a:rPr>
                        <a:t> sein. </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90389173"/>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4</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054558092"/>
                  </a:ext>
                </a:extLst>
              </a:tr>
              <a:tr h="1542083">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"13 Ich will euch aber, Brüder, nicht in Unwissenheit lassen über die Entschlafenen, damit ihr nicht traurig seid wie die anderen, die keine Hoffnung haben.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14 Denn wenn wir glauben, dass Jesus gestorben und auferstanden ist, so wird Gott auch die Entschlafenen durch Jesus mit ihm führen.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15 Denn das sagen wir euch in einem Wort des Herrn: Wir, die wir leben und bis zur Wiederkunft des Herrn übrig bleiben, werden den Entschlafenen nicht zuvorkommen;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16 denn der Herr selbst wird, wenn der Befehl ergeht und die Stimme des Erzengels und die Posaune Gottes erschallt, vom Himmel herabkommen, und die Toten in Christus werden zuerst auferstehen.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17 Danach werden wir, die wir leben und übrigbleiben, zusammen mit ihnen entrückt werden in Wolken, zur Begegnung mit dem Herrn, in die Luft, und so werden wir bei dem Herrn sein allezeit.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18 So tröstet nun einander mit diesen Worten!"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92246095"/>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Auferstehung und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Stärke in Leid und Trauer</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613330968"/>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Der Trost für die Hinterbliebenen geliebter Entschlafener ist, dass die Entschlafenen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des HERRN</a:t>
                      </a:r>
                      <a:r>
                        <a:rPr lang="de-CH" sz="2400" dirty="0">
                          <a:effectLst/>
                          <a:latin typeface="Calibri" panose="020F0502020204030204" pitchFamily="34" charset="0"/>
                          <a:ea typeface="Calibri" panose="020F0502020204030204" pitchFamily="34" charset="0"/>
                          <a:cs typeface="Times New Roman" panose="02020603050405020304" pitchFamily="18" charset="0"/>
                        </a:rPr>
                        <a:t> auferweckt werden.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0137547"/>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2062002"/>
                  </a:ext>
                </a:extLst>
              </a:tr>
              <a:tr h="420568">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"23 Er selbst aber, der Gott des Friedens, heilige euch durch und durch, und euer ganzes [Wesen], der Geist, die Seele und der Leib, möge untadelig bewahrt werden bei der Wiederkunft unseres Herrn Jesus Christus!"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0506284"/>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Vorbereitung auf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Heiligung des Lebens</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0736385"/>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Gott möchte, dass Geist, Seele und Leib tadellos bewahrt werden im Blick auf das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unseres HERRN Jesus Christus</a:t>
                      </a:r>
                      <a:r>
                        <a:rPr lang="de-CH"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4801056"/>
                  </a:ext>
                </a:extLst>
              </a:tr>
            </a:tbl>
          </a:graphicData>
        </a:graphic>
      </p:graphicFrame>
      <p:sp>
        <p:nvSpPr>
          <p:cNvPr id="3" name="Rechteck 2">
            <a:extLst>
              <a:ext uri="{FF2B5EF4-FFF2-40B4-BE49-F238E27FC236}">
                <a16:creationId xmlns:a16="http://schemas.microsoft.com/office/drawing/2014/main" id="{DE953EFF-17ED-41A3-AC75-974D1DEAD1FC}"/>
              </a:ext>
            </a:extLst>
          </p:cNvPr>
          <p:cNvSpPr/>
          <p:nvPr/>
        </p:nvSpPr>
        <p:spPr>
          <a:xfrm>
            <a:off x="902194" y="649026"/>
            <a:ext cx="730039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Wiederkunft Christi im 1 Thessalonicher Brief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30A275E9-B167-4E63-91D9-E7A2B30C2DA4}"/>
              </a:ext>
            </a:extLst>
          </p:cNvPr>
          <p:cNvSpPr/>
          <p:nvPr/>
        </p:nvSpPr>
        <p:spPr>
          <a:xfrm>
            <a:off x="553673" y="4454554"/>
            <a:ext cx="11291582" cy="1493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31056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F02FEE7E-91A1-4BB6-9229-85D823FABD99}"/>
              </a:ext>
            </a:extLst>
          </p:cNvPr>
          <p:cNvGraphicFramePr>
            <a:graphicFrameLocks noGrp="1"/>
          </p:cNvGraphicFramePr>
          <p:nvPr>
            <p:extLst>
              <p:ext uri="{D42A27DB-BD31-4B8C-83A1-F6EECF244321}">
                <p14:modId xmlns:p14="http://schemas.microsoft.com/office/powerpoint/2010/main" val="4250919506"/>
              </p:ext>
            </p:extLst>
          </p:nvPr>
        </p:nvGraphicFramePr>
        <p:xfrm>
          <a:off x="796954" y="1518408"/>
          <a:ext cx="10830187" cy="12070080"/>
        </p:xfrm>
        <a:graphic>
          <a:graphicData uri="http://schemas.openxmlformats.org/drawingml/2006/table">
            <a:tbl>
              <a:tblPr firstRow="1" firstCol="1" bandRow="1"/>
              <a:tblGrid>
                <a:gridCol w="10830187">
                  <a:extLst>
                    <a:ext uri="{9D8B030D-6E8A-4147-A177-3AD203B41FA5}">
                      <a16:colId xmlns:a16="http://schemas.microsoft.com/office/drawing/2014/main" val="3013715617"/>
                    </a:ext>
                  </a:extLst>
                </a:gridCol>
              </a:tblGrid>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3</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222538"/>
                  </a:ext>
                </a:extLst>
              </a:tr>
              <a:tr h="280379">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"13 damit er eure Herzen stärke und sie untadelig seien in Heiligkeit vor unserem Gott und Vater bei der Wiederkunft unseres Herrn Jesus Christus mit allen seinen Heiligen."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38739006"/>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Heiligung und die Wiederkunft Christi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Festigkeit im christlichen Leben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36058570"/>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Liebe und Heiligkeit sollen unter den Gläubigen zunehmen; vollkommen werden sie dann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Christi</a:t>
                      </a:r>
                      <a:r>
                        <a:rPr lang="de-CH" sz="2400" dirty="0">
                          <a:effectLst/>
                          <a:latin typeface="Calibri" panose="020F0502020204030204" pitchFamily="34" charset="0"/>
                          <a:ea typeface="Calibri" panose="020F0502020204030204" pitchFamily="34" charset="0"/>
                          <a:cs typeface="Times New Roman" panose="02020603050405020304" pitchFamily="18" charset="0"/>
                        </a:rPr>
                        <a:t> sein. </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890389173"/>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4</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054558092"/>
                  </a:ext>
                </a:extLst>
              </a:tr>
              <a:tr h="1542083">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"13 Ich will euch aber, Brüder, nicht in Unwissenheit lassen über die Entschlafenen, damit ihr nicht traurig seid wie die anderen, die keine Hoffnung haben.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14 Denn wenn wir glauben, dass Jesus gestorben und auferstanden ist, so wird Gott auch die Entschlafenen durch Jesus mit ihm führen.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15 Denn das sagen wir euch in einem Wort des Herrn: Wir, die wir leben und bis zur Wiederkunft des Herrn übrig bleiben, werden den Entschlafenen nicht zuvorkommen;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16 denn der Herr selbst wird, wenn der Befehl ergeht und die Stimme des Erzengels und die Posaune Gottes erschallt, vom Himmel herabkommen, und die Toten in Christus werden zuerst auferstehen.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17 Danach werden wir, die wir leben und übrigbleiben, zusammen mit ihnen entrückt werden in Wolken, zur Begegnung mit dem Herrn, in die Luft, und so werden wir bei dem Herrn sein allezeit.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18 So tröstet nun einander mit diesen Worten!"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92246095"/>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Auferstehung und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Stärke in Leid und Trauer</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613330968"/>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Der Trost für die Hinterbliebenen geliebter Entschlafener ist, dass die Entschlafenen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des HERRN</a:t>
                      </a:r>
                      <a:r>
                        <a:rPr lang="de-CH" sz="2400" dirty="0">
                          <a:effectLst/>
                          <a:latin typeface="Calibri" panose="020F0502020204030204" pitchFamily="34" charset="0"/>
                          <a:ea typeface="Calibri" panose="020F0502020204030204" pitchFamily="34" charset="0"/>
                          <a:cs typeface="Times New Roman" panose="02020603050405020304" pitchFamily="18" charset="0"/>
                        </a:rPr>
                        <a:t> auferweckt werden.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0137547"/>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2062002"/>
                  </a:ext>
                </a:extLst>
              </a:tr>
              <a:tr h="420568">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"23 Er selbst aber, der Gott des Friedens, heilige euch durch und durch, und euer ganzes [Wesen], der Geist, die Seele und der Leib, möge untadelig bewahrt werden bei der Wiederkunft unseres Herrn Jesus Christus!"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0506284"/>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Vorbereitung auf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Heiligung des Lebens</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0736385"/>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Gott möchte, dass Geist, Seele und Leib tadellos bewahrt werden im Blick auf das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unseres HERRN Jesus Christus</a:t>
                      </a:r>
                      <a:r>
                        <a:rPr lang="de-CH"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4801056"/>
                  </a:ext>
                </a:extLst>
              </a:tr>
            </a:tbl>
          </a:graphicData>
        </a:graphic>
      </p:graphicFrame>
      <p:sp>
        <p:nvSpPr>
          <p:cNvPr id="3" name="Rechteck 2">
            <a:extLst>
              <a:ext uri="{FF2B5EF4-FFF2-40B4-BE49-F238E27FC236}">
                <a16:creationId xmlns:a16="http://schemas.microsoft.com/office/drawing/2014/main" id="{DE953EFF-17ED-41A3-AC75-974D1DEAD1FC}"/>
              </a:ext>
            </a:extLst>
          </p:cNvPr>
          <p:cNvSpPr/>
          <p:nvPr/>
        </p:nvSpPr>
        <p:spPr>
          <a:xfrm>
            <a:off x="902194" y="649026"/>
            <a:ext cx="730039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Wiederkunft Christi im 1 Thessalonicher Brief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30A275E9-B167-4E63-91D9-E7A2B30C2DA4}"/>
              </a:ext>
            </a:extLst>
          </p:cNvPr>
          <p:cNvSpPr/>
          <p:nvPr/>
        </p:nvSpPr>
        <p:spPr>
          <a:xfrm>
            <a:off x="553673" y="4093828"/>
            <a:ext cx="11291582" cy="1529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9142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F02FEE7E-91A1-4BB6-9229-85D823FABD99}"/>
              </a:ext>
            </a:extLst>
          </p:cNvPr>
          <p:cNvGraphicFramePr>
            <a:graphicFrameLocks noGrp="1"/>
          </p:cNvGraphicFramePr>
          <p:nvPr>
            <p:extLst>
              <p:ext uri="{D42A27DB-BD31-4B8C-83A1-F6EECF244321}">
                <p14:modId xmlns:p14="http://schemas.microsoft.com/office/powerpoint/2010/main" val="1485027689"/>
              </p:ext>
            </p:extLst>
          </p:nvPr>
        </p:nvGraphicFramePr>
        <p:xfrm>
          <a:off x="796954" y="1518408"/>
          <a:ext cx="10830187" cy="9509760"/>
        </p:xfrm>
        <a:graphic>
          <a:graphicData uri="http://schemas.openxmlformats.org/drawingml/2006/table">
            <a:tbl>
              <a:tblPr firstRow="1" firstCol="1" bandRow="1"/>
              <a:tblGrid>
                <a:gridCol w="10830187">
                  <a:extLst>
                    <a:ext uri="{9D8B030D-6E8A-4147-A177-3AD203B41FA5}">
                      <a16:colId xmlns:a16="http://schemas.microsoft.com/office/drawing/2014/main" val="3013715617"/>
                    </a:ext>
                  </a:extLst>
                </a:gridCol>
              </a:tblGrid>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4</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054558092"/>
                  </a:ext>
                </a:extLst>
              </a:tr>
              <a:tr h="1542083">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"13 Ich will euch aber, Brüder, nicht in Unwissenheit lassen über die Entschlafenen, damit ihr nicht traurig seid wie die anderen, die keine Hoffnung haben.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14 Denn wenn wir glauben, dass Jesus gestorben und auferstanden ist, so wird Gott auch die Entschlafenen durch Jesus mit ihm führen.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15 Denn das sagen wir euch in einem Wort des Herrn: Wir, die wir leben und bis zur Wiederkunft des Herrn übrig bleiben, werden den Entschlafenen nicht zuvorkommen;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16 denn der Herr selbst wird, wenn der Befehl ergeht und die Stimme des Erzengels und die Posaune Gottes erschallt, vom Himmel herabkommen, und die Toten in Christus werden zuerst auferstehen.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17 Danach werden wir, die wir leben und übrigbleiben, zusammen mit ihnen entrückt werden in Wolken, zur Begegnung mit dem Herrn, in die Luft, und so werden wir bei dem Herrn sein allezeit.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18 So tröstet nun einander mit diesen Worten!"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92246095"/>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Auferstehung und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Stärke in Leid und Trauer</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613330968"/>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Der Trost für die Hinterbliebenen geliebter Entschlafener ist, dass die Entschlafenen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des HERRN</a:t>
                      </a:r>
                      <a:r>
                        <a:rPr lang="de-CH" sz="2400" dirty="0">
                          <a:effectLst/>
                          <a:latin typeface="Calibri" panose="020F0502020204030204" pitchFamily="34" charset="0"/>
                          <a:ea typeface="Calibri" panose="020F0502020204030204" pitchFamily="34" charset="0"/>
                          <a:cs typeface="Times New Roman" panose="02020603050405020304" pitchFamily="18" charset="0"/>
                        </a:rPr>
                        <a:t> auferweckt werden.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0137547"/>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2062002"/>
                  </a:ext>
                </a:extLst>
              </a:tr>
              <a:tr h="420568">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"23 Er selbst aber, der Gott des Friedens, heilige euch durch und durch, und euer ganzes [Wesen], der Geist, die Seele und der Leib, möge untadelig bewahrt werden bei der Wiederkunft unseres Herrn Jesus Christus!"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0506284"/>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Vorbereitung auf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Heiligung des Lebens</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0736385"/>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Gott möchte, dass Geist, Seele und Leib tadellos bewahrt werden im Blick auf das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unseres HERRN Jesus Christus</a:t>
                      </a:r>
                      <a:r>
                        <a:rPr lang="de-CH"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4801056"/>
                  </a:ext>
                </a:extLst>
              </a:tr>
            </a:tbl>
          </a:graphicData>
        </a:graphic>
      </p:graphicFrame>
      <p:sp>
        <p:nvSpPr>
          <p:cNvPr id="3" name="Rechteck 2">
            <a:extLst>
              <a:ext uri="{FF2B5EF4-FFF2-40B4-BE49-F238E27FC236}">
                <a16:creationId xmlns:a16="http://schemas.microsoft.com/office/drawing/2014/main" id="{DE953EFF-17ED-41A3-AC75-974D1DEAD1FC}"/>
              </a:ext>
            </a:extLst>
          </p:cNvPr>
          <p:cNvSpPr/>
          <p:nvPr/>
        </p:nvSpPr>
        <p:spPr>
          <a:xfrm>
            <a:off x="902194" y="649026"/>
            <a:ext cx="730039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Wiederkunft Christi im 1 Thessalonicher Brief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30A275E9-B167-4E63-91D9-E7A2B30C2DA4}"/>
              </a:ext>
            </a:extLst>
          </p:cNvPr>
          <p:cNvSpPr/>
          <p:nvPr/>
        </p:nvSpPr>
        <p:spPr>
          <a:xfrm>
            <a:off x="553673" y="6652470"/>
            <a:ext cx="11291582" cy="12733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97001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F02FEE7E-91A1-4BB6-9229-85D823FABD99}"/>
              </a:ext>
            </a:extLst>
          </p:cNvPr>
          <p:cNvGraphicFramePr>
            <a:graphicFrameLocks noGrp="1"/>
          </p:cNvGraphicFramePr>
          <p:nvPr>
            <p:extLst>
              <p:ext uri="{D42A27DB-BD31-4B8C-83A1-F6EECF244321}">
                <p14:modId xmlns:p14="http://schemas.microsoft.com/office/powerpoint/2010/main" val="2541623397"/>
              </p:ext>
            </p:extLst>
          </p:nvPr>
        </p:nvGraphicFramePr>
        <p:xfrm>
          <a:off x="796954" y="1518408"/>
          <a:ext cx="10830187" cy="5555189"/>
        </p:xfrm>
        <a:graphic>
          <a:graphicData uri="http://schemas.openxmlformats.org/drawingml/2006/table">
            <a:tbl>
              <a:tblPr firstRow="1" firstCol="1" bandRow="1"/>
              <a:tblGrid>
                <a:gridCol w="10830187">
                  <a:extLst>
                    <a:ext uri="{9D8B030D-6E8A-4147-A177-3AD203B41FA5}">
                      <a16:colId xmlns:a16="http://schemas.microsoft.com/office/drawing/2014/main" val="3013715617"/>
                    </a:ext>
                  </a:extLst>
                </a:gridCol>
              </a:tblGrid>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4</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054558092"/>
                  </a:ext>
                </a:extLst>
              </a:tr>
              <a:tr h="800309">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"13 Ich will euch aber, Brüder, nicht in Unwissenheit lassen über die Entschlafenen, damit ihr nicht traurig seid wie die anderen, die keine Hoffnung haben…"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92246095"/>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Auferstehung und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Stärke in Leid und Trauer</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613330968"/>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Der Trost für die Hinterbliebenen geliebter Entschlafener ist, dass die Entschlafenen beim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des HERRN</a:t>
                      </a:r>
                      <a:r>
                        <a:rPr lang="de-CH" sz="2400" dirty="0">
                          <a:effectLst/>
                          <a:latin typeface="Calibri" panose="020F0502020204030204" pitchFamily="34" charset="0"/>
                          <a:ea typeface="Calibri" panose="020F0502020204030204" pitchFamily="34" charset="0"/>
                          <a:cs typeface="Times New Roman" panose="02020603050405020304" pitchFamily="18" charset="0"/>
                        </a:rPr>
                        <a:t> auferweckt werden.</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0137547"/>
                  </a:ext>
                </a:extLst>
              </a:tr>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2062002"/>
                  </a:ext>
                </a:extLst>
              </a:tr>
              <a:tr h="420568">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"23 Er selbst aber, der Gott des Friedens, heilige euch durch und durch, und euer ganzes [Wesen], der Geist, die Seele und der Leib, möge untadelig bewahrt werden bei der Wiederkunft unseres Herrn Jesus Christus!"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0506284"/>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Vorbereitung auf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Heiligung des Lebens</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0736385"/>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Gott möchte, dass Geist, Seele und Leib tadellos bewahrt werden im Blick auf das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unseres HERRN Jesus Christus</a:t>
                      </a:r>
                      <a:r>
                        <a:rPr lang="de-CH"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4801056"/>
                  </a:ext>
                </a:extLst>
              </a:tr>
            </a:tbl>
          </a:graphicData>
        </a:graphic>
      </p:graphicFrame>
      <p:sp>
        <p:nvSpPr>
          <p:cNvPr id="3" name="Rechteck 2">
            <a:extLst>
              <a:ext uri="{FF2B5EF4-FFF2-40B4-BE49-F238E27FC236}">
                <a16:creationId xmlns:a16="http://schemas.microsoft.com/office/drawing/2014/main" id="{DE953EFF-17ED-41A3-AC75-974D1DEAD1FC}"/>
              </a:ext>
            </a:extLst>
          </p:cNvPr>
          <p:cNvSpPr/>
          <p:nvPr/>
        </p:nvSpPr>
        <p:spPr>
          <a:xfrm>
            <a:off x="902194" y="649026"/>
            <a:ext cx="730039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Wiederkunft Christi im 1 Thessalonicher Brief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30A275E9-B167-4E63-91D9-E7A2B30C2DA4}"/>
              </a:ext>
            </a:extLst>
          </p:cNvPr>
          <p:cNvSpPr/>
          <p:nvPr/>
        </p:nvSpPr>
        <p:spPr>
          <a:xfrm>
            <a:off x="553673" y="4160939"/>
            <a:ext cx="11291582" cy="1523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46788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F02FEE7E-91A1-4BB6-9229-85D823FABD99}"/>
              </a:ext>
            </a:extLst>
          </p:cNvPr>
          <p:cNvGraphicFramePr>
            <a:graphicFrameLocks noGrp="1"/>
          </p:cNvGraphicFramePr>
          <p:nvPr>
            <p:extLst>
              <p:ext uri="{D42A27DB-BD31-4B8C-83A1-F6EECF244321}">
                <p14:modId xmlns:p14="http://schemas.microsoft.com/office/powerpoint/2010/main" val="2222947776"/>
              </p:ext>
            </p:extLst>
          </p:nvPr>
        </p:nvGraphicFramePr>
        <p:xfrm>
          <a:off x="796954" y="1518408"/>
          <a:ext cx="10830187" cy="2926080"/>
        </p:xfrm>
        <a:graphic>
          <a:graphicData uri="http://schemas.openxmlformats.org/drawingml/2006/table">
            <a:tbl>
              <a:tblPr firstRow="1" firstCol="1" bandRow="1"/>
              <a:tblGrid>
                <a:gridCol w="10830187">
                  <a:extLst>
                    <a:ext uri="{9D8B030D-6E8A-4147-A177-3AD203B41FA5}">
                      <a16:colId xmlns:a16="http://schemas.microsoft.com/office/drawing/2014/main" val="3013715617"/>
                    </a:ext>
                  </a:extLst>
                </a:gridCol>
              </a:tblGrid>
              <a:tr h="14018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Kapitel 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72062002"/>
                  </a:ext>
                </a:extLst>
              </a:tr>
              <a:tr h="420568">
                <a:tc>
                  <a:txBody>
                    <a:bodyPr/>
                    <a:lstStyle/>
                    <a:p>
                      <a:pPr>
                        <a:spcAft>
                          <a:spcPts val="0"/>
                        </a:spcAft>
                      </a:pPr>
                      <a:r>
                        <a:rPr lang="de-CH" sz="2400" i="1" dirty="0">
                          <a:effectLst/>
                          <a:latin typeface="Calibri" panose="020F0502020204030204" pitchFamily="34" charset="0"/>
                          <a:ea typeface="Calibri" panose="020F0502020204030204" pitchFamily="34" charset="0"/>
                          <a:cs typeface="Times New Roman" panose="02020603050405020304" pitchFamily="18" charset="0"/>
                        </a:rPr>
                        <a:t>"23 Er selbst aber, der Gott des Friedens, heilige euch durch und durch, und euer ganzes [Wesen], der Geist, die Seele und der Leib, möge untadelig bewahrt werden bei der Wiederkunft unseres Herrn Jesus Christus!"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0506284"/>
                  </a:ext>
                </a:extLst>
              </a:tr>
              <a:tr h="280379">
                <a:tc>
                  <a:txBody>
                    <a:bodyPr/>
                    <a:lstStyle/>
                    <a:p>
                      <a:pPr>
                        <a:spcAft>
                          <a:spcPts val="0"/>
                        </a:spcAft>
                      </a:pPr>
                      <a:r>
                        <a:rPr lang="de-CH" sz="2400" b="1" dirty="0">
                          <a:effectLst/>
                          <a:latin typeface="Calibri" panose="020F0502020204030204" pitchFamily="34" charset="0"/>
                          <a:ea typeface="Calibri" panose="020F0502020204030204" pitchFamily="34" charset="0"/>
                          <a:cs typeface="Times New Roman" panose="02020603050405020304" pitchFamily="18" charset="0"/>
                        </a:rPr>
                        <a:t>Die Vorbereitung auf die Wiederkunft Christi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Schlagworte: Heiligung des Lebens</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0736385"/>
                  </a:ext>
                </a:extLst>
              </a:tr>
              <a:tr h="28037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Gott möchte, dass Geist, Seele und Leib tadellos bewahrt werden im Blick auf das </a:t>
                      </a:r>
                      <a:r>
                        <a:rPr lang="de-CH" sz="2400" i="1" dirty="0">
                          <a:effectLst/>
                          <a:latin typeface="Calibri" panose="020F0502020204030204" pitchFamily="34" charset="0"/>
                          <a:ea typeface="Calibri" panose="020F0502020204030204" pitchFamily="34" charset="0"/>
                          <a:cs typeface="Times New Roman" panose="02020603050405020304" pitchFamily="18" charset="0"/>
                        </a:rPr>
                        <a:t>Kommen unseres HERRN Jesus Christus</a:t>
                      </a:r>
                      <a:r>
                        <a:rPr lang="de-CH"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36261" marR="3626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74801056"/>
                  </a:ext>
                </a:extLst>
              </a:tr>
            </a:tbl>
          </a:graphicData>
        </a:graphic>
      </p:graphicFrame>
      <p:sp>
        <p:nvSpPr>
          <p:cNvPr id="3" name="Rechteck 2">
            <a:extLst>
              <a:ext uri="{FF2B5EF4-FFF2-40B4-BE49-F238E27FC236}">
                <a16:creationId xmlns:a16="http://schemas.microsoft.com/office/drawing/2014/main" id="{DE953EFF-17ED-41A3-AC75-974D1DEAD1FC}"/>
              </a:ext>
            </a:extLst>
          </p:cNvPr>
          <p:cNvSpPr/>
          <p:nvPr/>
        </p:nvSpPr>
        <p:spPr>
          <a:xfrm>
            <a:off x="902194" y="649026"/>
            <a:ext cx="730039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Wiederkunft Christi im 1 Thessalonicher Brief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237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732A265-5B22-40CE-A209-6BBFDA38329B}"/>
              </a:ext>
            </a:extLst>
          </p:cNvPr>
          <p:cNvSpPr/>
          <p:nvPr/>
        </p:nvSpPr>
        <p:spPr>
          <a:xfrm>
            <a:off x="935750" y="388968"/>
            <a:ext cx="4365298"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Die Christen in Thessalonich</a:t>
            </a:r>
            <a:endParaRPr lang="de-CH" b="1" kern="0" dirty="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B451B07A-BBCD-4A7B-9DB1-53498C1E5768}"/>
              </a:ext>
            </a:extLst>
          </p:cNvPr>
          <p:cNvSpPr/>
          <p:nvPr/>
        </p:nvSpPr>
        <p:spPr>
          <a:xfrm>
            <a:off x="623581" y="1181929"/>
            <a:ext cx="10944837" cy="5595186"/>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Ihre Aufnahme der Heilsbotschaft</a:t>
            </a:r>
          </a:p>
          <a:p>
            <a:pPr lvl="0">
              <a:spcAft>
                <a:spcPts val="0"/>
              </a:spcAft>
            </a:pPr>
            <a:r>
              <a:rPr lang="de-CH" sz="2800" dirty="0">
                <a:ea typeface="Calibri" panose="020F0502020204030204" pitchFamily="34" charset="0"/>
                <a:cs typeface="Times New Roman" panose="02020603050405020304" pitchFamily="18" charset="0"/>
              </a:rPr>
              <a:t>- Unter vielen Trübsalen und mit der Freude des Heiligen Geistes (1,6)</a:t>
            </a:r>
          </a:p>
          <a:p>
            <a:pPr marL="449580">
              <a:lnSpc>
                <a:spcPct val="107000"/>
              </a:lnSpc>
              <a:spcAft>
                <a:spcPts val="200"/>
              </a:spcAft>
            </a:pPr>
            <a:r>
              <a:rPr lang="de-CH" sz="2800" spc="75" dirty="0">
                <a:solidFill>
                  <a:srgbClr val="000000"/>
                </a:solidFill>
                <a:ea typeface="Times New Roman" panose="02020603050405020304" pitchFamily="18" charset="0"/>
                <a:cs typeface="Times New Roman" panose="02020603050405020304" pitchFamily="18" charset="0"/>
              </a:rPr>
              <a:t>"6 Und ihr seid unsere und des Herrn Nachahmer geworden, indem ihr das Wort unter viel Bedrängnis aufgenommen habt mit Freude des Heiligen Geistes,"</a:t>
            </a:r>
          </a:p>
          <a:p>
            <a:pPr marL="449580">
              <a:lnSpc>
                <a:spcPct val="107000"/>
              </a:lnSpc>
              <a:spcAft>
                <a:spcPts val="200"/>
              </a:spcAft>
            </a:pPr>
            <a:endParaRPr lang="de-CH" sz="2800" spc="75" dirty="0">
              <a:solidFill>
                <a:srgbClr val="000000"/>
              </a:solidFill>
              <a:ea typeface="Times New Roman" panose="02020603050405020304" pitchFamily="18" charset="0"/>
              <a:cs typeface="Times New Roman" panose="02020603050405020304" pitchFamily="18" charset="0"/>
            </a:endParaRPr>
          </a:p>
          <a:p>
            <a:pPr lvl="0">
              <a:spcAft>
                <a:spcPts val="0"/>
              </a:spcAft>
            </a:pPr>
            <a:r>
              <a:rPr lang="de-CH" sz="2800" dirty="0">
                <a:ea typeface="Calibri" panose="020F0502020204030204" pitchFamily="34" charset="0"/>
                <a:cs typeface="Times New Roman" panose="02020603050405020304" pitchFamily="18" charset="0"/>
              </a:rPr>
              <a:t>- Als das wirksame Wort Gottes (2,13)</a:t>
            </a:r>
          </a:p>
          <a:p>
            <a:pPr marL="449580">
              <a:lnSpc>
                <a:spcPct val="107000"/>
              </a:lnSpc>
              <a:spcAft>
                <a:spcPts val="200"/>
              </a:spcAft>
            </a:pPr>
            <a:r>
              <a:rPr lang="de-CH" sz="2800" spc="75" dirty="0">
                <a:solidFill>
                  <a:srgbClr val="000000"/>
                </a:solidFill>
                <a:ea typeface="Times New Roman" panose="02020603050405020304" pitchFamily="18" charset="0"/>
                <a:cs typeface="Times New Roman" panose="02020603050405020304" pitchFamily="18" charset="0"/>
              </a:rPr>
              <a:t>"13 Darum danken wir auch Gott unablässig, dass ihr, als ihr das von uns verkündigte Wort Gottes empfangen habt, es nicht als Menschenwort aufgenommen habt, sondern als das, was es in Wahrheit ist, als Gottes Wort, das auch wirksam ist in euch, die ihr gläubig seid."</a:t>
            </a:r>
          </a:p>
        </p:txBody>
      </p:sp>
    </p:spTree>
    <p:extLst>
      <p:ext uri="{BB962C8B-B14F-4D97-AF65-F5344CB8AC3E}">
        <p14:creationId xmlns:p14="http://schemas.microsoft.com/office/powerpoint/2010/main" val="32849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732A265-5B22-40CE-A209-6BBFDA38329B}"/>
              </a:ext>
            </a:extLst>
          </p:cNvPr>
          <p:cNvSpPr/>
          <p:nvPr/>
        </p:nvSpPr>
        <p:spPr>
          <a:xfrm>
            <a:off x="935750" y="388968"/>
            <a:ext cx="4365298"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Die Christen in Thessalonich</a:t>
            </a:r>
            <a:endParaRPr lang="de-CH" b="1" kern="0" dirty="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B451B07A-BBCD-4A7B-9DB1-53498C1E5768}"/>
              </a:ext>
            </a:extLst>
          </p:cNvPr>
          <p:cNvSpPr/>
          <p:nvPr/>
        </p:nvSpPr>
        <p:spPr>
          <a:xfrm>
            <a:off x="623581" y="1181929"/>
            <a:ext cx="10944837" cy="5293116"/>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Ihre Bekehrung </a:t>
            </a:r>
          </a:p>
          <a:p>
            <a:pPr lvl="0"/>
            <a:r>
              <a:rPr lang="de-CH" sz="2800" dirty="0">
                <a:cs typeface="Times New Roman" panose="02020603050405020304" pitchFamily="18" charset="0"/>
              </a:rPr>
              <a:t>- Glaube an Gott (1,8)</a:t>
            </a:r>
          </a:p>
          <a:p>
            <a:r>
              <a:rPr lang="de-CH" sz="2800" dirty="0">
                <a:cs typeface="Times New Roman" panose="02020603050405020304" pitchFamily="18" charset="0"/>
              </a:rPr>
              <a:t>"8 Denn von euch aus ist das Wort des Herrn erklungen; nicht nur in Mazedonien und Achaja, sondern überall ist euer Glaube an Gott bekannt geworden, sodass wir es nicht nötig haben, davon zu reden."</a:t>
            </a:r>
          </a:p>
          <a:p>
            <a:pPr lvl="0"/>
            <a:r>
              <a:rPr lang="de-CH" sz="2800" dirty="0">
                <a:cs typeface="Times New Roman" panose="02020603050405020304" pitchFamily="18" charset="0"/>
              </a:rPr>
              <a:t>- Hinkehr zu Gott und Abkehr von den Götzen (1,9)</a:t>
            </a:r>
          </a:p>
          <a:p>
            <a:r>
              <a:rPr lang="de-CH" sz="2800" dirty="0">
                <a:cs typeface="Times New Roman" panose="02020603050405020304" pitchFamily="18" charset="0"/>
              </a:rPr>
              <a:t>"9 Denn sie selbst erzählen von uns, welchen Eingang wir bei euch gefunden haben und wie ihr euch von den Götzen zu Gott bekehrt habt, um dem lebendigen und wahren Gott zu dienen,"</a:t>
            </a:r>
          </a:p>
          <a:p>
            <a:pPr lvl="0"/>
            <a:r>
              <a:rPr lang="de-CH" sz="2800" dirty="0">
                <a:cs typeface="Times New Roman" panose="02020603050405020304" pitchFamily="18" charset="0"/>
              </a:rPr>
              <a:t>- Empfang des Heiligen Geistes (4,8)</a:t>
            </a:r>
          </a:p>
          <a:p>
            <a:r>
              <a:rPr lang="de-CH" sz="2800" dirty="0">
                <a:cs typeface="Times New Roman" panose="02020603050405020304" pitchFamily="18" charset="0"/>
              </a:rPr>
              <a:t>"8 Deshalb — wer dies verwirft, der verwirft nicht Menschen, sondern Gott, der doch seinen Heiligen Geist in uns gegeben hat."</a:t>
            </a:r>
          </a:p>
        </p:txBody>
      </p:sp>
    </p:spTree>
    <p:extLst>
      <p:ext uri="{BB962C8B-B14F-4D97-AF65-F5344CB8AC3E}">
        <p14:creationId xmlns:p14="http://schemas.microsoft.com/office/powerpoint/2010/main" val="151796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732A265-5B22-40CE-A209-6BBFDA38329B}"/>
              </a:ext>
            </a:extLst>
          </p:cNvPr>
          <p:cNvSpPr/>
          <p:nvPr/>
        </p:nvSpPr>
        <p:spPr>
          <a:xfrm>
            <a:off x="935750" y="388968"/>
            <a:ext cx="4365298"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Die Christen in Thessalonich</a:t>
            </a:r>
            <a:endParaRPr lang="de-CH" b="1" kern="0" dirty="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B451B07A-BBCD-4A7B-9DB1-53498C1E5768}"/>
              </a:ext>
            </a:extLst>
          </p:cNvPr>
          <p:cNvSpPr/>
          <p:nvPr/>
        </p:nvSpPr>
        <p:spPr>
          <a:xfrm>
            <a:off x="623581" y="1181929"/>
            <a:ext cx="10944837" cy="2276905"/>
          </a:xfrm>
          <a:prstGeom prst="rect">
            <a:avLst/>
          </a:prstGeom>
        </p:spPr>
        <p:txBody>
          <a:bodyPr wrap="squar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Ihre Kennzeichen</a:t>
            </a:r>
          </a:p>
          <a:p>
            <a:pPr lvl="0"/>
            <a:r>
              <a:rPr lang="de-CH" sz="2800" dirty="0"/>
              <a:t>- Werke des Glaubens, Arbeit der Liebe und Geduld in der Hoffnung (1,3)</a:t>
            </a:r>
          </a:p>
          <a:p>
            <a:r>
              <a:rPr lang="de-CH" sz="2800" dirty="0"/>
              <a:t>"3 indem wir unablässig gedenken an euer Werk im Glauben und eure Bemühung in der Liebe und euer standhaftes Ausharren in der Hoffnung auf unseren Herrn Jesus Christus vor unserem Gott und Vater."</a:t>
            </a:r>
          </a:p>
        </p:txBody>
      </p:sp>
      <p:sp>
        <p:nvSpPr>
          <p:cNvPr id="5" name="Rechteck 4">
            <a:extLst>
              <a:ext uri="{FF2B5EF4-FFF2-40B4-BE49-F238E27FC236}">
                <a16:creationId xmlns:a16="http://schemas.microsoft.com/office/drawing/2014/main" id="{8371B3B0-5D9B-4BB8-A24E-C6CB049B39E9}"/>
              </a:ext>
            </a:extLst>
          </p:cNvPr>
          <p:cNvSpPr/>
          <p:nvPr/>
        </p:nvSpPr>
        <p:spPr>
          <a:xfrm>
            <a:off x="623581" y="3718892"/>
            <a:ext cx="10944837" cy="984244"/>
          </a:xfrm>
          <a:prstGeom prst="rect">
            <a:avLst/>
          </a:prstGeom>
        </p:spPr>
        <p:txBody>
          <a:bodyPr wrap="square">
            <a:spAutoFit/>
          </a:bodyPr>
          <a:lstStyle/>
          <a:p>
            <a:pPr>
              <a:lnSpc>
                <a:spcPct val="107000"/>
              </a:lnSpc>
              <a:spcBef>
                <a:spcPts val="200"/>
              </a:spcBef>
              <a:spcAft>
                <a:spcPts val="0"/>
              </a:spcAft>
            </a:pPr>
            <a:r>
              <a:rPr lang="de-CH" sz="2800" dirty="0">
                <a:ea typeface="Times New Roman" panose="02020603050405020304" pitchFamily="18" charset="0"/>
                <a:cs typeface="Times New Roman" panose="02020603050405020304" pitchFamily="18" charset="0"/>
              </a:rPr>
              <a:t>- Festigkeit in Gott</a:t>
            </a:r>
          </a:p>
          <a:p>
            <a:r>
              <a:rPr lang="de-CH" sz="2800" dirty="0"/>
              <a:t>"8 Denn nun leben wir, wenn ihr fest steht im Herrn!"</a:t>
            </a:r>
          </a:p>
        </p:txBody>
      </p:sp>
    </p:spTree>
    <p:extLst>
      <p:ext uri="{BB962C8B-B14F-4D97-AF65-F5344CB8AC3E}">
        <p14:creationId xmlns:p14="http://schemas.microsoft.com/office/powerpoint/2010/main" val="22368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732A265-5B22-40CE-A209-6BBFDA38329B}"/>
              </a:ext>
            </a:extLst>
          </p:cNvPr>
          <p:cNvSpPr/>
          <p:nvPr/>
        </p:nvSpPr>
        <p:spPr>
          <a:xfrm>
            <a:off x="935750" y="388968"/>
            <a:ext cx="4365298"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Die Christen in Thessalonich</a:t>
            </a:r>
            <a:endParaRPr lang="de-CH" b="1" kern="0" dirty="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AD87B2FB-EB88-4340-8853-402571ED399B}"/>
              </a:ext>
            </a:extLst>
          </p:cNvPr>
          <p:cNvSpPr/>
          <p:nvPr/>
        </p:nvSpPr>
        <p:spPr>
          <a:xfrm>
            <a:off x="623579" y="2011940"/>
            <a:ext cx="10944837" cy="2276905"/>
          </a:xfrm>
          <a:prstGeom prst="rect">
            <a:avLst/>
          </a:prstGeom>
        </p:spPr>
        <p:txBody>
          <a:bodyPr wrap="square">
            <a:spAutoFit/>
          </a:bodyPr>
          <a:lstStyle/>
          <a:p>
            <a:pPr>
              <a:lnSpc>
                <a:spcPct val="107000"/>
              </a:lnSpc>
              <a:spcBef>
                <a:spcPts val="200"/>
              </a:spcBef>
              <a:spcAft>
                <a:spcPts val="0"/>
              </a:spcAft>
            </a:pPr>
            <a:r>
              <a:rPr lang="de-CH" sz="2800" dirty="0">
                <a:ea typeface="Times New Roman" panose="02020603050405020304" pitchFamily="18" charset="0"/>
                <a:cs typeface="Times New Roman" panose="02020603050405020304" pitchFamily="18" charset="0"/>
              </a:rPr>
              <a:t>- Vorbild für Gläubige</a:t>
            </a:r>
          </a:p>
          <a:p>
            <a:r>
              <a:rPr lang="de-CH" sz="2800" dirty="0"/>
              <a:t>"7 sodass ihr Vorbilder geworden seid für alle Gläubigen in Mazedonien und Achaja. 8 Denn von euch aus ist das Wort des Herrn erklungen; nicht nur in Mazedonien und Achaja, sondern überall ist euer Glaube an Gott bekannt geworden, sodass wir es nicht nötig haben, davon zu reden."</a:t>
            </a:r>
          </a:p>
        </p:txBody>
      </p:sp>
      <p:sp>
        <p:nvSpPr>
          <p:cNvPr id="6" name="Rechteck 5">
            <a:extLst>
              <a:ext uri="{FF2B5EF4-FFF2-40B4-BE49-F238E27FC236}">
                <a16:creationId xmlns:a16="http://schemas.microsoft.com/office/drawing/2014/main" id="{8970E3A2-DC49-4C3C-8970-D96E28C76588}"/>
              </a:ext>
            </a:extLst>
          </p:cNvPr>
          <p:cNvSpPr/>
          <p:nvPr/>
        </p:nvSpPr>
        <p:spPr>
          <a:xfrm>
            <a:off x="623578" y="4567428"/>
            <a:ext cx="10944837" cy="1415131"/>
          </a:xfrm>
          <a:prstGeom prst="rect">
            <a:avLst/>
          </a:prstGeom>
        </p:spPr>
        <p:txBody>
          <a:bodyPr wrap="square">
            <a:spAutoFit/>
          </a:bodyPr>
          <a:lstStyle/>
          <a:p>
            <a:pPr>
              <a:lnSpc>
                <a:spcPct val="107000"/>
              </a:lnSpc>
              <a:spcBef>
                <a:spcPts val="200"/>
              </a:spcBef>
              <a:spcAft>
                <a:spcPts val="0"/>
              </a:spcAft>
            </a:pPr>
            <a:r>
              <a:rPr lang="de-CH" sz="2800" dirty="0">
                <a:ea typeface="Times New Roman" panose="02020603050405020304" pitchFamily="18" charset="0"/>
                <a:cs typeface="Times New Roman" panose="02020603050405020304" pitchFamily="18" charset="0"/>
              </a:rPr>
              <a:t>- Tatkräftige Bruderliebe</a:t>
            </a:r>
          </a:p>
          <a:p>
            <a:r>
              <a:rPr lang="de-CH" sz="2800" dirty="0"/>
              <a:t>"9 Über die Bruderliebe aber braucht man euch nicht zu schreiben; denn ihr seid selbst von Gott gelehrt, einander zu lieben,"</a:t>
            </a:r>
          </a:p>
        </p:txBody>
      </p:sp>
      <p:sp>
        <p:nvSpPr>
          <p:cNvPr id="2" name="Rechteck 1">
            <a:extLst>
              <a:ext uri="{FF2B5EF4-FFF2-40B4-BE49-F238E27FC236}">
                <a16:creationId xmlns:a16="http://schemas.microsoft.com/office/drawing/2014/main" id="{F4218FDA-7E5F-4BB5-9277-4D1961F9CEAC}"/>
              </a:ext>
            </a:extLst>
          </p:cNvPr>
          <p:cNvSpPr/>
          <p:nvPr/>
        </p:nvSpPr>
        <p:spPr>
          <a:xfrm>
            <a:off x="623579" y="1200454"/>
            <a:ext cx="2738698" cy="532903"/>
          </a:xfrm>
          <a:prstGeom prst="rect">
            <a:avLst/>
          </a:prstGeom>
        </p:spPr>
        <p:txBody>
          <a:bodyPr wrap="none">
            <a:spAutoFit/>
          </a:bodyPr>
          <a:lstStyle/>
          <a:p>
            <a:pPr>
              <a:lnSpc>
                <a:spcPct val="107000"/>
              </a:lnSpc>
              <a:spcBef>
                <a:spcPts val="200"/>
              </a:spcBef>
              <a:spcAft>
                <a:spcPts val="0"/>
              </a:spcAft>
            </a:pPr>
            <a:r>
              <a:rPr lang="de-CH" sz="2800" b="1" dirty="0">
                <a:ea typeface="Times New Roman" panose="02020603050405020304" pitchFamily="18" charset="0"/>
                <a:cs typeface="Times New Roman" panose="02020603050405020304" pitchFamily="18" charset="0"/>
              </a:rPr>
              <a:t>Ihre Kennzeichen</a:t>
            </a:r>
          </a:p>
        </p:txBody>
      </p:sp>
    </p:spTree>
    <p:extLst>
      <p:ext uri="{BB962C8B-B14F-4D97-AF65-F5344CB8AC3E}">
        <p14:creationId xmlns:p14="http://schemas.microsoft.com/office/powerpoint/2010/main" val="302684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1676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Verfasser</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732D0C3B-1770-4BBA-A9A3-9E153454F0C0}"/>
              </a:ext>
            </a:extLst>
          </p:cNvPr>
          <p:cNvSpPr/>
          <p:nvPr/>
        </p:nvSpPr>
        <p:spPr>
          <a:xfrm>
            <a:off x="902193" y="1629154"/>
            <a:ext cx="10758503" cy="1815882"/>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Paulus und Silvanus und Timotheus an die Gemeinde der Thessalonicher in Gott, dem Vater, und dem Herrn Jesus Christus: Gnade sei mit euch und Friede von Gott, unserem Vater, und dem Herrn Jesus Christus!" </a:t>
            </a:r>
            <a:r>
              <a:rPr lang="de-CH" sz="2800" dirty="0">
                <a:latin typeface="Calibri" panose="020F0502020204030204" pitchFamily="34" charset="0"/>
                <a:ea typeface="Calibri" panose="020F0502020204030204" pitchFamily="34" charset="0"/>
                <a:cs typeface="Times New Roman" panose="02020603050405020304" pitchFamily="18" charset="0"/>
              </a:rPr>
              <a:t>1 Thess 1,1</a:t>
            </a:r>
          </a:p>
        </p:txBody>
      </p:sp>
      <p:sp>
        <p:nvSpPr>
          <p:cNvPr id="4" name="Rechteck 3">
            <a:extLst>
              <a:ext uri="{FF2B5EF4-FFF2-40B4-BE49-F238E27FC236}">
                <a16:creationId xmlns:a16="http://schemas.microsoft.com/office/drawing/2014/main" id="{DBFCDDE1-1711-4F71-B2B6-D6C80DEADB74}"/>
              </a:ext>
            </a:extLst>
          </p:cNvPr>
          <p:cNvSpPr/>
          <p:nvPr/>
        </p:nvSpPr>
        <p:spPr>
          <a:xfrm>
            <a:off x="902192" y="3892261"/>
            <a:ext cx="10758503" cy="1384995"/>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Paulus und Silvanus und Timotheus an die Gemeinde der Thessalonicher in Gott, unserem Vater, und dem Herrn Jesus Christus." </a:t>
            </a:r>
            <a:r>
              <a:rPr lang="de-CH" sz="2800" dirty="0">
                <a:latin typeface="Calibri" panose="020F0502020204030204" pitchFamily="34" charset="0"/>
                <a:ea typeface="Calibri" panose="020F0502020204030204" pitchFamily="34" charset="0"/>
                <a:cs typeface="Times New Roman" panose="02020603050405020304" pitchFamily="18" charset="0"/>
              </a:rPr>
              <a:t>2 Thess 1,1</a:t>
            </a:r>
          </a:p>
        </p:txBody>
      </p:sp>
    </p:spTree>
    <p:extLst>
      <p:ext uri="{BB962C8B-B14F-4D97-AF65-F5344CB8AC3E}">
        <p14:creationId xmlns:p14="http://schemas.microsoft.com/office/powerpoint/2010/main" val="32415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2179744" y="4855618"/>
            <a:ext cx="7832529" cy="938719"/>
          </a:xfrm>
          <a:prstGeom prst="rect">
            <a:avLst/>
          </a:prstGeom>
          <a:noFill/>
        </p:spPr>
        <p:txBody>
          <a:bodyPr wrap="none" rtlCol="0">
            <a:spAutoFit/>
          </a:bodyPr>
          <a:lstStyle/>
          <a:p>
            <a:pPr algn="ctr"/>
            <a:r>
              <a:rPr lang="de-CH" sz="5500" b="1" dirty="0"/>
              <a:t>1.+2. Thessalonicher Teil 1</a:t>
            </a:r>
          </a:p>
        </p:txBody>
      </p:sp>
    </p:spTree>
    <p:extLst>
      <p:ext uri="{BB962C8B-B14F-4D97-AF65-F5344CB8AC3E}">
        <p14:creationId xmlns:p14="http://schemas.microsoft.com/office/powerpoint/2010/main" val="199474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1676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Verfasser</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5A3F324-2595-4AE0-AE9A-317F51CA520E}"/>
              </a:ext>
            </a:extLst>
          </p:cNvPr>
          <p:cNvSpPr/>
          <p:nvPr/>
        </p:nvSpPr>
        <p:spPr>
          <a:xfrm>
            <a:off x="902193" y="1595598"/>
            <a:ext cx="10624279" cy="1815882"/>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sondern, obwohl wir zuvor gelitten hatten und misshandelt worden waren in Philippi, wie ihr wisst, gewannen wir dennoch Freudigkeit in unserem Gott, euch das Evangelium Gottes zu verkünden unter viel Kampf." </a:t>
            </a:r>
            <a:r>
              <a:rPr lang="de-CH" sz="2800" dirty="0">
                <a:latin typeface="Calibri" panose="020F0502020204030204" pitchFamily="34" charset="0"/>
                <a:ea typeface="Calibri" panose="020F0502020204030204" pitchFamily="34" charset="0"/>
                <a:cs typeface="Times New Roman" panose="02020603050405020304" pitchFamily="18" charset="0"/>
              </a:rPr>
              <a:t>1 Thess 2,2</a:t>
            </a:r>
          </a:p>
        </p:txBody>
      </p:sp>
    </p:spTree>
    <p:extLst>
      <p:ext uri="{BB962C8B-B14F-4D97-AF65-F5344CB8AC3E}">
        <p14:creationId xmlns:p14="http://schemas.microsoft.com/office/powerpoint/2010/main" val="234936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733167"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Empfänger</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45AB82F-A5FA-459A-8A31-0FF726E98376}"/>
              </a:ext>
            </a:extLst>
          </p:cNvPr>
          <p:cNvSpPr/>
          <p:nvPr/>
        </p:nvSpPr>
        <p:spPr>
          <a:xfrm>
            <a:off x="902194" y="2005004"/>
            <a:ext cx="10026218" cy="954107"/>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Der Empfänger des Briefes ist die junge Gemeinde in der Stadt Thessalonich. </a:t>
            </a:r>
          </a:p>
        </p:txBody>
      </p:sp>
    </p:spTree>
    <p:extLst>
      <p:ext uri="{BB962C8B-B14F-4D97-AF65-F5344CB8AC3E}">
        <p14:creationId xmlns:p14="http://schemas.microsoft.com/office/powerpoint/2010/main" val="40886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bibelwissenschaft.de/fileadmin/buh_bibelmodul/media/wibi/image/pic_WILNT_thessaloniki3.JPG">
            <a:extLst>
              <a:ext uri="{FF2B5EF4-FFF2-40B4-BE49-F238E27FC236}">
                <a16:creationId xmlns:a16="http://schemas.microsoft.com/office/drawing/2014/main" id="{009181EC-0ADC-40BF-87ED-347D4EB43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17" y="565315"/>
            <a:ext cx="3790176" cy="284263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D0E5E62B-7F5A-4592-8B1C-50C5465F786D}"/>
              </a:ext>
            </a:extLst>
          </p:cNvPr>
          <p:cNvSpPr/>
          <p:nvPr/>
        </p:nvSpPr>
        <p:spPr>
          <a:xfrm>
            <a:off x="236732" y="3404256"/>
            <a:ext cx="3990975" cy="646331"/>
          </a:xfrm>
          <a:prstGeom prst="rect">
            <a:avLst/>
          </a:prstGeom>
        </p:spPr>
        <p:txBody>
          <a:bodyPr wrap="square">
            <a:spAutoFit/>
          </a:bodyPr>
          <a:lstStyle/>
          <a:p>
            <a:r>
              <a:rPr lang="de-DE" dirty="0">
                <a:latin typeface="Arial" panose="020B0604020202020204" pitchFamily="34" charset="0"/>
              </a:rPr>
              <a:t>Praetorium des römischen Statthalters an der Platia Dioikitiriou.</a:t>
            </a:r>
            <a:endParaRPr lang="de-CH" dirty="0"/>
          </a:p>
        </p:txBody>
      </p:sp>
      <p:pic>
        <p:nvPicPr>
          <p:cNvPr id="2054" name="Picture 6" descr="https://www.bibelwissenschaft.de/fileadmin/buh_bibelmodul/media/wibi/image/pic_WILNT_thessaloniki18.JPG">
            <a:extLst>
              <a:ext uri="{FF2B5EF4-FFF2-40B4-BE49-F238E27FC236}">
                <a16:creationId xmlns:a16="http://schemas.microsoft.com/office/drawing/2014/main" id="{236FC098-4A62-49F1-A527-6E89F3C77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167" y="565315"/>
            <a:ext cx="3790177" cy="2842633"/>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0B044DDD-61C6-4ABE-AF1A-5920E2152174}"/>
              </a:ext>
            </a:extLst>
          </p:cNvPr>
          <p:cNvSpPr/>
          <p:nvPr/>
        </p:nvSpPr>
        <p:spPr>
          <a:xfrm>
            <a:off x="4240247" y="3462556"/>
            <a:ext cx="3185552" cy="369332"/>
          </a:xfrm>
          <a:prstGeom prst="rect">
            <a:avLst/>
          </a:prstGeom>
        </p:spPr>
        <p:txBody>
          <a:bodyPr wrap="none">
            <a:spAutoFit/>
          </a:bodyPr>
          <a:lstStyle/>
          <a:p>
            <a:r>
              <a:rPr lang="de-CH" dirty="0">
                <a:latin typeface="Arial" panose="020B0604020202020204" pitchFamily="34" charset="0"/>
              </a:rPr>
              <a:t> Römische Agora mit Odeion.</a:t>
            </a:r>
            <a:endParaRPr lang="de-CH" dirty="0"/>
          </a:p>
        </p:txBody>
      </p:sp>
      <p:pic>
        <p:nvPicPr>
          <p:cNvPr id="2056" name="Picture 8" descr="https://www.bibelwissenschaft.de/fileadmin/buh_bibelmodul/media/wibi/image/pic_WILNT_thessaloniki19.JPG">
            <a:extLst>
              <a:ext uri="{FF2B5EF4-FFF2-40B4-BE49-F238E27FC236}">
                <a16:creationId xmlns:a16="http://schemas.microsoft.com/office/drawing/2014/main" id="{DDC9BEA5-EA63-4C43-80F1-EB4281BC6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005" y="565315"/>
            <a:ext cx="3790178" cy="284263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DD0D8F1E-C53F-48CD-9281-CD06C34238C3}"/>
              </a:ext>
            </a:extLst>
          </p:cNvPr>
          <p:cNvSpPr/>
          <p:nvPr/>
        </p:nvSpPr>
        <p:spPr>
          <a:xfrm>
            <a:off x="8278374" y="3470945"/>
            <a:ext cx="3990975" cy="646331"/>
          </a:xfrm>
          <a:prstGeom prst="rect">
            <a:avLst/>
          </a:prstGeom>
        </p:spPr>
        <p:txBody>
          <a:bodyPr wrap="square">
            <a:spAutoFit/>
          </a:bodyPr>
          <a:lstStyle/>
          <a:p>
            <a:r>
              <a:rPr lang="de-DE" dirty="0">
                <a:latin typeface="Arial" panose="020B0604020202020204" pitchFamily="34" charset="0"/>
              </a:rPr>
              <a:t>Südstoa mit darunter liegendem Cryptoporticus.</a:t>
            </a:r>
            <a:endParaRPr lang="de-CH" dirty="0"/>
          </a:p>
        </p:txBody>
      </p:sp>
      <p:pic>
        <p:nvPicPr>
          <p:cNvPr id="2060" name="Picture 12" descr="https://www.bibelwissenschaft.de/fileadmin/buh_bibelmodul/media/wibi/image/pic_WILNT_thessaloniki8.JPG">
            <a:extLst>
              <a:ext uri="{FF2B5EF4-FFF2-40B4-BE49-F238E27FC236}">
                <a16:creationId xmlns:a16="http://schemas.microsoft.com/office/drawing/2014/main" id="{90378FD6-656E-41B1-B367-E06D06066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17" y="4147141"/>
            <a:ext cx="3121269" cy="234095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8F42742B-405F-4A75-A502-AB77DCAD9CDC}"/>
              </a:ext>
            </a:extLst>
          </p:cNvPr>
          <p:cNvSpPr/>
          <p:nvPr/>
        </p:nvSpPr>
        <p:spPr>
          <a:xfrm>
            <a:off x="818841" y="6488093"/>
            <a:ext cx="1685077" cy="369332"/>
          </a:xfrm>
          <a:prstGeom prst="rect">
            <a:avLst/>
          </a:prstGeom>
        </p:spPr>
        <p:txBody>
          <a:bodyPr wrap="none">
            <a:spAutoFit/>
          </a:bodyPr>
          <a:lstStyle/>
          <a:p>
            <a:r>
              <a:rPr lang="de-CH" dirty="0">
                <a:latin typeface="Arial" panose="020B0604020202020204" pitchFamily="34" charset="0"/>
              </a:rPr>
              <a:t>Galeriusbogen</a:t>
            </a:r>
            <a:endParaRPr lang="de-CH" dirty="0"/>
          </a:p>
        </p:txBody>
      </p:sp>
    </p:spTree>
    <p:extLst>
      <p:ext uri="{BB962C8B-B14F-4D97-AF65-F5344CB8AC3E}">
        <p14:creationId xmlns:p14="http://schemas.microsoft.com/office/powerpoint/2010/main" val="39234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grammata.hypotheses.org/files/2017/07/Via_Egnatia-en-1024x838.jpg">
            <a:extLst>
              <a:ext uri="{FF2B5EF4-FFF2-40B4-BE49-F238E27FC236}">
                <a16:creationId xmlns:a16="http://schemas.microsoft.com/office/drawing/2014/main" id="{7FB84E3D-4550-473C-B556-478195C3A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80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b/b5/Kavala_egnatia_2.JPG/1920px-Kavala_egnatia_2.JPG">
            <a:extLst>
              <a:ext uri="{FF2B5EF4-FFF2-40B4-BE49-F238E27FC236}">
                <a16:creationId xmlns:a16="http://schemas.microsoft.com/office/drawing/2014/main" id="{CF69C5DF-CB39-42D7-9AFE-A53030359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865" y="2451476"/>
            <a:ext cx="6503254" cy="43355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2. bis 28. Juli. Apostelgeschichte 16 bis 21: Gott hat uns dazu berufen,  das Evangelium zu verkünden">
            <a:extLst>
              <a:ext uri="{FF2B5EF4-FFF2-40B4-BE49-F238E27FC236}">
                <a16:creationId xmlns:a16="http://schemas.microsoft.com/office/drawing/2014/main" id="{4C4A0C8A-F562-45CF-8CE9-429D0103C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56972" cy="636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190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4059</Words>
  <Application>Microsoft Office PowerPoint</Application>
  <PresentationFormat>Breitbild</PresentationFormat>
  <Paragraphs>317</Paragraphs>
  <Slides>40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40</vt:i4>
      </vt:variant>
    </vt:vector>
  </HeadingPairs>
  <TitlesOfParts>
    <vt:vector size="45" baseType="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Mätthu</cp:lastModifiedBy>
  <cp:revision>664</cp:revision>
  <cp:lastPrinted>2019-08-13T14:18:40Z</cp:lastPrinted>
  <dcterms:created xsi:type="dcterms:W3CDTF">2018-08-12T05:46:28Z</dcterms:created>
  <dcterms:modified xsi:type="dcterms:W3CDTF">2021-01-06T15:15:09Z</dcterms:modified>
</cp:coreProperties>
</file>