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9" r:id="rId3"/>
    <p:sldId id="456" r:id="rId4"/>
    <p:sldId id="488" r:id="rId5"/>
    <p:sldId id="489" r:id="rId6"/>
    <p:sldId id="492" r:id="rId7"/>
    <p:sldId id="497" r:id="rId8"/>
    <p:sldId id="498" r:id="rId9"/>
    <p:sldId id="499" r:id="rId10"/>
    <p:sldId id="500" r:id="rId11"/>
    <p:sldId id="504" r:id="rId12"/>
    <p:sldId id="505" r:id="rId13"/>
    <p:sldId id="506" r:id="rId14"/>
    <p:sldId id="507" r:id="rId15"/>
    <p:sldId id="490" r:id="rId16"/>
    <p:sldId id="480" r:id="rId17"/>
    <p:sldId id="493" r:id="rId18"/>
    <p:sldId id="508" r:id="rId19"/>
    <p:sldId id="509" r:id="rId20"/>
    <p:sldId id="478" r:id="rId21"/>
    <p:sldId id="494" r:id="rId22"/>
    <p:sldId id="529" r:id="rId23"/>
    <p:sldId id="530" r:id="rId24"/>
    <p:sldId id="510" r:id="rId25"/>
    <p:sldId id="531" r:id="rId26"/>
    <p:sldId id="481" r:id="rId27"/>
    <p:sldId id="495" r:id="rId28"/>
    <p:sldId id="532" r:id="rId29"/>
    <p:sldId id="533" r:id="rId30"/>
    <p:sldId id="534" r:id="rId31"/>
    <p:sldId id="535" r:id="rId32"/>
    <p:sldId id="511" r:id="rId33"/>
    <p:sldId id="482" r:id="rId34"/>
    <p:sldId id="496" r:id="rId35"/>
    <p:sldId id="536" r:id="rId36"/>
    <p:sldId id="537" r:id="rId37"/>
    <p:sldId id="538" r:id="rId38"/>
    <p:sldId id="491" r:id="rId39"/>
    <p:sldId id="514" r:id="rId40"/>
    <p:sldId id="516" r:id="rId41"/>
    <p:sldId id="515" r:id="rId42"/>
    <p:sldId id="517" r:id="rId43"/>
    <p:sldId id="518" r:id="rId44"/>
    <p:sldId id="519" r:id="rId45"/>
    <p:sldId id="520" r:id="rId46"/>
    <p:sldId id="521" r:id="rId47"/>
    <p:sldId id="522" r:id="rId48"/>
    <p:sldId id="523" r:id="rId49"/>
    <p:sldId id="524" r:id="rId50"/>
    <p:sldId id="525" r:id="rId51"/>
    <p:sldId id="526" r:id="rId52"/>
    <p:sldId id="527" r:id="rId53"/>
    <p:sldId id="528" r:id="rId54"/>
    <p:sldId id="539" r:id="rId55"/>
    <p:sldId id="479" r:id="rId56"/>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autoAdjust="0"/>
  </p:normalViewPr>
  <p:slideViewPr>
    <p:cSldViewPr snapToGrid="0">
      <p:cViewPr varScale="1">
        <p:scale>
          <a:sx n="109" d="100"/>
          <a:sy n="109" d="100"/>
        </p:scale>
        <p:origin x="120" y="366"/>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01.09.2020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01.09.2020</a:t>
            </a:fld>
            <a:endParaRPr lang="de-CH"/>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01.09.2020</a:t>
            </a:fld>
            <a:endParaRPr lang="de-CH"/>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853273" y="4855618"/>
            <a:ext cx="4485460" cy="938719"/>
          </a:xfrm>
          <a:prstGeom prst="rect">
            <a:avLst/>
          </a:prstGeom>
          <a:noFill/>
        </p:spPr>
        <p:txBody>
          <a:bodyPr wrap="none" rtlCol="0">
            <a:spAutoFit/>
          </a:bodyPr>
          <a:lstStyle/>
          <a:p>
            <a:pPr algn="ctr"/>
            <a:r>
              <a:rPr lang="de-CH" sz="5500" b="1" dirty="0"/>
              <a:t>Philipper Teil 2</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a:t>
            </a:r>
            <a:r>
              <a:rPr lang="de-CH" sz="2800" dirty="0">
                <a:highlight>
                  <a:srgbClr val="00FFFF"/>
                </a:highlight>
              </a:rPr>
              <a:t>entäußerte</a:t>
            </a:r>
            <a:r>
              <a:rPr lang="de-CH" sz="2800" dirty="0"/>
              <a:t> sich selbst, nahm die </a:t>
            </a:r>
            <a:r>
              <a:rPr lang="de-CH" sz="2800" dirty="0">
                <a:highlight>
                  <a:srgbClr val="00FFFF"/>
                </a:highlight>
              </a:rPr>
              <a:t>Gestalt eines Knechtes</a:t>
            </a:r>
            <a:r>
              <a:rPr lang="de-CH" sz="2800" dirty="0"/>
              <a:t> an und </a:t>
            </a:r>
            <a:r>
              <a:rPr lang="de-CH" sz="2800" dirty="0">
                <a:highlight>
                  <a:srgbClr val="00FFFF"/>
                </a:highlight>
              </a:rPr>
              <a:t>wurde wie die Menschen</a:t>
            </a:r>
            <a:r>
              <a:rPr lang="de-CH" sz="2800" dirty="0"/>
              <a:t>; und in seiner äußeren Erscheinung als ein Mensch erfunden, erniedrigte er sich selbst und wurde gehorsam bis zum Tod, ja bis zum Tod am Kreuz." Phil 2,6-8</a:t>
            </a:r>
          </a:p>
        </p:txBody>
      </p:sp>
    </p:spTree>
    <p:extLst>
      <p:ext uri="{BB962C8B-B14F-4D97-AF65-F5344CB8AC3E}">
        <p14:creationId xmlns:p14="http://schemas.microsoft.com/office/powerpoint/2010/main" val="4091625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a:t>
            </a:r>
            <a:r>
              <a:rPr lang="de-CH" sz="2800" dirty="0">
                <a:highlight>
                  <a:srgbClr val="00FFFF"/>
                </a:highlight>
              </a:rPr>
              <a:t>entäußerte</a:t>
            </a:r>
            <a:r>
              <a:rPr lang="de-CH" sz="2800" dirty="0"/>
              <a:t> sich selbst, nahm die </a:t>
            </a:r>
            <a:r>
              <a:rPr lang="de-CH" sz="2800" dirty="0">
                <a:highlight>
                  <a:srgbClr val="00FFFF"/>
                </a:highlight>
              </a:rPr>
              <a:t>Gestalt eines Knechtes</a:t>
            </a:r>
            <a:r>
              <a:rPr lang="de-CH" sz="2800" dirty="0"/>
              <a:t> an und </a:t>
            </a:r>
            <a:r>
              <a:rPr lang="de-CH" sz="2800" dirty="0">
                <a:highlight>
                  <a:srgbClr val="00FFFF"/>
                </a:highlight>
              </a:rPr>
              <a:t>wurde wie die Menschen</a:t>
            </a:r>
            <a:r>
              <a:rPr lang="de-CH" sz="2800" dirty="0"/>
              <a:t>; und in </a:t>
            </a:r>
            <a:r>
              <a:rPr lang="de-CH" sz="2800" dirty="0">
                <a:highlight>
                  <a:srgbClr val="00FFFF"/>
                </a:highlight>
              </a:rPr>
              <a:t>seiner äußeren Erscheinung als ein Mensch erfunden</a:t>
            </a:r>
            <a:r>
              <a:rPr lang="de-CH" sz="2800" dirty="0"/>
              <a:t>, erniedrigte er sich selbst und wurde gehorsam bis zum Tod, ja bis zum Tod am Kreuz." Phil 2,6-8</a:t>
            </a:r>
          </a:p>
        </p:txBody>
      </p:sp>
    </p:spTree>
    <p:extLst>
      <p:ext uri="{BB962C8B-B14F-4D97-AF65-F5344CB8AC3E}">
        <p14:creationId xmlns:p14="http://schemas.microsoft.com/office/powerpoint/2010/main" val="2422298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a:t>
            </a:r>
            <a:r>
              <a:rPr lang="de-CH" sz="2800" dirty="0">
                <a:highlight>
                  <a:srgbClr val="00FFFF"/>
                </a:highlight>
              </a:rPr>
              <a:t>entäußerte</a:t>
            </a:r>
            <a:r>
              <a:rPr lang="de-CH" sz="2800" dirty="0"/>
              <a:t> sich selbst, nahm die </a:t>
            </a:r>
            <a:r>
              <a:rPr lang="de-CH" sz="2800" dirty="0">
                <a:highlight>
                  <a:srgbClr val="00FFFF"/>
                </a:highlight>
              </a:rPr>
              <a:t>Gestalt eines Knechtes</a:t>
            </a:r>
            <a:r>
              <a:rPr lang="de-CH" sz="2800" dirty="0"/>
              <a:t> an und </a:t>
            </a:r>
            <a:r>
              <a:rPr lang="de-CH" sz="2800" dirty="0">
                <a:highlight>
                  <a:srgbClr val="00FFFF"/>
                </a:highlight>
              </a:rPr>
              <a:t>wurde wie die Menschen</a:t>
            </a:r>
            <a:r>
              <a:rPr lang="de-CH" sz="2800" dirty="0"/>
              <a:t>; und in </a:t>
            </a:r>
            <a:r>
              <a:rPr lang="de-CH" sz="2800" dirty="0">
                <a:highlight>
                  <a:srgbClr val="00FFFF"/>
                </a:highlight>
              </a:rPr>
              <a:t>seiner äußeren Erscheinung als ein Mensch erfunden</a:t>
            </a:r>
            <a:r>
              <a:rPr lang="de-CH" sz="2800" dirty="0"/>
              <a:t>, </a:t>
            </a:r>
            <a:r>
              <a:rPr lang="de-CH" sz="2800" dirty="0">
                <a:highlight>
                  <a:srgbClr val="00FFFF"/>
                </a:highlight>
              </a:rPr>
              <a:t>erniedrigte er sich selbst</a:t>
            </a:r>
            <a:r>
              <a:rPr lang="de-CH" sz="2800" dirty="0"/>
              <a:t> und wurde gehorsam bis zum Tod, ja bis zum Tod am Kreuz." Phil 2,6-8</a:t>
            </a:r>
          </a:p>
        </p:txBody>
      </p:sp>
    </p:spTree>
    <p:extLst>
      <p:ext uri="{BB962C8B-B14F-4D97-AF65-F5344CB8AC3E}">
        <p14:creationId xmlns:p14="http://schemas.microsoft.com/office/powerpoint/2010/main" val="1861264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a:t>
            </a:r>
            <a:r>
              <a:rPr lang="de-CH" sz="2800" dirty="0">
                <a:highlight>
                  <a:srgbClr val="00FFFF"/>
                </a:highlight>
              </a:rPr>
              <a:t>entäußerte</a:t>
            </a:r>
            <a:r>
              <a:rPr lang="de-CH" sz="2800" dirty="0"/>
              <a:t> sich selbst, nahm die </a:t>
            </a:r>
            <a:r>
              <a:rPr lang="de-CH" sz="2800" dirty="0">
                <a:highlight>
                  <a:srgbClr val="00FFFF"/>
                </a:highlight>
              </a:rPr>
              <a:t>Gestalt eines Knechtes</a:t>
            </a:r>
            <a:r>
              <a:rPr lang="de-CH" sz="2800" dirty="0"/>
              <a:t> an und </a:t>
            </a:r>
            <a:r>
              <a:rPr lang="de-CH" sz="2800" dirty="0">
                <a:highlight>
                  <a:srgbClr val="00FFFF"/>
                </a:highlight>
              </a:rPr>
              <a:t>wurde wie die Menschen</a:t>
            </a:r>
            <a:r>
              <a:rPr lang="de-CH" sz="2800" dirty="0"/>
              <a:t>; und in </a:t>
            </a:r>
            <a:r>
              <a:rPr lang="de-CH" sz="2800" dirty="0">
                <a:highlight>
                  <a:srgbClr val="00FFFF"/>
                </a:highlight>
              </a:rPr>
              <a:t>seiner äußeren Erscheinung als ein Mensch erfunden</a:t>
            </a:r>
            <a:r>
              <a:rPr lang="de-CH" sz="2800" dirty="0"/>
              <a:t>, </a:t>
            </a:r>
            <a:r>
              <a:rPr lang="de-CH" sz="2800" dirty="0">
                <a:highlight>
                  <a:srgbClr val="00FFFF"/>
                </a:highlight>
              </a:rPr>
              <a:t>erniedrigte er sich selbst</a:t>
            </a:r>
            <a:r>
              <a:rPr lang="de-CH" sz="2800" dirty="0"/>
              <a:t> und wurde </a:t>
            </a:r>
            <a:r>
              <a:rPr lang="de-CH" sz="2800" dirty="0">
                <a:highlight>
                  <a:srgbClr val="00FFFF"/>
                </a:highlight>
              </a:rPr>
              <a:t>gehorsam bis zum Tod</a:t>
            </a:r>
            <a:r>
              <a:rPr lang="de-CH" sz="2800" dirty="0"/>
              <a:t>, ja bis zum Tod am Kreuz." Phil 2,6-8</a:t>
            </a:r>
          </a:p>
        </p:txBody>
      </p:sp>
    </p:spTree>
    <p:extLst>
      <p:ext uri="{BB962C8B-B14F-4D97-AF65-F5344CB8AC3E}">
        <p14:creationId xmlns:p14="http://schemas.microsoft.com/office/powerpoint/2010/main" val="73836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a:t>
            </a:r>
            <a:r>
              <a:rPr lang="de-CH" sz="2800" dirty="0">
                <a:highlight>
                  <a:srgbClr val="00FFFF"/>
                </a:highlight>
              </a:rPr>
              <a:t>entäußerte</a:t>
            </a:r>
            <a:r>
              <a:rPr lang="de-CH" sz="2800" dirty="0"/>
              <a:t> sich selbst, nahm die </a:t>
            </a:r>
            <a:r>
              <a:rPr lang="de-CH" sz="2800" dirty="0">
                <a:highlight>
                  <a:srgbClr val="00FFFF"/>
                </a:highlight>
              </a:rPr>
              <a:t>Gestalt eines Knechtes</a:t>
            </a:r>
            <a:r>
              <a:rPr lang="de-CH" sz="2800" dirty="0"/>
              <a:t> an und </a:t>
            </a:r>
            <a:r>
              <a:rPr lang="de-CH" sz="2800" dirty="0">
                <a:highlight>
                  <a:srgbClr val="00FFFF"/>
                </a:highlight>
              </a:rPr>
              <a:t>wurde wie die Menschen</a:t>
            </a:r>
            <a:r>
              <a:rPr lang="de-CH" sz="2800" dirty="0"/>
              <a:t>; und in </a:t>
            </a:r>
            <a:r>
              <a:rPr lang="de-CH" sz="2800" dirty="0">
                <a:highlight>
                  <a:srgbClr val="00FFFF"/>
                </a:highlight>
              </a:rPr>
              <a:t>seiner äußeren Erscheinung als ein Mensch erfunden</a:t>
            </a:r>
            <a:r>
              <a:rPr lang="de-CH" sz="2800" dirty="0"/>
              <a:t>, </a:t>
            </a:r>
            <a:r>
              <a:rPr lang="de-CH" sz="2800" dirty="0">
                <a:highlight>
                  <a:srgbClr val="00FFFF"/>
                </a:highlight>
              </a:rPr>
              <a:t>erniedrigte er sich selbst</a:t>
            </a:r>
            <a:r>
              <a:rPr lang="de-CH" sz="2800" dirty="0"/>
              <a:t> und wurde </a:t>
            </a:r>
            <a:r>
              <a:rPr lang="de-CH" sz="2800" dirty="0">
                <a:highlight>
                  <a:srgbClr val="00FFFF"/>
                </a:highlight>
              </a:rPr>
              <a:t>gehorsam bis zum Tod</a:t>
            </a:r>
            <a:r>
              <a:rPr lang="de-CH" sz="2800" dirty="0"/>
              <a:t>, ja bis zum </a:t>
            </a:r>
            <a:r>
              <a:rPr lang="de-CH" sz="2800" dirty="0">
                <a:highlight>
                  <a:srgbClr val="00FFFF"/>
                </a:highlight>
              </a:rPr>
              <a:t>Tod am Kreuz</a:t>
            </a:r>
            <a:r>
              <a:rPr lang="de-CH" sz="2800" dirty="0"/>
              <a:t>." Phil 2,6-8</a:t>
            </a:r>
          </a:p>
        </p:txBody>
      </p:sp>
    </p:spTree>
    <p:extLst>
      <p:ext uri="{BB962C8B-B14F-4D97-AF65-F5344CB8AC3E}">
        <p14:creationId xmlns:p14="http://schemas.microsoft.com/office/powerpoint/2010/main" val="15227534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47CCA86-CEF9-4352-A0AD-71E8276D62FE}"/>
              </a:ext>
            </a:extLst>
          </p:cNvPr>
          <p:cNvGraphicFramePr>
            <a:graphicFrameLocks noGrp="1"/>
          </p:cNvGraphicFramePr>
          <p:nvPr>
            <p:extLst>
              <p:ext uri="{D42A27DB-BD31-4B8C-83A1-F6EECF244321}">
                <p14:modId xmlns:p14="http://schemas.microsoft.com/office/powerpoint/2010/main" val="2615851922"/>
              </p:ext>
            </p:extLst>
          </p:nvPr>
        </p:nvGraphicFramePr>
        <p:xfrm>
          <a:off x="2350315" y="471879"/>
          <a:ext cx="7491369" cy="5914242"/>
        </p:xfrm>
        <a:graphic>
          <a:graphicData uri="http://schemas.openxmlformats.org/drawingml/2006/table">
            <a:tbl>
              <a:tblPr firstRow="1" firstCol="1" bandRow="1">
                <a:tableStyleId>{5C22544A-7EE6-4342-B048-85BDC9FD1C3A}</a:tableStyleId>
              </a:tblPr>
              <a:tblGrid>
                <a:gridCol w="5503178">
                  <a:extLst>
                    <a:ext uri="{9D8B030D-6E8A-4147-A177-3AD203B41FA5}">
                      <a16:colId xmlns:a16="http://schemas.microsoft.com/office/drawing/2014/main" val="824060413"/>
                    </a:ext>
                  </a:extLst>
                </a:gridCol>
                <a:gridCol w="1988191">
                  <a:extLst>
                    <a:ext uri="{9D8B030D-6E8A-4147-A177-3AD203B41FA5}">
                      <a16:colId xmlns:a16="http://schemas.microsoft.com/office/drawing/2014/main" val="4006486168"/>
                    </a:ext>
                  </a:extLst>
                </a:gridCol>
              </a:tblGrid>
              <a:tr h="657138">
                <a:tc>
                  <a:txBody>
                    <a:bodyPr/>
                    <a:lstStyle/>
                    <a:p>
                      <a:pPr>
                        <a:spcAft>
                          <a:spcPts val="0"/>
                        </a:spcAft>
                      </a:pPr>
                      <a:r>
                        <a:rPr lang="de-CH" sz="2800" b="0" dirty="0">
                          <a:solidFill>
                            <a:schemeClr val="tx1"/>
                          </a:solidFill>
                          <a:effectLst/>
                        </a:rPr>
                        <a:t>Die Person Jesus Christus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tc>
                  <a:txBody>
                    <a:bodyPr/>
                    <a:lstStyle/>
                    <a:p>
                      <a:pPr>
                        <a:spcAft>
                          <a:spcPts val="0"/>
                        </a:spcAft>
                      </a:pPr>
                      <a:r>
                        <a:rPr lang="de-CH" sz="2800" b="0" dirty="0">
                          <a:solidFill>
                            <a:schemeClr val="tx1"/>
                          </a:solidFill>
                          <a:effectLst/>
                        </a:rPr>
                        <a:t>Bibelstelle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solidFill>
                  </a:tcPr>
                </a:tc>
                <a:extLst>
                  <a:ext uri="{0D108BD9-81ED-4DB2-BD59-A6C34878D82A}">
                    <a16:rowId xmlns:a16="http://schemas.microsoft.com/office/drawing/2014/main" val="3141229013"/>
                  </a:ext>
                </a:extLst>
              </a:tr>
              <a:tr h="657138">
                <a:tc>
                  <a:txBody>
                    <a:bodyPr/>
                    <a:lstStyle/>
                    <a:p>
                      <a:pPr>
                        <a:spcAft>
                          <a:spcPts val="0"/>
                        </a:spcAft>
                      </a:pPr>
                      <a:r>
                        <a:rPr lang="de-CH" sz="2800" b="0" dirty="0">
                          <a:solidFill>
                            <a:schemeClr val="tx1"/>
                          </a:solidFill>
                          <a:effectLst/>
                        </a:rPr>
                        <a:t>Seine Göttlichkeit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spcAft>
                          <a:spcPts val="0"/>
                        </a:spcAft>
                      </a:pPr>
                      <a:r>
                        <a:rPr lang="de-CH" sz="2800" b="0" dirty="0">
                          <a:solidFill>
                            <a:schemeClr val="tx1"/>
                          </a:solidFill>
                          <a:effectLst/>
                        </a:rPr>
                        <a:t>2,6a</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extLst>
                  <a:ext uri="{0D108BD9-81ED-4DB2-BD59-A6C34878D82A}">
                    <a16:rowId xmlns:a16="http://schemas.microsoft.com/office/drawing/2014/main" val="1303723636"/>
                  </a:ext>
                </a:extLst>
              </a:tr>
              <a:tr h="657138">
                <a:tc>
                  <a:txBody>
                    <a:bodyPr/>
                    <a:lstStyle/>
                    <a:p>
                      <a:pPr>
                        <a:spcAft>
                          <a:spcPts val="0"/>
                        </a:spcAft>
                      </a:pPr>
                      <a:r>
                        <a:rPr lang="de-CH" sz="2800" b="0" dirty="0">
                          <a:solidFill>
                            <a:schemeClr val="tx1"/>
                          </a:solidFill>
                          <a:effectLst/>
                        </a:rPr>
                        <a:t>Seine Gottgleichheit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pPr>
                        <a:spcAft>
                          <a:spcPts val="0"/>
                        </a:spcAft>
                      </a:pPr>
                      <a:r>
                        <a:rPr lang="de-CH" sz="2800" b="0" dirty="0">
                          <a:solidFill>
                            <a:schemeClr val="tx1"/>
                          </a:solidFill>
                          <a:effectLst/>
                        </a:rPr>
                        <a:t>2,6b</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1626514976"/>
                  </a:ext>
                </a:extLst>
              </a:tr>
              <a:tr h="657138">
                <a:tc>
                  <a:txBody>
                    <a:bodyPr/>
                    <a:lstStyle/>
                    <a:p>
                      <a:pPr>
                        <a:spcAft>
                          <a:spcPts val="0"/>
                        </a:spcAft>
                      </a:pPr>
                      <a:r>
                        <a:rPr lang="de-CH" sz="2800" b="0" dirty="0">
                          <a:solidFill>
                            <a:schemeClr val="tx1"/>
                          </a:solidFill>
                          <a:effectLst/>
                        </a:rPr>
                        <a:t>Seine Menschwerdung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spcAft>
                          <a:spcPts val="0"/>
                        </a:spcAft>
                      </a:pPr>
                      <a:r>
                        <a:rPr lang="de-CH" sz="2800" b="0" dirty="0">
                          <a:solidFill>
                            <a:schemeClr val="tx1"/>
                          </a:solidFill>
                          <a:effectLst/>
                        </a:rPr>
                        <a:t>2,7</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extLst>
                  <a:ext uri="{0D108BD9-81ED-4DB2-BD59-A6C34878D82A}">
                    <a16:rowId xmlns:a16="http://schemas.microsoft.com/office/drawing/2014/main" val="920262700"/>
                  </a:ext>
                </a:extLst>
              </a:tr>
              <a:tr h="657138">
                <a:tc>
                  <a:txBody>
                    <a:bodyPr/>
                    <a:lstStyle/>
                    <a:p>
                      <a:pPr>
                        <a:spcAft>
                          <a:spcPts val="0"/>
                        </a:spcAft>
                      </a:pPr>
                      <a:r>
                        <a:rPr lang="de-CH" sz="2800" b="0" dirty="0">
                          <a:solidFill>
                            <a:schemeClr val="tx1"/>
                          </a:solidFill>
                          <a:effectLst/>
                        </a:rPr>
                        <a:t>Sein Sterben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pPr>
                        <a:spcAft>
                          <a:spcPts val="0"/>
                        </a:spcAft>
                      </a:pPr>
                      <a:r>
                        <a:rPr lang="de-CH" sz="2800" b="0">
                          <a:solidFill>
                            <a:schemeClr val="tx1"/>
                          </a:solidFill>
                          <a:effectLst/>
                        </a:rPr>
                        <a:t>2,8</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3127392705"/>
                  </a:ext>
                </a:extLst>
              </a:tr>
              <a:tr h="657138">
                <a:tc>
                  <a:txBody>
                    <a:bodyPr/>
                    <a:lstStyle/>
                    <a:p>
                      <a:pPr>
                        <a:spcAft>
                          <a:spcPts val="0"/>
                        </a:spcAft>
                      </a:pPr>
                      <a:r>
                        <a:rPr lang="de-CH" sz="2800" b="0" dirty="0">
                          <a:solidFill>
                            <a:schemeClr val="tx1"/>
                          </a:solidFill>
                          <a:effectLst/>
                        </a:rPr>
                        <a:t>Seine Auferstehung</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spcAft>
                          <a:spcPts val="0"/>
                        </a:spcAft>
                      </a:pPr>
                      <a:r>
                        <a:rPr lang="de-CH" sz="2800" b="0" dirty="0">
                          <a:solidFill>
                            <a:schemeClr val="tx1"/>
                          </a:solidFill>
                          <a:effectLst/>
                        </a:rPr>
                        <a:t>3,10</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extLst>
                  <a:ext uri="{0D108BD9-81ED-4DB2-BD59-A6C34878D82A}">
                    <a16:rowId xmlns:a16="http://schemas.microsoft.com/office/drawing/2014/main" val="853531220"/>
                  </a:ext>
                </a:extLst>
              </a:tr>
              <a:tr h="657138">
                <a:tc>
                  <a:txBody>
                    <a:bodyPr/>
                    <a:lstStyle/>
                    <a:p>
                      <a:pPr>
                        <a:spcAft>
                          <a:spcPts val="0"/>
                        </a:spcAft>
                      </a:pPr>
                      <a:r>
                        <a:rPr lang="de-CH" sz="2800" b="0">
                          <a:solidFill>
                            <a:schemeClr val="tx1"/>
                          </a:solidFill>
                          <a:effectLst/>
                        </a:rPr>
                        <a:t>Seine Herrlichkeit</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pPr>
                        <a:spcAft>
                          <a:spcPts val="0"/>
                        </a:spcAft>
                      </a:pPr>
                      <a:r>
                        <a:rPr lang="de-CH" sz="2800" b="0" dirty="0">
                          <a:solidFill>
                            <a:schemeClr val="tx1"/>
                          </a:solidFill>
                          <a:effectLst/>
                        </a:rPr>
                        <a:t>2,9</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3664444589"/>
                  </a:ext>
                </a:extLst>
              </a:tr>
              <a:tr h="657138">
                <a:tc>
                  <a:txBody>
                    <a:bodyPr/>
                    <a:lstStyle/>
                    <a:p>
                      <a:pPr>
                        <a:spcAft>
                          <a:spcPts val="0"/>
                        </a:spcAft>
                      </a:pPr>
                      <a:r>
                        <a:rPr lang="de-CH" sz="2800" b="0" dirty="0">
                          <a:solidFill>
                            <a:schemeClr val="tx1"/>
                          </a:solidFill>
                          <a:effectLst/>
                        </a:rPr>
                        <a:t>Sein Herrscherrecht</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tc>
                  <a:txBody>
                    <a:bodyPr/>
                    <a:lstStyle/>
                    <a:p>
                      <a:pPr>
                        <a:spcAft>
                          <a:spcPts val="0"/>
                        </a:spcAft>
                      </a:pPr>
                      <a:r>
                        <a:rPr lang="de-CH" sz="2800" b="0" dirty="0">
                          <a:solidFill>
                            <a:schemeClr val="tx1"/>
                          </a:solidFill>
                          <a:effectLst/>
                        </a:rPr>
                        <a:t>2,10-11</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tx2">
                        <a:lumMod val="40000"/>
                        <a:lumOff val="60000"/>
                      </a:schemeClr>
                    </a:solidFill>
                  </a:tcPr>
                </a:tc>
                <a:extLst>
                  <a:ext uri="{0D108BD9-81ED-4DB2-BD59-A6C34878D82A}">
                    <a16:rowId xmlns:a16="http://schemas.microsoft.com/office/drawing/2014/main" val="4236232029"/>
                  </a:ext>
                </a:extLst>
              </a:tr>
              <a:tr h="657138">
                <a:tc>
                  <a:txBody>
                    <a:bodyPr/>
                    <a:lstStyle/>
                    <a:p>
                      <a:pPr>
                        <a:spcAft>
                          <a:spcPts val="0"/>
                        </a:spcAft>
                      </a:pPr>
                      <a:r>
                        <a:rPr lang="de-CH" sz="2800" b="0">
                          <a:solidFill>
                            <a:schemeClr val="tx1"/>
                          </a:solidFill>
                          <a:effectLst/>
                        </a:rPr>
                        <a:t>Seine Wiederkunft</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tc>
                  <a:txBody>
                    <a:bodyPr/>
                    <a:lstStyle/>
                    <a:p>
                      <a:pPr>
                        <a:spcAft>
                          <a:spcPts val="0"/>
                        </a:spcAft>
                      </a:pPr>
                      <a:r>
                        <a:rPr lang="de-CH" sz="2800" b="0" dirty="0">
                          <a:solidFill>
                            <a:schemeClr val="tx1"/>
                          </a:solidFill>
                          <a:effectLst/>
                        </a:rPr>
                        <a:t>3,20</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40000"/>
                        <a:lumOff val="60000"/>
                      </a:schemeClr>
                    </a:solidFill>
                  </a:tcPr>
                </a:tc>
                <a:extLst>
                  <a:ext uri="{0D108BD9-81ED-4DB2-BD59-A6C34878D82A}">
                    <a16:rowId xmlns:a16="http://schemas.microsoft.com/office/drawing/2014/main" val="2896643829"/>
                  </a:ext>
                </a:extLst>
              </a:tr>
            </a:tbl>
          </a:graphicData>
        </a:graphic>
      </p:graphicFrame>
    </p:spTree>
    <p:extLst>
      <p:ext uri="{BB962C8B-B14F-4D97-AF65-F5344CB8AC3E}">
        <p14:creationId xmlns:p14="http://schemas.microsoft.com/office/powerpoint/2010/main" val="3705958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79ED636-8CFE-4B25-94E3-73914E6FE5C9}"/>
              </a:ext>
            </a:extLst>
          </p:cNvPr>
          <p:cNvGraphicFramePr>
            <a:graphicFrameLocks noGrp="1"/>
          </p:cNvGraphicFramePr>
          <p:nvPr>
            <p:extLst>
              <p:ext uri="{D42A27DB-BD31-4B8C-83A1-F6EECF244321}">
                <p14:modId xmlns:p14="http://schemas.microsoft.com/office/powerpoint/2010/main" val="1449957107"/>
              </p:ext>
            </p:extLst>
          </p:nvPr>
        </p:nvGraphicFramePr>
        <p:xfrm>
          <a:off x="595618" y="463493"/>
          <a:ext cx="11182525" cy="3013970"/>
        </p:xfrm>
        <a:graphic>
          <a:graphicData uri="http://schemas.openxmlformats.org/drawingml/2006/table">
            <a:tbl>
              <a:tblPr firstRow="1" firstCol="1" bandRow="1">
                <a:tableStyleId>{5C22544A-7EE6-4342-B048-85BDC9FD1C3A}</a:tableStyleId>
              </a:tblPr>
              <a:tblGrid>
                <a:gridCol w="5327600">
                  <a:extLst>
                    <a:ext uri="{9D8B030D-6E8A-4147-A177-3AD203B41FA5}">
                      <a16:colId xmlns:a16="http://schemas.microsoft.com/office/drawing/2014/main" val="6063894"/>
                    </a:ext>
                  </a:extLst>
                </a:gridCol>
                <a:gridCol w="1484260">
                  <a:extLst>
                    <a:ext uri="{9D8B030D-6E8A-4147-A177-3AD203B41FA5}">
                      <a16:colId xmlns:a16="http://schemas.microsoft.com/office/drawing/2014/main" val="1062890023"/>
                    </a:ext>
                  </a:extLst>
                </a:gridCol>
                <a:gridCol w="1778466">
                  <a:extLst>
                    <a:ext uri="{9D8B030D-6E8A-4147-A177-3AD203B41FA5}">
                      <a16:colId xmlns:a16="http://schemas.microsoft.com/office/drawing/2014/main" val="566695384"/>
                    </a:ext>
                  </a:extLst>
                </a:gridCol>
                <a:gridCol w="2592199">
                  <a:extLst>
                    <a:ext uri="{9D8B030D-6E8A-4147-A177-3AD203B41FA5}">
                      <a16:colId xmlns:a16="http://schemas.microsoft.com/office/drawing/2014/main" val="2401042898"/>
                    </a:ext>
                  </a:extLst>
                </a:gridCol>
              </a:tblGrid>
              <a:tr h="226826">
                <a:tc>
                  <a:txBody>
                    <a:bodyPr/>
                    <a:lstStyle/>
                    <a:p>
                      <a:pPr>
                        <a:spcAft>
                          <a:spcPts val="0"/>
                        </a:spcAft>
                      </a:pPr>
                      <a:r>
                        <a:rPr lang="de-CH" sz="2800" b="1">
                          <a:solidFill>
                            <a:schemeClr val="tx1"/>
                          </a:solidFill>
                          <a:effectLst/>
                        </a:rPr>
                        <a:t>Christus – Mein Leben</a:t>
                      </a:r>
                      <a:endParaRPr lang="de-CH" sz="2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dirty="0">
                          <a:solidFill>
                            <a:schemeClr val="tx1"/>
                          </a:solidFill>
                          <a:effectLst/>
                        </a:rPr>
                        <a:t>1,1-30</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a:solidFill>
                            <a:schemeClr val="tx1"/>
                          </a:solidFill>
                          <a:effectLst/>
                        </a:rPr>
                        <a:t>Freude im Leiden</a:t>
                      </a:r>
                      <a:endParaRPr lang="de-CH" sz="2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dirty="0">
                          <a:solidFill>
                            <a:schemeClr val="tx1"/>
                          </a:solidFill>
                          <a:effectLst/>
                        </a:rPr>
                        <a:t>Christus verherrlichen (1,20)</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3731555489"/>
                  </a:ext>
                </a:extLst>
              </a:tr>
              <a:tr h="226826">
                <a:tc>
                  <a:txBody>
                    <a:bodyPr/>
                    <a:lstStyle/>
                    <a:p>
                      <a:pPr>
                        <a:spcAft>
                          <a:spcPts val="0"/>
                        </a:spcAft>
                      </a:pPr>
                      <a:r>
                        <a:rPr lang="de-CH" sz="2800" b="0">
                          <a:solidFill>
                            <a:schemeClr val="tx1"/>
                          </a:solidFill>
                          <a:effectLst/>
                        </a:rPr>
                        <a:t>Verfasser- Empfänger- Gruss</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dirty="0">
                          <a:solidFill>
                            <a:schemeClr val="tx1"/>
                          </a:solidFill>
                          <a:effectLst/>
                        </a:rPr>
                        <a:t>1,1-2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44853927"/>
                  </a:ext>
                </a:extLst>
              </a:tr>
              <a:tr h="226826">
                <a:tc>
                  <a:txBody>
                    <a:bodyPr/>
                    <a:lstStyle/>
                    <a:p>
                      <a:pPr>
                        <a:spcAft>
                          <a:spcPts val="0"/>
                        </a:spcAft>
                      </a:pPr>
                      <a:r>
                        <a:rPr lang="de-CH" sz="2800" b="0">
                          <a:solidFill>
                            <a:schemeClr val="tx1"/>
                          </a:solidFill>
                          <a:effectLst/>
                        </a:rPr>
                        <a:t>Dank und Fürbitte für die Gemeinde</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1,3-11</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243857224"/>
                  </a:ext>
                </a:extLst>
              </a:tr>
              <a:tr h="453650">
                <a:tc>
                  <a:txBody>
                    <a:bodyPr/>
                    <a:lstStyle/>
                    <a:p>
                      <a:pPr>
                        <a:spcAft>
                          <a:spcPts val="0"/>
                        </a:spcAft>
                      </a:pPr>
                      <a:r>
                        <a:rPr lang="de-CH" sz="2800" b="0" dirty="0">
                          <a:solidFill>
                            <a:schemeClr val="tx1"/>
                          </a:solidFill>
                          <a:effectLst/>
                        </a:rPr>
                        <a:t>Leiden und Evangelisation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dirty="0">
                          <a:solidFill>
                            <a:schemeClr val="tx1"/>
                          </a:solidFill>
                          <a:effectLst/>
                        </a:rPr>
                        <a:t>1,12-30</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dirty="0">
                          <a:solidFill>
                            <a:schemeClr val="tx1"/>
                          </a:solidFill>
                          <a:effectLst/>
                        </a:rPr>
                        <a:t> </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2687628931"/>
                  </a:ext>
                </a:extLst>
              </a:tr>
            </a:tbl>
          </a:graphicData>
        </a:graphic>
      </p:graphicFrame>
    </p:spTree>
    <p:extLst>
      <p:ext uri="{BB962C8B-B14F-4D97-AF65-F5344CB8AC3E}">
        <p14:creationId xmlns:p14="http://schemas.microsoft.com/office/powerpoint/2010/main" val="27700613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Leben</a:t>
            </a:r>
          </a:p>
        </p:txBody>
      </p:sp>
      <p:sp>
        <p:nvSpPr>
          <p:cNvPr id="2" name="Rechteck 1">
            <a:extLst>
              <a:ext uri="{FF2B5EF4-FFF2-40B4-BE49-F238E27FC236}">
                <a16:creationId xmlns:a16="http://schemas.microsoft.com/office/drawing/2014/main" id="{AD2F20DA-5457-4734-965C-01CF072BE229}"/>
              </a:ext>
            </a:extLst>
          </p:cNvPr>
          <p:cNvSpPr/>
          <p:nvPr/>
        </p:nvSpPr>
        <p:spPr>
          <a:xfrm>
            <a:off x="442545" y="1951553"/>
            <a:ext cx="11306910" cy="3539430"/>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"Ich will aber, Brüder, dass ihr erkennt, wie das, was mit mir geschehen ist, sich vielmehr zur Förderung des Evangeliums ausgewirkt hat, sodass in der ganzen kaiserlichen Kaserne und bei allen Übrigen bekannt geworden ist, dass ich um des Christus willen gefesselt bin, und dass die meisten der Brüder im Herrn, durch meine Fesseln ermutigt, es desto kühner wagen, das Wort zu reden ohne Furcht. Einige verkündigen zwar Christus auch aus Neid und Streitsucht, andere aber aus guter Gesinnung; …</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07795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Leben</a:t>
            </a:r>
          </a:p>
        </p:txBody>
      </p:sp>
      <p:sp>
        <p:nvSpPr>
          <p:cNvPr id="2" name="Rechteck 1">
            <a:extLst>
              <a:ext uri="{FF2B5EF4-FFF2-40B4-BE49-F238E27FC236}">
                <a16:creationId xmlns:a16="http://schemas.microsoft.com/office/drawing/2014/main" id="{AD2F20DA-5457-4734-965C-01CF072BE229}"/>
              </a:ext>
            </a:extLst>
          </p:cNvPr>
          <p:cNvSpPr/>
          <p:nvPr/>
        </p:nvSpPr>
        <p:spPr>
          <a:xfrm>
            <a:off x="442545" y="1666327"/>
            <a:ext cx="11306910" cy="4832092"/>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de-CH" sz="2800" dirty="0"/>
              <a:t>Was tut es? Jedenfalls wird auf alle Weise, sei es zum Vorwand oder in Wahrheit, Christus verkündigt, und darüber freue ich mich, ja, ich werde mich auch weiterhin freuen!</a:t>
            </a:r>
          </a:p>
          <a:p>
            <a:r>
              <a:rPr lang="de-CH" sz="2800" dirty="0"/>
              <a:t>Denn ich weiß, dass mir dies zur Rettung ausschlagen wird durch eure Fürbitte und den Beistand des Geistes Jesu Christi,</a:t>
            </a:r>
          </a:p>
          <a:p>
            <a:r>
              <a:rPr lang="de-CH" sz="2800" dirty="0"/>
              <a:t>entsprechend meiner festen Erwartung und Hoffnung, dass ich in nichts zuschanden werde, sondern dass in aller Freimütigkeit, wie allezeit, so auch jetzt, </a:t>
            </a:r>
            <a:r>
              <a:rPr lang="de-CH" sz="2800" u="sng" dirty="0"/>
              <a:t>Christus hochgepriesen wird an meinem Leib, es sei durch Leben oder durch Tod.</a:t>
            </a:r>
            <a:endParaRPr lang="de-CH" sz="2800" dirty="0"/>
          </a:p>
          <a:p>
            <a:r>
              <a:rPr lang="de-CH" sz="2800" dirty="0"/>
              <a:t>Denn für mich ist Christus das Leben, und das Sterben ein Gewinn." </a:t>
            </a:r>
          </a:p>
          <a:p>
            <a:r>
              <a:rPr lang="de-CH" sz="2800" dirty="0">
                <a:latin typeface="Calibri" panose="020F0502020204030204" pitchFamily="34" charset="0"/>
                <a:ea typeface="Calibri" panose="020F0502020204030204" pitchFamily="34" charset="0"/>
                <a:cs typeface="Times New Roman" panose="02020603050405020304" pitchFamily="18" charset="0"/>
              </a:rPr>
              <a:t>Phil 1,12-21</a:t>
            </a:r>
          </a:p>
        </p:txBody>
      </p:sp>
    </p:spTree>
    <p:extLst>
      <p:ext uri="{BB962C8B-B14F-4D97-AF65-F5344CB8AC3E}">
        <p14:creationId xmlns:p14="http://schemas.microsoft.com/office/powerpoint/2010/main" val="810219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Leben</a:t>
            </a:r>
          </a:p>
        </p:txBody>
      </p:sp>
      <p:sp>
        <p:nvSpPr>
          <p:cNvPr id="3" name="Rechteck 2">
            <a:extLst>
              <a:ext uri="{FF2B5EF4-FFF2-40B4-BE49-F238E27FC236}">
                <a16:creationId xmlns:a16="http://schemas.microsoft.com/office/drawing/2014/main" id="{54EEE247-D29A-44CD-95F4-09EB7199F321}"/>
              </a:ext>
            </a:extLst>
          </p:cNvPr>
          <p:cNvSpPr/>
          <p:nvPr/>
        </p:nvSpPr>
        <p:spPr>
          <a:xfrm>
            <a:off x="0" y="1773222"/>
            <a:ext cx="11601974" cy="1454950"/>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"Was tut es? Jedenfalls wird auf alle Weise, sei es zum Vorwand oder in Wahrheit, Christus verkündigt, und </a:t>
            </a:r>
            <a:r>
              <a:rPr lang="de-CH" sz="2800" spc="75" dirty="0">
                <a:solidFill>
                  <a:srgbClr val="000000"/>
                </a:solidFill>
                <a:highlight>
                  <a:srgbClr val="FFFF00"/>
                </a:highlight>
                <a:latin typeface="Calibri" panose="020F0502020204030204" pitchFamily="34" charset="0"/>
                <a:ea typeface="Times New Roman" panose="02020603050405020304" pitchFamily="18" charset="0"/>
                <a:cs typeface="Times New Roman" panose="02020603050405020304" pitchFamily="18" charset="0"/>
              </a:rPr>
              <a:t>darüber freue ich mich, ja, ich werde mich auch weiterhin freuen!"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Phil 1,18</a:t>
            </a:r>
          </a:p>
        </p:txBody>
      </p:sp>
      <p:sp>
        <p:nvSpPr>
          <p:cNvPr id="5" name="Rechteck 4">
            <a:extLst>
              <a:ext uri="{FF2B5EF4-FFF2-40B4-BE49-F238E27FC236}">
                <a16:creationId xmlns:a16="http://schemas.microsoft.com/office/drawing/2014/main" id="{B227AA93-D10D-40BC-B6A9-470AC85FF1FA}"/>
              </a:ext>
            </a:extLst>
          </p:cNvPr>
          <p:cNvSpPr/>
          <p:nvPr/>
        </p:nvSpPr>
        <p:spPr>
          <a:xfrm>
            <a:off x="55350" y="3629829"/>
            <a:ext cx="11546623"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entsprechend meiner festen Erwartung und Hoffnung, dass ich in nichts zuschanden werde, sondern dass in aller Freimütigkeit, wie allezeit, so auch jetzt,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Christus hochgepriesen wird an meinem Leib, es sei durch Leben oder durch Tod."</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Phil 1,20</a:t>
            </a:r>
          </a:p>
        </p:txBody>
      </p:sp>
    </p:spTree>
    <p:extLst>
      <p:ext uri="{BB962C8B-B14F-4D97-AF65-F5344CB8AC3E}">
        <p14:creationId xmlns:p14="http://schemas.microsoft.com/office/powerpoint/2010/main" val="35243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56151" y="405317"/>
            <a:ext cx="2581156" cy="861774"/>
          </a:xfrm>
          <a:prstGeom prst="rect">
            <a:avLst/>
          </a:prstGeom>
          <a:noFill/>
        </p:spPr>
        <p:txBody>
          <a:bodyPr wrap="none" rtlCol="0">
            <a:spAutoFit/>
          </a:bodyPr>
          <a:lstStyle/>
          <a:p>
            <a:r>
              <a:rPr lang="de-CH" sz="5000" b="1" dirty="0"/>
              <a:t>Philipper</a:t>
            </a:r>
            <a:endParaRPr lang="de-CH" sz="5000" dirty="0">
              <a:latin typeface="Trebuchet MS" panose="020B0603020202020204" pitchFamily="34" charset="0"/>
            </a:endParaRPr>
          </a:p>
        </p:txBody>
      </p:sp>
      <p:sp>
        <p:nvSpPr>
          <p:cNvPr id="4" name="Textfeld 3"/>
          <p:cNvSpPr txBox="1"/>
          <p:nvPr/>
        </p:nvSpPr>
        <p:spPr>
          <a:xfrm>
            <a:off x="553478" y="1732492"/>
            <a:ext cx="4080541" cy="615553"/>
          </a:xfrm>
          <a:prstGeom prst="rect">
            <a:avLst/>
          </a:prstGeom>
          <a:noFill/>
        </p:spPr>
        <p:txBody>
          <a:bodyPr wrap="none" rtlCol="0">
            <a:spAutoFit/>
          </a:bodyPr>
          <a:lstStyle/>
          <a:p>
            <a:pPr lvl="0"/>
            <a:r>
              <a:rPr lang="de-CH" sz="3400" dirty="0"/>
              <a:t>Kapitel: 4 | Verse: 104</a:t>
            </a:r>
          </a:p>
        </p:txBody>
      </p:sp>
    </p:spTree>
    <p:extLst>
      <p:ext uri="{BB962C8B-B14F-4D97-AF65-F5344CB8AC3E}">
        <p14:creationId xmlns:p14="http://schemas.microsoft.com/office/powerpoint/2010/main" val="6111852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79ED636-8CFE-4B25-94E3-73914E6FE5C9}"/>
              </a:ext>
            </a:extLst>
          </p:cNvPr>
          <p:cNvGraphicFramePr>
            <a:graphicFrameLocks noGrp="1"/>
          </p:cNvGraphicFramePr>
          <p:nvPr>
            <p:extLst>
              <p:ext uri="{D42A27DB-BD31-4B8C-83A1-F6EECF244321}">
                <p14:modId xmlns:p14="http://schemas.microsoft.com/office/powerpoint/2010/main" val="1581172160"/>
              </p:ext>
            </p:extLst>
          </p:nvPr>
        </p:nvGraphicFramePr>
        <p:xfrm>
          <a:off x="595618" y="463493"/>
          <a:ext cx="11182525" cy="2587250"/>
        </p:xfrm>
        <a:graphic>
          <a:graphicData uri="http://schemas.openxmlformats.org/drawingml/2006/table">
            <a:tbl>
              <a:tblPr firstRow="1" firstCol="1" bandRow="1">
                <a:tableStyleId>{5C22544A-7EE6-4342-B048-85BDC9FD1C3A}</a:tableStyleId>
              </a:tblPr>
              <a:tblGrid>
                <a:gridCol w="5327600">
                  <a:extLst>
                    <a:ext uri="{9D8B030D-6E8A-4147-A177-3AD203B41FA5}">
                      <a16:colId xmlns:a16="http://schemas.microsoft.com/office/drawing/2014/main" val="6063894"/>
                    </a:ext>
                  </a:extLst>
                </a:gridCol>
                <a:gridCol w="1484260">
                  <a:extLst>
                    <a:ext uri="{9D8B030D-6E8A-4147-A177-3AD203B41FA5}">
                      <a16:colId xmlns:a16="http://schemas.microsoft.com/office/drawing/2014/main" val="1062890023"/>
                    </a:ext>
                  </a:extLst>
                </a:gridCol>
                <a:gridCol w="1778466">
                  <a:extLst>
                    <a:ext uri="{9D8B030D-6E8A-4147-A177-3AD203B41FA5}">
                      <a16:colId xmlns:a16="http://schemas.microsoft.com/office/drawing/2014/main" val="566695384"/>
                    </a:ext>
                  </a:extLst>
                </a:gridCol>
                <a:gridCol w="2592199">
                  <a:extLst>
                    <a:ext uri="{9D8B030D-6E8A-4147-A177-3AD203B41FA5}">
                      <a16:colId xmlns:a16="http://schemas.microsoft.com/office/drawing/2014/main" val="2401042898"/>
                    </a:ext>
                  </a:extLst>
                </a:gridCol>
              </a:tblGrid>
              <a:tr h="226826">
                <a:tc>
                  <a:txBody>
                    <a:bodyPr/>
                    <a:lstStyle/>
                    <a:p>
                      <a:pPr>
                        <a:spcAft>
                          <a:spcPts val="0"/>
                        </a:spcAft>
                      </a:pPr>
                      <a:r>
                        <a:rPr lang="de-CH" sz="2800" b="1" dirty="0">
                          <a:solidFill>
                            <a:schemeClr val="tx1"/>
                          </a:solidFill>
                          <a:effectLst/>
                        </a:rPr>
                        <a:t>Christus – Mein Vorbild</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dirty="0">
                          <a:solidFill>
                            <a:schemeClr val="tx1"/>
                          </a:solidFill>
                          <a:effectLst/>
                        </a:rPr>
                        <a:t>2,1-30</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a:solidFill>
                            <a:schemeClr val="tx1"/>
                          </a:solidFill>
                          <a:effectLst/>
                        </a:rPr>
                        <a:t>Freude im Dienen</a:t>
                      </a:r>
                      <a:endParaRPr lang="de-CH" sz="2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dirty="0">
                          <a:solidFill>
                            <a:schemeClr val="tx1"/>
                          </a:solidFill>
                          <a:effectLst/>
                        </a:rPr>
                        <a:t>Christus ähnlicher werden (2,4-5)</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4061185516"/>
                  </a:ext>
                </a:extLst>
              </a:tr>
              <a:tr h="453650">
                <a:tc>
                  <a:txBody>
                    <a:bodyPr/>
                    <a:lstStyle/>
                    <a:p>
                      <a:pPr>
                        <a:spcAft>
                          <a:spcPts val="0"/>
                        </a:spcAft>
                      </a:pPr>
                      <a:r>
                        <a:rPr lang="de-CH" sz="2800" b="0" dirty="0">
                          <a:solidFill>
                            <a:schemeClr val="tx1"/>
                          </a:solidFill>
                          <a:effectLst/>
                        </a:rPr>
                        <a:t>Demut und Treue bis zum Ende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dirty="0">
                          <a:solidFill>
                            <a:schemeClr val="tx1"/>
                          </a:solidFill>
                          <a:effectLst/>
                        </a:rPr>
                        <a:t>2,1-18</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3353779220"/>
                  </a:ext>
                </a:extLst>
              </a:tr>
              <a:tr h="226826">
                <a:tc>
                  <a:txBody>
                    <a:bodyPr/>
                    <a:lstStyle/>
                    <a:p>
                      <a:pPr>
                        <a:spcAft>
                          <a:spcPts val="0"/>
                        </a:spcAft>
                      </a:pPr>
                      <a:r>
                        <a:rPr lang="de-CH" sz="2800" b="0" dirty="0">
                          <a:solidFill>
                            <a:schemeClr val="tx1"/>
                          </a:solidFill>
                          <a:effectLst/>
                        </a:rPr>
                        <a:t>Timotheus und Epaphroditus als vorbildliche Diener</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2,19-30</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dirty="0">
                          <a:solidFill>
                            <a:schemeClr val="tx1"/>
                          </a:solidFill>
                          <a:effectLst/>
                        </a:rPr>
                        <a:t> </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3918379410"/>
                  </a:ext>
                </a:extLst>
              </a:tr>
            </a:tbl>
          </a:graphicData>
        </a:graphic>
      </p:graphicFrame>
    </p:spTree>
    <p:extLst>
      <p:ext uri="{BB962C8B-B14F-4D97-AF65-F5344CB8AC3E}">
        <p14:creationId xmlns:p14="http://schemas.microsoft.com/office/powerpoint/2010/main" val="3050892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Vorbild</a:t>
            </a:r>
          </a:p>
        </p:txBody>
      </p:sp>
      <p:sp>
        <p:nvSpPr>
          <p:cNvPr id="2" name="Rechteck 1">
            <a:extLst>
              <a:ext uri="{FF2B5EF4-FFF2-40B4-BE49-F238E27FC236}">
                <a16:creationId xmlns:a16="http://schemas.microsoft.com/office/drawing/2014/main" id="{AD9ACC84-1B71-4C13-8C3F-B443943FA737}"/>
              </a:ext>
            </a:extLst>
          </p:cNvPr>
          <p:cNvSpPr/>
          <p:nvPr/>
        </p:nvSpPr>
        <p:spPr>
          <a:xfrm>
            <a:off x="442545" y="1767872"/>
            <a:ext cx="6309869"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Demut und Treue bis zum Ende (2,1-18)</a:t>
            </a:r>
          </a:p>
        </p:txBody>
      </p:sp>
      <p:sp>
        <p:nvSpPr>
          <p:cNvPr id="3" name="Rechteck 2">
            <a:extLst>
              <a:ext uri="{FF2B5EF4-FFF2-40B4-BE49-F238E27FC236}">
                <a16:creationId xmlns:a16="http://schemas.microsoft.com/office/drawing/2014/main" id="{F3B37FC0-B449-4338-B0FC-81D77D18E423}"/>
              </a:ext>
            </a:extLst>
          </p:cNvPr>
          <p:cNvSpPr/>
          <p:nvPr/>
        </p:nvSpPr>
        <p:spPr>
          <a:xfrm>
            <a:off x="442544" y="2476349"/>
            <a:ext cx="11083927" cy="1384995"/>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"Gibt es nun [bei euch] Ermahnung in Christus, gibt es Zuspruch der Liebe, gibt es Gemeinschaft des Geistes, gibt es Herzlichkeit und Erbarmen,"</a:t>
            </a:r>
            <a:r>
              <a:rPr lang="de-CH" sz="2800" dirty="0">
                <a:latin typeface="Calibri" panose="020F0502020204030204" pitchFamily="34" charset="0"/>
                <a:ea typeface="Calibri" panose="020F0502020204030204" pitchFamily="34" charset="0"/>
                <a:cs typeface="Times New Roman" panose="02020603050405020304" pitchFamily="18" charset="0"/>
              </a:rPr>
              <a:t> Phil 2,1</a:t>
            </a:r>
          </a:p>
        </p:txBody>
      </p:sp>
      <p:sp>
        <p:nvSpPr>
          <p:cNvPr id="5" name="Rechteck 4">
            <a:extLst>
              <a:ext uri="{FF2B5EF4-FFF2-40B4-BE49-F238E27FC236}">
                <a16:creationId xmlns:a16="http://schemas.microsoft.com/office/drawing/2014/main" id="{8653153E-FCEF-4553-B179-00CA93349A56}"/>
              </a:ext>
            </a:extLst>
          </p:cNvPr>
          <p:cNvSpPr/>
          <p:nvPr/>
        </p:nvSpPr>
        <p:spPr>
          <a:xfrm>
            <a:off x="442543" y="3965328"/>
            <a:ext cx="11083927" cy="2677656"/>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"so macht meine Freude völlig, indem ihr eines Sinnes seid, gleiche Liebe habt, einmütig und auf das eine bedacht seid. 3 Tut nichts aus Selbstsucht oder nichtigem Ehrgeiz, sondern in Demut achte einer den anderen höher als sich selbst. 4 Jeder schaue nicht auf das Seine, sondern jeder auf das des anderen. 5 Denn ihr sollt so gesinnt sein, wie es Christus Jesus auch war,"</a:t>
            </a:r>
            <a:r>
              <a:rPr lang="de-CH" sz="2800" dirty="0">
                <a:latin typeface="Calibri" panose="020F0502020204030204" pitchFamily="34" charset="0"/>
                <a:ea typeface="Calibri" panose="020F0502020204030204" pitchFamily="34" charset="0"/>
                <a:cs typeface="Times New Roman" panose="02020603050405020304" pitchFamily="18" charset="0"/>
              </a:rPr>
              <a:t> Phil 2,2-5</a:t>
            </a:r>
          </a:p>
        </p:txBody>
      </p:sp>
    </p:spTree>
    <p:extLst>
      <p:ext uri="{BB962C8B-B14F-4D97-AF65-F5344CB8AC3E}">
        <p14:creationId xmlns:p14="http://schemas.microsoft.com/office/powerpoint/2010/main" val="4190966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Vorbild</a:t>
            </a:r>
          </a:p>
        </p:txBody>
      </p:sp>
      <p:sp>
        <p:nvSpPr>
          <p:cNvPr id="2" name="Rechteck 1">
            <a:extLst>
              <a:ext uri="{FF2B5EF4-FFF2-40B4-BE49-F238E27FC236}">
                <a16:creationId xmlns:a16="http://schemas.microsoft.com/office/drawing/2014/main" id="{AD9ACC84-1B71-4C13-8C3F-B443943FA737}"/>
              </a:ext>
            </a:extLst>
          </p:cNvPr>
          <p:cNvSpPr/>
          <p:nvPr/>
        </p:nvSpPr>
        <p:spPr>
          <a:xfrm>
            <a:off x="442545" y="1767872"/>
            <a:ext cx="6309869"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Demut und Treue bis zum Ende (2,1-18)</a:t>
            </a:r>
          </a:p>
        </p:txBody>
      </p:sp>
      <p:sp>
        <p:nvSpPr>
          <p:cNvPr id="3" name="Rechteck 2">
            <a:extLst>
              <a:ext uri="{FF2B5EF4-FFF2-40B4-BE49-F238E27FC236}">
                <a16:creationId xmlns:a16="http://schemas.microsoft.com/office/drawing/2014/main" id="{F3B37FC0-B449-4338-B0FC-81D77D18E423}"/>
              </a:ext>
            </a:extLst>
          </p:cNvPr>
          <p:cNvSpPr/>
          <p:nvPr/>
        </p:nvSpPr>
        <p:spPr>
          <a:xfrm>
            <a:off x="442544" y="2476349"/>
            <a:ext cx="11083927" cy="3108543"/>
          </a:xfrm>
          <a:prstGeom prst="rect">
            <a:avLst/>
          </a:prstGeom>
        </p:spPr>
        <p:txBody>
          <a:bodyPr wrap="square">
            <a:spAutoFit/>
          </a:bodyPr>
          <a:lstStyle/>
          <a:p>
            <a:r>
              <a:rPr lang="de-CH" sz="2800" dirty="0"/>
              <a:t>"indem ihr das Wort des Lebens darbietet, mir zum Ruhm am Tag des Christus, dass ich nicht vergeblich gelaufen bin, noch vergeblich gearbeitet habe.</a:t>
            </a:r>
          </a:p>
          <a:p>
            <a:r>
              <a:rPr lang="de-CH" sz="2800" dirty="0"/>
              <a:t>Wenn ich aber auch wie ein Trankopfer ausgegossen werden sollte über dem Opfer und dem priesterlichen Dienst eures Glaubens, so bin ich doch froh und freue mich mit euch allen; gleicherweise sollt auch ihr froh sein und euch mit mir freuen!" Phil 2,16-18</a:t>
            </a:r>
          </a:p>
        </p:txBody>
      </p:sp>
    </p:spTree>
    <p:extLst>
      <p:ext uri="{BB962C8B-B14F-4D97-AF65-F5344CB8AC3E}">
        <p14:creationId xmlns:p14="http://schemas.microsoft.com/office/powerpoint/2010/main" val="31562081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Vorbild</a:t>
            </a:r>
          </a:p>
        </p:txBody>
      </p:sp>
      <p:sp>
        <p:nvSpPr>
          <p:cNvPr id="2" name="Rechteck 1">
            <a:extLst>
              <a:ext uri="{FF2B5EF4-FFF2-40B4-BE49-F238E27FC236}">
                <a16:creationId xmlns:a16="http://schemas.microsoft.com/office/drawing/2014/main" id="{AD9ACC84-1B71-4C13-8C3F-B443943FA737}"/>
              </a:ext>
            </a:extLst>
          </p:cNvPr>
          <p:cNvSpPr/>
          <p:nvPr/>
        </p:nvSpPr>
        <p:spPr>
          <a:xfrm>
            <a:off x="442545" y="1767872"/>
            <a:ext cx="6309869"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Demut und Treue bis zum Ende (2,1-18)</a:t>
            </a:r>
          </a:p>
        </p:txBody>
      </p:sp>
      <p:sp>
        <p:nvSpPr>
          <p:cNvPr id="3" name="Rechteck 2">
            <a:extLst>
              <a:ext uri="{FF2B5EF4-FFF2-40B4-BE49-F238E27FC236}">
                <a16:creationId xmlns:a16="http://schemas.microsoft.com/office/drawing/2014/main" id="{F3B37FC0-B449-4338-B0FC-81D77D18E423}"/>
              </a:ext>
            </a:extLst>
          </p:cNvPr>
          <p:cNvSpPr/>
          <p:nvPr/>
        </p:nvSpPr>
        <p:spPr>
          <a:xfrm>
            <a:off x="442544" y="2476349"/>
            <a:ext cx="11083927" cy="3539430"/>
          </a:xfrm>
          <a:prstGeom prst="rect">
            <a:avLst/>
          </a:prstGeom>
        </p:spPr>
        <p:txBody>
          <a:bodyPr wrap="square">
            <a:spAutoFit/>
          </a:bodyPr>
          <a:lstStyle/>
          <a:p>
            <a:r>
              <a:rPr lang="de-CH" sz="2800" dirty="0"/>
              <a:t>"Darum, meine Geliebten, wie ihr allezeit gehorsam gewesen seid, nicht allein in meiner Gegenwart, sondern jetzt noch viel mehr in meiner Abwesenheit, verwirklicht eure Rettung mit Furcht und Zittern; denn Gott ist es, der in euch sowohl das Wollen als auch das Vollbringen wirkt nach seinem Wohlgefallen. Tut alles ohne Murren und Bedenken, damit ihr unsträflich und lauter seid, untadelige Kinder Gottes inmitten eines verdrehten und verkehrten Geschlechts, unter welchem ihr leuchtet als Lichter in der Welt," Phil 2,12-15</a:t>
            </a:r>
          </a:p>
        </p:txBody>
      </p:sp>
    </p:spTree>
    <p:extLst>
      <p:ext uri="{BB962C8B-B14F-4D97-AF65-F5344CB8AC3E}">
        <p14:creationId xmlns:p14="http://schemas.microsoft.com/office/powerpoint/2010/main" val="880772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Vorbild</a:t>
            </a:r>
          </a:p>
        </p:txBody>
      </p:sp>
      <p:sp>
        <p:nvSpPr>
          <p:cNvPr id="2" name="Rechteck 1">
            <a:extLst>
              <a:ext uri="{FF2B5EF4-FFF2-40B4-BE49-F238E27FC236}">
                <a16:creationId xmlns:a16="http://schemas.microsoft.com/office/drawing/2014/main" id="{AD9ACC84-1B71-4C13-8C3F-B443943FA737}"/>
              </a:ext>
            </a:extLst>
          </p:cNvPr>
          <p:cNvSpPr/>
          <p:nvPr/>
        </p:nvSpPr>
        <p:spPr>
          <a:xfrm>
            <a:off x="442545" y="1935652"/>
            <a:ext cx="9397637"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Timotheus und Epaphroditus als vorbildliche Diener (2,19-30)</a:t>
            </a:r>
          </a:p>
        </p:txBody>
      </p:sp>
      <p:sp>
        <p:nvSpPr>
          <p:cNvPr id="3" name="Rechteck 2">
            <a:extLst>
              <a:ext uri="{FF2B5EF4-FFF2-40B4-BE49-F238E27FC236}">
                <a16:creationId xmlns:a16="http://schemas.microsoft.com/office/drawing/2014/main" id="{41B6BE6C-C89C-4087-A644-E39772A43953}"/>
              </a:ext>
            </a:extLst>
          </p:cNvPr>
          <p:cNvSpPr/>
          <p:nvPr/>
        </p:nvSpPr>
        <p:spPr>
          <a:xfrm>
            <a:off x="442545" y="2584929"/>
            <a:ext cx="11347940" cy="2677656"/>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(Timotheus)</a:t>
            </a:r>
          </a:p>
          <a:p>
            <a:pPr>
              <a:spcAft>
                <a:spcPts val="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Denn ich habe sonst niemand von gleicher Gesinnung, der so redlich für eure Anliegen sorgen wird; denn sie suchen alle das Ihre, nicht das, was Christi Jesu ist! Wie er sich aber bewährt hat, das wisst ihr, dass er nämlich wie ein Kind dem Vater mit mir gedient hat am Evangelium."</a:t>
            </a:r>
            <a:r>
              <a:rPr lang="de-CH" sz="2800"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Phil 2,20-22 </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2739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Vorbild</a:t>
            </a:r>
          </a:p>
        </p:txBody>
      </p:sp>
      <p:sp>
        <p:nvSpPr>
          <p:cNvPr id="2" name="Rechteck 1">
            <a:extLst>
              <a:ext uri="{FF2B5EF4-FFF2-40B4-BE49-F238E27FC236}">
                <a16:creationId xmlns:a16="http://schemas.microsoft.com/office/drawing/2014/main" id="{AD9ACC84-1B71-4C13-8C3F-B443943FA737}"/>
              </a:ext>
            </a:extLst>
          </p:cNvPr>
          <p:cNvSpPr/>
          <p:nvPr/>
        </p:nvSpPr>
        <p:spPr>
          <a:xfrm>
            <a:off x="442545" y="1935652"/>
            <a:ext cx="9397637"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Timotheus und Epaphroditus als vorbildliche Diener (2,19-30)</a:t>
            </a:r>
          </a:p>
        </p:txBody>
      </p:sp>
      <p:sp>
        <p:nvSpPr>
          <p:cNvPr id="3" name="Rechteck 2">
            <a:extLst>
              <a:ext uri="{FF2B5EF4-FFF2-40B4-BE49-F238E27FC236}">
                <a16:creationId xmlns:a16="http://schemas.microsoft.com/office/drawing/2014/main" id="{41B6BE6C-C89C-4087-A644-E39772A43953}"/>
              </a:ext>
            </a:extLst>
          </p:cNvPr>
          <p:cNvSpPr/>
          <p:nvPr/>
        </p:nvSpPr>
        <p:spPr>
          <a:xfrm>
            <a:off x="442545" y="2584929"/>
            <a:ext cx="11347940" cy="1384995"/>
          </a:xfrm>
          <a:prstGeom prst="rect">
            <a:avLst/>
          </a:prstGeom>
        </p:spPr>
        <p:txBody>
          <a:bodyPr wrap="square">
            <a:spAutoFit/>
          </a:bodyPr>
          <a:lstStyle/>
          <a:p>
            <a:r>
              <a:rPr lang="de-DE" sz="2800" dirty="0"/>
              <a:t>(Epaphroditus)</a:t>
            </a:r>
            <a:endParaRPr lang="de-CH" sz="2800" dirty="0"/>
          </a:p>
          <a:p>
            <a:r>
              <a:rPr lang="de-CH" sz="2800" dirty="0"/>
              <a:t>"denn für das Werk des Christus ist er dem Tod nahe gekommen, da er sein Leben gering achtete, um mir zu dienen an eurer Stelle." Phil 2,30</a:t>
            </a:r>
          </a:p>
        </p:txBody>
      </p:sp>
    </p:spTree>
    <p:extLst>
      <p:ext uri="{BB962C8B-B14F-4D97-AF65-F5344CB8AC3E}">
        <p14:creationId xmlns:p14="http://schemas.microsoft.com/office/powerpoint/2010/main" val="23248809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79ED636-8CFE-4B25-94E3-73914E6FE5C9}"/>
              </a:ext>
            </a:extLst>
          </p:cNvPr>
          <p:cNvGraphicFramePr>
            <a:graphicFrameLocks noGrp="1"/>
          </p:cNvGraphicFramePr>
          <p:nvPr>
            <p:extLst>
              <p:ext uri="{D42A27DB-BD31-4B8C-83A1-F6EECF244321}">
                <p14:modId xmlns:p14="http://schemas.microsoft.com/office/powerpoint/2010/main" val="3561253678"/>
              </p:ext>
            </p:extLst>
          </p:nvPr>
        </p:nvGraphicFramePr>
        <p:xfrm>
          <a:off x="595618" y="463493"/>
          <a:ext cx="11182525" cy="2987040"/>
        </p:xfrm>
        <a:graphic>
          <a:graphicData uri="http://schemas.openxmlformats.org/drawingml/2006/table">
            <a:tbl>
              <a:tblPr firstRow="1" firstCol="1" bandRow="1">
                <a:tableStyleId>{5C22544A-7EE6-4342-B048-85BDC9FD1C3A}</a:tableStyleId>
              </a:tblPr>
              <a:tblGrid>
                <a:gridCol w="5327600">
                  <a:extLst>
                    <a:ext uri="{9D8B030D-6E8A-4147-A177-3AD203B41FA5}">
                      <a16:colId xmlns:a16="http://schemas.microsoft.com/office/drawing/2014/main" val="6063894"/>
                    </a:ext>
                  </a:extLst>
                </a:gridCol>
                <a:gridCol w="1484260">
                  <a:extLst>
                    <a:ext uri="{9D8B030D-6E8A-4147-A177-3AD203B41FA5}">
                      <a16:colId xmlns:a16="http://schemas.microsoft.com/office/drawing/2014/main" val="1062890023"/>
                    </a:ext>
                  </a:extLst>
                </a:gridCol>
                <a:gridCol w="1778466">
                  <a:extLst>
                    <a:ext uri="{9D8B030D-6E8A-4147-A177-3AD203B41FA5}">
                      <a16:colId xmlns:a16="http://schemas.microsoft.com/office/drawing/2014/main" val="566695384"/>
                    </a:ext>
                  </a:extLst>
                </a:gridCol>
                <a:gridCol w="2592199">
                  <a:extLst>
                    <a:ext uri="{9D8B030D-6E8A-4147-A177-3AD203B41FA5}">
                      <a16:colId xmlns:a16="http://schemas.microsoft.com/office/drawing/2014/main" val="2401042898"/>
                    </a:ext>
                  </a:extLst>
                </a:gridCol>
              </a:tblGrid>
              <a:tr h="226826">
                <a:tc>
                  <a:txBody>
                    <a:bodyPr/>
                    <a:lstStyle/>
                    <a:p>
                      <a:pPr>
                        <a:spcAft>
                          <a:spcPts val="0"/>
                        </a:spcAft>
                      </a:pPr>
                      <a:r>
                        <a:rPr lang="de-CH" sz="2800" b="1" dirty="0">
                          <a:solidFill>
                            <a:schemeClr val="tx1"/>
                          </a:solidFill>
                          <a:effectLst/>
                        </a:rPr>
                        <a:t>Christus – Mein Ziel</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a:solidFill>
                            <a:schemeClr val="tx1"/>
                          </a:solidFill>
                          <a:effectLst/>
                        </a:rPr>
                        <a:t>3,1-21</a:t>
                      </a:r>
                      <a:endParaRPr lang="de-CH" sz="2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a:solidFill>
                            <a:schemeClr val="tx1"/>
                          </a:solidFill>
                          <a:effectLst/>
                        </a:rPr>
                        <a:t>Freude im Glauben</a:t>
                      </a:r>
                      <a:endParaRPr lang="de-CH" sz="2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dirty="0">
                          <a:solidFill>
                            <a:schemeClr val="tx1"/>
                          </a:solidFill>
                          <a:effectLst/>
                        </a:rPr>
                        <a:t>Christus gewinnen (3,8)</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14916318"/>
                  </a:ext>
                </a:extLst>
              </a:tr>
              <a:tr h="453650">
                <a:tc>
                  <a:txBody>
                    <a:bodyPr/>
                    <a:lstStyle/>
                    <a:p>
                      <a:pPr>
                        <a:spcAft>
                          <a:spcPts val="0"/>
                        </a:spcAft>
                      </a:pPr>
                      <a:r>
                        <a:rPr lang="de-CH" sz="2800" b="0">
                          <a:solidFill>
                            <a:schemeClr val="tx1"/>
                          </a:solidFill>
                          <a:effectLst/>
                        </a:rPr>
                        <a:t>Warnung vor Irrlehrern</a:t>
                      </a:r>
                    </a:p>
                    <a:p>
                      <a:pPr>
                        <a:spcAft>
                          <a:spcPts val="0"/>
                        </a:spcAft>
                      </a:pPr>
                      <a:r>
                        <a:rPr lang="de-CH" sz="2800" b="0">
                          <a:solidFill>
                            <a:schemeClr val="tx1"/>
                          </a:solidFill>
                          <a:effectLst/>
                        </a:rPr>
                        <a:t>Das Streben nach dem Ziel</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3,1-11</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3749490148"/>
                  </a:ext>
                </a:extLst>
              </a:tr>
              <a:tr h="453650">
                <a:tc>
                  <a:txBody>
                    <a:bodyPr/>
                    <a:lstStyle/>
                    <a:p>
                      <a:pPr>
                        <a:spcAft>
                          <a:spcPts val="0"/>
                        </a:spcAft>
                      </a:pPr>
                      <a:r>
                        <a:rPr lang="de-CH" sz="2800" b="0">
                          <a:solidFill>
                            <a:schemeClr val="tx1"/>
                          </a:solidFill>
                          <a:effectLst/>
                        </a:rPr>
                        <a:t>Ermutigung zu einem Lebensstil in der Erwartung der Wiederkunft Christi</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3,12-21</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dirty="0">
                          <a:solidFill>
                            <a:schemeClr val="tx1"/>
                          </a:solidFill>
                          <a:effectLst/>
                        </a:rPr>
                        <a:t> </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1350438543"/>
                  </a:ext>
                </a:extLst>
              </a:tr>
            </a:tbl>
          </a:graphicData>
        </a:graphic>
      </p:graphicFrame>
    </p:spTree>
    <p:extLst>
      <p:ext uri="{BB962C8B-B14F-4D97-AF65-F5344CB8AC3E}">
        <p14:creationId xmlns:p14="http://schemas.microsoft.com/office/powerpoint/2010/main" val="13740278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Ziel</a:t>
            </a:r>
          </a:p>
        </p:txBody>
      </p:sp>
      <p:sp>
        <p:nvSpPr>
          <p:cNvPr id="3" name="Rechteck 2">
            <a:extLst>
              <a:ext uri="{FF2B5EF4-FFF2-40B4-BE49-F238E27FC236}">
                <a16:creationId xmlns:a16="http://schemas.microsoft.com/office/drawing/2014/main" id="{DA852D29-24F1-4A9E-ACB0-D70D87645CFB}"/>
              </a:ext>
            </a:extLst>
          </p:cNvPr>
          <p:cNvSpPr/>
          <p:nvPr/>
        </p:nvSpPr>
        <p:spPr>
          <a:xfrm>
            <a:off x="442545" y="1935652"/>
            <a:ext cx="9144235"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Warnung vor Irrlehrern, das Streben nach dem Ziel (3,1-16)</a:t>
            </a:r>
          </a:p>
        </p:txBody>
      </p:sp>
      <p:sp>
        <p:nvSpPr>
          <p:cNvPr id="2" name="Rechteck 1">
            <a:extLst>
              <a:ext uri="{FF2B5EF4-FFF2-40B4-BE49-F238E27FC236}">
                <a16:creationId xmlns:a16="http://schemas.microsoft.com/office/drawing/2014/main" id="{AC9E999C-484C-4574-BE69-9789E47C4947}"/>
              </a:ext>
            </a:extLst>
          </p:cNvPr>
          <p:cNvSpPr/>
          <p:nvPr/>
        </p:nvSpPr>
        <p:spPr>
          <a:xfrm>
            <a:off x="442544" y="2811909"/>
            <a:ext cx="11268809"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"Habt acht auf die Hunde, habt acht auf die bösen Arbeiter, habt acht auf die Zerschneidung!"</a:t>
            </a:r>
            <a:r>
              <a:rPr lang="de-CH" sz="2800" dirty="0">
                <a:latin typeface="Calibri" panose="020F0502020204030204" pitchFamily="34" charset="0"/>
                <a:ea typeface="Calibri" panose="020F0502020204030204" pitchFamily="34" charset="0"/>
                <a:cs typeface="Times New Roman" panose="02020603050405020304" pitchFamily="18" charset="0"/>
              </a:rPr>
              <a:t> Phil 3,2</a:t>
            </a:r>
          </a:p>
        </p:txBody>
      </p:sp>
    </p:spTree>
    <p:extLst>
      <p:ext uri="{BB962C8B-B14F-4D97-AF65-F5344CB8AC3E}">
        <p14:creationId xmlns:p14="http://schemas.microsoft.com/office/powerpoint/2010/main" val="1510353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Ziel</a:t>
            </a:r>
          </a:p>
        </p:txBody>
      </p:sp>
      <p:sp>
        <p:nvSpPr>
          <p:cNvPr id="3" name="Rechteck 2">
            <a:extLst>
              <a:ext uri="{FF2B5EF4-FFF2-40B4-BE49-F238E27FC236}">
                <a16:creationId xmlns:a16="http://schemas.microsoft.com/office/drawing/2014/main" id="{DA852D29-24F1-4A9E-ACB0-D70D87645CFB}"/>
              </a:ext>
            </a:extLst>
          </p:cNvPr>
          <p:cNvSpPr/>
          <p:nvPr/>
        </p:nvSpPr>
        <p:spPr>
          <a:xfrm>
            <a:off x="442545" y="1935652"/>
            <a:ext cx="9144235"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Warnung vor Irrlehrern, das Streben nach dem Ziel (3,1-16)</a:t>
            </a:r>
          </a:p>
        </p:txBody>
      </p:sp>
      <p:sp>
        <p:nvSpPr>
          <p:cNvPr id="2" name="Rechteck 1">
            <a:extLst>
              <a:ext uri="{FF2B5EF4-FFF2-40B4-BE49-F238E27FC236}">
                <a16:creationId xmlns:a16="http://schemas.microsoft.com/office/drawing/2014/main" id="{AC9E999C-484C-4574-BE69-9789E47C4947}"/>
              </a:ext>
            </a:extLst>
          </p:cNvPr>
          <p:cNvSpPr/>
          <p:nvPr/>
        </p:nvSpPr>
        <p:spPr>
          <a:xfrm>
            <a:off x="442544" y="2715197"/>
            <a:ext cx="11268809" cy="3970318"/>
          </a:xfrm>
          <a:prstGeom prst="rect">
            <a:avLst/>
          </a:prstGeom>
        </p:spPr>
        <p:txBody>
          <a:bodyPr wrap="square">
            <a:spAutoFit/>
          </a:bodyPr>
          <a:lstStyle/>
          <a:p>
            <a:r>
              <a:rPr lang="de-CH" sz="2800" dirty="0"/>
              <a:t>"Denn wir sind die Beschneidung, die wir Gott im Geist dienen und uns in Christus Jesus rühmen und nicht auf Fleisch vertrauen, obwohl auch ich mein Vertrauen auf Fleisch setzen könnte. Wenn ein anderer meint, er könne auf Fleisch vertrauen, ich viel mehr: beschnitten am achten Tag, aus dem Geschlecht Israel, vom Stamm Benjamin, ein Hebräer von Hebräern, im Hinblick auf das Gesetz ein Pharisäer, im Hinblick auf den Eifer ein Verfolger der Gemeinde, im Hinblick auf die Gerechtigkeit im Gesetz untadelig gewesen. Aber was mir Gewinn war, das habe ich um des Christus willen für Schaden geachtet; …</a:t>
            </a:r>
          </a:p>
        </p:txBody>
      </p:sp>
    </p:spTree>
    <p:extLst>
      <p:ext uri="{BB962C8B-B14F-4D97-AF65-F5344CB8AC3E}">
        <p14:creationId xmlns:p14="http://schemas.microsoft.com/office/powerpoint/2010/main" val="1538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 Ziel</a:t>
            </a:r>
          </a:p>
        </p:txBody>
      </p:sp>
      <p:sp>
        <p:nvSpPr>
          <p:cNvPr id="3" name="Rechteck 2">
            <a:extLst>
              <a:ext uri="{FF2B5EF4-FFF2-40B4-BE49-F238E27FC236}">
                <a16:creationId xmlns:a16="http://schemas.microsoft.com/office/drawing/2014/main" id="{DA852D29-24F1-4A9E-ACB0-D70D87645CFB}"/>
              </a:ext>
            </a:extLst>
          </p:cNvPr>
          <p:cNvSpPr/>
          <p:nvPr/>
        </p:nvSpPr>
        <p:spPr>
          <a:xfrm>
            <a:off x="442545" y="1935652"/>
            <a:ext cx="9144235"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Warnung vor Irrlehrern, das Streben nach dem Ziel (3,1-16)</a:t>
            </a:r>
          </a:p>
        </p:txBody>
      </p:sp>
      <p:sp>
        <p:nvSpPr>
          <p:cNvPr id="2" name="Rechteck 1">
            <a:extLst>
              <a:ext uri="{FF2B5EF4-FFF2-40B4-BE49-F238E27FC236}">
                <a16:creationId xmlns:a16="http://schemas.microsoft.com/office/drawing/2014/main" id="{AC9E999C-484C-4574-BE69-9789E47C4947}"/>
              </a:ext>
            </a:extLst>
          </p:cNvPr>
          <p:cNvSpPr/>
          <p:nvPr/>
        </p:nvSpPr>
        <p:spPr>
          <a:xfrm>
            <a:off x="442544" y="2715197"/>
            <a:ext cx="11268809" cy="3970318"/>
          </a:xfrm>
          <a:prstGeom prst="rect">
            <a:avLst/>
          </a:prstGeom>
        </p:spPr>
        <p:txBody>
          <a:bodyPr wrap="square">
            <a:spAutoFit/>
          </a:bodyPr>
          <a:lstStyle/>
          <a:p>
            <a:r>
              <a:rPr lang="de-CH" sz="2800" dirty="0"/>
              <a:t>… ja, wahrlich, ich achte alles für Schaden gegenüber der alles übertreffenden Erkenntnis Christi Jesu, meines Herrn, um dessentwillen ich alles eingebüßt habe; und ich achte es für Dreck, damit ich Christus gewinne und in ihm erfunden werde, indem ich nicht meine eigene Gerechtigkeit habe, die aus dem Gesetz kommt, sondern die durch den Glauben an Christus, die Gerechtigkeit aus Gott aufgrund des Glaubens, um Ihn zu erkennen und die Kraft seiner Auferstehung und die Gemeinschaft seiner Leiden, indem ich seinem Tod gleichförmig werde, damit ich zur Auferstehung aus den Toten gelange." Phil 3,3-11</a:t>
            </a:r>
          </a:p>
        </p:txBody>
      </p:sp>
    </p:spTree>
    <p:extLst>
      <p:ext uri="{BB962C8B-B14F-4D97-AF65-F5344CB8AC3E}">
        <p14:creationId xmlns:p14="http://schemas.microsoft.com/office/powerpoint/2010/main" val="622766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1011447"/>
            <a:ext cx="11417612" cy="1384995"/>
          </a:xfrm>
          <a:prstGeom prst="rect">
            <a:avLst/>
          </a:prstGeom>
          <a:noFill/>
        </p:spPr>
        <p:txBody>
          <a:bodyPr wrap="square" rtlCol="0">
            <a:spAutoFit/>
          </a:bodyPr>
          <a:lstStyle/>
          <a:p>
            <a:pPr lvl="0"/>
            <a:r>
              <a:rPr lang="de-CH" sz="3400" dirty="0"/>
              <a:t>Thema</a:t>
            </a:r>
          </a:p>
          <a:p>
            <a:pPr lvl="0"/>
            <a:endParaRPr lang="de-CH" sz="1600" dirty="0"/>
          </a:p>
          <a:p>
            <a:pPr lvl="0"/>
            <a:r>
              <a:rPr lang="de-CH" sz="3400" dirty="0"/>
              <a:t>Jesus – Massstab in allem!</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3137394"/>
            <a:ext cx="11417612" cy="2246769"/>
          </a:xfrm>
          <a:prstGeom prst="rect">
            <a:avLst/>
          </a:prstGeom>
          <a:noFill/>
        </p:spPr>
        <p:txBody>
          <a:bodyPr wrap="square" rtlCol="0">
            <a:spAutoFit/>
          </a:bodyPr>
          <a:lstStyle/>
          <a:p>
            <a:pPr lvl="0"/>
            <a:r>
              <a:rPr lang="de-CH" sz="2800" dirty="0"/>
              <a:t>Schlüsselvers: Philipper 2,11 </a:t>
            </a:r>
          </a:p>
          <a:p>
            <a:pPr lvl="0"/>
            <a:endParaRPr lang="de-CH" sz="2800" dirty="0"/>
          </a:p>
          <a:p>
            <a:r>
              <a:rPr lang="de-CH" sz="2800" b="1" dirty="0"/>
              <a:t>"Alle werden anerkennen, dass Jesus Christus der Herr ist, und werden damit Gott, dem Vater, die Ehre geben."</a:t>
            </a:r>
            <a:r>
              <a:rPr lang="de-CH" sz="2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lvl="0"/>
            <a:endParaRPr lang="de-CH" sz="2800" dirty="0"/>
          </a:p>
        </p:txBody>
      </p:sp>
    </p:spTree>
    <p:extLst>
      <p:ext uri="{BB962C8B-B14F-4D97-AF65-F5344CB8AC3E}">
        <p14:creationId xmlns:p14="http://schemas.microsoft.com/office/powerpoint/2010/main" val="40484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509861"/>
            <a:ext cx="11417612" cy="615553"/>
          </a:xfrm>
          <a:prstGeom prst="rect">
            <a:avLst/>
          </a:prstGeom>
          <a:noFill/>
        </p:spPr>
        <p:txBody>
          <a:bodyPr wrap="square" rtlCol="0">
            <a:spAutoFit/>
          </a:bodyPr>
          <a:lstStyle/>
          <a:p>
            <a:pPr lvl="0"/>
            <a:r>
              <a:rPr lang="de-CH" sz="3400" dirty="0"/>
              <a:t>Christus – Mein Ziel</a:t>
            </a:r>
          </a:p>
        </p:txBody>
      </p:sp>
      <p:sp>
        <p:nvSpPr>
          <p:cNvPr id="3" name="Rechteck 2">
            <a:extLst>
              <a:ext uri="{FF2B5EF4-FFF2-40B4-BE49-F238E27FC236}">
                <a16:creationId xmlns:a16="http://schemas.microsoft.com/office/drawing/2014/main" id="{DA852D29-24F1-4A9E-ACB0-D70D87645CFB}"/>
              </a:ext>
            </a:extLst>
          </p:cNvPr>
          <p:cNvSpPr/>
          <p:nvPr/>
        </p:nvSpPr>
        <p:spPr>
          <a:xfrm>
            <a:off x="442545" y="1381737"/>
            <a:ext cx="9144235"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Warnung vor Irrlehrern, das Streben nach dem Ziel (3,1-16)</a:t>
            </a:r>
          </a:p>
        </p:txBody>
      </p:sp>
      <p:sp>
        <p:nvSpPr>
          <p:cNvPr id="2" name="Rechteck 1">
            <a:extLst>
              <a:ext uri="{FF2B5EF4-FFF2-40B4-BE49-F238E27FC236}">
                <a16:creationId xmlns:a16="http://schemas.microsoft.com/office/drawing/2014/main" id="{AC9E999C-484C-4574-BE69-9789E47C4947}"/>
              </a:ext>
            </a:extLst>
          </p:cNvPr>
          <p:cNvSpPr/>
          <p:nvPr/>
        </p:nvSpPr>
        <p:spPr>
          <a:xfrm>
            <a:off x="442544" y="2020606"/>
            <a:ext cx="11268809" cy="2677656"/>
          </a:xfrm>
          <a:prstGeom prst="rect">
            <a:avLst/>
          </a:prstGeom>
        </p:spPr>
        <p:txBody>
          <a:bodyPr wrap="square">
            <a:spAutoFit/>
          </a:bodyPr>
          <a:lstStyle/>
          <a:p>
            <a:r>
              <a:rPr lang="de-CH" sz="2800" dirty="0"/>
              <a:t>"Nicht dass ich es schon erlangt hätte oder schon vollendet wäre; ich jage aber danach, dass ich das auch ergreife, wofür ich von Christus Jesus ergriffen worden bin. Brüder, ich halte mich selbst nicht dafür, dass ich es ergriffen habe; eines aber [tue ich]: Ich vergesse, was dahinten ist, und strecke mich aus nach dem, was vor mir liegt, und jage auf das Ziel zu, den Kampfpreis der himmlischen Berufung Gottes in Christus Jesus." Phil 3,12-14</a:t>
            </a:r>
          </a:p>
        </p:txBody>
      </p:sp>
      <p:sp>
        <p:nvSpPr>
          <p:cNvPr id="5" name="Rechteck 4">
            <a:extLst>
              <a:ext uri="{FF2B5EF4-FFF2-40B4-BE49-F238E27FC236}">
                <a16:creationId xmlns:a16="http://schemas.microsoft.com/office/drawing/2014/main" id="{CDC1712E-01FC-47AA-BD07-6626738F0231}"/>
              </a:ext>
            </a:extLst>
          </p:cNvPr>
          <p:cNvSpPr/>
          <p:nvPr/>
        </p:nvSpPr>
        <p:spPr>
          <a:xfrm>
            <a:off x="0" y="4733430"/>
            <a:ext cx="11711353"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"ja, wahrlich, ich achte alles für Schaden gegenüber der alles übertreffenden Erkenntnis Christi Jesu, meines Herrn, um dessentwillen ich alles eingebüßt habe; und ich achte es für Dreck, damit ich Christus gewinne" Phil 3,8</a:t>
            </a:r>
          </a:p>
        </p:txBody>
      </p:sp>
    </p:spTree>
    <p:extLst>
      <p:ext uri="{BB962C8B-B14F-4D97-AF65-F5344CB8AC3E}">
        <p14:creationId xmlns:p14="http://schemas.microsoft.com/office/powerpoint/2010/main" val="357015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509861"/>
            <a:ext cx="11417612" cy="615553"/>
          </a:xfrm>
          <a:prstGeom prst="rect">
            <a:avLst/>
          </a:prstGeom>
          <a:noFill/>
        </p:spPr>
        <p:txBody>
          <a:bodyPr wrap="square" rtlCol="0">
            <a:spAutoFit/>
          </a:bodyPr>
          <a:lstStyle/>
          <a:p>
            <a:pPr lvl="0"/>
            <a:r>
              <a:rPr lang="de-CH" sz="3400" dirty="0"/>
              <a:t>Anwendung</a:t>
            </a:r>
          </a:p>
        </p:txBody>
      </p:sp>
      <p:sp>
        <p:nvSpPr>
          <p:cNvPr id="6" name="Rechteck 5">
            <a:extLst>
              <a:ext uri="{FF2B5EF4-FFF2-40B4-BE49-F238E27FC236}">
                <a16:creationId xmlns:a16="http://schemas.microsoft.com/office/drawing/2014/main" id="{D389613C-904D-4289-9A81-826ACC155051}"/>
              </a:ext>
            </a:extLst>
          </p:cNvPr>
          <p:cNvSpPr/>
          <p:nvPr/>
        </p:nvSpPr>
        <p:spPr>
          <a:xfrm>
            <a:off x="442545" y="1760077"/>
            <a:ext cx="11286393"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"Doch wozu wir auch gelangt sein mögen, lasst uns nach derselben Richtschnur wandeln und dasselbe erstreben!"</a:t>
            </a:r>
            <a:r>
              <a:rPr lang="de-CH" sz="2800" dirty="0">
                <a:latin typeface="Calibri" panose="020F0502020204030204" pitchFamily="34" charset="0"/>
                <a:ea typeface="Calibri" panose="020F0502020204030204" pitchFamily="34" charset="0"/>
                <a:cs typeface="Times New Roman" panose="02020603050405020304" pitchFamily="18" charset="0"/>
              </a:rPr>
              <a:t> Phil 3,16</a:t>
            </a:r>
          </a:p>
        </p:txBody>
      </p:sp>
    </p:spTree>
    <p:extLst>
      <p:ext uri="{BB962C8B-B14F-4D97-AF65-F5344CB8AC3E}">
        <p14:creationId xmlns:p14="http://schemas.microsoft.com/office/powerpoint/2010/main" val="37685957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562615"/>
            <a:ext cx="11417612" cy="615553"/>
          </a:xfrm>
          <a:prstGeom prst="rect">
            <a:avLst/>
          </a:prstGeom>
          <a:noFill/>
        </p:spPr>
        <p:txBody>
          <a:bodyPr wrap="square" rtlCol="0">
            <a:spAutoFit/>
          </a:bodyPr>
          <a:lstStyle/>
          <a:p>
            <a:pPr lvl="0"/>
            <a:r>
              <a:rPr lang="de-CH" sz="3400" dirty="0"/>
              <a:t>Christus – Mein Ziel</a:t>
            </a:r>
          </a:p>
        </p:txBody>
      </p:sp>
      <p:sp>
        <p:nvSpPr>
          <p:cNvPr id="3" name="Rechteck 2">
            <a:extLst>
              <a:ext uri="{FF2B5EF4-FFF2-40B4-BE49-F238E27FC236}">
                <a16:creationId xmlns:a16="http://schemas.microsoft.com/office/drawing/2014/main" id="{DA852D29-24F1-4A9E-ACB0-D70D87645CFB}"/>
              </a:ext>
            </a:extLst>
          </p:cNvPr>
          <p:cNvSpPr/>
          <p:nvPr/>
        </p:nvSpPr>
        <p:spPr>
          <a:xfrm>
            <a:off x="442545" y="1285021"/>
            <a:ext cx="11263661" cy="954107"/>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Ermutigung zu einem Lebensstil in der Erwartung der Wiederkunft Christi </a:t>
            </a:r>
          </a:p>
          <a:p>
            <a:pPr lvl="0">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(3,17-21)</a:t>
            </a:r>
          </a:p>
        </p:txBody>
      </p:sp>
      <p:sp>
        <p:nvSpPr>
          <p:cNvPr id="2" name="Rechteck 1">
            <a:extLst>
              <a:ext uri="{FF2B5EF4-FFF2-40B4-BE49-F238E27FC236}">
                <a16:creationId xmlns:a16="http://schemas.microsoft.com/office/drawing/2014/main" id="{EFEB41AD-C2A8-490E-BF8D-18C8CBA82141}"/>
              </a:ext>
            </a:extLst>
          </p:cNvPr>
          <p:cNvSpPr/>
          <p:nvPr/>
        </p:nvSpPr>
        <p:spPr>
          <a:xfrm>
            <a:off x="442545" y="2310811"/>
            <a:ext cx="11263661" cy="4401205"/>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"Werdet meine Nachahmer, ihr Brüder, und seht auf diejenigen, die so wandeln, wie ihr uns zum Vorbild habt. Denn viele wandeln, wie ich euch oft gesagt habe und jetzt auch weinend sage, als Feinde des Kreuzes des Christus; ihr Ende ist das Verderben, ihr Gott ist der Bauch, sie rühmen sich ihrer Schande, sie sind irdisch gesinnt. Unser Bürgerrecht aber ist im Himmel, von woher wir auch den Herrn Jesus Christus erwarten als den Retter, der unseren Leib der Niedrigkeit umgestalten wird, sodass er gleichförmig wird seinem Leib der Herrlichkeit, vermöge der Kraft, durch die er sich selbst auch alles unterwerfen kann."</a:t>
            </a:r>
            <a:r>
              <a:rPr lang="de-CH" sz="2800" dirty="0">
                <a:latin typeface="Calibri" panose="020F0502020204030204" pitchFamily="34" charset="0"/>
                <a:ea typeface="Calibri" panose="020F0502020204030204" pitchFamily="34" charset="0"/>
                <a:cs typeface="Times New Roman" panose="02020603050405020304" pitchFamily="18" charset="0"/>
              </a:rPr>
              <a:t> Phil 3,17-21</a:t>
            </a:r>
          </a:p>
        </p:txBody>
      </p:sp>
    </p:spTree>
    <p:extLst>
      <p:ext uri="{BB962C8B-B14F-4D97-AF65-F5344CB8AC3E}">
        <p14:creationId xmlns:p14="http://schemas.microsoft.com/office/powerpoint/2010/main" val="181331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79ED636-8CFE-4B25-94E3-73914E6FE5C9}"/>
              </a:ext>
            </a:extLst>
          </p:cNvPr>
          <p:cNvGraphicFramePr>
            <a:graphicFrameLocks noGrp="1"/>
          </p:cNvGraphicFramePr>
          <p:nvPr>
            <p:extLst>
              <p:ext uri="{D42A27DB-BD31-4B8C-83A1-F6EECF244321}">
                <p14:modId xmlns:p14="http://schemas.microsoft.com/office/powerpoint/2010/main" val="4076324058"/>
              </p:ext>
            </p:extLst>
          </p:nvPr>
        </p:nvGraphicFramePr>
        <p:xfrm>
          <a:off x="411061" y="463493"/>
          <a:ext cx="11367082" cy="5120640"/>
        </p:xfrm>
        <a:graphic>
          <a:graphicData uri="http://schemas.openxmlformats.org/drawingml/2006/table">
            <a:tbl>
              <a:tblPr firstRow="1" firstCol="1" bandRow="1">
                <a:tableStyleId>{5C22544A-7EE6-4342-B048-85BDC9FD1C3A}</a:tableStyleId>
              </a:tblPr>
              <a:tblGrid>
                <a:gridCol w="5411059">
                  <a:extLst>
                    <a:ext uri="{9D8B030D-6E8A-4147-A177-3AD203B41FA5}">
                      <a16:colId xmlns:a16="http://schemas.microsoft.com/office/drawing/2014/main" val="6063894"/>
                    </a:ext>
                  </a:extLst>
                </a:gridCol>
                <a:gridCol w="1509889">
                  <a:extLst>
                    <a:ext uri="{9D8B030D-6E8A-4147-A177-3AD203B41FA5}">
                      <a16:colId xmlns:a16="http://schemas.microsoft.com/office/drawing/2014/main" val="1062890023"/>
                    </a:ext>
                  </a:extLst>
                </a:gridCol>
                <a:gridCol w="1860379">
                  <a:extLst>
                    <a:ext uri="{9D8B030D-6E8A-4147-A177-3AD203B41FA5}">
                      <a16:colId xmlns:a16="http://schemas.microsoft.com/office/drawing/2014/main" val="566695384"/>
                    </a:ext>
                  </a:extLst>
                </a:gridCol>
                <a:gridCol w="2585755">
                  <a:extLst>
                    <a:ext uri="{9D8B030D-6E8A-4147-A177-3AD203B41FA5}">
                      <a16:colId xmlns:a16="http://schemas.microsoft.com/office/drawing/2014/main" val="2401042898"/>
                    </a:ext>
                  </a:extLst>
                </a:gridCol>
              </a:tblGrid>
              <a:tr h="453650">
                <a:tc>
                  <a:txBody>
                    <a:bodyPr/>
                    <a:lstStyle/>
                    <a:p>
                      <a:pPr>
                        <a:spcAft>
                          <a:spcPts val="0"/>
                        </a:spcAft>
                      </a:pPr>
                      <a:r>
                        <a:rPr lang="de-CH" sz="2800" b="1" dirty="0">
                          <a:solidFill>
                            <a:schemeClr val="tx1"/>
                          </a:solidFill>
                          <a:effectLst/>
                        </a:rPr>
                        <a:t>Christus – Meine Stärke</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a:solidFill>
                            <a:schemeClr val="tx1"/>
                          </a:solidFill>
                          <a:effectLst/>
                        </a:rPr>
                        <a:t>4,1-23</a:t>
                      </a:r>
                      <a:endParaRPr lang="de-CH" sz="2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a:solidFill>
                            <a:schemeClr val="tx1"/>
                          </a:solidFill>
                          <a:effectLst/>
                        </a:rPr>
                        <a:t>Freude im Geben und Empfangen</a:t>
                      </a:r>
                      <a:endParaRPr lang="de-CH" sz="28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1" dirty="0">
                          <a:solidFill>
                            <a:schemeClr val="tx1"/>
                          </a:solidFill>
                          <a:effectLst/>
                        </a:rPr>
                        <a:t>Christi Kraft erleben (4,3)</a:t>
                      </a:r>
                      <a:endParaRPr lang="de-CH" sz="2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171085893"/>
                  </a:ext>
                </a:extLst>
              </a:tr>
              <a:tr h="226826">
                <a:tc>
                  <a:txBody>
                    <a:bodyPr/>
                    <a:lstStyle/>
                    <a:p>
                      <a:pPr marL="0" algn="l" defTabSz="914400" rtl="0" eaLnBrk="1" latinLnBrk="0" hangingPunct="1">
                        <a:spcAft>
                          <a:spcPts val="0"/>
                        </a:spcAft>
                      </a:pPr>
                      <a:r>
                        <a:rPr lang="de-CH" sz="2800" b="0" kern="1200" dirty="0">
                          <a:solidFill>
                            <a:schemeClr val="tx1"/>
                          </a:solidFill>
                          <a:effectLst/>
                          <a:latin typeface="+mn-lt"/>
                          <a:ea typeface="+mn-ea"/>
                          <a:cs typeface="+mn-cs"/>
                        </a:rPr>
                        <a:t>Ermutigung zum Gebet und Ansporn zu geistlichem Wandel</a:t>
                      </a: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4,1-9</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3073919448"/>
                  </a:ext>
                </a:extLst>
              </a:tr>
              <a:tr h="453650">
                <a:tc>
                  <a:txBody>
                    <a:bodyPr/>
                    <a:lstStyle/>
                    <a:p>
                      <a:pPr>
                        <a:spcAft>
                          <a:spcPts val="0"/>
                        </a:spcAft>
                      </a:pPr>
                      <a:r>
                        <a:rPr lang="de-CH" sz="2800" b="0" dirty="0">
                          <a:solidFill>
                            <a:schemeClr val="tx1"/>
                          </a:solidFill>
                          <a:effectLst/>
                        </a:rPr>
                        <a:t>Dank für die Gabe der Philipper und Lob für ihre treue Unterstützung Vertrauen auf die Fürsorge Gottes</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4,10-20</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3496514042"/>
                  </a:ext>
                </a:extLst>
              </a:tr>
              <a:tr h="680476">
                <a:tc>
                  <a:txBody>
                    <a:bodyPr/>
                    <a:lstStyle/>
                    <a:p>
                      <a:pPr>
                        <a:spcAft>
                          <a:spcPts val="0"/>
                        </a:spcAft>
                      </a:pPr>
                      <a:r>
                        <a:rPr lang="de-CH" sz="2800" b="0">
                          <a:solidFill>
                            <a:schemeClr val="tx1"/>
                          </a:solidFill>
                          <a:effectLst/>
                        </a:rPr>
                        <a:t>Grüsse an alle Gläubigen in Philippi von Paulus und den Christen, die bei ihm sind.</a:t>
                      </a:r>
                    </a:p>
                    <a:p>
                      <a:pPr>
                        <a:spcAft>
                          <a:spcPts val="0"/>
                        </a:spcAft>
                      </a:pPr>
                      <a:r>
                        <a:rPr lang="de-CH" sz="2800" b="0">
                          <a:solidFill>
                            <a:schemeClr val="tx1"/>
                          </a:solidFill>
                          <a:effectLst/>
                        </a:rPr>
                        <a:t>Zuspruch der Gnade</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4,21-23</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a:solidFill>
                            <a:schemeClr val="tx1"/>
                          </a:solidFill>
                          <a:effectLst/>
                        </a:rPr>
                        <a:t> </a:t>
                      </a:r>
                      <a:endParaRPr lang="de-CH" sz="28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tc>
                  <a:txBody>
                    <a:bodyPr/>
                    <a:lstStyle/>
                    <a:p>
                      <a:pPr>
                        <a:spcAft>
                          <a:spcPts val="0"/>
                        </a:spcAft>
                      </a:pPr>
                      <a:r>
                        <a:rPr lang="de-CH" sz="2800" b="0" dirty="0">
                          <a:solidFill>
                            <a:schemeClr val="tx1"/>
                          </a:solidFill>
                          <a:effectLst/>
                        </a:rPr>
                        <a:t> </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lumMod val="90000"/>
                      </a:schemeClr>
                    </a:solidFill>
                  </a:tcPr>
                </a:tc>
                <a:extLst>
                  <a:ext uri="{0D108BD9-81ED-4DB2-BD59-A6C34878D82A}">
                    <a16:rowId xmlns:a16="http://schemas.microsoft.com/office/drawing/2014/main" val="2385933513"/>
                  </a:ext>
                </a:extLst>
              </a:tr>
            </a:tbl>
          </a:graphicData>
        </a:graphic>
      </p:graphicFrame>
    </p:spTree>
    <p:extLst>
      <p:ext uri="{BB962C8B-B14F-4D97-AF65-F5344CB8AC3E}">
        <p14:creationId xmlns:p14="http://schemas.microsoft.com/office/powerpoint/2010/main" val="3354476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Meine Stärke</a:t>
            </a:r>
          </a:p>
        </p:txBody>
      </p:sp>
      <p:sp>
        <p:nvSpPr>
          <p:cNvPr id="3" name="Rechteck 2">
            <a:extLst>
              <a:ext uri="{FF2B5EF4-FFF2-40B4-BE49-F238E27FC236}">
                <a16:creationId xmlns:a16="http://schemas.microsoft.com/office/drawing/2014/main" id="{1A3A9902-999A-4C5F-9C63-FC5A203BD7B4}"/>
              </a:ext>
            </a:extLst>
          </p:cNvPr>
          <p:cNvSpPr/>
          <p:nvPr/>
        </p:nvSpPr>
        <p:spPr>
          <a:xfrm>
            <a:off x="442545" y="1935652"/>
            <a:ext cx="10244343"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Ermutigung zum Gebet und Ansporn zu geistlichem Wandel (4,1-9)</a:t>
            </a:r>
          </a:p>
        </p:txBody>
      </p:sp>
      <p:sp>
        <p:nvSpPr>
          <p:cNvPr id="2" name="Rechteck 1">
            <a:extLst>
              <a:ext uri="{FF2B5EF4-FFF2-40B4-BE49-F238E27FC236}">
                <a16:creationId xmlns:a16="http://schemas.microsoft.com/office/drawing/2014/main" id="{67F51E44-235A-4A72-93AD-FBC985B53C3B}"/>
              </a:ext>
            </a:extLst>
          </p:cNvPr>
          <p:cNvSpPr/>
          <p:nvPr/>
        </p:nvSpPr>
        <p:spPr>
          <a:xfrm>
            <a:off x="-41031" y="2811909"/>
            <a:ext cx="11761177" cy="532903"/>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"Freut euch im Herrn allezeit; abermals sage ich: Freut euch!" (4)</a:t>
            </a:r>
          </a:p>
        </p:txBody>
      </p:sp>
      <p:sp>
        <p:nvSpPr>
          <p:cNvPr id="5" name="Rechteck 4">
            <a:extLst>
              <a:ext uri="{FF2B5EF4-FFF2-40B4-BE49-F238E27FC236}">
                <a16:creationId xmlns:a16="http://schemas.microsoft.com/office/drawing/2014/main" id="{8AF451DD-ADD1-4B05-B61C-BB9593E923B4}"/>
              </a:ext>
            </a:extLst>
          </p:cNvPr>
          <p:cNvSpPr/>
          <p:nvPr/>
        </p:nvSpPr>
        <p:spPr>
          <a:xfrm>
            <a:off x="442545" y="3697849"/>
            <a:ext cx="11119340" cy="954107"/>
          </a:xfrm>
          <a:prstGeom prst="rect">
            <a:avLst/>
          </a:prstGeom>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"Was ihr auch gelernt und empfangen und gehört und an mir gesehen habt, das tut; und der Gott des Friedens wird mit euch sein." (9)</a:t>
            </a:r>
            <a:endParaRPr lang="de-CH" sz="2800" dirty="0"/>
          </a:p>
        </p:txBody>
      </p:sp>
    </p:spTree>
    <p:extLst>
      <p:ext uri="{BB962C8B-B14F-4D97-AF65-F5344CB8AC3E}">
        <p14:creationId xmlns:p14="http://schemas.microsoft.com/office/powerpoint/2010/main" val="3644883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Meine Stärke</a:t>
            </a:r>
          </a:p>
        </p:txBody>
      </p:sp>
      <p:sp>
        <p:nvSpPr>
          <p:cNvPr id="3" name="Rechteck 2">
            <a:extLst>
              <a:ext uri="{FF2B5EF4-FFF2-40B4-BE49-F238E27FC236}">
                <a16:creationId xmlns:a16="http://schemas.microsoft.com/office/drawing/2014/main" id="{1A3A9902-999A-4C5F-9C63-FC5A203BD7B4}"/>
              </a:ext>
            </a:extLst>
          </p:cNvPr>
          <p:cNvSpPr/>
          <p:nvPr/>
        </p:nvSpPr>
        <p:spPr>
          <a:xfrm>
            <a:off x="442545" y="1935652"/>
            <a:ext cx="7847148"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Dank für die Unterstützung der Philipper (4,10-20)</a:t>
            </a:r>
          </a:p>
        </p:txBody>
      </p:sp>
      <p:sp>
        <p:nvSpPr>
          <p:cNvPr id="6" name="Rechteck 5">
            <a:extLst>
              <a:ext uri="{FF2B5EF4-FFF2-40B4-BE49-F238E27FC236}">
                <a16:creationId xmlns:a16="http://schemas.microsoft.com/office/drawing/2014/main" id="{8C749FCD-39CB-4751-9A78-76CD0AEDE5E1}"/>
              </a:ext>
            </a:extLst>
          </p:cNvPr>
          <p:cNvSpPr/>
          <p:nvPr/>
        </p:nvSpPr>
        <p:spPr>
          <a:xfrm>
            <a:off x="442545" y="2658180"/>
            <a:ext cx="11013832" cy="1384995"/>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"Ich habe mich aber sehr gefreut im Herrn, dass ihr euch wieder so weit erholt habt, um für mich sorgen zu können; ihr habt auch sonst daran gedacht, aber ihr wart nicht in der Lage dazu."</a:t>
            </a:r>
            <a:r>
              <a:rPr lang="de-CH" sz="2800" dirty="0">
                <a:latin typeface="Calibri" panose="020F0502020204030204" pitchFamily="34" charset="0"/>
                <a:ea typeface="Calibri" panose="020F0502020204030204" pitchFamily="34" charset="0"/>
                <a:cs typeface="Times New Roman" panose="02020603050405020304" pitchFamily="18" charset="0"/>
              </a:rPr>
              <a:t> Phil 4,10</a:t>
            </a:r>
          </a:p>
        </p:txBody>
      </p:sp>
      <p:sp>
        <p:nvSpPr>
          <p:cNvPr id="7" name="Rechteck 6">
            <a:extLst>
              <a:ext uri="{FF2B5EF4-FFF2-40B4-BE49-F238E27FC236}">
                <a16:creationId xmlns:a16="http://schemas.microsoft.com/office/drawing/2014/main" id="{68A03336-CACB-402F-94D6-00454D0BEB37}"/>
              </a:ext>
            </a:extLst>
          </p:cNvPr>
          <p:cNvSpPr/>
          <p:nvPr/>
        </p:nvSpPr>
        <p:spPr>
          <a:xfrm>
            <a:off x="442544" y="4645661"/>
            <a:ext cx="11013831" cy="954107"/>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"Nicht dass ich nach der Gabe verlange, sondern ich verlange danach, dass die Frucht reichlich ausfalle auf eurer Rechnung."</a:t>
            </a:r>
            <a:r>
              <a:rPr lang="de-CH" sz="2800" dirty="0">
                <a:latin typeface="Calibri" panose="020F0502020204030204" pitchFamily="34" charset="0"/>
                <a:ea typeface="Calibri" panose="020F0502020204030204" pitchFamily="34" charset="0"/>
                <a:cs typeface="Times New Roman" panose="02020603050405020304" pitchFamily="18" charset="0"/>
              </a:rPr>
              <a:t> Phil 4, 17</a:t>
            </a:r>
          </a:p>
        </p:txBody>
      </p:sp>
    </p:spTree>
    <p:extLst>
      <p:ext uri="{BB962C8B-B14F-4D97-AF65-F5344CB8AC3E}">
        <p14:creationId xmlns:p14="http://schemas.microsoft.com/office/powerpoint/2010/main" val="2336396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Meine Stärke</a:t>
            </a:r>
          </a:p>
        </p:txBody>
      </p:sp>
      <p:sp>
        <p:nvSpPr>
          <p:cNvPr id="3" name="Rechteck 2">
            <a:extLst>
              <a:ext uri="{FF2B5EF4-FFF2-40B4-BE49-F238E27FC236}">
                <a16:creationId xmlns:a16="http://schemas.microsoft.com/office/drawing/2014/main" id="{1A3A9902-999A-4C5F-9C63-FC5A203BD7B4}"/>
              </a:ext>
            </a:extLst>
          </p:cNvPr>
          <p:cNvSpPr/>
          <p:nvPr/>
        </p:nvSpPr>
        <p:spPr>
          <a:xfrm>
            <a:off x="442545" y="1935652"/>
            <a:ext cx="7847148"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Dank für die Unterstützung der Philipper (4,10-20)</a:t>
            </a:r>
          </a:p>
        </p:txBody>
      </p:sp>
      <p:sp>
        <p:nvSpPr>
          <p:cNvPr id="2" name="Rechteck 1">
            <a:extLst>
              <a:ext uri="{FF2B5EF4-FFF2-40B4-BE49-F238E27FC236}">
                <a16:creationId xmlns:a16="http://schemas.microsoft.com/office/drawing/2014/main" id="{B02CC7B8-47B8-4667-BE26-CED9A35C3C08}"/>
              </a:ext>
            </a:extLst>
          </p:cNvPr>
          <p:cNvSpPr/>
          <p:nvPr/>
        </p:nvSpPr>
        <p:spPr>
          <a:xfrm>
            <a:off x="442544" y="2811909"/>
            <a:ext cx="11207263" cy="3539430"/>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"Sammelt euch vielmehr Schätze im Himmel, wo weder die Motten noch der Rost sie fressen und wo die Diebe nicht nachgraben und stehlen!"</a:t>
            </a:r>
            <a:r>
              <a:rPr lang="de-CH" sz="2800" dirty="0">
                <a:latin typeface="Calibri" panose="020F0502020204030204" pitchFamily="34" charset="0"/>
                <a:ea typeface="Calibri" panose="020F0502020204030204" pitchFamily="34" charset="0"/>
                <a:cs typeface="Times New Roman" panose="02020603050405020304" pitchFamily="18" charset="0"/>
              </a:rPr>
              <a:t> Mt 6,20</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"Gebt, so wird euch gegeben werden; ein gutes, vollgedrücktes und gerütteltes und überfließendes Maß wird man in euren Schoß schütten. Denn mit demselben Maß, mit dem ihr [anderen] zumesst, wird euch wieder zugemessen werden."</a:t>
            </a:r>
            <a:r>
              <a:rPr lang="de-CH" sz="2800" dirty="0">
                <a:latin typeface="Calibri" panose="020F0502020204030204" pitchFamily="34" charset="0"/>
                <a:ea typeface="Calibri" panose="020F0502020204030204" pitchFamily="34" charset="0"/>
                <a:cs typeface="Times New Roman" panose="02020603050405020304" pitchFamily="18" charset="0"/>
              </a:rPr>
              <a:t> Lk 6,38</a:t>
            </a:r>
          </a:p>
        </p:txBody>
      </p:sp>
    </p:spTree>
    <p:extLst>
      <p:ext uri="{BB962C8B-B14F-4D97-AF65-F5344CB8AC3E}">
        <p14:creationId xmlns:p14="http://schemas.microsoft.com/office/powerpoint/2010/main" val="2589541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Christus – Meine Stärke</a:t>
            </a:r>
          </a:p>
        </p:txBody>
      </p:sp>
      <p:sp>
        <p:nvSpPr>
          <p:cNvPr id="3" name="Rechteck 2">
            <a:extLst>
              <a:ext uri="{FF2B5EF4-FFF2-40B4-BE49-F238E27FC236}">
                <a16:creationId xmlns:a16="http://schemas.microsoft.com/office/drawing/2014/main" id="{1A3A9902-999A-4C5F-9C63-FC5A203BD7B4}"/>
              </a:ext>
            </a:extLst>
          </p:cNvPr>
          <p:cNvSpPr/>
          <p:nvPr/>
        </p:nvSpPr>
        <p:spPr>
          <a:xfrm>
            <a:off x="442545" y="1935652"/>
            <a:ext cx="7847148" cy="523220"/>
          </a:xfrm>
          <a:prstGeom prst="rect">
            <a:avLst/>
          </a:prstGeom>
        </p:spPr>
        <p:txBody>
          <a:bodyPr wrap="non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Dank für die Unterstützung der Philipper (4,10-20)</a:t>
            </a:r>
          </a:p>
        </p:txBody>
      </p:sp>
      <p:sp>
        <p:nvSpPr>
          <p:cNvPr id="5" name="Rechteck 4">
            <a:extLst>
              <a:ext uri="{FF2B5EF4-FFF2-40B4-BE49-F238E27FC236}">
                <a16:creationId xmlns:a16="http://schemas.microsoft.com/office/drawing/2014/main" id="{BD7AE074-A14C-4CF3-9AEB-4842D6D65FBE}"/>
              </a:ext>
            </a:extLst>
          </p:cNvPr>
          <p:cNvSpPr/>
          <p:nvPr/>
        </p:nvSpPr>
        <p:spPr>
          <a:xfrm>
            <a:off x="442545" y="2811909"/>
            <a:ext cx="11066586" cy="2677656"/>
          </a:xfrm>
          <a:prstGeom prst="rect">
            <a:avLst/>
          </a:prstGeom>
        </p:spPr>
        <p:txBody>
          <a:bodyPr wrap="square">
            <a:spAutoFit/>
          </a:bodyPr>
          <a:lstStyle/>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"Nicht wegen des Mangels sage ich das; ich habe nämlich gelernt, mit der Lage zufrieden zu sein, in der ich mich befinde. Denn ich verstehe mich aufs </a:t>
            </a:r>
            <a:r>
              <a:rPr lang="de-CH" sz="2800" spc="75"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Armsein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ich verstehe mich aber auch aufs Reichsein; ich bin mit allem und jedem vertraut, sowohl satt zu sein als auch zu hungern, sowohl Überfluss zu haben als auch Mangel zu leiden. Ich vermag alles durch den, der mich stark macht, Christus."</a:t>
            </a:r>
            <a:r>
              <a:rPr lang="de-CH" sz="2800" dirty="0">
                <a:latin typeface="Calibri" panose="020F0502020204030204" pitchFamily="34" charset="0"/>
                <a:ea typeface="Calibri" panose="020F0502020204030204" pitchFamily="34" charset="0"/>
                <a:cs typeface="Times New Roman" panose="02020603050405020304" pitchFamily="18" charset="0"/>
              </a:rPr>
              <a:t> Phil 4,11-13</a:t>
            </a:r>
          </a:p>
        </p:txBody>
      </p:sp>
    </p:spTree>
    <p:extLst>
      <p:ext uri="{BB962C8B-B14F-4D97-AF65-F5344CB8AC3E}">
        <p14:creationId xmlns:p14="http://schemas.microsoft.com/office/powerpoint/2010/main" val="11210620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1631618848"/>
              </p:ext>
            </p:extLst>
          </p:nvPr>
        </p:nvGraphicFramePr>
        <p:xfrm>
          <a:off x="713065" y="196850"/>
          <a:ext cx="10930854" cy="39624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bl>
          </a:graphicData>
        </a:graphic>
      </p:graphicFrame>
    </p:spTree>
    <p:extLst>
      <p:ext uri="{BB962C8B-B14F-4D97-AF65-F5344CB8AC3E}">
        <p14:creationId xmlns:p14="http://schemas.microsoft.com/office/powerpoint/2010/main" val="516078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2486595771"/>
              </p:ext>
            </p:extLst>
          </p:nvPr>
        </p:nvGraphicFramePr>
        <p:xfrm>
          <a:off x="713065" y="196850"/>
          <a:ext cx="10930854" cy="80137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dirty="0">
                          <a:solidFill>
                            <a:schemeClr val="tx1"/>
                          </a:solidFill>
                          <a:effectLst/>
                        </a:rPr>
                        <a:t>1,6</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bl>
          </a:graphicData>
        </a:graphic>
      </p:graphicFrame>
    </p:spTree>
    <p:extLst>
      <p:ext uri="{BB962C8B-B14F-4D97-AF65-F5344CB8AC3E}">
        <p14:creationId xmlns:p14="http://schemas.microsoft.com/office/powerpoint/2010/main" val="1282703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le 2">
            <a:extLst>
              <a:ext uri="{FF2B5EF4-FFF2-40B4-BE49-F238E27FC236}">
                <a16:creationId xmlns:a16="http://schemas.microsoft.com/office/drawing/2014/main" id="{372BA83D-74EA-497A-A305-CB01BF554356}"/>
              </a:ext>
            </a:extLst>
          </p:cNvPr>
          <p:cNvGraphicFramePr>
            <a:graphicFrameLocks noGrp="1"/>
          </p:cNvGraphicFramePr>
          <p:nvPr>
            <p:extLst>
              <p:ext uri="{D42A27DB-BD31-4B8C-83A1-F6EECF244321}">
                <p14:modId xmlns:p14="http://schemas.microsoft.com/office/powerpoint/2010/main" val="3238886375"/>
              </p:ext>
            </p:extLst>
          </p:nvPr>
        </p:nvGraphicFramePr>
        <p:xfrm>
          <a:off x="442545" y="2715519"/>
          <a:ext cx="11339147" cy="2369385"/>
        </p:xfrm>
        <a:graphic>
          <a:graphicData uri="http://schemas.openxmlformats.org/drawingml/2006/table">
            <a:tbl>
              <a:tblPr firstRow="1" bandRow="1">
                <a:tableStyleId>{5C22544A-7EE6-4342-B048-85BDC9FD1C3A}</a:tableStyleId>
              </a:tblPr>
              <a:tblGrid>
                <a:gridCol w="1884485">
                  <a:extLst>
                    <a:ext uri="{9D8B030D-6E8A-4147-A177-3AD203B41FA5}">
                      <a16:colId xmlns:a16="http://schemas.microsoft.com/office/drawing/2014/main" val="3317743465"/>
                    </a:ext>
                  </a:extLst>
                </a:gridCol>
                <a:gridCol w="1884485">
                  <a:extLst>
                    <a:ext uri="{9D8B030D-6E8A-4147-A177-3AD203B41FA5}">
                      <a16:colId xmlns:a16="http://schemas.microsoft.com/office/drawing/2014/main" val="2478917553"/>
                    </a:ext>
                  </a:extLst>
                </a:gridCol>
                <a:gridCol w="1884485">
                  <a:extLst>
                    <a:ext uri="{9D8B030D-6E8A-4147-A177-3AD203B41FA5}">
                      <a16:colId xmlns:a16="http://schemas.microsoft.com/office/drawing/2014/main" val="1114870586"/>
                    </a:ext>
                  </a:extLst>
                </a:gridCol>
                <a:gridCol w="1884485">
                  <a:extLst>
                    <a:ext uri="{9D8B030D-6E8A-4147-A177-3AD203B41FA5}">
                      <a16:colId xmlns:a16="http://schemas.microsoft.com/office/drawing/2014/main" val="2286772415"/>
                    </a:ext>
                  </a:extLst>
                </a:gridCol>
                <a:gridCol w="1814146">
                  <a:extLst>
                    <a:ext uri="{9D8B030D-6E8A-4147-A177-3AD203B41FA5}">
                      <a16:colId xmlns:a16="http://schemas.microsoft.com/office/drawing/2014/main" val="726289918"/>
                    </a:ext>
                  </a:extLst>
                </a:gridCol>
                <a:gridCol w="1987061">
                  <a:extLst>
                    <a:ext uri="{9D8B030D-6E8A-4147-A177-3AD203B41FA5}">
                      <a16:colId xmlns:a16="http://schemas.microsoft.com/office/drawing/2014/main" val="4224328602"/>
                    </a:ext>
                  </a:extLst>
                </a:gridCol>
              </a:tblGrid>
              <a:tr h="571065">
                <a:tc>
                  <a:txBody>
                    <a:bodyPr/>
                    <a:lstStyle/>
                    <a:p>
                      <a:r>
                        <a:rPr lang="de-DE" sz="2800" dirty="0">
                          <a:solidFill>
                            <a:schemeClr val="tx1"/>
                          </a:solidFill>
                        </a:rPr>
                        <a:t>1,1-2</a:t>
                      </a:r>
                      <a:endParaRPr lang="de-CH" sz="2800" dirty="0">
                        <a:solidFill>
                          <a:schemeClr val="tx1"/>
                        </a:solidFill>
                      </a:endParaRPr>
                    </a:p>
                  </a:txBody>
                  <a:tcPr/>
                </a:tc>
                <a:tc>
                  <a:txBody>
                    <a:bodyPr/>
                    <a:lstStyle/>
                    <a:p>
                      <a:r>
                        <a:rPr lang="de-DE" sz="2800" dirty="0">
                          <a:solidFill>
                            <a:schemeClr val="tx1"/>
                          </a:solidFill>
                        </a:rPr>
                        <a:t>1,3-30</a:t>
                      </a:r>
                      <a:endParaRPr lang="de-CH" sz="2800" dirty="0">
                        <a:solidFill>
                          <a:schemeClr val="tx1"/>
                        </a:solidFill>
                      </a:endParaRPr>
                    </a:p>
                  </a:txBody>
                  <a:tcPr/>
                </a:tc>
                <a:tc>
                  <a:txBody>
                    <a:bodyPr/>
                    <a:lstStyle/>
                    <a:p>
                      <a:r>
                        <a:rPr lang="de-DE" sz="2800" dirty="0">
                          <a:solidFill>
                            <a:schemeClr val="tx1"/>
                          </a:solidFill>
                        </a:rPr>
                        <a:t>2,1-30</a:t>
                      </a:r>
                      <a:endParaRPr lang="de-CH" sz="2800" dirty="0">
                        <a:solidFill>
                          <a:schemeClr val="tx1"/>
                        </a:solidFill>
                      </a:endParaRPr>
                    </a:p>
                  </a:txBody>
                  <a:tcPr/>
                </a:tc>
                <a:tc>
                  <a:txBody>
                    <a:bodyPr/>
                    <a:lstStyle/>
                    <a:p>
                      <a:r>
                        <a:rPr lang="de-DE" sz="2800" dirty="0">
                          <a:solidFill>
                            <a:schemeClr val="tx1"/>
                          </a:solidFill>
                        </a:rPr>
                        <a:t>3,1-21</a:t>
                      </a:r>
                      <a:endParaRPr lang="de-CH" sz="2800" dirty="0">
                        <a:solidFill>
                          <a:schemeClr val="tx1"/>
                        </a:solidFill>
                      </a:endParaRPr>
                    </a:p>
                  </a:txBody>
                  <a:tcPr/>
                </a:tc>
                <a:tc>
                  <a:txBody>
                    <a:bodyPr/>
                    <a:lstStyle/>
                    <a:p>
                      <a:r>
                        <a:rPr lang="de-DE" sz="2800" dirty="0">
                          <a:solidFill>
                            <a:schemeClr val="tx1"/>
                          </a:solidFill>
                        </a:rPr>
                        <a:t>4,1-20</a:t>
                      </a:r>
                      <a:endParaRPr lang="de-CH" sz="2800" dirty="0">
                        <a:solidFill>
                          <a:schemeClr val="tx1"/>
                        </a:solidFill>
                      </a:endParaRPr>
                    </a:p>
                  </a:txBody>
                  <a:tcPr/>
                </a:tc>
                <a:tc>
                  <a:txBody>
                    <a:bodyPr/>
                    <a:lstStyle/>
                    <a:p>
                      <a:r>
                        <a:rPr lang="de-DE" sz="2800" dirty="0">
                          <a:solidFill>
                            <a:schemeClr val="tx1"/>
                          </a:solidFill>
                        </a:rPr>
                        <a:t>4,21-23</a:t>
                      </a:r>
                      <a:endParaRPr lang="de-CH" sz="2800" dirty="0">
                        <a:solidFill>
                          <a:schemeClr val="tx1"/>
                        </a:solidFill>
                      </a:endParaRPr>
                    </a:p>
                  </a:txBody>
                  <a:tcPr/>
                </a:tc>
                <a:extLst>
                  <a:ext uri="{0D108BD9-81ED-4DB2-BD59-A6C34878D82A}">
                    <a16:rowId xmlns:a16="http://schemas.microsoft.com/office/drawing/2014/main" val="219206794"/>
                  </a:ext>
                </a:extLst>
              </a:tr>
              <a:tr h="1153531">
                <a:tc>
                  <a:txBody>
                    <a:bodyPr/>
                    <a:lstStyle/>
                    <a:p>
                      <a:r>
                        <a:rPr lang="de-DE" sz="2800" dirty="0">
                          <a:solidFill>
                            <a:schemeClr val="tx1"/>
                          </a:solidFill>
                        </a:rPr>
                        <a:t>Briefkopf: Absender, Empfänger, Gruss</a:t>
                      </a:r>
                      <a:endParaRPr lang="de-CH" sz="2800" dirty="0">
                        <a:solidFill>
                          <a:schemeClr val="tx1"/>
                        </a:solidFill>
                      </a:endParaRPr>
                    </a:p>
                  </a:txBody>
                  <a:tcPr/>
                </a:tc>
                <a:tc>
                  <a:txBody>
                    <a:bodyPr/>
                    <a:lstStyle/>
                    <a:p>
                      <a:r>
                        <a:rPr lang="de-DE" sz="2800" dirty="0">
                          <a:solidFill>
                            <a:schemeClr val="tx1"/>
                          </a:solidFill>
                        </a:rPr>
                        <a:t>Christus </a:t>
                      </a:r>
                    </a:p>
                    <a:p>
                      <a:r>
                        <a:rPr lang="de-DE" sz="2800" dirty="0">
                          <a:solidFill>
                            <a:schemeClr val="tx1"/>
                          </a:solidFill>
                        </a:rPr>
                        <a:t>ist mein Leben</a:t>
                      </a:r>
                      <a:endParaRPr lang="de-CH" sz="2800" dirty="0">
                        <a:solidFill>
                          <a:schemeClr val="tx1"/>
                        </a:solidFill>
                      </a:endParaRPr>
                    </a:p>
                  </a:txBody>
                  <a:tcPr/>
                </a:tc>
                <a:tc>
                  <a:txBody>
                    <a:bodyPr/>
                    <a:lstStyle/>
                    <a:p>
                      <a:r>
                        <a:rPr lang="de-DE" sz="2800" dirty="0">
                          <a:solidFill>
                            <a:schemeClr val="tx1"/>
                          </a:solidFill>
                        </a:rPr>
                        <a:t>Christus </a:t>
                      </a:r>
                    </a:p>
                    <a:p>
                      <a:r>
                        <a:rPr lang="de-DE" sz="2800" dirty="0">
                          <a:solidFill>
                            <a:schemeClr val="tx1"/>
                          </a:solidFill>
                        </a:rPr>
                        <a:t>ist mein Vorbild</a:t>
                      </a:r>
                      <a:endParaRPr lang="de-CH" sz="2800" dirty="0">
                        <a:solidFill>
                          <a:schemeClr val="tx1"/>
                        </a:solidFill>
                      </a:endParaRPr>
                    </a:p>
                  </a:txBody>
                  <a:tcPr/>
                </a:tc>
                <a:tc>
                  <a:txBody>
                    <a:bodyPr/>
                    <a:lstStyle/>
                    <a:p>
                      <a:r>
                        <a:rPr lang="de-DE" sz="2800" dirty="0">
                          <a:solidFill>
                            <a:schemeClr val="tx1"/>
                          </a:solidFill>
                        </a:rPr>
                        <a:t>Christus </a:t>
                      </a:r>
                    </a:p>
                    <a:p>
                      <a:r>
                        <a:rPr lang="de-DE" sz="2800" dirty="0">
                          <a:solidFill>
                            <a:schemeClr val="tx1"/>
                          </a:solidFill>
                        </a:rPr>
                        <a:t>ist mein Ziel</a:t>
                      </a:r>
                      <a:endParaRPr lang="de-CH" sz="2800" dirty="0">
                        <a:solidFill>
                          <a:schemeClr val="tx1"/>
                        </a:solidFill>
                      </a:endParaRPr>
                    </a:p>
                  </a:txBody>
                  <a:tcPr/>
                </a:tc>
                <a:tc>
                  <a:txBody>
                    <a:bodyPr/>
                    <a:lstStyle/>
                    <a:p>
                      <a:r>
                        <a:rPr lang="de-DE" sz="2800" dirty="0">
                          <a:solidFill>
                            <a:schemeClr val="tx1"/>
                          </a:solidFill>
                        </a:rPr>
                        <a:t>Christus </a:t>
                      </a:r>
                    </a:p>
                    <a:p>
                      <a:r>
                        <a:rPr lang="de-DE" sz="2800" dirty="0">
                          <a:solidFill>
                            <a:schemeClr val="tx1"/>
                          </a:solidFill>
                        </a:rPr>
                        <a:t>ist meine Stärke</a:t>
                      </a:r>
                      <a:endParaRPr lang="de-CH" sz="2800" dirty="0">
                        <a:solidFill>
                          <a:schemeClr val="tx1"/>
                        </a:solidFill>
                      </a:endParaRPr>
                    </a:p>
                  </a:txBody>
                  <a:tcPr/>
                </a:tc>
                <a:tc>
                  <a:txBody>
                    <a:bodyPr/>
                    <a:lstStyle/>
                    <a:p>
                      <a:r>
                        <a:rPr lang="de-DE" sz="2800" dirty="0">
                          <a:solidFill>
                            <a:schemeClr val="tx1"/>
                          </a:solidFill>
                        </a:rPr>
                        <a:t>Briefschluss: Grüsse und Segen </a:t>
                      </a:r>
                      <a:endParaRPr lang="de-CH" sz="2800" dirty="0">
                        <a:solidFill>
                          <a:schemeClr val="tx1"/>
                        </a:solidFill>
                      </a:endParaRPr>
                    </a:p>
                  </a:txBody>
                  <a:tcPr/>
                </a:tc>
                <a:extLst>
                  <a:ext uri="{0D108BD9-81ED-4DB2-BD59-A6C34878D82A}">
                    <a16:rowId xmlns:a16="http://schemas.microsoft.com/office/drawing/2014/main" val="2234358005"/>
                  </a:ext>
                </a:extLst>
              </a:tr>
            </a:tbl>
          </a:graphicData>
        </a:graphic>
      </p:graphicFrame>
      <p:sp>
        <p:nvSpPr>
          <p:cNvPr id="4" name="Textfeld 3">
            <a:extLst>
              <a:ext uri="{FF2B5EF4-FFF2-40B4-BE49-F238E27FC236}">
                <a16:creationId xmlns:a16="http://schemas.microsoft.com/office/drawing/2014/main" id="{65A5018C-5D09-4356-AA1C-B8FEFC51478A}"/>
              </a:ext>
            </a:extLst>
          </p:cNvPr>
          <p:cNvSpPr txBox="1"/>
          <p:nvPr/>
        </p:nvSpPr>
        <p:spPr>
          <a:xfrm>
            <a:off x="442545" y="967062"/>
            <a:ext cx="11417612" cy="615553"/>
          </a:xfrm>
          <a:prstGeom prst="rect">
            <a:avLst/>
          </a:prstGeom>
          <a:noFill/>
        </p:spPr>
        <p:txBody>
          <a:bodyPr wrap="square" rtlCol="0">
            <a:spAutoFit/>
          </a:bodyPr>
          <a:lstStyle/>
          <a:p>
            <a:pPr lvl="0"/>
            <a:r>
              <a:rPr lang="de-CH" sz="3400" dirty="0"/>
              <a:t>Aufbau des Briefes</a:t>
            </a:r>
          </a:p>
        </p:txBody>
      </p:sp>
    </p:spTree>
    <p:extLst>
      <p:ext uri="{BB962C8B-B14F-4D97-AF65-F5344CB8AC3E}">
        <p14:creationId xmlns:p14="http://schemas.microsoft.com/office/powerpoint/2010/main" val="38339065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3669080308"/>
              </p:ext>
            </p:extLst>
          </p:nvPr>
        </p:nvGraphicFramePr>
        <p:xfrm>
          <a:off x="713065" y="196850"/>
          <a:ext cx="10930854" cy="120650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bl>
          </a:graphicData>
        </a:graphic>
      </p:graphicFrame>
    </p:spTree>
    <p:extLst>
      <p:ext uri="{BB962C8B-B14F-4D97-AF65-F5344CB8AC3E}">
        <p14:creationId xmlns:p14="http://schemas.microsoft.com/office/powerpoint/2010/main" val="8204509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3378783401"/>
              </p:ext>
            </p:extLst>
          </p:nvPr>
        </p:nvGraphicFramePr>
        <p:xfrm>
          <a:off x="713065" y="196850"/>
          <a:ext cx="10930854" cy="161163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1,18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bl>
          </a:graphicData>
        </a:graphic>
      </p:graphicFrame>
    </p:spTree>
    <p:extLst>
      <p:ext uri="{BB962C8B-B14F-4D97-AF65-F5344CB8AC3E}">
        <p14:creationId xmlns:p14="http://schemas.microsoft.com/office/powerpoint/2010/main" val="30238284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947184622"/>
              </p:ext>
            </p:extLst>
          </p:nvPr>
        </p:nvGraphicFramePr>
        <p:xfrm>
          <a:off x="713065" y="196850"/>
          <a:ext cx="10930854" cy="201676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bl>
          </a:graphicData>
        </a:graphic>
      </p:graphicFrame>
    </p:spTree>
    <p:extLst>
      <p:ext uri="{BB962C8B-B14F-4D97-AF65-F5344CB8AC3E}">
        <p14:creationId xmlns:p14="http://schemas.microsoft.com/office/powerpoint/2010/main" val="30118380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4029210254"/>
              </p:ext>
            </p:extLst>
          </p:nvPr>
        </p:nvGraphicFramePr>
        <p:xfrm>
          <a:off x="713065" y="196850"/>
          <a:ext cx="10930854" cy="242189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1,21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bl>
          </a:graphicData>
        </a:graphic>
      </p:graphicFrame>
    </p:spTree>
    <p:extLst>
      <p:ext uri="{BB962C8B-B14F-4D97-AF65-F5344CB8AC3E}">
        <p14:creationId xmlns:p14="http://schemas.microsoft.com/office/powerpoint/2010/main" val="2741716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718091155"/>
              </p:ext>
            </p:extLst>
          </p:nvPr>
        </p:nvGraphicFramePr>
        <p:xfrm>
          <a:off x="713065" y="196850"/>
          <a:ext cx="10930854" cy="282702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bl>
          </a:graphicData>
        </a:graphic>
      </p:graphicFrame>
    </p:spTree>
    <p:extLst>
      <p:ext uri="{BB962C8B-B14F-4D97-AF65-F5344CB8AC3E}">
        <p14:creationId xmlns:p14="http://schemas.microsoft.com/office/powerpoint/2010/main" val="15210862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1055806645"/>
              </p:ext>
            </p:extLst>
          </p:nvPr>
        </p:nvGraphicFramePr>
        <p:xfrm>
          <a:off x="713065" y="196850"/>
          <a:ext cx="10930854" cy="323215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bl>
          </a:graphicData>
        </a:graphic>
      </p:graphicFrame>
    </p:spTree>
    <p:extLst>
      <p:ext uri="{BB962C8B-B14F-4D97-AF65-F5344CB8AC3E}">
        <p14:creationId xmlns:p14="http://schemas.microsoft.com/office/powerpoint/2010/main" val="20210088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675518954"/>
              </p:ext>
            </p:extLst>
          </p:nvPr>
        </p:nvGraphicFramePr>
        <p:xfrm>
          <a:off x="713065" y="196850"/>
          <a:ext cx="10930854" cy="363728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bl>
          </a:graphicData>
        </a:graphic>
      </p:graphicFrame>
    </p:spTree>
    <p:extLst>
      <p:ext uri="{BB962C8B-B14F-4D97-AF65-F5344CB8AC3E}">
        <p14:creationId xmlns:p14="http://schemas.microsoft.com/office/powerpoint/2010/main" val="30075230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1600111656"/>
              </p:ext>
            </p:extLst>
          </p:nvPr>
        </p:nvGraphicFramePr>
        <p:xfrm>
          <a:off x="713065" y="196850"/>
          <a:ext cx="10930854" cy="404241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r h="380142">
                <a:tc>
                  <a:txBody>
                    <a:bodyPr/>
                    <a:lstStyle/>
                    <a:p>
                      <a:pPr>
                        <a:lnSpc>
                          <a:spcPct val="107000"/>
                        </a:lnSpc>
                        <a:spcAft>
                          <a:spcPts val="0"/>
                        </a:spcAft>
                      </a:pPr>
                      <a:r>
                        <a:rPr lang="de-CH" sz="2600" b="0" dirty="0">
                          <a:solidFill>
                            <a:schemeClr val="tx1"/>
                          </a:solidFill>
                          <a:effectLst/>
                        </a:rPr>
                        <a:t>Christus ist meine Gerechtigkeit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3,9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3659166"/>
                  </a:ext>
                </a:extLst>
              </a:tr>
            </a:tbl>
          </a:graphicData>
        </a:graphic>
      </p:graphicFrame>
    </p:spTree>
    <p:extLst>
      <p:ext uri="{BB962C8B-B14F-4D97-AF65-F5344CB8AC3E}">
        <p14:creationId xmlns:p14="http://schemas.microsoft.com/office/powerpoint/2010/main" val="1657604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2681098610"/>
              </p:ext>
            </p:extLst>
          </p:nvPr>
        </p:nvGraphicFramePr>
        <p:xfrm>
          <a:off x="713065" y="196850"/>
          <a:ext cx="10930854" cy="444754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r h="380142">
                <a:tc>
                  <a:txBody>
                    <a:bodyPr/>
                    <a:lstStyle/>
                    <a:p>
                      <a:pPr>
                        <a:lnSpc>
                          <a:spcPct val="107000"/>
                        </a:lnSpc>
                        <a:spcAft>
                          <a:spcPts val="0"/>
                        </a:spcAft>
                      </a:pPr>
                      <a:r>
                        <a:rPr lang="de-CH" sz="2600" b="0" dirty="0">
                          <a:solidFill>
                            <a:schemeClr val="tx1"/>
                          </a:solidFill>
                          <a:effectLst/>
                        </a:rPr>
                        <a:t>Christus ist meine Gerechtigkeit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3,9</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3659166"/>
                  </a:ext>
                </a:extLst>
              </a:tr>
              <a:tr h="380142">
                <a:tc>
                  <a:txBody>
                    <a:bodyPr/>
                    <a:lstStyle/>
                    <a:p>
                      <a:pPr>
                        <a:lnSpc>
                          <a:spcPct val="107000"/>
                        </a:lnSpc>
                        <a:spcAft>
                          <a:spcPts val="0"/>
                        </a:spcAft>
                      </a:pPr>
                      <a:r>
                        <a:rPr lang="de-CH" sz="2600" b="0" dirty="0">
                          <a:solidFill>
                            <a:schemeClr val="tx1"/>
                          </a:solidFill>
                          <a:effectLst/>
                        </a:rPr>
                        <a:t>Christus ist mein Ziel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35493225"/>
                  </a:ext>
                </a:extLst>
              </a:tr>
            </a:tbl>
          </a:graphicData>
        </a:graphic>
      </p:graphicFrame>
    </p:spTree>
    <p:extLst>
      <p:ext uri="{BB962C8B-B14F-4D97-AF65-F5344CB8AC3E}">
        <p14:creationId xmlns:p14="http://schemas.microsoft.com/office/powerpoint/2010/main" val="527856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3690302489"/>
              </p:ext>
            </p:extLst>
          </p:nvPr>
        </p:nvGraphicFramePr>
        <p:xfrm>
          <a:off x="713065" y="196850"/>
          <a:ext cx="10930854" cy="485267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r h="380142">
                <a:tc>
                  <a:txBody>
                    <a:bodyPr/>
                    <a:lstStyle/>
                    <a:p>
                      <a:pPr>
                        <a:lnSpc>
                          <a:spcPct val="107000"/>
                        </a:lnSpc>
                        <a:spcAft>
                          <a:spcPts val="0"/>
                        </a:spcAft>
                      </a:pPr>
                      <a:r>
                        <a:rPr lang="de-CH" sz="2600" b="0" dirty="0">
                          <a:solidFill>
                            <a:schemeClr val="tx1"/>
                          </a:solidFill>
                          <a:effectLst/>
                        </a:rPr>
                        <a:t>Christus ist meine Gerechtigkeit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3,9</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3659166"/>
                  </a:ext>
                </a:extLst>
              </a:tr>
              <a:tr h="380142">
                <a:tc>
                  <a:txBody>
                    <a:bodyPr/>
                    <a:lstStyle/>
                    <a:p>
                      <a:pPr>
                        <a:lnSpc>
                          <a:spcPct val="107000"/>
                        </a:lnSpc>
                        <a:spcAft>
                          <a:spcPts val="0"/>
                        </a:spcAft>
                      </a:pPr>
                      <a:r>
                        <a:rPr lang="de-CH" sz="2600" b="0" dirty="0">
                          <a:solidFill>
                            <a:schemeClr val="tx1"/>
                          </a:solidFill>
                          <a:effectLst/>
                        </a:rPr>
                        <a:t>Christus ist mein Ziel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35493225"/>
                  </a:ext>
                </a:extLst>
              </a:tr>
              <a:tr h="380142">
                <a:tc>
                  <a:txBody>
                    <a:bodyPr/>
                    <a:lstStyle/>
                    <a:p>
                      <a:pPr>
                        <a:lnSpc>
                          <a:spcPct val="107000"/>
                        </a:lnSpc>
                        <a:spcAft>
                          <a:spcPts val="0"/>
                        </a:spcAft>
                      </a:pPr>
                      <a:r>
                        <a:rPr lang="de-CH" sz="2600" b="0" dirty="0">
                          <a:solidFill>
                            <a:schemeClr val="tx1"/>
                          </a:solidFill>
                          <a:effectLst/>
                        </a:rPr>
                        <a:t>Christus ist meine Hoffnung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3,20-21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320539011"/>
                  </a:ext>
                </a:extLst>
              </a:tr>
            </a:tbl>
          </a:graphicData>
        </a:graphic>
      </p:graphicFrame>
    </p:spTree>
    <p:extLst>
      <p:ext uri="{BB962C8B-B14F-4D97-AF65-F5344CB8AC3E}">
        <p14:creationId xmlns:p14="http://schemas.microsoft.com/office/powerpoint/2010/main" val="2882683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C246D25-5511-4178-80B7-3BA02D478073}"/>
              </a:ext>
            </a:extLst>
          </p:cNvPr>
          <p:cNvSpPr/>
          <p:nvPr/>
        </p:nvSpPr>
        <p:spPr>
          <a:xfrm>
            <a:off x="447412" y="824029"/>
            <a:ext cx="10944837" cy="523220"/>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Das Zentrum im Philipperbrief ist die sogenannte "Christologie".</a:t>
            </a:r>
          </a:p>
        </p:txBody>
      </p:sp>
      <p:graphicFrame>
        <p:nvGraphicFramePr>
          <p:cNvPr id="3" name="Tabelle 2">
            <a:extLst>
              <a:ext uri="{FF2B5EF4-FFF2-40B4-BE49-F238E27FC236}">
                <a16:creationId xmlns:a16="http://schemas.microsoft.com/office/drawing/2014/main" id="{CF989FB6-8073-486B-A7E0-A07E1CEB6BAE}"/>
              </a:ext>
            </a:extLst>
          </p:cNvPr>
          <p:cNvGraphicFramePr>
            <a:graphicFrameLocks noGrp="1"/>
          </p:cNvGraphicFramePr>
          <p:nvPr>
            <p:extLst>
              <p:ext uri="{D42A27DB-BD31-4B8C-83A1-F6EECF244321}">
                <p14:modId xmlns:p14="http://schemas.microsoft.com/office/powerpoint/2010/main" val="2694300385"/>
              </p:ext>
            </p:extLst>
          </p:nvPr>
        </p:nvGraphicFramePr>
        <p:xfrm>
          <a:off x="4151852" y="2731636"/>
          <a:ext cx="1884485" cy="1942665"/>
        </p:xfrm>
        <a:graphic>
          <a:graphicData uri="http://schemas.openxmlformats.org/drawingml/2006/table">
            <a:tbl>
              <a:tblPr firstRow="1" bandRow="1">
                <a:tableStyleId>{5C22544A-7EE6-4342-B048-85BDC9FD1C3A}</a:tableStyleId>
              </a:tblPr>
              <a:tblGrid>
                <a:gridCol w="1884485">
                  <a:extLst>
                    <a:ext uri="{9D8B030D-6E8A-4147-A177-3AD203B41FA5}">
                      <a16:colId xmlns:a16="http://schemas.microsoft.com/office/drawing/2014/main" val="2353689547"/>
                    </a:ext>
                  </a:extLst>
                </a:gridCol>
              </a:tblGrid>
              <a:tr h="571065">
                <a:tc>
                  <a:txBody>
                    <a:bodyPr/>
                    <a:lstStyle/>
                    <a:p>
                      <a:r>
                        <a:rPr lang="de-DE" sz="2800" dirty="0">
                          <a:solidFill>
                            <a:schemeClr val="tx1"/>
                          </a:solidFill>
                        </a:rPr>
                        <a:t>2,1-30</a:t>
                      </a:r>
                      <a:endParaRPr lang="de-CH" sz="2800" dirty="0">
                        <a:solidFill>
                          <a:schemeClr val="tx1"/>
                        </a:solidFill>
                      </a:endParaRPr>
                    </a:p>
                  </a:txBody>
                  <a:tcPr/>
                </a:tc>
                <a:extLst>
                  <a:ext uri="{0D108BD9-81ED-4DB2-BD59-A6C34878D82A}">
                    <a16:rowId xmlns:a16="http://schemas.microsoft.com/office/drawing/2014/main" val="537934069"/>
                  </a:ext>
                </a:extLst>
              </a:tr>
              <a:tr h="1153531">
                <a:tc>
                  <a:txBody>
                    <a:bodyPr/>
                    <a:lstStyle/>
                    <a:p>
                      <a:r>
                        <a:rPr lang="de-DE" sz="2800" dirty="0">
                          <a:solidFill>
                            <a:schemeClr val="tx1"/>
                          </a:solidFill>
                        </a:rPr>
                        <a:t>Christus </a:t>
                      </a:r>
                    </a:p>
                    <a:p>
                      <a:r>
                        <a:rPr lang="de-DE" sz="2800" dirty="0">
                          <a:solidFill>
                            <a:schemeClr val="tx1"/>
                          </a:solidFill>
                        </a:rPr>
                        <a:t>ist mein Vorbild</a:t>
                      </a:r>
                      <a:endParaRPr lang="de-CH" sz="2800" dirty="0">
                        <a:solidFill>
                          <a:schemeClr val="tx1"/>
                        </a:solidFill>
                      </a:endParaRPr>
                    </a:p>
                  </a:txBody>
                  <a:tcPr/>
                </a:tc>
                <a:extLst>
                  <a:ext uri="{0D108BD9-81ED-4DB2-BD59-A6C34878D82A}">
                    <a16:rowId xmlns:a16="http://schemas.microsoft.com/office/drawing/2014/main" val="1477467748"/>
                  </a:ext>
                </a:extLst>
              </a:tr>
            </a:tbl>
          </a:graphicData>
        </a:graphic>
      </p:graphicFrame>
    </p:spTree>
    <p:extLst>
      <p:ext uri="{BB962C8B-B14F-4D97-AF65-F5344CB8AC3E}">
        <p14:creationId xmlns:p14="http://schemas.microsoft.com/office/powerpoint/2010/main" val="176253459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1534649958"/>
              </p:ext>
            </p:extLst>
          </p:nvPr>
        </p:nvGraphicFramePr>
        <p:xfrm>
          <a:off x="713065" y="196850"/>
          <a:ext cx="10930854" cy="525780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r h="380142">
                <a:tc>
                  <a:txBody>
                    <a:bodyPr/>
                    <a:lstStyle/>
                    <a:p>
                      <a:pPr>
                        <a:lnSpc>
                          <a:spcPct val="107000"/>
                        </a:lnSpc>
                        <a:spcAft>
                          <a:spcPts val="0"/>
                        </a:spcAft>
                      </a:pPr>
                      <a:r>
                        <a:rPr lang="de-CH" sz="2600" b="0" dirty="0">
                          <a:solidFill>
                            <a:schemeClr val="tx1"/>
                          </a:solidFill>
                          <a:effectLst/>
                        </a:rPr>
                        <a:t>Christus ist meine Gerechtigkeit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3,9</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3659166"/>
                  </a:ext>
                </a:extLst>
              </a:tr>
              <a:tr h="380142">
                <a:tc>
                  <a:txBody>
                    <a:bodyPr/>
                    <a:lstStyle/>
                    <a:p>
                      <a:pPr>
                        <a:lnSpc>
                          <a:spcPct val="107000"/>
                        </a:lnSpc>
                        <a:spcAft>
                          <a:spcPts val="0"/>
                        </a:spcAft>
                      </a:pPr>
                      <a:r>
                        <a:rPr lang="de-CH" sz="2600" b="0" dirty="0">
                          <a:solidFill>
                            <a:schemeClr val="tx1"/>
                          </a:solidFill>
                          <a:effectLst/>
                        </a:rPr>
                        <a:t>Christus ist mein Ziel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35493225"/>
                  </a:ext>
                </a:extLst>
              </a:tr>
              <a:tr h="380142">
                <a:tc>
                  <a:txBody>
                    <a:bodyPr/>
                    <a:lstStyle/>
                    <a:p>
                      <a:pPr>
                        <a:lnSpc>
                          <a:spcPct val="107000"/>
                        </a:lnSpc>
                        <a:spcAft>
                          <a:spcPts val="0"/>
                        </a:spcAft>
                      </a:pPr>
                      <a:r>
                        <a:rPr lang="de-CH" sz="2600" b="0" dirty="0">
                          <a:solidFill>
                            <a:schemeClr val="tx1"/>
                          </a:solidFill>
                          <a:effectLst/>
                        </a:rPr>
                        <a:t>Christus ist meine Hoffnung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3,20-21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320539011"/>
                  </a:ext>
                </a:extLst>
              </a:tr>
              <a:tr h="380142">
                <a:tc>
                  <a:txBody>
                    <a:bodyPr/>
                    <a:lstStyle/>
                    <a:p>
                      <a:pPr>
                        <a:lnSpc>
                          <a:spcPct val="107000"/>
                        </a:lnSpc>
                        <a:spcAft>
                          <a:spcPts val="0"/>
                        </a:spcAft>
                      </a:pPr>
                      <a:r>
                        <a:rPr lang="de-CH" sz="2600" b="0" dirty="0">
                          <a:solidFill>
                            <a:schemeClr val="tx1"/>
                          </a:solidFill>
                          <a:effectLst/>
                        </a:rPr>
                        <a:t>Christus ist meine Freude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4,4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05913390"/>
                  </a:ext>
                </a:extLst>
              </a:tr>
            </a:tbl>
          </a:graphicData>
        </a:graphic>
      </p:graphicFrame>
    </p:spTree>
    <p:extLst>
      <p:ext uri="{BB962C8B-B14F-4D97-AF65-F5344CB8AC3E}">
        <p14:creationId xmlns:p14="http://schemas.microsoft.com/office/powerpoint/2010/main" val="22649336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4244444646"/>
              </p:ext>
            </p:extLst>
          </p:nvPr>
        </p:nvGraphicFramePr>
        <p:xfrm>
          <a:off x="713065" y="196850"/>
          <a:ext cx="10930854" cy="566293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r h="380142">
                <a:tc>
                  <a:txBody>
                    <a:bodyPr/>
                    <a:lstStyle/>
                    <a:p>
                      <a:pPr>
                        <a:lnSpc>
                          <a:spcPct val="107000"/>
                        </a:lnSpc>
                        <a:spcAft>
                          <a:spcPts val="0"/>
                        </a:spcAft>
                      </a:pPr>
                      <a:r>
                        <a:rPr lang="de-CH" sz="2600" b="0" dirty="0">
                          <a:solidFill>
                            <a:schemeClr val="tx1"/>
                          </a:solidFill>
                          <a:effectLst/>
                        </a:rPr>
                        <a:t>Christus ist meine Gerechtigkeit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3,9</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3659166"/>
                  </a:ext>
                </a:extLst>
              </a:tr>
              <a:tr h="380142">
                <a:tc>
                  <a:txBody>
                    <a:bodyPr/>
                    <a:lstStyle/>
                    <a:p>
                      <a:pPr>
                        <a:lnSpc>
                          <a:spcPct val="107000"/>
                        </a:lnSpc>
                        <a:spcAft>
                          <a:spcPts val="0"/>
                        </a:spcAft>
                      </a:pPr>
                      <a:r>
                        <a:rPr lang="de-CH" sz="2600" b="0" dirty="0">
                          <a:solidFill>
                            <a:schemeClr val="tx1"/>
                          </a:solidFill>
                          <a:effectLst/>
                        </a:rPr>
                        <a:t>Christus ist mein Ziel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35493225"/>
                  </a:ext>
                </a:extLst>
              </a:tr>
              <a:tr h="380142">
                <a:tc>
                  <a:txBody>
                    <a:bodyPr/>
                    <a:lstStyle/>
                    <a:p>
                      <a:pPr>
                        <a:lnSpc>
                          <a:spcPct val="107000"/>
                        </a:lnSpc>
                        <a:spcAft>
                          <a:spcPts val="0"/>
                        </a:spcAft>
                      </a:pPr>
                      <a:r>
                        <a:rPr lang="de-CH" sz="2600" b="0" dirty="0">
                          <a:solidFill>
                            <a:schemeClr val="tx1"/>
                          </a:solidFill>
                          <a:effectLst/>
                        </a:rPr>
                        <a:t>Christus ist meine Hoffnung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3,20-21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320539011"/>
                  </a:ext>
                </a:extLst>
              </a:tr>
              <a:tr h="380142">
                <a:tc>
                  <a:txBody>
                    <a:bodyPr/>
                    <a:lstStyle/>
                    <a:p>
                      <a:pPr>
                        <a:lnSpc>
                          <a:spcPct val="107000"/>
                        </a:lnSpc>
                        <a:spcAft>
                          <a:spcPts val="0"/>
                        </a:spcAft>
                      </a:pPr>
                      <a:r>
                        <a:rPr lang="de-CH" sz="2600" b="0" dirty="0">
                          <a:solidFill>
                            <a:schemeClr val="tx1"/>
                          </a:solidFill>
                          <a:effectLst/>
                        </a:rPr>
                        <a:t>Christus ist meine Freude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4,4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05913390"/>
                  </a:ext>
                </a:extLst>
              </a:tr>
              <a:tr h="380142">
                <a:tc>
                  <a:txBody>
                    <a:bodyPr/>
                    <a:lstStyle/>
                    <a:p>
                      <a:pPr>
                        <a:lnSpc>
                          <a:spcPct val="107000"/>
                        </a:lnSpc>
                        <a:spcAft>
                          <a:spcPts val="0"/>
                        </a:spcAft>
                      </a:pPr>
                      <a:r>
                        <a:rPr lang="de-CH" sz="2600" b="0">
                          <a:solidFill>
                            <a:schemeClr val="tx1"/>
                          </a:solidFill>
                          <a:effectLst/>
                        </a:rPr>
                        <a:t>Christus ist mein Friede </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4,7</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08087866"/>
                  </a:ext>
                </a:extLst>
              </a:tr>
            </a:tbl>
          </a:graphicData>
        </a:graphic>
      </p:graphicFrame>
    </p:spTree>
    <p:extLst>
      <p:ext uri="{BB962C8B-B14F-4D97-AF65-F5344CB8AC3E}">
        <p14:creationId xmlns:p14="http://schemas.microsoft.com/office/powerpoint/2010/main" val="42541005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extLst>
              <p:ext uri="{D42A27DB-BD31-4B8C-83A1-F6EECF244321}">
                <p14:modId xmlns:p14="http://schemas.microsoft.com/office/powerpoint/2010/main" val="30544890"/>
              </p:ext>
            </p:extLst>
          </p:nvPr>
        </p:nvGraphicFramePr>
        <p:xfrm>
          <a:off x="713065" y="196850"/>
          <a:ext cx="10930854" cy="606806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r h="380142">
                <a:tc>
                  <a:txBody>
                    <a:bodyPr/>
                    <a:lstStyle/>
                    <a:p>
                      <a:pPr>
                        <a:lnSpc>
                          <a:spcPct val="107000"/>
                        </a:lnSpc>
                        <a:spcAft>
                          <a:spcPts val="0"/>
                        </a:spcAft>
                      </a:pPr>
                      <a:r>
                        <a:rPr lang="de-CH" sz="2600" b="0" dirty="0">
                          <a:solidFill>
                            <a:schemeClr val="tx1"/>
                          </a:solidFill>
                          <a:effectLst/>
                        </a:rPr>
                        <a:t>Christus ist meine Gerechtigkeit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3,9</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3659166"/>
                  </a:ext>
                </a:extLst>
              </a:tr>
              <a:tr h="380142">
                <a:tc>
                  <a:txBody>
                    <a:bodyPr/>
                    <a:lstStyle/>
                    <a:p>
                      <a:pPr>
                        <a:lnSpc>
                          <a:spcPct val="107000"/>
                        </a:lnSpc>
                        <a:spcAft>
                          <a:spcPts val="0"/>
                        </a:spcAft>
                      </a:pPr>
                      <a:r>
                        <a:rPr lang="de-CH" sz="2600" b="0" dirty="0">
                          <a:solidFill>
                            <a:schemeClr val="tx1"/>
                          </a:solidFill>
                          <a:effectLst/>
                        </a:rPr>
                        <a:t>Christus ist mein Ziel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35493225"/>
                  </a:ext>
                </a:extLst>
              </a:tr>
              <a:tr h="380142">
                <a:tc>
                  <a:txBody>
                    <a:bodyPr/>
                    <a:lstStyle/>
                    <a:p>
                      <a:pPr>
                        <a:lnSpc>
                          <a:spcPct val="107000"/>
                        </a:lnSpc>
                        <a:spcAft>
                          <a:spcPts val="0"/>
                        </a:spcAft>
                      </a:pPr>
                      <a:r>
                        <a:rPr lang="de-CH" sz="2600" b="0" dirty="0">
                          <a:solidFill>
                            <a:schemeClr val="tx1"/>
                          </a:solidFill>
                          <a:effectLst/>
                        </a:rPr>
                        <a:t>Christus ist meine Hoffnung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3,20-21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320539011"/>
                  </a:ext>
                </a:extLst>
              </a:tr>
              <a:tr h="380142">
                <a:tc>
                  <a:txBody>
                    <a:bodyPr/>
                    <a:lstStyle/>
                    <a:p>
                      <a:pPr>
                        <a:lnSpc>
                          <a:spcPct val="107000"/>
                        </a:lnSpc>
                        <a:spcAft>
                          <a:spcPts val="0"/>
                        </a:spcAft>
                      </a:pPr>
                      <a:r>
                        <a:rPr lang="de-CH" sz="2600" b="0" dirty="0">
                          <a:solidFill>
                            <a:schemeClr val="tx1"/>
                          </a:solidFill>
                          <a:effectLst/>
                        </a:rPr>
                        <a:t>Christus ist meine Freude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4,4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05913390"/>
                  </a:ext>
                </a:extLst>
              </a:tr>
              <a:tr h="380142">
                <a:tc>
                  <a:txBody>
                    <a:bodyPr/>
                    <a:lstStyle/>
                    <a:p>
                      <a:pPr>
                        <a:lnSpc>
                          <a:spcPct val="107000"/>
                        </a:lnSpc>
                        <a:spcAft>
                          <a:spcPts val="0"/>
                        </a:spcAft>
                      </a:pPr>
                      <a:r>
                        <a:rPr lang="de-CH" sz="2600" b="0">
                          <a:solidFill>
                            <a:schemeClr val="tx1"/>
                          </a:solidFill>
                          <a:effectLst/>
                        </a:rPr>
                        <a:t>Christus ist mein Friede </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4,7</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08087866"/>
                  </a:ext>
                </a:extLst>
              </a:tr>
              <a:tr h="380142">
                <a:tc>
                  <a:txBody>
                    <a:bodyPr/>
                    <a:lstStyle/>
                    <a:p>
                      <a:pPr>
                        <a:lnSpc>
                          <a:spcPct val="107000"/>
                        </a:lnSpc>
                        <a:spcAft>
                          <a:spcPts val="0"/>
                        </a:spcAft>
                      </a:pPr>
                      <a:r>
                        <a:rPr lang="de-CH" sz="2600" b="0">
                          <a:solidFill>
                            <a:schemeClr val="tx1"/>
                          </a:solidFill>
                          <a:effectLst/>
                        </a:rPr>
                        <a:t>Christus ist meine Stärke und Kraft </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4,13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587593262"/>
                  </a:ext>
                </a:extLst>
              </a:tr>
            </a:tbl>
          </a:graphicData>
        </a:graphic>
      </p:graphicFrame>
    </p:spTree>
    <p:extLst>
      <p:ext uri="{BB962C8B-B14F-4D97-AF65-F5344CB8AC3E}">
        <p14:creationId xmlns:p14="http://schemas.microsoft.com/office/powerpoint/2010/main" val="39451684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C69446CC-6E17-454F-95EE-EB76472C0197}"/>
              </a:ext>
            </a:extLst>
          </p:cNvPr>
          <p:cNvGraphicFramePr>
            <a:graphicFrameLocks noGrp="1"/>
          </p:cNvGraphicFramePr>
          <p:nvPr/>
        </p:nvGraphicFramePr>
        <p:xfrm>
          <a:off x="713065" y="196850"/>
          <a:ext cx="10930854" cy="6464300"/>
        </p:xfrm>
        <a:graphic>
          <a:graphicData uri="http://schemas.openxmlformats.org/drawingml/2006/table">
            <a:tbl>
              <a:tblPr firstRow="1" firstCol="1" bandRow="1">
                <a:tableStyleId>{5C22544A-7EE6-4342-B048-85BDC9FD1C3A}</a:tableStyleId>
              </a:tblPr>
              <a:tblGrid>
                <a:gridCol w="8405134">
                  <a:extLst>
                    <a:ext uri="{9D8B030D-6E8A-4147-A177-3AD203B41FA5}">
                      <a16:colId xmlns:a16="http://schemas.microsoft.com/office/drawing/2014/main" val="3911620448"/>
                    </a:ext>
                  </a:extLst>
                </a:gridCol>
                <a:gridCol w="2525720">
                  <a:extLst>
                    <a:ext uri="{9D8B030D-6E8A-4147-A177-3AD203B41FA5}">
                      <a16:colId xmlns:a16="http://schemas.microsoft.com/office/drawing/2014/main" val="2342979285"/>
                    </a:ext>
                  </a:extLst>
                </a:gridCol>
              </a:tblGrid>
              <a:tr h="371626">
                <a:tc>
                  <a:txBody>
                    <a:bodyPr/>
                    <a:lstStyle/>
                    <a:p>
                      <a:pPr>
                        <a:spcAft>
                          <a:spcPts val="0"/>
                        </a:spcAft>
                      </a:pPr>
                      <a:r>
                        <a:rPr lang="de-CH" sz="2600" b="0" dirty="0">
                          <a:solidFill>
                            <a:schemeClr val="tx1"/>
                          </a:solidFill>
                          <a:effectLst/>
                        </a:rPr>
                        <a:t>CHRISTUS – ALLES in ALLEM</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de-CH" sz="2600" b="0" dirty="0">
                          <a:solidFill>
                            <a:schemeClr val="tx1"/>
                          </a:solidFill>
                          <a:effectLst/>
                        </a:rPr>
                        <a:t>Bibelstelle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45814303"/>
                  </a:ext>
                </a:extLst>
              </a:tr>
              <a:tr h="380142">
                <a:tc>
                  <a:txBody>
                    <a:bodyPr/>
                    <a:lstStyle/>
                    <a:p>
                      <a:pPr>
                        <a:spcAft>
                          <a:spcPts val="0"/>
                        </a:spcAft>
                      </a:pPr>
                      <a:r>
                        <a:rPr lang="de-CH" sz="2600" b="0" dirty="0">
                          <a:solidFill>
                            <a:schemeClr val="tx1"/>
                          </a:solidFill>
                          <a:effectLst/>
                        </a:rPr>
                        <a:t>Christus ist mein Anfang und Ende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lnSpc>
                          <a:spcPct val="107000"/>
                        </a:lnSpc>
                        <a:spcAft>
                          <a:spcPts val="0"/>
                        </a:spcAft>
                      </a:pPr>
                      <a:r>
                        <a:rPr lang="de-CH" sz="2600" b="0">
                          <a:solidFill>
                            <a:schemeClr val="tx1"/>
                          </a:solidFill>
                          <a:effectLst/>
                        </a:rPr>
                        <a:t>1,6</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930596490"/>
                  </a:ext>
                </a:extLst>
              </a:tr>
              <a:tr h="380142">
                <a:tc>
                  <a:txBody>
                    <a:bodyPr/>
                    <a:lstStyle/>
                    <a:p>
                      <a:pPr>
                        <a:lnSpc>
                          <a:spcPct val="107000"/>
                        </a:lnSpc>
                        <a:spcAft>
                          <a:spcPts val="0"/>
                        </a:spcAft>
                      </a:pPr>
                      <a:r>
                        <a:rPr lang="de-CH" sz="2600" b="0" dirty="0">
                          <a:solidFill>
                            <a:schemeClr val="tx1"/>
                          </a:solidFill>
                          <a:effectLst/>
                        </a:rPr>
                        <a:t>Christus ist mein Maßstab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1,9-11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6877891"/>
                  </a:ext>
                </a:extLst>
              </a:tr>
              <a:tr h="380142">
                <a:tc>
                  <a:txBody>
                    <a:bodyPr/>
                    <a:lstStyle/>
                    <a:p>
                      <a:pPr>
                        <a:lnSpc>
                          <a:spcPct val="107000"/>
                        </a:lnSpc>
                        <a:spcAft>
                          <a:spcPts val="0"/>
                        </a:spcAft>
                      </a:pPr>
                      <a:r>
                        <a:rPr lang="de-CH" sz="2600" b="0" dirty="0">
                          <a:solidFill>
                            <a:schemeClr val="tx1"/>
                          </a:solidFill>
                          <a:effectLst/>
                        </a:rPr>
                        <a:t>Christus ist mein Hauptthema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1,18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77927950"/>
                  </a:ext>
                </a:extLst>
              </a:tr>
              <a:tr h="380142">
                <a:tc>
                  <a:txBody>
                    <a:bodyPr/>
                    <a:lstStyle/>
                    <a:p>
                      <a:pPr>
                        <a:lnSpc>
                          <a:spcPct val="107000"/>
                        </a:lnSpc>
                        <a:spcAft>
                          <a:spcPts val="0"/>
                        </a:spcAft>
                      </a:pPr>
                      <a:r>
                        <a:rPr lang="de-CH" sz="2600" b="0" dirty="0">
                          <a:solidFill>
                            <a:schemeClr val="tx1"/>
                          </a:solidFill>
                          <a:effectLst/>
                        </a:rPr>
                        <a:t>Christus ist mein Beistand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1,19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1012155872"/>
                  </a:ext>
                </a:extLst>
              </a:tr>
              <a:tr h="380142">
                <a:tc>
                  <a:txBody>
                    <a:bodyPr/>
                    <a:lstStyle/>
                    <a:p>
                      <a:pPr>
                        <a:lnSpc>
                          <a:spcPct val="107000"/>
                        </a:lnSpc>
                        <a:spcAft>
                          <a:spcPts val="0"/>
                        </a:spcAft>
                      </a:pPr>
                      <a:r>
                        <a:rPr lang="de-CH" sz="2600" b="0" dirty="0">
                          <a:solidFill>
                            <a:schemeClr val="tx1"/>
                          </a:solidFill>
                          <a:effectLst/>
                        </a:rPr>
                        <a:t>Christus ist mein Leben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1,21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432999332"/>
                  </a:ext>
                </a:extLst>
              </a:tr>
              <a:tr h="380142">
                <a:tc>
                  <a:txBody>
                    <a:bodyPr/>
                    <a:lstStyle/>
                    <a:p>
                      <a:pPr>
                        <a:lnSpc>
                          <a:spcPct val="107000"/>
                        </a:lnSpc>
                        <a:spcAft>
                          <a:spcPts val="0"/>
                        </a:spcAft>
                      </a:pPr>
                      <a:r>
                        <a:rPr lang="de-CH" sz="2600" b="0" dirty="0">
                          <a:solidFill>
                            <a:schemeClr val="tx1"/>
                          </a:solidFill>
                          <a:effectLst/>
                        </a:rPr>
                        <a:t>Christus ist mein Vorbild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2,5-11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65185052"/>
                  </a:ext>
                </a:extLst>
              </a:tr>
              <a:tr h="380142">
                <a:tc>
                  <a:txBody>
                    <a:bodyPr/>
                    <a:lstStyle/>
                    <a:p>
                      <a:pPr>
                        <a:lnSpc>
                          <a:spcPct val="107000"/>
                        </a:lnSpc>
                        <a:spcAft>
                          <a:spcPts val="0"/>
                        </a:spcAft>
                      </a:pPr>
                      <a:r>
                        <a:rPr lang="de-CH" sz="2600" b="0" dirty="0">
                          <a:solidFill>
                            <a:schemeClr val="tx1"/>
                          </a:solidFill>
                          <a:effectLst/>
                        </a:rPr>
                        <a:t>Christus ist meine höchste Erkenntnis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3,8</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2516908542"/>
                  </a:ext>
                </a:extLst>
              </a:tr>
              <a:tr h="380142">
                <a:tc>
                  <a:txBody>
                    <a:bodyPr/>
                    <a:lstStyle/>
                    <a:p>
                      <a:pPr>
                        <a:lnSpc>
                          <a:spcPct val="107000"/>
                        </a:lnSpc>
                        <a:spcAft>
                          <a:spcPts val="0"/>
                        </a:spcAft>
                      </a:pPr>
                      <a:r>
                        <a:rPr lang="de-CH" sz="2600" b="0" dirty="0">
                          <a:solidFill>
                            <a:schemeClr val="tx1"/>
                          </a:solidFill>
                          <a:effectLst/>
                        </a:rPr>
                        <a:t>Christus ist mein Gewinn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30589674"/>
                  </a:ext>
                </a:extLst>
              </a:tr>
              <a:tr h="380142">
                <a:tc>
                  <a:txBody>
                    <a:bodyPr/>
                    <a:lstStyle/>
                    <a:p>
                      <a:pPr>
                        <a:lnSpc>
                          <a:spcPct val="107000"/>
                        </a:lnSpc>
                        <a:spcAft>
                          <a:spcPts val="0"/>
                        </a:spcAft>
                      </a:pPr>
                      <a:r>
                        <a:rPr lang="de-CH" sz="2600" b="0" dirty="0">
                          <a:solidFill>
                            <a:schemeClr val="tx1"/>
                          </a:solidFill>
                          <a:effectLst/>
                        </a:rPr>
                        <a:t>Christus ist meine Gerechtigkeit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3,9</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93659166"/>
                  </a:ext>
                </a:extLst>
              </a:tr>
              <a:tr h="380142">
                <a:tc>
                  <a:txBody>
                    <a:bodyPr/>
                    <a:lstStyle/>
                    <a:p>
                      <a:pPr>
                        <a:lnSpc>
                          <a:spcPct val="107000"/>
                        </a:lnSpc>
                        <a:spcAft>
                          <a:spcPts val="0"/>
                        </a:spcAft>
                      </a:pPr>
                      <a:r>
                        <a:rPr lang="de-CH" sz="2600" b="0" dirty="0">
                          <a:solidFill>
                            <a:schemeClr val="tx1"/>
                          </a:solidFill>
                          <a:effectLst/>
                        </a:rPr>
                        <a:t>Christus ist mein Ziel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3,14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35493225"/>
                  </a:ext>
                </a:extLst>
              </a:tr>
              <a:tr h="380142">
                <a:tc>
                  <a:txBody>
                    <a:bodyPr/>
                    <a:lstStyle/>
                    <a:p>
                      <a:pPr>
                        <a:lnSpc>
                          <a:spcPct val="107000"/>
                        </a:lnSpc>
                        <a:spcAft>
                          <a:spcPts val="0"/>
                        </a:spcAft>
                      </a:pPr>
                      <a:r>
                        <a:rPr lang="de-CH" sz="2600" b="0" dirty="0">
                          <a:solidFill>
                            <a:schemeClr val="tx1"/>
                          </a:solidFill>
                          <a:effectLst/>
                        </a:rPr>
                        <a:t>Christus ist meine Hoffnung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a:solidFill>
                            <a:schemeClr val="tx1"/>
                          </a:solidFill>
                          <a:effectLst/>
                        </a:rPr>
                        <a:t>3,20-21</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3320539011"/>
                  </a:ext>
                </a:extLst>
              </a:tr>
              <a:tr h="380142">
                <a:tc>
                  <a:txBody>
                    <a:bodyPr/>
                    <a:lstStyle/>
                    <a:p>
                      <a:pPr>
                        <a:lnSpc>
                          <a:spcPct val="107000"/>
                        </a:lnSpc>
                        <a:spcAft>
                          <a:spcPts val="0"/>
                        </a:spcAft>
                      </a:pPr>
                      <a:r>
                        <a:rPr lang="de-CH" sz="2600" b="0" dirty="0">
                          <a:solidFill>
                            <a:schemeClr val="tx1"/>
                          </a:solidFill>
                          <a:effectLst/>
                        </a:rPr>
                        <a:t>Christus ist meine Freude </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4,4</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705913390"/>
                  </a:ext>
                </a:extLst>
              </a:tr>
              <a:tr h="380142">
                <a:tc>
                  <a:txBody>
                    <a:bodyPr/>
                    <a:lstStyle/>
                    <a:p>
                      <a:pPr>
                        <a:lnSpc>
                          <a:spcPct val="107000"/>
                        </a:lnSpc>
                        <a:spcAft>
                          <a:spcPts val="0"/>
                        </a:spcAft>
                      </a:pPr>
                      <a:r>
                        <a:rPr lang="de-CH" sz="2600" b="0">
                          <a:solidFill>
                            <a:schemeClr val="tx1"/>
                          </a:solidFill>
                          <a:effectLst/>
                        </a:rPr>
                        <a:t>Christus ist mein Friede </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4,7</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08087866"/>
                  </a:ext>
                </a:extLst>
              </a:tr>
              <a:tr h="380142">
                <a:tc>
                  <a:txBody>
                    <a:bodyPr/>
                    <a:lstStyle/>
                    <a:p>
                      <a:pPr>
                        <a:lnSpc>
                          <a:spcPct val="107000"/>
                        </a:lnSpc>
                        <a:spcAft>
                          <a:spcPts val="0"/>
                        </a:spcAft>
                      </a:pPr>
                      <a:r>
                        <a:rPr lang="de-CH" sz="2600" b="0">
                          <a:solidFill>
                            <a:schemeClr val="tx1"/>
                          </a:solidFill>
                          <a:effectLst/>
                        </a:rPr>
                        <a:t>Christus ist meine Stärke und Kraft </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600" b="0" dirty="0">
                          <a:solidFill>
                            <a:schemeClr val="tx1"/>
                          </a:solidFill>
                          <a:effectLst/>
                        </a:rPr>
                        <a:t>4,13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587593262"/>
                  </a:ext>
                </a:extLst>
              </a:tr>
              <a:tr h="371626">
                <a:tc>
                  <a:txBody>
                    <a:bodyPr/>
                    <a:lstStyle/>
                    <a:p>
                      <a:pPr>
                        <a:spcAft>
                          <a:spcPts val="0"/>
                        </a:spcAft>
                      </a:pPr>
                      <a:r>
                        <a:rPr lang="de-CH" sz="2600" b="0">
                          <a:solidFill>
                            <a:schemeClr val="tx1"/>
                          </a:solidFill>
                          <a:effectLst/>
                        </a:rPr>
                        <a:t>Christus ist mein Reichtum </a:t>
                      </a:r>
                      <a:endParaRPr lang="de-CH" sz="2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tc>
                  <a:txBody>
                    <a:bodyPr/>
                    <a:lstStyle/>
                    <a:p>
                      <a:pPr>
                        <a:spcAft>
                          <a:spcPts val="0"/>
                        </a:spcAft>
                      </a:pPr>
                      <a:r>
                        <a:rPr lang="de-CH" sz="2600" b="0" dirty="0">
                          <a:solidFill>
                            <a:schemeClr val="tx1"/>
                          </a:solidFill>
                          <a:effectLst/>
                        </a:rPr>
                        <a:t>4,19</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3">
                        <a:lumMod val="20000"/>
                        <a:lumOff val="80000"/>
                      </a:schemeClr>
                    </a:solidFill>
                  </a:tcPr>
                </a:tc>
                <a:extLst>
                  <a:ext uri="{0D108BD9-81ED-4DB2-BD59-A6C34878D82A}">
                    <a16:rowId xmlns:a16="http://schemas.microsoft.com/office/drawing/2014/main" val="1245640509"/>
                  </a:ext>
                </a:extLst>
              </a:tr>
            </a:tbl>
          </a:graphicData>
        </a:graphic>
      </p:graphicFrame>
    </p:spTree>
    <p:extLst>
      <p:ext uri="{BB962C8B-B14F-4D97-AF65-F5344CB8AC3E}">
        <p14:creationId xmlns:p14="http://schemas.microsoft.com/office/powerpoint/2010/main" val="4598880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9C24FF71-FAD8-4F05-B93F-C41EF020FFA2}"/>
              </a:ext>
            </a:extLst>
          </p:cNvPr>
          <p:cNvSpPr/>
          <p:nvPr/>
        </p:nvSpPr>
        <p:spPr>
          <a:xfrm>
            <a:off x="1027234" y="2474893"/>
            <a:ext cx="10137531" cy="1077218"/>
          </a:xfrm>
          <a:prstGeom prst="rect">
            <a:avLst/>
          </a:prstGeom>
        </p:spPr>
        <p:txBody>
          <a:bodyPr wrap="square">
            <a:spAutoFit/>
          </a:bodyPr>
          <a:lstStyle/>
          <a:p>
            <a:r>
              <a:rPr lang="de-CH" sz="32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"Unserem Gott und Vater aber sei die Ehre von Ewigkeit zu Ewigkeit! Amen."</a:t>
            </a:r>
            <a:r>
              <a:rPr lang="de-CH" sz="3200" dirty="0">
                <a:latin typeface="Calibri" panose="020F0502020204030204" pitchFamily="34" charset="0"/>
                <a:ea typeface="Calibri" panose="020F0502020204030204" pitchFamily="34" charset="0"/>
                <a:cs typeface="Times New Roman" panose="02020603050405020304" pitchFamily="18" charset="0"/>
              </a:rPr>
              <a:t> Phil 4,20</a:t>
            </a:r>
          </a:p>
        </p:txBody>
      </p:sp>
    </p:spTree>
    <p:extLst>
      <p:ext uri="{BB962C8B-B14F-4D97-AF65-F5344CB8AC3E}">
        <p14:creationId xmlns:p14="http://schemas.microsoft.com/office/powerpoint/2010/main" val="20061503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853273" y="4855618"/>
            <a:ext cx="4485460" cy="938719"/>
          </a:xfrm>
          <a:prstGeom prst="rect">
            <a:avLst/>
          </a:prstGeom>
          <a:noFill/>
        </p:spPr>
        <p:txBody>
          <a:bodyPr wrap="none" rtlCol="0">
            <a:spAutoFit/>
          </a:bodyPr>
          <a:lstStyle/>
          <a:p>
            <a:pPr algn="ctr"/>
            <a:r>
              <a:rPr lang="de-CH" sz="5500" b="1" dirty="0"/>
              <a:t>Philipper </a:t>
            </a:r>
            <a:r>
              <a:rPr lang="de-CH" sz="5500" b="1"/>
              <a:t>Teil 2</a:t>
            </a:r>
            <a:endParaRPr lang="de-CH" sz="5500" b="1" dirty="0"/>
          </a:p>
        </p:txBody>
      </p:sp>
    </p:spTree>
    <p:extLst>
      <p:ext uri="{BB962C8B-B14F-4D97-AF65-F5344CB8AC3E}">
        <p14:creationId xmlns:p14="http://schemas.microsoft.com/office/powerpoint/2010/main" val="3331529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354FA2BA-9007-429C-B10B-63F20D66701F}"/>
              </a:ext>
            </a:extLst>
          </p:cNvPr>
          <p:cNvSpPr/>
          <p:nvPr/>
        </p:nvSpPr>
        <p:spPr>
          <a:xfrm>
            <a:off x="443218" y="797510"/>
            <a:ext cx="11305564" cy="5262979"/>
          </a:xfrm>
          <a:prstGeom prst="rect">
            <a:avLst/>
          </a:prstGeom>
        </p:spPr>
        <p:txBody>
          <a:bodyPr wrap="square">
            <a:spAutoFit/>
          </a:bodyPr>
          <a:lstStyle/>
          <a:p>
            <a:r>
              <a:rPr lang="de-CH" sz="2800" dirty="0"/>
              <a:t>"der, als er in der Gestalt Gottes war, es nicht wie einen Raub festhielt, Gott gleich zu sein;</a:t>
            </a:r>
          </a:p>
          <a:p>
            <a:r>
              <a:rPr lang="de-CH" sz="2800" dirty="0"/>
              <a:t>sondern er entäußerte sich selbst, nahm die Gestalt eines Knechtes an und wurde wie die Menschen;</a:t>
            </a:r>
          </a:p>
          <a:p>
            <a:r>
              <a:rPr lang="de-CH" sz="2800" dirty="0"/>
              <a:t>und in seiner äußeren Erscheinung als ein Mensch erfunden, erniedrigte er sich selbst und wurde gehorsam bis zum Tod, ja bis zum Tod am Kreuz.</a:t>
            </a:r>
          </a:p>
          <a:p>
            <a:r>
              <a:rPr lang="de-CH" sz="2800" dirty="0"/>
              <a:t>Darum hat ihn Gott auch über alle Maßen erhöht und ihm einen Namen verliehen, der über allen Namen ist,</a:t>
            </a:r>
          </a:p>
          <a:p>
            <a:r>
              <a:rPr lang="de-CH" sz="2800" dirty="0"/>
              <a:t>damit in dem Namen Jesu sich </a:t>
            </a:r>
            <a:r>
              <a:rPr lang="de-CH" sz="2800" dirty="0">
                <a:highlight>
                  <a:srgbClr val="FFFF00"/>
                </a:highlight>
              </a:rPr>
              <a:t>alle</a:t>
            </a:r>
            <a:r>
              <a:rPr lang="de-CH" sz="2800" dirty="0"/>
              <a:t> Knie derer beugen, die im Himmel und auf Erden und unter der Erde sind,</a:t>
            </a:r>
          </a:p>
          <a:p>
            <a:r>
              <a:rPr lang="de-CH" sz="2800" dirty="0"/>
              <a:t>und </a:t>
            </a:r>
            <a:r>
              <a:rPr lang="de-CH" sz="2800" dirty="0">
                <a:highlight>
                  <a:srgbClr val="FFFF00"/>
                </a:highlight>
              </a:rPr>
              <a:t>alle</a:t>
            </a:r>
            <a:r>
              <a:rPr lang="de-CH" sz="2800" dirty="0"/>
              <a:t> Zungen bekennen, dass Jesus Christus der Herr ist, zur Ehre Gottes, des Vaters.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t>
            </a:r>
            <a:r>
              <a:rPr lang="de-CH" sz="2800" dirty="0">
                <a:latin typeface="Calibri" panose="020F0502020204030204" pitchFamily="34" charset="0"/>
                <a:ea typeface="Calibri" panose="020F0502020204030204" pitchFamily="34" charset="0"/>
                <a:cs typeface="Times New Roman" panose="02020603050405020304" pitchFamily="18" charset="0"/>
              </a:rPr>
              <a:t> Phil 2,6-11</a:t>
            </a:r>
          </a:p>
        </p:txBody>
      </p:sp>
    </p:spTree>
    <p:extLst>
      <p:ext uri="{BB962C8B-B14F-4D97-AF65-F5344CB8AC3E}">
        <p14:creationId xmlns:p14="http://schemas.microsoft.com/office/powerpoint/2010/main" val="756520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entäußerte sich selbst, nahm die Gestalt eines Knechtes an und wurde wie die Menschen; und in seiner äußeren Erscheinung als ein Mensch erfunden, erniedrigte er sich selbst und wurde gehorsam bis zum Tod, ja bis zum Tod am Kreuz." Phil 2,6-8</a:t>
            </a:r>
          </a:p>
        </p:txBody>
      </p:sp>
    </p:spTree>
    <p:extLst>
      <p:ext uri="{BB962C8B-B14F-4D97-AF65-F5344CB8AC3E}">
        <p14:creationId xmlns:p14="http://schemas.microsoft.com/office/powerpoint/2010/main" val="138227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a:t>
            </a:r>
            <a:r>
              <a:rPr lang="de-CH" sz="2800" dirty="0">
                <a:highlight>
                  <a:srgbClr val="00FFFF"/>
                </a:highlight>
              </a:rPr>
              <a:t>entäußerte</a:t>
            </a:r>
            <a:r>
              <a:rPr lang="de-CH" sz="2800" dirty="0"/>
              <a:t> sich selbst, nahm die Gestalt eines Knechtes an und wurde wie die Menschen; und in seiner äußeren Erscheinung als ein Mensch erfunden, erniedrigte er sich selbst und wurde gehorsam bis zum Tod, ja bis zum Tod am Kreuz." Phil 2,6-8</a:t>
            </a:r>
          </a:p>
        </p:txBody>
      </p:sp>
    </p:spTree>
    <p:extLst>
      <p:ext uri="{BB962C8B-B14F-4D97-AF65-F5344CB8AC3E}">
        <p14:creationId xmlns:p14="http://schemas.microsoft.com/office/powerpoint/2010/main" val="2354779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B583AB13-A564-48B9-98F5-D7E6EE3EEE56}"/>
              </a:ext>
            </a:extLst>
          </p:cNvPr>
          <p:cNvSpPr/>
          <p:nvPr/>
        </p:nvSpPr>
        <p:spPr>
          <a:xfrm>
            <a:off x="724250" y="1008263"/>
            <a:ext cx="10533776" cy="2246769"/>
          </a:xfrm>
          <a:prstGeom prst="rect">
            <a:avLst/>
          </a:prstGeom>
        </p:spPr>
        <p:txBody>
          <a:bodyPr wrap="square">
            <a:spAutoFit/>
          </a:bodyPr>
          <a:lstStyle/>
          <a:p>
            <a:r>
              <a:rPr lang="de-CH" sz="2800" dirty="0"/>
              <a:t>"der, als er in der Gestalt Gottes war, es nicht wie einen Raub festhielt, Gott gleich zu sein; sondern er </a:t>
            </a:r>
            <a:r>
              <a:rPr lang="de-CH" sz="2800" dirty="0">
                <a:highlight>
                  <a:srgbClr val="00FFFF"/>
                </a:highlight>
              </a:rPr>
              <a:t>entäußerte</a:t>
            </a:r>
            <a:r>
              <a:rPr lang="de-CH" sz="2800" dirty="0"/>
              <a:t> sich selbst, nahm die </a:t>
            </a:r>
            <a:r>
              <a:rPr lang="de-CH" sz="2800" dirty="0">
                <a:highlight>
                  <a:srgbClr val="00FFFF"/>
                </a:highlight>
              </a:rPr>
              <a:t>Gestalt eines Knechtes</a:t>
            </a:r>
            <a:r>
              <a:rPr lang="de-CH" sz="2800" dirty="0"/>
              <a:t> an und wurde wie die Menschen; und in seiner äußeren Erscheinung als ein Mensch erfunden, erniedrigte er sich selbst und wurde gehorsam bis zum Tod, ja bis zum Tod am Kreuz." Phil 2,6-8</a:t>
            </a:r>
          </a:p>
        </p:txBody>
      </p:sp>
    </p:spTree>
    <p:extLst>
      <p:ext uri="{BB962C8B-B14F-4D97-AF65-F5344CB8AC3E}">
        <p14:creationId xmlns:p14="http://schemas.microsoft.com/office/powerpoint/2010/main" val="239118688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3469</Words>
  <Application>Microsoft Office PowerPoint</Application>
  <PresentationFormat>Breitbild</PresentationFormat>
  <Paragraphs>460</Paragraphs>
  <Slides>55</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55</vt:i4>
      </vt:variant>
    </vt:vector>
  </HeadingPairs>
  <TitlesOfParts>
    <vt:vector size="62" baseType="lpstr">
      <vt:lpstr>Arial</vt:lpstr>
      <vt:lpstr>Calibri</vt:lpstr>
      <vt:lpstr>Calibri Light</vt:lpstr>
      <vt:lpstr>Symbol</vt:lpstr>
      <vt:lpstr>Times New Roman</vt:lpstr>
      <vt:lpstr>Trebuchet MS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Mätthu</cp:lastModifiedBy>
  <cp:revision>623</cp:revision>
  <cp:lastPrinted>2019-08-13T14:18:40Z</cp:lastPrinted>
  <dcterms:created xsi:type="dcterms:W3CDTF">2018-08-12T05:46:28Z</dcterms:created>
  <dcterms:modified xsi:type="dcterms:W3CDTF">2020-09-01T13:38:36Z</dcterms:modified>
</cp:coreProperties>
</file>