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9" r:id="rId3"/>
    <p:sldId id="456" r:id="rId4"/>
    <p:sldId id="526" r:id="rId5"/>
    <p:sldId id="478" r:id="rId6"/>
    <p:sldId id="489" r:id="rId7"/>
    <p:sldId id="528" r:id="rId8"/>
    <p:sldId id="529" r:id="rId9"/>
    <p:sldId id="490" r:id="rId10"/>
    <p:sldId id="530" r:id="rId11"/>
    <p:sldId id="491" r:id="rId12"/>
    <p:sldId id="492" r:id="rId13"/>
    <p:sldId id="480" r:id="rId14"/>
    <p:sldId id="493" r:id="rId15"/>
    <p:sldId id="494" r:id="rId16"/>
    <p:sldId id="495" r:id="rId17"/>
    <p:sldId id="496" r:id="rId18"/>
    <p:sldId id="533" r:id="rId19"/>
    <p:sldId id="535" r:id="rId20"/>
    <p:sldId id="536" r:id="rId21"/>
    <p:sldId id="537" r:id="rId22"/>
    <p:sldId id="534" r:id="rId23"/>
    <p:sldId id="482" r:id="rId24"/>
    <p:sldId id="484" r:id="rId25"/>
    <p:sldId id="485" r:id="rId26"/>
    <p:sldId id="486" r:id="rId27"/>
    <p:sldId id="487" r:id="rId28"/>
    <p:sldId id="525" r:id="rId29"/>
    <p:sldId id="498" r:id="rId30"/>
    <p:sldId id="527" r:id="rId31"/>
    <p:sldId id="499" r:id="rId32"/>
    <p:sldId id="500" r:id="rId33"/>
    <p:sldId id="501" r:id="rId34"/>
    <p:sldId id="532" r:id="rId35"/>
    <p:sldId id="514" r:id="rId36"/>
    <p:sldId id="502" r:id="rId37"/>
    <p:sldId id="503" r:id="rId38"/>
    <p:sldId id="504" r:id="rId39"/>
    <p:sldId id="515" r:id="rId40"/>
    <p:sldId id="516" r:id="rId41"/>
    <p:sldId id="518" r:id="rId42"/>
    <p:sldId id="517" r:id="rId43"/>
    <p:sldId id="519" r:id="rId44"/>
    <p:sldId id="520" r:id="rId45"/>
    <p:sldId id="521" r:id="rId46"/>
    <p:sldId id="522" r:id="rId47"/>
    <p:sldId id="523" r:id="rId48"/>
    <p:sldId id="524" r:id="rId49"/>
    <p:sldId id="479" r:id="rId50"/>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99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8" d="100"/>
          <a:sy n="108" d="100"/>
        </p:scale>
        <p:origin x="114" y="414"/>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31.08.2020</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31.08.2020</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31.08.2020</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31.08.2020</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31.08.2020</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31.08.2020</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31.08.2020</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31.08.2020</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31.08.2020</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31.08.2020</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31.08.2020</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31.08.2020</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31.08.2020</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853273" y="4855618"/>
            <a:ext cx="4485460" cy="938719"/>
          </a:xfrm>
          <a:prstGeom prst="rect">
            <a:avLst/>
          </a:prstGeom>
          <a:noFill/>
        </p:spPr>
        <p:txBody>
          <a:bodyPr wrap="none" rtlCol="0">
            <a:spAutoFit/>
          </a:bodyPr>
          <a:lstStyle/>
          <a:p>
            <a:pPr algn="ctr"/>
            <a:r>
              <a:rPr lang="de-CH" sz="5500" b="1" dirty="0"/>
              <a:t>Philipper Teil 1</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grammata.hypotheses.org/files/2017/07/Via_Egnatia-en-1024x838.jpg">
            <a:extLst>
              <a:ext uri="{FF2B5EF4-FFF2-40B4-BE49-F238E27FC236}">
                <a16:creationId xmlns:a16="http://schemas.microsoft.com/office/drawing/2014/main" id="{7FB84E3D-4550-473C-B556-478195C3A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80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b/b5/Kavala_egnatia_2.JPG/1920px-Kavala_egnatia_2.JPG">
            <a:extLst>
              <a:ext uri="{FF2B5EF4-FFF2-40B4-BE49-F238E27FC236}">
                <a16:creationId xmlns:a16="http://schemas.microsoft.com/office/drawing/2014/main" id="{CF69C5DF-CB39-42D7-9AFE-A53030359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865" y="2451476"/>
            <a:ext cx="6503254" cy="43355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3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6771"/>
            <a:ext cx="11417612" cy="615553"/>
          </a:xfrm>
          <a:prstGeom prst="rect">
            <a:avLst/>
          </a:prstGeom>
          <a:noFill/>
        </p:spPr>
        <p:txBody>
          <a:bodyPr wrap="square" rtlCol="0">
            <a:spAutoFit/>
          </a:bodyPr>
          <a:lstStyle/>
          <a:p>
            <a:pPr lvl="0"/>
            <a:r>
              <a:rPr lang="de-CH" sz="3400" dirty="0"/>
              <a:t>Entstehung der Gemeinde</a:t>
            </a:r>
          </a:p>
        </p:txBody>
      </p:sp>
      <p:sp>
        <p:nvSpPr>
          <p:cNvPr id="2" name="Rechteck 1">
            <a:extLst>
              <a:ext uri="{FF2B5EF4-FFF2-40B4-BE49-F238E27FC236}">
                <a16:creationId xmlns:a16="http://schemas.microsoft.com/office/drawing/2014/main" id="{714F53FE-F33C-4B94-B349-C090CFC72492}"/>
              </a:ext>
            </a:extLst>
          </p:cNvPr>
          <p:cNvSpPr/>
          <p:nvPr/>
        </p:nvSpPr>
        <p:spPr>
          <a:xfrm>
            <a:off x="680549" y="1071791"/>
            <a:ext cx="10845924" cy="5262979"/>
          </a:xfrm>
          <a:prstGeom prst="rect">
            <a:avLst/>
          </a:prstGeom>
        </p:spPr>
        <p:txBody>
          <a:bodyPr wrap="square">
            <a:spAutoFit/>
          </a:bodyPr>
          <a:lstStyle/>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"Und in der Nacht erschien dem Paulus ein Gesicht: Ein mazedonischer Mann stand vor ihm, bat ihn und sprach: Komm herüber nach Mazedonien und hilf uns!</a:t>
            </a:r>
          </a:p>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Als er aber dieses Gesicht gesehen hatte, waren wir sogleich bestrebt, nach Mazedonien zu ziehen, indem wir daraus schlossen, dass uns der Herr berufen hatte, ihnen das Evangelium zu verkündigen.</a:t>
            </a:r>
          </a:p>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 fuhren wir denn [mit dem Schiff] von Troas ab und kamen geradewegs nach Samothrace und am folgenden Tag nach Neapolis</a:t>
            </a:r>
          </a:p>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und von dort nach Philippi, welches die bedeutendste Stadt jenes Teils von Mazedonien ist, eine [römische] Kolonie. Wir hielten uns aber in dieser Stadt etliche Tage auf. …</a:t>
            </a:r>
          </a:p>
        </p:txBody>
      </p:sp>
    </p:spTree>
    <p:extLst>
      <p:ext uri="{BB962C8B-B14F-4D97-AF65-F5344CB8AC3E}">
        <p14:creationId xmlns:p14="http://schemas.microsoft.com/office/powerpoint/2010/main" val="385959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6771"/>
            <a:ext cx="11417612" cy="615553"/>
          </a:xfrm>
          <a:prstGeom prst="rect">
            <a:avLst/>
          </a:prstGeom>
          <a:noFill/>
        </p:spPr>
        <p:txBody>
          <a:bodyPr wrap="square" rtlCol="0">
            <a:spAutoFit/>
          </a:bodyPr>
          <a:lstStyle/>
          <a:p>
            <a:pPr lvl="0"/>
            <a:r>
              <a:rPr lang="de-CH" sz="3400" dirty="0"/>
              <a:t>Entstehung der Gemeinde</a:t>
            </a:r>
          </a:p>
        </p:txBody>
      </p:sp>
      <p:sp>
        <p:nvSpPr>
          <p:cNvPr id="2" name="Rechteck 1">
            <a:extLst>
              <a:ext uri="{FF2B5EF4-FFF2-40B4-BE49-F238E27FC236}">
                <a16:creationId xmlns:a16="http://schemas.microsoft.com/office/drawing/2014/main" id="{714F53FE-F33C-4B94-B349-C090CFC72492}"/>
              </a:ext>
            </a:extLst>
          </p:cNvPr>
          <p:cNvSpPr/>
          <p:nvPr/>
        </p:nvSpPr>
        <p:spPr>
          <a:xfrm>
            <a:off x="680549" y="1071791"/>
            <a:ext cx="10845924" cy="5262979"/>
          </a:xfrm>
          <a:prstGeom prst="rect">
            <a:avLst/>
          </a:prstGeom>
        </p:spPr>
        <p:txBody>
          <a:bodyPr wrap="square">
            <a:spAutoFit/>
          </a:bodyPr>
          <a:lstStyle/>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Und am Sabbattag gingen wir vor die Stadt hinaus, an den Fluss, wo man zu beten pflegte und wir setzten uns und redeten zu den Frauen, die zusammengekommen waren.</a:t>
            </a:r>
          </a:p>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Und eine gottesfürchtige Frau namens Lydia, eine Purpurhändlerin aus der Stadt Thyatira, hörte zu; und der Herr tat ihr das Herz auf, sodass sie aufmerksam achtgab auf das, was von Paulus geredet wurde.</a:t>
            </a: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Als sie aber getauft worden war und auch ihr Haus, bat sie und sprach: Wenn ihr davon überzeugt seid, dass ich an den Herrn gläubig bin, so kommt in mein Haus und bleibt dort! Und sie nötigte uns." </a:t>
            </a:r>
            <a:r>
              <a:rPr lang="de-CH" sz="2800" dirty="0">
                <a:latin typeface="Calibri" panose="020F0502020204030204" pitchFamily="34" charset="0"/>
                <a:ea typeface="Calibri" panose="020F0502020204030204" pitchFamily="34" charset="0"/>
                <a:cs typeface="Times New Roman" panose="02020603050405020304" pitchFamily="18" charset="0"/>
              </a:rPr>
              <a:t>Apg 16,9-15</a:t>
            </a:r>
          </a:p>
          <a:p>
            <a:pPr>
              <a:spcAft>
                <a:spcPts val="0"/>
              </a:spcAft>
            </a:pP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15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0A01015-2A2C-4019-8277-F5D478A0F64F}"/>
              </a:ext>
            </a:extLst>
          </p:cNvPr>
          <p:cNvPicPr>
            <a:picLocks noChangeAspect="1"/>
          </p:cNvPicPr>
          <p:nvPr/>
        </p:nvPicPr>
        <p:blipFill>
          <a:blip r:embed="rId2"/>
          <a:stretch>
            <a:fillRect/>
          </a:stretch>
        </p:blipFill>
        <p:spPr>
          <a:xfrm>
            <a:off x="1176801" y="605991"/>
            <a:ext cx="9838397" cy="5646018"/>
          </a:xfrm>
          <a:prstGeom prst="rect">
            <a:avLst/>
          </a:prstGeom>
        </p:spPr>
      </p:pic>
    </p:spTree>
    <p:extLst>
      <p:ext uri="{BB962C8B-B14F-4D97-AF65-F5344CB8AC3E}">
        <p14:creationId xmlns:p14="http://schemas.microsoft.com/office/powerpoint/2010/main" val="381894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6771"/>
            <a:ext cx="11417612" cy="615553"/>
          </a:xfrm>
          <a:prstGeom prst="rect">
            <a:avLst/>
          </a:prstGeom>
          <a:noFill/>
        </p:spPr>
        <p:txBody>
          <a:bodyPr wrap="square" rtlCol="0">
            <a:spAutoFit/>
          </a:bodyPr>
          <a:lstStyle/>
          <a:p>
            <a:pPr lvl="0"/>
            <a:r>
              <a:rPr lang="de-CH" sz="3400" dirty="0"/>
              <a:t>Zeit und Ort der Abfassung</a:t>
            </a:r>
          </a:p>
        </p:txBody>
      </p:sp>
      <p:sp>
        <p:nvSpPr>
          <p:cNvPr id="3" name="Rechteck 2">
            <a:extLst>
              <a:ext uri="{FF2B5EF4-FFF2-40B4-BE49-F238E27FC236}">
                <a16:creationId xmlns:a16="http://schemas.microsoft.com/office/drawing/2014/main" id="{D9FB8B2E-2D7C-4024-A587-EC1F69EC29E0}"/>
              </a:ext>
            </a:extLst>
          </p:cNvPr>
          <p:cNvSpPr/>
          <p:nvPr/>
        </p:nvSpPr>
        <p:spPr>
          <a:xfrm>
            <a:off x="563103" y="1097928"/>
            <a:ext cx="7786747" cy="523220"/>
          </a:xfrm>
          <a:prstGeom prst="rect">
            <a:avLst/>
          </a:prstGeom>
        </p:spPr>
        <p:txBody>
          <a:bodyPr wrap="non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Paulus war in Haft, als er den Philipperbrief schrieb. </a:t>
            </a:r>
            <a:endParaRPr lang="de-CH" sz="2800" dirty="0"/>
          </a:p>
        </p:txBody>
      </p:sp>
      <p:sp>
        <p:nvSpPr>
          <p:cNvPr id="4" name="Rechteck 3">
            <a:extLst>
              <a:ext uri="{FF2B5EF4-FFF2-40B4-BE49-F238E27FC236}">
                <a16:creationId xmlns:a16="http://schemas.microsoft.com/office/drawing/2014/main" id="{BC20D22D-25D3-48C4-842E-A26E81BE6BA7}"/>
              </a:ext>
            </a:extLst>
          </p:cNvPr>
          <p:cNvSpPr/>
          <p:nvPr/>
        </p:nvSpPr>
        <p:spPr>
          <a:xfrm>
            <a:off x="563103" y="1772525"/>
            <a:ext cx="10888261" cy="1384995"/>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"sodass in der ganzen kaiserlichen Kaserne und bei allen Übrigen bekannt geworden ist, dass ich um des Christus willen gefesselt bin," </a:t>
            </a:r>
            <a:r>
              <a:rPr lang="de-CH" sz="2800" dirty="0">
                <a:latin typeface="Calibri" panose="020F0502020204030204" pitchFamily="34" charset="0"/>
                <a:ea typeface="Calibri" panose="020F0502020204030204" pitchFamily="34" charset="0"/>
                <a:cs typeface="Times New Roman" panose="02020603050405020304" pitchFamily="18" charset="0"/>
              </a:rPr>
              <a:t>Phil 1,13</a:t>
            </a:r>
          </a:p>
        </p:txBody>
      </p:sp>
      <p:sp>
        <p:nvSpPr>
          <p:cNvPr id="6" name="Rechteck 5">
            <a:extLst>
              <a:ext uri="{FF2B5EF4-FFF2-40B4-BE49-F238E27FC236}">
                <a16:creationId xmlns:a16="http://schemas.microsoft.com/office/drawing/2014/main" id="{88D9224B-DEAD-4A0B-853B-D7A328E60A53}"/>
              </a:ext>
            </a:extLst>
          </p:cNvPr>
          <p:cNvSpPr/>
          <p:nvPr/>
        </p:nvSpPr>
        <p:spPr>
          <a:xfrm>
            <a:off x="563103" y="3240540"/>
            <a:ext cx="10888260" cy="1815882"/>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"entsprechend meiner festen Erwartung und Hoffnung, dass ich in nichts zuschanden werde, sondern dass in aller Freimütigkeit, wie allezeit, so auch jetzt, Christus hochgepriesen wird an meinem Leib, es sei durch Leben oder durch Tod."</a:t>
            </a:r>
            <a:r>
              <a:rPr lang="de-CH" sz="2800" dirty="0">
                <a:latin typeface="Calibri" panose="020F0502020204030204" pitchFamily="34" charset="0"/>
                <a:ea typeface="Calibri" panose="020F0502020204030204" pitchFamily="34" charset="0"/>
                <a:cs typeface="Times New Roman" panose="02020603050405020304" pitchFamily="18" charset="0"/>
              </a:rPr>
              <a:t> Phil 1,20</a:t>
            </a:r>
          </a:p>
        </p:txBody>
      </p:sp>
      <p:sp>
        <p:nvSpPr>
          <p:cNvPr id="7" name="Rechteck 6">
            <a:extLst>
              <a:ext uri="{FF2B5EF4-FFF2-40B4-BE49-F238E27FC236}">
                <a16:creationId xmlns:a16="http://schemas.microsoft.com/office/drawing/2014/main" id="{FFBB5916-D940-4056-AD81-BF3A76604416}"/>
              </a:ext>
            </a:extLst>
          </p:cNvPr>
          <p:cNvSpPr/>
          <p:nvPr/>
        </p:nvSpPr>
        <p:spPr>
          <a:xfrm>
            <a:off x="563103" y="5163517"/>
            <a:ext cx="10888260" cy="1384995"/>
          </a:xfrm>
          <a:prstGeom prst="rect">
            <a:avLst/>
          </a:prstGeom>
        </p:spPr>
        <p:txBody>
          <a:bodyPr wrap="squar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Die Entstehung des Textes wäre demnach im Jahr 62 v.Ch. anzusetzen. Dies bedeutet, dass es gegen Ende der zweijährigen Gefangenschaft in Rom von 60-62 n.Ch. war.</a:t>
            </a:r>
            <a:endParaRPr lang="de-CH" sz="2800" dirty="0"/>
          </a:p>
        </p:txBody>
      </p:sp>
    </p:spTree>
    <p:extLst>
      <p:ext uri="{BB962C8B-B14F-4D97-AF65-F5344CB8AC3E}">
        <p14:creationId xmlns:p14="http://schemas.microsoft.com/office/powerpoint/2010/main" val="334697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9488"/>
            <a:ext cx="11417612" cy="615553"/>
          </a:xfrm>
          <a:prstGeom prst="rect">
            <a:avLst/>
          </a:prstGeom>
          <a:noFill/>
        </p:spPr>
        <p:txBody>
          <a:bodyPr wrap="square" rtlCol="0">
            <a:spAutoFit/>
          </a:bodyPr>
          <a:lstStyle/>
          <a:p>
            <a:pPr lvl="0"/>
            <a:r>
              <a:rPr lang="de-CH" sz="3400" dirty="0"/>
              <a:t>Das Ziel des Briefes</a:t>
            </a:r>
          </a:p>
        </p:txBody>
      </p:sp>
      <p:sp>
        <p:nvSpPr>
          <p:cNvPr id="8" name="Rechteck 7">
            <a:extLst>
              <a:ext uri="{FF2B5EF4-FFF2-40B4-BE49-F238E27FC236}">
                <a16:creationId xmlns:a16="http://schemas.microsoft.com/office/drawing/2014/main" id="{6CC0CE05-AA29-4222-A529-4D1380DEC82D}"/>
              </a:ext>
            </a:extLst>
          </p:cNvPr>
          <p:cNvSpPr/>
          <p:nvPr/>
        </p:nvSpPr>
        <p:spPr>
          <a:xfrm>
            <a:off x="563103" y="1333818"/>
            <a:ext cx="11281367" cy="1384995"/>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"Ich habe alles und habe Überfluss; ich bin völlig versorgt, seitdem ich von Epaphroditus eure Gabe empfangen habe, einen lieblichen Wohlgeruch, ein angenehmes Opfer, Gott wohlgefällig."</a:t>
            </a:r>
            <a:r>
              <a:rPr lang="de-CH" sz="2800" dirty="0">
                <a:latin typeface="Calibri" panose="020F0502020204030204" pitchFamily="34" charset="0"/>
                <a:ea typeface="Calibri" panose="020F0502020204030204" pitchFamily="34" charset="0"/>
                <a:cs typeface="Times New Roman" panose="02020603050405020304" pitchFamily="18" charset="0"/>
              </a:rPr>
              <a:t> Phil 4,18</a:t>
            </a:r>
          </a:p>
        </p:txBody>
      </p:sp>
    </p:spTree>
    <p:extLst>
      <p:ext uri="{BB962C8B-B14F-4D97-AF65-F5344CB8AC3E}">
        <p14:creationId xmlns:p14="http://schemas.microsoft.com/office/powerpoint/2010/main" val="416232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9488"/>
            <a:ext cx="11417612" cy="615553"/>
          </a:xfrm>
          <a:prstGeom prst="rect">
            <a:avLst/>
          </a:prstGeom>
          <a:noFill/>
        </p:spPr>
        <p:txBody>
          <a:bodyPr wrap="square" rtlCol="0">
            <a:spAutoFit/>
          </a:bodyPr>
          <a:lstStyle/>
          <a:p>
            <a:pPr lvl="0"/>
            <a:r>
              <a:rPr lang="de-CH" sz="3400" dirty="0"/>
              <a:t>Das Ziel des Briefes</a:t>
            </a:r>
          </a:p>
        </p:txBody>
      </p:sp>
      <p:sp>
        <p:nvSpPr>
          <p:cNvPr id="3" name="Rechteck 2">
            <a:extLst>
              <a:ext uri="{FF2B5EF4-FFF2-40B4-BE49-F238E27FC236}">
                <a16:creationId xmlns:a16="http://schemas.microsoft.com/office/drawing/2014/main" id="{F597AE2E-924D-444B-A495-A43CE174B325}"/>
              </a:ext>
            </a:extLst>
          </p:cNvPr>
          <p:cNvSpPr/>
          <p:nvPr/>
        </p:nvSpPr>
        <p:spPr>
          <a:xfrm>
            <a:off x="563103" y="1160398"/>
            <a:ext cx="11093361" cy="4456989"/>
          </a:xfrm>
          <a:prstGeom prst="rect">
            <a:avLst/>
          </a:prstGeom>
        </p:spPr>
        <p:txBody>
          <a:bodyPr wrap="square">
            <a:spAutoFit/>
          </a:bodyPr>
          <a:lstStyle/>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"Und ihr Philipper wisst ja auch, dass am Anfang [der Verkündigung] des Evangeliums, als ich von Mazedonien aufbrach, keine Gemeinde mit mir Gemeinschaft gehabt hat im Geben und Nehmen als ihr allein;</a:t>
            </a:r>
          </a:p>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denn auch nach Thessalonich habt ihr mir einmal, und sogar zweimal, etwas zur Deckung meiner Bedürfnisse gesandt."</a:t>
            </a:r>
            <a:r>
              <a:rPr lang="de-CH" sz="2800" dirty="0">
                <a:latin typeface="Calibri" panose="020F0502020204030204" pitchFamily="34" charset="0"/>
                <a:ea typeface="Calibri" panose="020F0502020204030204" pitchFamily="34" charset="0"/>
                <a:cs typeface="Times New Roman" panose="02020603050405020304" pitchFamily="18" charset="0"/>
              </a:rPr>
              <a:t> Phil 4,15-16</a:t>
            </a:r>
          </a:p>
          <a:p>
            <a:pPr marL="449580">
              <a:lnSpc>
                <a:spcPct val="107000"/>
              </a:lnSpc>
              <a:spcAft>
                <a:spcPts val="200"/>
              </a:spcAft>
            </a:pP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"Und als ich bei euch war und Mangel litt, bin ich niemand zur Last gefallen; denn meinen Mangel füllten die Brüder aus, die aus Mazedonien kamen; und in allem habe ich mich gehütet, euch zur Last zu fallen, und werde mich auch ferner hüten."</a:t>
            </a:r>
            <a:r>
              <a:rPr lang="de-CH" sz="2800" dirty="0">
                <a:latin typeface="Calibri" panose="020F0502020204030204" pitchFamily="34" charset="0"/>
                <a:ea typeface="Calibri" panose="020F0502020204030204" pitchFamily="34" charset="0"/>
                <a:cs typeface="Times New Roman" panose="02020603050405020304" pitchFamily="18" charset="0"/>
              </a:rPr>
              <a:t> 2 Kor 11,9</a:t>
            </a:r>
          </a:p>
        </p:txBody>
      </p:sp>
    </p:spTree>
    <p:extLst>
      <p:ext uri="{BB962C8B-B14F-4D97-AF65-F5344CB8AC3E}">
        <p14:creationId xmlns:p14="http://schemas.microsoft.com/office/powerpoint/2010/main" val="32347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9488"/>
            <a:ext cx="11417612" cy="615553"/>
          </a:xfrm>
          <a:prstGeom prst="rect">
            <a:avLst/>
          </a:prstGeom>
          <a:noFill/>
        </p:spPr>
        <p:txBody>
          <a:bodyPr wrap="square" rtlCol="0">
            <a:spAutoFit/>
          </a:bodyPr>
          <a:lstStyle/>
          <a:p>
            <a:pPr lvl="0"/>
            <a:r>
              <a:rPr lang="de-CH" sz="3400" dirty="0"/>
              <a:t>Das Ziel des Briefes</a:t>
            </a:r>
          </a:p>
        </p:txBody>
      </p:sp>
      <p:sp>
        <p:nvSpPr>
          <p:cNvPr id="4" name="Rechteck 3">
            <a:extLst>
              <a:ext uri="{FF2B5EF4-FFF2-40B4-BE49-F238E27FC236}">
                <a16:creationId xmlns:a16="http://schemas.microsoft.com/office/drawing/2014/main" id="{1502C8EB-051E-47A2-A014-709422C4A0E6}"/>
              </a:ext>
            </a:extLst>
          </p:cNvPr>
          <p:cNvSpPr/>
          <p:nvPr/>
        </p:nvSpPr>
        <p:spPr>
          <a:xfrm>
            <a:off x="176168" y="1347254"/>
            <a:ext cx="11459361" cy="993926"/>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"Ich bin aber voll Zuversicht im Herrn, dass auch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ich selbst bald kommen werde</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de-CH" sz="2800" dirty="0">
                <a:latin typeface="Calibri" panose="020F0502020204030204" pitchFamily="34" charset="0"/>
                <a:ea typeface="Calibri" panose="020F0502020204030204" pitchFamily="34" charset="0"/>
                <a:cs typeface="Times New Roman" panose="02020603050405020304" pitchFamily="18" charset="0"/>
              </a:rPr>
              <a:t> Phil 2,24</a:t>
            </a:r>
          </a:p>
        </p:txBody>
      </p:sp>
    </p:spTree>
    <p:extLst>
      <p:ext uri="{BB962C8B-B14F-4D97-AF65-F5344CB8AC3E}">
        <p14:creationId xmlns:p14="http://schemas.microsoft.com/office/powerpoint/2010/main" val="4060501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9488"/>
            <a:ext cx="11417612" cy="615553"/>
          </a:xfrm>
          <a:prstGeom prst="rect">
            <a:avLst/>
          </a:prstGeom>
          <a:noFill/>
        </p:spPr>
        <p:txBody>
          <a:bodyPr wrap="square" rtlCol="0">
            <a:spAutoFit/>
          </a:bodyPr>
          <a:lstStyle/>
          <a:p>
            <a:pPr lvl="0"/>
            <a:r>
              <a:rPr lang="de-CH" sz="3400" dirty="0"/>
              <a:t>Das Ziel des Briefes</a:t>
            </a:r>
          </a:p>
        </p:txBody>
      </p:sp>
      <p:sp>
        <p:nvSpPr>
          <p:cNvPr id="4" name="Rechteck 3">
            <a:extLst>
              <a:ext uri="{FF2B5EF4-FFF2-40B4-BE49-F238E27FC236}">
                <a16:creationId xmlns:a16="http://schemas.microsoft.com/office/drawing/2014/main" id="{1502C8EB-051E-47A2-A014-709422C4A0E6}"/>
              </a:ext>
            </a:extLst>
          </p:cNvPr>
          <p:cNvSpPr/>
          <p:nvPr/>
        </p:nvSpPr>
        <p:spPr>
          <a:xfrm>
            <a:off x="176168" y="1347254"/>
            <a:ext cx="11459361" cy="3970318"/>
          </a:xfrm>
          <a:prstGeom prst="rect">
            <a:avLst/>
          </a:prstGeom>
        </p:spPr>
        <p:txBody>
          <a:bodyPr wrap="square">
            <a:spAutoFit/>
          </a:bodyPr>
          <a:lstStyle/>
          <a:p>
            <a:r>
              <a:rPr lang="de-CH" sz="2800" dirty="0"/>
              <a:t>Paulus warnt im Brief noch von einer Anzahl Menschen, durch die ihnen Gefahr drohte (1,15-17.28-30; 3,2.18-19)</a:t>
            </a:r>
          </a:p>
          <a:p>
            <a:endParaRPr lang="de-DE" sz="2800" dirty="0"/>
          </a:p>
          <a:p>
            <a:r>
              <a:rPr lang="de-CH" sz="2800" dirty="0"/>
              <a:t>"und euch in keiner Weise einschüchtern lasst von den Widersachern, was für sie ein Anzeichen des Verderbens, für euch aber der Errettung ist, und zwar von Gott. Denn euch wurde, was Christus betrifft, die Gnade verliehen, nicht nur an ihn zu glauben, sondern auch um seinetwillen zu leiden, sodass ihr denselben Kampf habt, den ihr an mir gesehen habt und jetzt von mir hört." Phil 1,28-30</a:t>
            </a:r>
          </a:p>
        </p:txBody>
      </p:sp>
    </p:spTree>
    <p:extLst>
      <p:ext uri="{BB962C8B-B14F-4D97-AF65-F5344CB8AC3E}">
        <p14:creationId xmlns:p14="http://schemas.microsoft.com/office/powerpoint/2010/main" val="357923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9488"/>
            <a:ext cx="11417612" cy="615553"/>
          </a:xfrm>
          <a:prstGeom prst="rect">
            <a:avLst/>
          </a:prstGeom>
          <a:noFill/>
        </p:spPr>
        <p:txBody>
          <a:bodyPr wrap="square" rtlCol="0">
            <a:spAutoFit/>
          </a:bodyPr>
          <a:lstStyle/>
          <a:p>
            <a:pPr lvl="0"/>
            <a:r>
              <a:rPr lang="de-CH" sz="3400" dirty="0"/>
              <a:t>Das Ziel des Briefes</a:t>
            </a:r>
          </a:p>
        </p:txBody>
      </p:sp>
      <p:graphicFrame>
        <p:nvGraphicFramePr>
          <p:cNvPr id="2" name="Tabelle 1">
            <a:extLst>
              <a:ext uri="{FF2B5EF4-FFF2-40B4-BE49-F238E27FC236}">
                <a16:creationId xmlns:a16="http://schemas.microsoft.com/office/drawing/2014/main" id="{9A5C6CA5-E8F9-4B75-A0DA-1F25B050F476}"/>
              </a:ext>
            </a:extLst>
          </p:cNvPr>
          <p:cNvGraphicFramePr>
            <a:graphicFrameLocks noGrp="1"/>
          </p:cNvGraphicFramePr>
          <p:nvPr>
            <p:extLst>
              <p:ext uri="{D42A27DB-BD31-4B8C-83A1-F6EECF244321}">
                <p14:modId xmlns:p14="http://schemas.microsoft.com/office/powerpoint/2010/main" val="2852489716"/>
              </p:ext>
            </p:extLst>
          </p:nvPr>
        </p:nvGraphicFramePr>
        <p:xfrm>
          <a:off x="408373" y="1337105"/>
          <a:ext cx="11274639" cy="4482552"/>
        </p:xfrm>
        <a:graphic>
          <a:graphicData uri="http://schemas.openxmlformats.org/drawingml/2006/table">
            <a:tbl>
              <a:tblPr firstRow="1" firstCol="1" bandRow="1">
                <a:tableStyleId>{5C22544A-7EE6-4342-B048-85BDC9FD1C3A}</a:tableStyleId>
              </a:tblPr>
              <a:tblGrid>
                <a:gridCol w="1722268">
                  <a:extLst>
                    <a:ext uri="{9D8B030D-6E8A-4147-A177-3AD203B41FA5}">
                      <a16:colId xmlns:a16="http://schemas.microsoft.com/office/drawing/2014/main" val="3215058822"/>
                    </a:ext>
                  </a:extLst>
                </a:gridCol>
                <a:gridCol w="4608180">
                  <a:extLst>
                    <a:ext uri="{9D8B030D-6E8A-4147-A177-3AD203B41FA5}">
                      <a16:colId xmlns:a16="http://schemas.microsoft.com/office/drawing/2014/main" val="1036936745"/>
                    </a:ext>
                  </a:extLst>
                </a:gridCol>
                <a:gridCol w="4944191">
                  <a:extLst>
                    <a:ext uri="{9D8B030D-6E8A-4147-A177-3AD203B41FA5}">
                      <a16:colId xmlns:a16="http://schemas.microsoft.com/office/drawing/2014/main" val="707165169"/>
                    </a:ext>
                  </a:extLst>
                </a:gridCol>
              </a:tblGrid>
              <a:tr h="690411">
                <a:tc>
                  <a:txBody>
                    <a:bodyPr/>
                    <a:lstStyle/>
                    <a:p>
                      <a:pPr>
                        <a:spcAft>
                          <a:spcPts val="0"/>
                        </a:spcAft>
                      </a:pPr>
                      <a:r>
                        <a:rPr lang="de-CH" sz="2800" dirty="0">
                          <a:solidFill>
                            <a:schemeClr val="tx1"/>
                          </a:solidFill>
                          <a:effectLst/>
                        </a:rPr>
                        <a:t>Bibelstelle</a:t>
                      </a:r>
                      <a:endParaRPr lang="de-CH"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spcAft>
                          <a:spcPts val="0"/>
                        </a:spcAft>
                      </a:pPr>
                      <a:r>
                        <a:rPr lang="de-CH" sz="2800" dirty="0">
                          <a:solidFill>
                            <a:schemeClr val="tx1"/>
                          </a:solidFill>
                          <a:effectLst/>
                        </a:rPr>
                        <a:t>Ort</a:t>
                      </a:r>
                      <a:endParaRPr lang="de-CH"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spcAft>
                          <a:spcPts val="0"/>
                        </a:spcAft>
                      </a:pPr>
                      <a:r>
                        <a:rPr lang="de-CH" sz="2800" dirty="0">
                          <a:solidFill>
                            <a:schemeClr val="tx1"/>
                          </a:solidFill>
                          <a:effectLst/>
                        </a:rPr>
                        <a:t>Grund</a:t>
                      </a:r>
                      <a:endParaRPr lang="de-CH"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236374363"/>
                  </a:ext>
                </a:extLst>
              </a:tr>
              <a:tr h="1380822">
                <a:tc>
                  <a:txBody>
                    <a:bodyPr/>
                    <a:lstStyle/>
                    <a:p>
                      <a:pPr>
                        <a:spcAft>
                          <a:spcPts val="0"/>
                        </a:spcAft>
                      </a:pPr>
                      <a:r>
                        <a:rPr lang="de-CH" sz="2800" b="0" dirty="0">
                          <a:solidFill>
                            <a:schemeClr val="tx1"/>
                          </a:solidFill>
                          <a:effectLst/>
                        </a:rPr>
                        <a:t>1,15-17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Tätig in Rom und Umgebung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Prediger einer an sich guten Botschaft, die allerdings mit falscher Motivation tätig sind.</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519274875"/>
                  </a:ext>
                </a:extLst>
              </a:tr>
              <a:tr h="1030497">
                <a:tc>
                  <a:txBody>
                    <a:bodyPr/>
                    <a:lstStyle/>
                    <a:p>
                      <a:pPr>
                        <a:spcAft>
                          <a:spcPts val="0"/>
                        </a:spcAft>
                      </a:pPr>
                      <a:r>
                        <a:rPr lang="de-CH" sz="2800" b="0" dirty="0">
                          <a:solidFill>
                            <a:schemeClr val="tx1"/>
                          </a:solidFill>
                          <a:effectLst/>
                        </a:rPr>
                        <a:t>1,28-30</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Widersacher in Rom wie auch in Philippi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Es sind Ungläubige, Paulus spricht von ihrem Verderben.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extLst>
                  <a:ext uri="{0D108BD9-81ED-4DB2-BD59-A6C34878D82A}">
                    <a16:rowId xmlns:a16="http://schemas.microsoft.com/office/drawing/2014/main" val="1877837854"/>
                  </a:ext>
                </a:extLst>
              </a:tr>
              <a:tr h="1380822">
                <a:tc>
                  <a:txBody>
                    <a:bodyPr/>
                    <a:lstStyle/>
                    <a:p>
                      <a:pPr>
                        <a:spcAft>
                          <a:spcPts val="0"/>
                        </a:spcAft>
                      </a:pPr>
                      <a:r>
                        <a:rPr lang="de-CH" sz="2800" b="0" dirty="0">
                          <a:solidFill>
                            <a:schemeClr val="tx1"/>
                          </a:solidFill>
                          <a:effectLst/>
                        </a:rPr>
                        <a:t>3,2-3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Überall aktive Gruppe mit der Paulus immer wieder zu kämpfen hatte.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Eine Warnung vor Irrlehrern, die die Christen ins Judentum führen wollten.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171906093"/>
                  </a:ext>
                </a:extLst>
              </a:tr>
            </a:tbl>
          </a:graphicData>
        </a:graphic>
      </p:graphicFrame>
      <p:sp>
        <p:nvSpPr>
          <p:cNvPr id="3" name="Rechteck 2">
            <a:extLst>
              <a:ext uri="{FF2B5EF4-FFF2-40B4-BE49-F238E27FC236}">
                <a16:creationId xmlns:a16="http://schemas.microsoft.com/office/drawing/2014/main" id="{41F361A1-B7F5-4037-A180-6D8530D73D2D}"/>
              </a:ext>
            </a:extLst>
          </p:cNvPr>
          <p:cNvSpPr/>
          <p:nvPr/>
        </p:nvSpPr>
        <p:spPr>
          <a:xfrm>
            <a:off x="337351" y="2032986"/>
            <a:ext cx="11643364" cy="4190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1063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56151" y="405317"/>
            <a:ext cx="2581156" cy="861774"/>
          </a:xfrm>
          <a:prstGeom prst="rect">
            <a:avLst/>
          </a:prstGeom>
          <a:noFill/>
        </p:spPr>
        <p:txBody>
          <a:bodyPr wrap="none" rtlCol="0">
            <a:spAutoFit/>
          </a:bodyPr>
          <a:lstStyle/>
          <a:p>
            <a:r>
              <a:rPr lang="de-CH" sz="5000" b="1" dirty="0"/>
              <a:t>Philipper</a:t>
            </a:r>
            <a:endParaRPr lang="de-CH" sz="5000" dirty="0">
              <a:latin typeface="Trebuchet MS" panose="020B0603020202020204" pitchFamily="34" charset="0"/>
            </a:endParaRPr>
          </a:p>
        </p:txBody>
      </p:sp>
      <p:sp>
        <p:nvSpPr>
          <p:cNvPr id="4" name="Textfeld 3"/>
          <p:cNvSpPr txBox="1"/>
          <p:nvPr/>
        </p:nvSpPr>
        <p:spPr>
          <a:xfrm>
            <a:off x="553478" y="1732492"/>
            <a:ext cx="4080541" cy="615553"/>
          </a:xfrm>
          <a:prstGeom prst="rect">
            <a:avLst/>
          </a:prstGeom>
          <a:noFill/>
        </p:spPr>
        <p:txBody>
          <a:bodyPr wrap="none" rtlCol="0">
            <a:spAutoFit/>
          </a:bodyPr>
          <a:lstStyle/>
          <a:p>
            <a:pPr lvl="0"/>
            <a:r>
              <a:rPr lang="de-CH" sz="3400" dirty="0"/>
              <a:t>Kapitel: 4 | Verse: 104</a:t>
            </a:r>
          </a:p>
        </p:txBody>
      </p:sp>
    </p:spTree>
    <p:extLst>
      <p:ext uri="{BB962C8B-B14F-4D97-AF65-F5344CB8AC3E}">
        <p14:creationId xmlns:p14="http://schemas.microsoft.com/office/powerpoint/2010/main" val="61118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9488"/>
            <a:ext cx="11417612" cy="615553"/>
          </a:xfrm>
          <a:prstGeom prst="rect">
            <a:avLst/>
          </a:prstGeom>
          <a:noFill/>
        </p:spPr>
        <p:txBody>
          <a:bodyPr wrap="square" rtlCol="0">
            <a:spAutoFit/>
          </a:bodyPr>
          <a:lstStyle/>
          <a:p>
            <a:pPr lvl="0"/>
            <a:r>
              <a:rPr lang="de-CH" sz="3400" dirty="0"/>
              <a:t>Das Ziel des Briefes</a:t>
            </a:r>
          </a:p>
        </p:txBody>
      </p:sp>
      <p:graphicFrame>
        <p:nvGraphicFramePr>
          <p:cNvPr id="2" name="Tabelle 1">
            <a:extLst>
              <a:ext uri="{FF2B5EF4-FFF2-40B4-BE49-F238E27FC236}">
                <a16:creationId xmlns:a16="http://schemas.microsoft.com/office/drawing/2014/main" id="{9A5C6CA5-E8F9-4B75-A0DA-1F25B050F476}"/>
              </a:ext>
            </a:extLst>
          </p:cNvPr>
          <p:cNvGraphicFramePr>
            <a:graphicFrameLocks noGrp="1"/>
          </p:cNvGraphicFramePr>
          <p:nvPr/>
        </p:nvGraphicFramePr>
        <p:xfrm>
          <a:off x="408373" y="1337105"/>
          <a:ext cx="11274639" cy="4482552"/>
        </p:xfrm>
        <a:graphic>
          <a:graphicData uri="http://schemas.openxmlformats.org/drawingml/2006/table">
            <a:tbl>
              <a:tblPr firstRow="1" firstCol="1" bandRow="1">
                <a:tableStyleId>{5C22544A-7EE6-4342-B048-85BDC9FD1C3A}</a:tableStyleId>
              </a:tblPr>
              <a:tblGrid>
                <a:gridCol w="1722268">
                  <a:extLst>
                    <a:ext uri="{9D8B030D-6E8A-4147-A177-3AD203B41FA5}">
                      <a16:colId xmlns:a16="http://schemas.microsoft.com/office/drawing/2014/main" val="3215058822"/>
                    </a:ext>
                  </a:extLst>
                </a:gridCol>
                <a:gridCol w="4608180">
                  <a:extLst>
                    <a:ext uri="{9D8B030D-6E8A-4147-A177-3AD203B41FA5}">
                      <a16:colId xmlns:a16="http://schemas.microsoft.com/office/drawing/2014/main" val="1036936745"/>
                    </a:ext>
                  </a:extLst>
                </a:gridCol>
                <a:gridCol w="4944191">
                  <a:extLst>
                    <a:ext uri="{9D8B030D-6E8A-4147-A177-3AD203B41FA5}">
                      <a16:colId xmlns:a16="http://schemas.microsoft.com/office/drawing/2014/main" val="707165169"/>
                    </a:ext>
                  </a:extLst>
                </a:gridCol>
              </a:tblGrid>
              <a:tr h="690411">
                <a:tc>
                  <a:txBody>
                    <a:bodyPr/>
                    <a:lstStyle/>
                    <a:p>
                      <a:pPr>
                        <a:spcAft>
                          <a:spcPts val="0"/>
                        </a:spcAft>
                      </a:pPr>
                      <a:r>
                        <a:rPr lang="de-CH" sz="2800" dirty="0">
                          <a:solidFill>
                            <a:schemeClr val="tx1"/>
                          </a:solidFill>
                          <a:effectLst/>
                        </a:rPr>
                        <a:t>Bibelstelle</a:t>
                      </a:r>
                      <a:endParaRPr lang="de-CH"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spcAft>
                          <a:spcPts val="0"/>
                        </a:spcAft>
                      </a:pPr>
                      <a:r>
                        <a:rPr lang="de-CH" sz="2800" dirty="0">
                          <a:solidFill>
                            <a:schemeClr val="tx1"/>
                          </a:solidFill>
                          <a:effectLst/>
                        </a:rPr>
                        <a:t>Ort</a:t>
                      </a:r>
                      <a:endParaRPr lang="de-CH"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spcAft>
                          <a:spcPts val="0"/>
                        </a:spcAft>
                      </a:pPr>
                      <a:r>
                        <a:rPr lang="de-CH" sz="2800" dirty="0">
                          <a:solidFill>
                            <a:schemeClr val="tx1"/>
                          </a:solidFill>
                          <a:effectLst/>
                        </a:rPr>
                        <a:t>Grund</a:t>
                      </a:r>
                      <a:endParaRPr lang="de-CH"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236374363"/>
                  </a:ext>
                </a:extLst>
              </a:tr>
              <a:tr h="1380822">
                <a:tc>
                  <a:txBody>
                    <a:bodyPr/>
                    <a:lstStyle/>
                    <a:p>
                      <a:pPr>
                        <a:spcAft>
                          <a:spcPts val="0"/>
                        </a:spcAft>
                      </a:pPr>
                      <a:r>
                        <a:rPr lang="de-CH" sz="2800" b="0" dirty="0">
                          <a:solidFill>
                            <a:schemeClr val="tx1"/>
                          </a:solidFill>
                          <a:effectLst/>
                        </a:rPr>
                        <a:t>1,15-17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Tätig in Rom und Umgebung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Prediger einer an sich guten Botschaft, die allerdings mit falscher Motivation tätig sind.</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519274875"/>
                  </a:ext>
                </a:extLst>
              </a:tr>
              <a:tr h="1030497">
                <a:tc>
                  <a:txBody>
                    <a:bodyPr/>
                    <a:lstStyle/>
                    <a:p>
                      <a:pPr>
                        <a:spcAft>
                          <a:spcPts val="0"/>
                        </a:spcAft>
                      </a:pPr>
                      <a:r>
                        <a:rPr lang="de-CH" sz="2800" b="0" dirty="0">
                          <a:solidFill>
                            <a:schemeClr val="tx1"/>
                          </a:solidFill>
                          <a:effectLst/>
                        </a:rPr>
                        <a:t>1,28-30</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Widersacher in Rom wie auch in Philippi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Es sind Ungläubige, Paulus spricht von ihrem Verderben.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extLst>
                  <a:ext uri="{0D108BD9-81ED-4DB2-BD59-A6C34878D82A}">
                    <a16:rowId xmlns:a16="http://schemas.microsoft.com/office/drawing/2014/main" val="1877837854"/>
                  </a:ext>
                </a:extLst>
              </a:tr>
              <a:tr h="1380822">
                <a:tc>
                  <a:txBody>
                    <a:bodyPr/>
                    <a:lstStyle/>
                    <a:p>
                      <a:pPr>
                        <a:spcAft>
                          <a:spcPts val="0"/>
                        </a:spcAft>
                      </a:pPr>
                      <a:r>
                        <a:rPr lang="de-CH" sz="2800" b="0" dirty="0">
                          <a:solidFill>
                            <a:schemeClr val="tx1"/>
                          </a:solidFill>
                          <a:effectLst/>
                        </a:rPr>
                        <a:t>3,2-3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Überall aktive Gruppe mit der Paulus immer wieder zu kämpfen hatte.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Eine Warnung vor Irrlehrern, die die Christen ins Judentum führen wollten.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171906093"/>
                  </a:ext>
                </a:extLst>
              </a:tr>
            </a:tbl>
          </a:graphicData>
        </a:graphic>
      </p:graphicFrame>
      <p:sp>
        <p:nvSpPr>
          <p:cNvPr id="3" name="Rechteck 2">
            <a:extLst>
              <a:ext uri="{FF2B5EF4-FFF2-40B4-BE49-F238E27FC236}">
                <a16:creationId xmlns:a16="http://schemas.microsoft.com/office/drawing/2014/main" id="{41F361A1-B7F5-4037-A180-6D8530D73D2D}"/>
              </a:ext>
            </a:extLst>
          </p:cNvPr>
          <p:cNvSpPr/>
          <p:nvPr/>
        </p:nvSpPr>
        <p:spPr>
          <a:xfrm>
            <a:off x="337351" y="3411244"/>
            <a:ext cx="11643364" cy="2794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50934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9488"/>
            <a:ext cx="11417612" cy="615553"/>
          </a:xfrm>
          <a:prstGeom prst="rect">
            <a:avLst/>
          </a:prstGeom>
          <a:noFill/>
        </p:spPr>
        <p:txBody>
          <a:bodyPr wrap="square" rtlCol="0">
            <a:spAutoFit/>
          </a:bodyPr>
          <a:lstStyle/>
          <a:p>
            <a:pPr lvl="0"/>
            <a:r>
              <a:rPr lang="de-CH" sz="3400" dirty="0"/>
              <a:t>Das Ziel des Briefes</a:t>
            </a:r>
          </a:p>
        </p:txBody>
      </p:sp>
      <p:graphicFrame>
        <p:nvGraphicFramePr>
          <p:cNvPr id="2" name="Tabelle 1">
            <a:extLst>
              <a:ext uri="{FF2B5EF4-FFF2-40B4-BE49-F238E27FC236}">
                <a16:creationId xmlns:a16="http://schemas.microsoft.com/office/drawing/2014/main" id="{9A5C6CA5-E8F9-4B75-A0DA-1F25B050F476}"/>
              </a:ext>
            </a:extLst>
          </p:cNvPr>
          <p:cNvGraphicFramePr>
            <a:graphicFrameLocks noGrp="1"/>
          </p:cNvGraphicFramePr>
          <p:nvPr/>
        </p:nvGraphicFramePr>
        <p:xfrm>
          <a:off x="408373" y="1337105"/>
          <a:ext cx="11274639" cy="4482552"/>
        </p:xfrm>
        <a:graphic>
          <a:graphicData uri="http://schemas.openxmlformats.org/drawingml/2006/table">
            <a:tbl>
              <a:tblPr firstRow="1" firstCol="1" bandRow="1">
                <a:tableStyleId>{5C22544A-7EE6-4342-B048-85BDC9FD1C3A}</a:tableStyleId>
              </a:tblPr>
              <a:tblGrid>
                <a:gridCol w="1722268">
                  <a:extLst>
                    <a:ext uri="{9D8B030D-6E8A-4147-A177-3AD203B41FA5}">
                      <a16:colId xmlns:a16="http://schemas.microsoft.com/office/drawing/2014/main" val="3215058822"/>
                    </a:ext>
                  </a:extLst>
                </a:gridCol>
                <a:gridCol w="4608180">
                  <a:extLst>
                    <a:ext uri="{9D8B030D-6E8A-4147-A177-3AD203B41FA5}">
                      <a16:colId xmlns:a16="http://schemas.microsoft.com/office/drawing/2014/main" val="1036936745"/>
                    </a:ext>
                  </a:extLst>
                </a:gridCol>
                <a:gridCol w="4944191">
                  <a:extLst>
                    <a:ext uri="{9D8B030D-6E8A-4147-A177-3AD203B41FA5}">
                      <a16:colId xmlns:a16="http://schemas.microsoft.com/office/drawing/2014/main" val="707165169"/>
                    </a:ext>
                  </a:extLst>
                </a:gridCol>
              </a:tblGrid>
              <a:tr h="690411">
                <a:tc>
                  <a:txBody>
                    <a:bodyPr/>
                    <a:lstStyle/>
                    <a:p>
                      <a:pPr>
                        <a:spcAft>
                          <a:spcPts val="0"/>
                        </a:spcAft>
                      </a:pPr>
                      <a:r>
                        <a:rPr lang="de-CH" sz="2800" dirty="0">
                          <a:solidFill>
                            <a:schemeClr val="tx1"/>
                          </a:solidFill>
                          <a:effectLst/>
                        </a:rPr>
                        <a:t>Bibelstelle</a:t>
                      </a:r>
                      <a:endParaRPr lang="de-CH"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spcAft>
                          <a:spcPts val="0"/>
                        </a:spcAft>
                      </a:pPr>
                      <a:r>
                        <a:rPr lang="de-CH" sz="2800" dirty="0">
                          <a:solidFill>
                            <a:schemeClr val="tx1"/>
                          </a:solidFill>
                          <a:effectLst/>
                        </a:rPr>
                        <a:t>Ort</a:t>
                      </a:r>
                      <a:endParaRPr lang="de-CH"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spcAft>
                          <a:spcPts val="0"/>
                        </a:spcAft>
                      </a:pPr>
                      <a:r>
                        <a:rPr lang="de-CH" sz="2800" dirty="0">
                          <a:solidFill>
                            <a:schemeClr val="tx1"/>
                          </a:solidFill>
                          <a:effectLst/>
                        </a:rPr>
                        <a:t>Grund</a:t>
                      </a:r>
                      <a:endParaRPr lang="de-CH"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236374363"/>
                  </a:ext>
                </a:extLst>
              </a:tr>
              <a:tr h="1380822">
                <a:tc>
                  <a:txBody>
                    <a:bodyPr/>
                    <a:lstStyle/>
                    <a:p>
                      <a:pPr>
                        <a:spcAft>
                          <a:spcPts val="0"/>
                        </a:spcAft>
                      </a:pPr>
                      <a:r>
                        <a:rPr lang="de-CH" sz="2800" b="0" dirty="0">
                          <a:solidFill>
                            <a:schemeClr val="tx1"/>
                          </a:solidFill>
                          <a:effectLst/>
                        </a:rPr>
                        <a:t>1,15-17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Tätig in Rom und Umgebung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Prediger einer an sich guten Botschaft, die allerdings mit falscher Motivation tätig sind.</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519274875"/>
                  </a:ext>
                </a:extLst>
              </a:tr>
              <a:tr h="1030497">
                <a:tc>
                  <a:txBody>
                    <a:bodyPr/>
                    <a:lstStyle/>
                    <a:p>
                      <a:pPr>
                        <a:spcAft>
                          <a:spcPts val="0"/>
                        </a:spcAft>
                      </a:pPr>
                      <a:r>
                        <a:rPr lang="de-CH" sz="2800" b="0" dirty="0">
                          <a:solidFill>
                            <a:schemeClr val="tx1"/>
                          </a:solidFill>
                          <a:effectLst/>
                        </a:rPr>
                        <a:t>1,28-30</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Widersacher in Rom wie auch in Philippi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Es sind Ungläubige, Paulus spricht von ihrem Verderben.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extLst>
                  <a:ext uri="{0D108BD9-81ED-4DB2-BD59-A6C34878D82A}">
                    <a16:rowId xmlns:a16="http://schemas.microsoft.com/office/drawing/2014/main" val="1877837854"/>
                  </a:ext>
                </a:extLst>
              </a:tr>
              <a:tr h="1380822">
                <a:tc>
                  <a:txBody>
                    <a:bodyPr/>
                    <a:lstStyle/>
                    <a:p>
                      <a:pPr>
                        <a:spcAft>
                          <a:spcPts val="0"/>
                        </a:spcAft>
                      </a:pPr>
                      <a:r>
                        <a:rPr lang="de-CH" sz="2800" b="0" dirty="0">
                          <a:solidFill>
                            <a:schemeClr val="tx1"/>
                          </a:solidFill>
                          <a:effectLst/>
                        </a:rPr>
                        <a:t>3,2-3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Überall aktive Gruppe mit der Paulus immer wieder zu kämpfen hatte.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Eine Warnung vor Irrlehrern, die die Christen ins Judentum führen wollten.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171906093"/>
                  </a:ext>
                </a:extLst>
              </a:tr>
            </a:tbl>
          </a:graphicData>
        </a:graphic>
      </p:graphicFrame>
      <p:sp>
        <p:nvSpPr>
          <p:cNvPr id="3" name="Rechteck 2">
            <a:extLst>
              <a:ext uri="{FF2B5EF4-FFF2-40B4-BE49-F238E27FC236}">
                <a16:creationId xmlns:a16="http://schemas.microsoft.com/office/drawing/2014/main" id="{41F361A1-B7F5-4037-A180-6D8530D73D2D}"/>
              </a:ext>
            </a:extLst>
          </p:cNvPr>
          <p:cNvSpPr/>
          <p:nvPr/>
        </p:nvSpPr>
        <p:spPr>
          <a:xfrm>
            <a:off x="274318" y="4429957"/>
            <a:ext cx="11643364" cy="278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8163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9488"/>
            <a:ext cx="11417612" cy="615553"/>
          </a:xfrm>
          <a:prstGeom prst="rect">
            <a:avLst/>
          </a:prstGeom>
          <a:noFill/>
        </p:spPr>
        <p:txBody>
          <a:bodyPr wrap="square" rtlCol="0">
            <a:spAutoFit/>
          </a:bodyPr>
          <a:lstStyle/>
          <a:p>
            <a:pPr lvl="0"/>
            <a:r>
              <a:rPr lang="de-CH" sz="3400" dirty="0"/>
              <a:t>Das Ziel des Briefes</a:t>
            </a:r>
          </a:p>
        </p:txBody>
      </p:sp>
      <p:graphicFrame>
        <p:nvGraphicFramePr>
          <p:cNvPr id="2" name="Tabelle 1">
            <a:extLst>
              <a:ext uri="{FF2B5EF4-FFF2-40B4-BE49-F238E27FC236}">
                <a16:creationId xmlns:a16="http://schemas.microsoft.com/office/drawing/2014/main" id="{9A5C6CA5-E8F9-4B75-A0DA-1F25B050F476}"/>
              </a:ext>
            </a:extLst>
          </p:cNvPr>
          <p:cNvGraphicFramePr>
            <a:graphicFrameLocks noGrp="1"/>
          </p:cNvGraphicFramePr>
          <p:nvPr>
            <p:extLst>
              <p:ext uri="{D42A27DB-BD31-4B8C-83A1-F6EECF244321}">
                <p14:modId xmlns:p14="http://schemas.microsoft.com/office/powerpoint/2010/main" val="1096804827"/>
              </p:ext>
            </p:extLst>
          </p:nvPr>
        </p:nvGraphicFramePr>
        <p:xfrm>
          <a:off x="408373" y="1337105"/>
          <a:ext cx="11274639" cy="4482552"/>
        </p:xfrm>
        <a:graphic>
          <a:graphicData uri="http://schemas.openxmlformats.org/drawingml/2006/table">
            <a:tbl>
              <a:tblPr firstRow="1" firstCol="1" bandRow="1">
                <a:tableStyleId>{5C22544A-7EE6-4342-B048-85BDC9FD1C3A}</a:tableStyleId>
              </a:tblPr>
              <a:tblGrid>
                <a:gridCol w="1722268">
                  <a:extLst>
                    <a:ext uri="{9D8B030D-6E8A-4147-A177-3AD203B41FA5}">
                      <a16:colId xmlns:a16="http://schemas.microsoft.com/office/drawing/2014/main" val="3215058822"/>
                    </a:ext>
                  </a:extLst>
                </a:gridCol>
                <a:gridCol w="4608180">
                  <a:extLst>
                    <a:ext uri="{9D8B030D-6E8A-4147-A177-3AD203B41FA5}">
                      <a16:colId xmlns:a16="http://schemas.microsoft.com/office/drawing/2014/main" val="1036936745"/>
                    </a:ext>
                  </a:extLst>
                </a:gridCol>
                <a:gridCol w="4944191">
                  <a:extLst>
                    <a:ext uri="{9D8B030D-6E8A-4147-A177-3AD203B41FA5}">
                      <a16:colId xmlns:a16="http://schemas.microsoft.com/office/drawing/2014/main" val="707165169"/>
                    </a:ext>
                  </a:extLst>
                </a:gridCol>
              </a:tblGrid>
              <a:tr h="690411">
                <a:tc>
                  <a:txBody>
                    <a:bodyPr/>
                    <a:lstStyle/>
                    <a:p>
                      <a:pPr>
                        <a:spcAft>
                          <a:spcPts val="0"/>
                        </a:spcAft>
                      </a:pPr>
                      <a:r>
                        <a:rPr lang="de-CH" sz="2800" dirty="0">
                          <a:solidFill>
                            <a:schemeClr val="tx1"/>
                          </a:solidFill>
                          <a:effectLst/>
                        </a:rPr>
                        <a:t>Bibelstelle</a:t>
                      </a:r>
                      <a:endParaRPr lang="de-CH"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spcAft>
                          <a:spcPts val="0"/>
                        </a:spcAft>
                      </a:pPr>
                      <a:r>
                        <a:rPr lang="de-CH" sz="2800" dirty="0">
                          <a:solidFill>
                            <a:schemeClr val="tx1"/>
                          </a:solidFill>
                          <a:effectLst/>
                        </a:rPr>
                        <a:t>Ort</a:t>
                      </a:r>
                      <a:endParaRPr lang="de-CH"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spcAft>
                          <a:spcPts val="0"/>
                        </a:spcAft>
                      </a:pPr>
                      <a:r>
                        <a:rPr lang="de-CH" sz="2800" dirty="0">
                          <a:solidFill>
                            <a:schemeClr val="tx1"/>
                          </a:solidFill>
                          <a:effectLst/>
                        </a:rPr>
                        <a:t>Grund</a:t>
                      </a:r>
                      <a:endParaRPr lang="de-CH"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236374363"/>
                  </a:ext>
                </a:extLst>
              </a:tr>
              <a:tr h="1380822">
                <a:tc>
                  <a:txBody>
                    <a:bodyPr/>
                    <a:lstStyle/>
                    <a:p>
                      <a:pPr>
                        <a:spcAft>
                          <a:spcPts val="0"/>
                        </a:spcAft>
                      </a:pPr>
                      <a:r>
                        <a:rPr lang="de-CH" sz="2800" b="0" dirty="0">
                          <a:solidFill>
                            <a:schemeClr val="tx1"/>
                          </a:solidFill>
                          <a:effectLst/>
                        </a:rPr>
                        <a:t>1,15-17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Tätig in Rom und Umgebung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Prediger einer an sich guten Botschaft, die allerdings mit falscher Motivation tätig sind.</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519274875"/>
                  </a:ext>
                </a:extLst>
              </a:tr>
              <a:tr h="1030497">
                <a:tc>
                  <a:txBody>
                    <a:bodyPr/>
                    <a:lstStyle/>
                    <a:p>
                      <a:pPr>
                        <a:spcAft>
                          <a:spcPts val="0"/>
                        </a:spcAft>
                      </a:pPr>
                      <a:r>
                        <a:rPr lang="de-CH" sz="2800" b="0" dirty="0">
                          <a:solidFill>
                            <a:schemeClr val="tx1"/>
                          </a:solidFill>
                          <a:effectLst/>
                        </a:rPr>
                        <a:t>1,28-30</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Widersacher in Rom wie auch in Philippi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Es sind Ungläubige, Paulus spricht von ihrem Verderben.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extLst>
                  <a:ext uri="{0D108BD9-81ED-4DB2-BD59-A6C34878D82A}">
                    <a16:rowId xmlns:a16="http://schemas.microsoft.com/office/drawing/2014/main" val="1877837854"/>
                  </a:ext>
                </a:extLst>
              </a:tr>
              <a:tr h="1380822">
                <a:tc>
                  <a:txBody>
                    <a:bodyPr/>
                    <a:lstStyle/>
                    <a:p>
                      <a:pPr>
                        <a:spcAft>
                          <a:spcPts val="0"/>
                        </a:spcAft>
                      </a:pPr>
                      <a:r>
                        <a:rPr lang="de-CH" sz="2800" b="0" dirty="0">
                          <a:solidFill>
                            <a:schemeClr val="tx1"/>
                          </a:solidFill>
                          <a:effectLst/>
                        </a:rPr>
                        <a:t>3,2-3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Überall aktive Gruppe mit der Paulus immer wieder zu kämpfen hatte.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Eine Warnung vor Irrlehrern, die die Christen ins Judentum führen wollten.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171906093"/>
                  </a:ext>
                </a:extLst>
              </a:tr>
            </a:tbl>
          </a:graphicData>
        </a:graphic>
      </p:graphicFrame>
    </p:spTree>
    <p:extLst>
      <p:ext uri="{BB962C8B-B14F-4D97-AF65-F5344CB8AC3E}">
        <p14:creationId xmlns:p14="http://schemas.microsoft.com/office/powerpoint/2010/main" val="1756446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372BA83D-74EA-497A-A305-CB01BF554356}"/>
              </a:ext>
            </a:extLst>
          </p:cNvPr>
          <p:cNvGraphicFramePr>
            <a:graphicFrameLocks noGrp="1"/>
          </p:cNvGraphicFramePr>
          <p:nvPr>
            <p:extLst>
              <p:ext uri="{D42A27DB-BD31-4B8C-83A1-F6EECF244321}">
                <p14:modId xmlns:p14="http://schemas.microsoft.com/office/powerpoint/2010/main" val="844503354"/>
              </p:ext>
            </p:extLst>
          </p:nvPr>
        </p:nvGraphicFramePr>
        <p:xfrm>
          <a:off x="442545" y="2715519"/>
          <a:ext cx="11339147" cy="2369385"/>
        </p:xfrm>
        <a:graphic>
          <a:graphicData uri="http://schemas.openxmlformats.org/drawingml/2006/table">
            <a:tbl>
              <a:tblPr firstRow="1" bandRow="1">
                <a:tableStyleId>{5C22544A-7EE6-4342-B048-85BDC9FD1C3A}</a:tableStyleId>
              </a:tblPr>
              <a:tblGrid>
                <a:gridCol w="1884485">
                  <a:extLst>
                    <a:ext uri="{9D8B030D-6E8A-4147-A177-3AD203B41FA5}">
                      <a16:colId xmlns:a16="http://schemas.microsoft.com/office/drawing/2014/main" val="3317743465"/>
                    </a:ext>
                  </a:extLst>
                </a:gridCol>
                <a:gridCol w="1884485">
                  <a:extLst>
                    <a:ext uri="{9D8B030D-6E8A-4147-A177-3AD203B41FA5}">
                      <a16:colId xmlns:a16="http://schemas.microsoft.com/office/drawing/2014/main" val="2478917553"/>
                    </a:ext>
                  </a:extLst>
                </a:gridCol>
                <a:gridCol w="1884485">
                  <a:extLst>
                    <a:ext uri="{9D8B030D-6E8A-4147-A177-3AD203B41FA5}">
                      <a16:colId xmlns:a16="http://schemas.microsoft.com/office/drawing/2014/main" val="1114870586"/>
                    </a:ext>
                  </a:extLst>
                </a:gridCol>
                <a:gridCol w="1884485">
                  <a:extLst>
                    <a:ext uri="{9D8B030D-6E8A-4147-A177-3AD203B41FA5}">
                      <a16:colId xmlns:a16="http://schemas.microsoft.com/office/drawing/2014/main" val="2286772415"/>
                    </a:ext>
                  </a:extLst>
                </a:gridCol>
                <a:gridCol w="1814146">
                  <a:extLst>
                    <a:ext uri="{9D8B030D-6E8A-4147-A177-3AD203B41FA5}">
                      <a16:colId xmlns:a16="http://schemas.microsoft.com/office/drawing/2014/main" val="726289918"/>
                    </a:ext>
                  </a:extLst>
                </a:gridCol>
                <a:gridCol w="1987061">
                  <a:extLst>
                    <a:ext uri="{9D8B030D-6E8A-4147-A177-3AD203B41FA5}">
                      <a16:colId xmlns:a16="http://schemas.microsoft.com/office/drawing/2014/main" val="4224328602"/>
                    </a:ext>
                  </a:extLst>
                </a:gridCol>
              </a:tblGrid>
              <a:tr h="571065">
                <a:tc>
                  <a:txBody>
                    <a:bodyPr/>
                    <a:lstStyle/>
                    <a:p>
                      <a:r>
                        <a:rPr lang="de-DE" sz="2800" dirty="0">
                          <a:solidFill>
                            <a:schemeClr val="tx1"/>
                          </a:solidFill>
                        </a:rPr>
                        <a:t>1,1-2</a:t>
                      </a:r>
                      <a:endParaRPr lang="de-CH" sz="2800" dirty="0">
                        <a:solidFill>
                          <a:schemeClr val="tx1"/>
                        </a:solidFill>
                      </a:endParaRPr>
                    </a:p>
                  </a:txBody>
                  <a:tcPr/>
                </a:tc>
                <a:tc>
                  <a:txBody>
                    <a:bodyPr/>
                    <a:lstStyle/>
                    <a:p>
                      <a:r>
                        <a:rPr lang="de-DE" sz="2800" dirty="0">
                          <a:solidFill>
                            <a:schemeClr val="tx1"/>
                          </a:solidFill>
                        </a:rPr>
                        <a:t>1,3-26</a:t>
                      </a:r>
                      <a:endParaRPr lang="de-CH" sz="2800" dirty="0">
                        <a:solidFill>
                          <a:schemeClr val="tx1"/>
                        </a:solidFill>
                      </a:endParaRPr>
                    </a:p>
                  </a:txBody>
                  <a:tcPr/>
                </a:tc>
                <a:tc>
                  <a:txBody>
                    <a:bodyPr/>
                    <a:lstStyle/>
                    <a:p>
                      <a:r>
                        <a:rPr lang="de-DE" sz="2800" dirty="0">
                          <a:solidFill>
                            <a:schemeClr val="tx1"/>
                          </a:solidFill>
                        </a:rPr>
                        <a:t>1,27-2,30</a:t>
                      </a:r>
                      <a:endParaRPr lang="de-CH" sz="2800" dirty="0">
                        <a:solidFill>
                          <a:schemeClr val="tx1"/>
                        </a:solidFill>
                      </a:endParaRPr>
                    </a:p>
                  </a:txBody>
                  <a:tcPr/>
                </a:tc>
                <a:tc>
                  <a:txBody>
                    <a:bodyPr/>
                    <a:lstStyle/>
                    <a:p>
                      <a:r>
                        <a:rPr lang="de-DE" sz="2800" dirty="0">
                          <a:solidFill>
                            <a:schemeClr val="tx1"/>
                          </a:solidFill>
                        </a:rPr>
                        <a:t>3,1-21</a:t>
                      </a:r>
                      <a:endParaRPr lang="de-CH" sz="2800" dirty="0">
                        <a:solidFill>
                          <a:schemeClr val="tx1"/>
                        </a:solidFill>
                      </a:endParaRPr>
                    </a:p>
                  </a:txBody>
                  <a:tcPr/>
                </a:tc>
                <a:tc>
                  <a:txBody>
                    <a:bodyPr/>
                    <a:lstStyle/>
                    <a:p>
                      <a:r>
                        <a:rPr lang="de-DE" sz="2800" dirty="0">
                          <a:solidFill>
                            <a:schemeClr val="tx1"/>
                          </a:solidFill>
                        </a:rPr>
                        <a:t>4,1-20</a:t>
                      </a:r>
                      <a:endParaRPr lang="de-CH" sz="2800" dirty="0">
                        <a:solidFill>
                          <a:schemeClr val="tx1"/>
                        </a:solidFill>
                      </a:endParaRPr>
                    </a:p>
                  </a:txBody>
                  <a:tcPr/>
                </a:tc>
                <a:tc>
                  <a:txBody>
                    <a:bodyPr/>
                    <a:lstStyle/>
                    <a:p>
                      <a:r>
                        <a:rPr lang="de-DE" sz="2800" dirty="0">
                          <a:solidFill>
                            <a:schemeClr val="tx1"/>
                          </a:solidFill>
                        </a:rPr>
                        <a:t>4,21-23</a:t>
                      </a:r>
                      <a:endParaRPr lang="de-CH" sz="2800" dirty="0">
                        <a:solidFill>
                          <a:schemeClr val="tx1"/>
                        </a:solidFill>
                      </a:endParaRPr>
                    </a:p>
                  </a:txBody>
                  <a:tcPr/>
                </a:tc>
                <a:extLst>
                  <a:ext uri="{0D108BD9-81ED-4DB2-BD59-A6C34878D82A}">
                    <a16:rowId xmlns:a16="http://schemas.microsoft.com/office/drawing/2014/main" val="219206794"/>
                  </a:ext>
                </a:extLst>
              </a:tr>
              <a:tr h="1153531">
                <a:tc>
                  <a:txBody>
                    <a:bodyPr/>
                    <a:lstStyle/>
                    <a:p>
                      <a:r>
                        <a:rPr lang="de-DE" sz="2800" dirty="0">
                          <a:solidFill>
                            <a:schemeClr val="tx1"/>
                          </a:solidFill>
                        </a:rPr>
                        <a:t>Briefkopf: Absender, Empfänger, Gruss</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Leben</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Vorbild</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Ziel</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meine Stärke</a:t>
                      </a:r>
                      <a:endParaRPr lang="de-CH" sz="2800" dirty="0">
                        <a:solidFill>
                          <a:schemeClr val="tx1"/>
                        </a:solidFill>
                      </a:endParaRPr>
                    </a:p>
                  </a:txBody>
                  <a:tcPr/>
                </a:tc>
                <a:tc>
                  <a:txBody>
                    <a:bodyPr/>
                    <a:lstStyle/>
                    <a:p>
                      <a:r>
                        <a:rPr lang="de-DE" sz="2800" dirty="0">
                          <a:solidFill>
                            <a:schemeClr val="tx1"/>
                          </a:solidFill>
                        </a:rPr>
                        <a:t>Briefschluss: Grüsse und Segen </a:t>
                      </a:r>
                      <a:endParaRPr lang="de-CH" sz="2800" dirty="0">
                        <a:solidFill>
                          <a:schemeClr val="tx1"/>
                        </a:solidFill>
                      </a:endParaRPr>
                    </a:p>
                  </a:txBody>
                  <a:tcPr/>
                </a:tc>
                <a:extLst>
                  <a:ext uri="{0D108BD9-81ED-4DB2-BD59-A6C34878D82A}">
                    <a16:rowId xmlns:a16="http://schemas.microsoft.com/office/drawing/2014/main" val="2234358005"/>
                  </a:ext>
                </a:extLst>
              </a:tr>
            </a:tbl>
          </a:graphicData>
        </a:graphic>
      </p:graphicFrame>
      <p:sp>
        <p:nvSpPr>
          <p:cNvPr id="4" name="Rechteck 3">
            <a:extLst>
              <a:ext uri="{FF2B5EF4-FFF2-40B4-BE49-F238E27FC236}">
                <a16:creationId xmlns:a16="http://schemas.microsoft.com/office/drawing/2014/main" id="{42E72AC5-34B0-4749-A0F7-016E1CF65F5D}"/>
              </a:ext>
            </a:extLst>
          </p:cNvPr>
          <p:cNvSpPr/>
          <p:nvPr/>
        </p:nvSpPr>
        <p:spPr>
          <a:xfrm>
            <a:off x="2329962" y="1582615"/>
            <a:ext cx="9574823" cy="4018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Textfeld 4">
            <a:extLst>
              <a:ext uri="{FF2B5EF4-FFF2-40B4-BE49-F238E27FC236}">
                <a16:creationId xmlns:a16="http://schemas.microsoft.com/office/drawing/2014/main" id="{42422D86-346B-41D0-8CC5-EB10042D5688}"/>
              </a:ext>
            </a:extLst>
          </p:cNvPr>
          <p:cNvSpPr txBox="1"/>
          <p:nvPr/>
        </p:nvSpPr>
        <p:spPr>
          <a:xfrm>
            <a:off x="442545" y="967062"/>
            <a:ext cx="11417612" cy="615553"/>
          </a:xfrm>
          <a:prstGeom prst="rect">
            <a:avLst/>
          </a:prstGeom>
          <a:noFill/>
        </p:spPr>
        <p:txBody>
          <a:bodyPr wrap="square" rtlCol="0">
            <a:spAutoFit/>
          </a:bodyPr>
          <a:lstStyle/>
          <a:p>
            <a:pPr lvl="0"/>
            <a:r>
              <a:rPr lang="de-CH" sz="3400" dirty="0"/>
              <a:t>Aufbau des Briefes</a:t>
            </a:r>
          </a:p>
        </p:txBody>
      </p:sp>
    </p:spTree>
    <p:extLst>
      <p:ext uri="{BB962C8B-B14F-4D97-AF65-F5344CB8AC3E}">
        <p14:creationId xmlns:p14="http://schemas.microsoft.com/office/powerpoint/2010/main" val="276687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372BA83D-74EA-497A-A305-CB01BF554356}"/>
              </a:ext>
            </a:extLst>
          </p:cNvPr>
          <p:cNvGraphicFramePr>
            <a:graphicFrameLocks noGrp="1"/>
          </p:cNvGraphicFramePr>
          <p:nvPr>
            <p:extLst>
              <p:ext uri="{D42A27DB-BD31-4B8C-83A1-F6EECF244321}">
                <p14:modId xmlns:p14="http://schemas.microsoft.com/office/powerpoint/2010/main" val="3350905866"/>
              </p:ext>
            </p:extLst>
          </p:nvPr>
        </p:nvGraphicFramePr>
        <p:xfrm>
          <a:off x="442545" y="2715519"/>
          <a:ext cx="11339147" cy="2369385"/>
        </p:xfrm>
        <a:graphic>
          <a:graphicData uri="http://schemas.openxmlformats.org/drawingml/2006/table">
            <a:tbl>
              <a:tblPr firstRow="1" bandRow="1">
                <a:tableStyleId>{5C22544A-7EE6-4342-B048-85BDC9FD1C3A}</a:tableStyleId>
              </a:tblPr>
              <a:tblGrid>
                <a:gridCol w="1884485">
                  <a:extLst>
                    <a:ext uri="{9D8B030D-6E8A-4147-A177-3AD203B41FA5}">
                      <a16:colId xmlns:a16="http://schemas.microsoft.com/office/drawing/2014/main" val="3317743465"/>
                    </a:ext>
                  </a:extLst>
                </a:gridCol>
                <a:gridCol w="1884485">
                  <a:extLst>
                    <a:ext uri="{9D8B030D-6E8A-4147-A177-3AD203B41FA5}">
                      <a16:colId xmlns:a16="http://schemas.microsoft.com/office/drawing/2014/main" val="2478917553"/>
                    </a:ext>
                  </a:extLst>
                </a:gridCol>
                <a:gridCol w="1884485">
                  <a:extLst>
                    <a:ext uri="{9D8B030D-6E8A-4147-A177-3AD203B41FA5}">
                      <a16:colId xmlns:a16="http://schemas.microsoft.com/office/drawing/2014/main" val="1114870586"/>
                    </a:ext>
                  </a:extLst>
                </a:gridCol>
                <a:gridCol w="1884485">
                  <a:extLst>
                    <a:ext uri="{9D8B030D-6E8A-4147-A177-3AD203B41FA5}">
                      <a16:colId xmlns:a16="http://schemas.microsoft.com/office/drawing/2014/main" val="2286772415"/>
                    </a:ext>
                  </a:extLst>
                </a:gridCol>
                <a:gridCol w="1814146">
                  <a:extLst>
                    <a:ext uri="{9D8B030D-6E8A-4147-A177-3AD203B41FA5}">
                      <a16:colId xmlns:a16="http://schemas.microsoft.com/office/drawing/2014/main" val="726289918"/>
                    </a:ext>
                  </a:extLst>
                </a:gridCol>
                <a:gridCol w="1987061">
                  <a:extLst>
                    <a:ext uri="{9D8B030D-6E8A-4147-A177-3AD203B41FA5}">
                      <a16:colId xmlns:a16="http://schemas.microsoft.com/office/drawing/2014/main" val="4224328602"/>
                    </a:ext>
                  </a:extLst>
                </a:gridCol>
              </a:tblGrid>
              <a:tr h="571065">
                <a:tc>
                  <a:txBody>
                    <a:bodyPr/>
                    <a:lstStyle/>
                    <a:p>
                      <a:r>
                        <a:rPr lang="de-DE" sz="2800" dirty="0">
                          <a:solidFill>
                            <a:schemeClr val="tx1"/>
                          </a:solidFill>
                        </a:rPr>
                        <a:t>1,1-2</a:t>
                      </a:r>
                      <a:endParaRPr lang="de-CH" sz="2800" dirty="0">
                        <a:solidFill>
                          <a:schemeClr val="tx1"/>
                        </a:solidFill>
                      </a:endParaRPr>
                    </a:p>
                  </a:txBody>
                  <a:tcPr/>
                </a:tc>
                <a:tc>
                  <a:txBody>
                    <a:bodyPr/>
                    <a:lstStyle/>
                    <a:p>
                      <a:r>
                        <a:rPr lang="de-DE" sz="2800" dirty="0">
                          <a:solidFill>
                            <a:schemeClr val="tx1"/>
                          </a:solidFill>
                        </a:rPr>
                        <a:t>1,3-30</a:t>
                      </a:r>
                      <a:endParaRPr lang="de-CH" sz="2800" dirty="0">
                        <a:solidFill>
                          <a:schemeClr val="tx1"/>
                        </a:solidFill>
                      </a:endParaRPr>
                    </a:p>
                  </a:txBody>
                  <a:tcPr/>
                </a:tc>
                <a:tc>
                  <a:txBody>
                    <a:bodyPr/>
                    <a:lstStyle/>
                    <a:p>
                      <a:r>
                        <a:rPr lang="de-DE" sz="2800" dirty="0">
                          <a:solidFill>
                            <a:schemeClr val="tx1"/>
                          </a:solidFill>
                        </a:rPr>
                        <a:t>1,27-2,30</a:t>
                      </a:r>
                      <a:endParaRPr lang="de-CH" sz="2800" dirty="0">
                        <a:solidFill>
                          <a:schemeClr val="tx1"/>
                        </a:solidFill>
                      </a:endParaRPr>
                    </a:p>
                  </a:txBody>
                  <a:tcPr/>
                </a:tc>
                <a:tc>
                  <a:txBody>
                    <a:bodyPr/>
                    <a:lstStyle/>
                    <a:p>
                      <a:r>
                        <a:rPr lang="de-DE" sz="2800" dirty="0">
                          <a:solidFill>
                            <a:schemeClr val="tx1"/>
                          </a:solidFill>
                        </a:rPr>
                        <a:t>3,1-21</a:t>
                      </a:r>
                      <a:endParaRPr lang="de-CH" sz="2800" dirty="0">
                        <a:solidFill>
                          <a:schemeClr val="tx1"/>
                        </a:solidFill>
                      </a:endParaRPr>
                    </a:p>
                  </a:txBody>
                  <a:tcPr/>
                </a:tc>
                <a:tc>
                  <a:txBody>
                    <a:bodyPr/>
                    <a:lstStyle/>
                    <a:p>
                      <a:r>
                        <a:rPr lang="de-DE" sz="2800" dirty="0">
                          <a:solidFill>
                            <a:schemeClr val="tx1"/>
                          </a:solidFill>
                        </a:rPr>
                        <a:t>4,1-20</a:t>
                      </a:r>
                      <a:endParaRPr lang="de-CH" sz="2800" dirty="0">
                        <a:solidFill>
                          <a:schemeClr val="tx1"/>
                        </a:solidFill>
                      </a:endParaRPr>
                    </a:p>
                  </a:txBody>
                  <a:tcPr/>
                </a:tc>
                <a:tc>
                  <a:txBody>
                    <a:bodyPr/>
                    <a:lstStyle/>
                    <a:p>
                      <a:r>
                        <a:rPr lang="de-DE" sz="2800" dirty="0">
                          <a:solidFill>
                            <a:schemeClr val="tx1"/>
                          </a:solidFill>
                        </a:rPr>
                        <a:t>4,21-23</a:t>
                      </a:r>
                      <a:endParaRPr lang="de-CH" sz="2800" dirty="0">
                        <a:solidFill>
                          <a:schemeClr val="tx1"/>
                        </a:solidFill>
                      </a:endParaRPr>
                    </a:p>
                  </a:txBody>
                  <a:tcPr/>
                </a:tc>
                <a:extLst>
                  <a:ext uri="{0D108BD9-81ED-4DB2-BD59-A6C34878D82A}">
                    <a16:rowId xmlns:a16="http://schemas.microsoft.com/office/drawing/2014/main" val="219206794"/>
                  </a:ext>
                </a:extLst>
              </a:tr>
              <a:tr h="1153531">
                <a:tc>
                  <a:txBody>
                    <a:bodyPr/>
                    <a:lstStyle/>
                    <a:p>
                      <a:r>
                        <a:rPr lang="de-DE" sz="2800" dirty="0">
                          <a:solidFill>
                            <a:schemeClr val="tx1"/>
                          </a:solidFill>
                        </a:rPr>
                        <a:t>Briefkopf: Absender, Empfänger, Gruss</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Leben</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Vorbild</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Ziel</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meine Stärke</a:t>
                      </a:r>
                      <a:endParaRPr lang="de-CH" sz="2800" dirty="0">
                        <a:solidFill>
                          <a:schemeClr val="tx1"/>
                        </a:solidFill>
                      </a:endParaRPr>
                    </a:p>
                  </a:txBody>
                  <a:tcPr/>
                </a:tc>
                <a:tc>
                  <a:txBody>
                    <a:bodyPr/>
                    <a:lstStyle/>
                    <a:p>
                      <a:r>
                        <a:rPr lang="de-DE" sz="2800" dirty="0">
                          <a:solidFill>
                            <a:schemeClr val="tx1"/>
                          </a:solidFill>
                        </a:rPr>
                        <a:t>Briefschluss: Grüsse und Segen </a:t>
                      </a:r>
                      <a:endParaRPr lang="de-CH" sz="2800" dirty="0">
                        <a:solidFill>
                          <a:schemeClr val="tx1"/>
                        </a:solidFill>
                      </a:endParaRPr>
                    </a:p>
                  </a:txBody>
                  <a:tcPr/>
                </a:tc>
                <a:extLst>
                  <a:ext uri="{0D108BD9-81ED-4DB2-BD59-A6C34878D82A}">
                    <a16:rowId xmlns:a16="http://schemas.microsoft.com/office/drawing/2014/main" val="2234358005"/>
                  </a:ext>
                </a:extLst>
              </a:tr>
            </a:tbl>
          </a:graphicData>
        </a:graphic>
      </p:graphicFrame>
      <p:sp>
        <p:nvSpPr>
          <p:cNvPr id="4" name="Rechteck 3">
            <a:extLst>
              <a:ext uri="{FF2B5EF4-FFF2-40B4-BE49-F238E27FC236}">
                <a16:creationId xmlns:a16="http://schemas.microsoft.com/office/drawing/2014/main" id="{42E72AC5-34B0-4749-A0F7-016E1CF65F5D}"/>
              </a:ext>
            </a:extLst>
          </p:cNvPr>
          <p:cNvSpPr/>
          <p:nvPr/>
        </p:nvSpPr>
        <p:spPr>
          <a:xfrm>
            <a:off x="4211515" y="1582615"/>
            <a:ext cx="7693270" cy="4018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Textfeld 4">
            <a:extLst>
              <a:ext uri="{FF2B5EF4-FFF2-40B4-BE49-F238E27FC236}">
                <a16:creationId xmlns:a16="http://schemas.microsoft.com/office/drawing/2014/main" id="{302BA5E2-B923-4CEA-BF8C-AE92272286AC}"/>
              </a:ext>
            </a:extLst>
          </p:cNvPr>
          <p:cNvSpPr txBox="1"/>
          <p:nvPr/>
        </p:nvSpPr>
        <p:spPr>
          <a:xfrm>
            <a:off x="442545" y="967062"/>
            <a:ext cx="11417612" cy="615553"/>
          </a:xfrm>
          <a:prstGeom prst="rect">
            <a:avLst/>
          </a:prstGeom>
          <a:noFill/>
        </p:spPr>
        <p:txBody>
          <a:bodyPr wrap="square" rtlCol="0">
            <a:spAutoFit/>
          </a:bodyPr>
          <a:lstStyle/>
          <a:p>
            <a:pPr lvl="0"/>
            <a:r>
              <a:rPr lang="de-CH" sz="3400" dirty="0"/>
              <a:t>Aufbau des Briefes</a:t>
            </a:r>
          </a:p>
        </p:txBody>
      </p:sp>
    </p:spTree>
    <p:extLst>
      <p:ext uri="{BB962C8B-B14F-4D97-AF65-F5344CB8AC3E}">
        <p14:creationId xmlns:p14="http://schemas.microsoft.com/office/powerpoint/2010/main" val="2128524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372BA83D-74EA-497A-A305-CB01BF554356}"/>
              </a:ext>
            </a:extLst>
          </p:cNvPr>
          <p:cNvGraphicFramePr>
            <a:graphicFrameLocks noGrp="1"/>
          </p:cNvGraphicFramePr>
          <p:nvPr>
            <p:extLst>
              <p:ext uri="{D42A27DB-BD31-4B8C-83A1-F6EECF244321}">
                <p14:modId xmlns:p14="http://schemas.microsoft.com/office/powerpoint/2010/main" val="2466585084"/>
              </p:ext>
            </p:extLst>
          </p:nvPr>
        </p:nvGraphicFramePr>
        <p:xfrm>
          <a:off x="442545" y="2715519"/>
          <a:ext cx="11339147" cy="2369385"/>
        </p:xfrm>
        <a:graphic>
          <a:graphicData uri="http://schemas.openxmlformats.org/drawingml/2006/table">
            <a:tbl>
              <a:tblPr firstRow="1" bandRow="1">
                <a:tableStyleId>{5C22544A-7EE6-4342-B048-85BDC9FD1C3A}</a:tableStyleId>
              </a:tblPr>
              <a:tblGrid>
                <a:gridCol w="1884485">
                  <a:extLst>
                    <a:ext uri="{9D8B030D-6E8A-4147-A177-3AD203B41FA5}">
                      <a16:colId xmlns:a16="http://schemas.microsoft.com/office/drawing/2014/main" val="3317743465"/>
                    </a:ext>
                  </a:extLst>
                </a:gridCol>
                <a:gridCol w="1884485">
                  <a:extLst>
                    <a:ext uri="{9D8B030D-6E8A-4147-A177-3AD203B41FA5}">
                      <a16:colId xmlns:a16="http://schemas.microsoft.com/office/drawing/2014/main" val="2478917553"/>
                    </a:ext>
                  </a:extLst>
                </a:gridCol>
                <a:gridCol w="1884485">
                  <a:extLst>
                    <a:ext uri="{9D8B030D-6E8A-4147-A177-3AD203B41FA5}">
                      <a16:colId xmlns:a16="http://schemas.microsoft.com/office/drawing/2014/main" val="1114870586"/>
                    </a:ext>
                  </a:extLst>
                </a:gridCol>
                <a:gridCol w="1884485">
                  <a:extLst>
                    <a:ext uri="{9D8B030D-6E8A-4147-A177-3AD203B41FA5}">
                      <a16:colId xmlns:a16="http://schemas.microsoft.com/office/drawing/2014/main" val="2286772415"/>
                    </a:ext>
                  </a:extLst>
                </a:gridCol>
                <a:gridCol w="1814146">
                  <a:extLst>
                    <a:ext uri="{9D8B030D-6E8A-4147-A177-3AD203B41FA5}">
                      <a16:colId xmlns:a16="http://schemas.microsoft.com/office/drawing/2014/main" val="726289918"/>
                    </a:ext>
                  </a:extLst>
                </a:gridCol>
                <a:gridCol w="1987061">
                  <a:extLst>
                    <a:ext uri="{9D8B030D-6E8A-4147-A177-3AD203B41FA5}">
                      <a16:colId xmlns:a16="http://schemas.microsoft.com/office/drawing/2014/main" val="4224328602"/>
                    </a:ext>
                  </a:extLst>
                </a:gridCol>
              </a:tblGrid>
              <a:tr h="571065">
                <a:tc>
                  <a:txBody>
                    <a:bodyPr/>
                    <a:lstStyle/>
                    <a:p>
                      <a:r>
                        <a:rPr lang="de-DE" sz="2800" dirty="0">
                          <a:solidFill>
                            <a:schemeClr val="tx1"/>
                          </a:solidFill>
                        </a:rPr>
                        <a:t>1,1-2</a:t>
                      </a:r>
                      <a:endParaRPr lang="de-CH" sz="2800" dirty="0">
                        <a:solidFill>
                          <a:schemeClr val="tx1"/>
                        </a:solidFill>
                      </a:endParaRPr>
                    </a:p>
                  </a:txBody>
                  <a:tcPr/>
                </a:tc>
                <a:tc>
                  <a:txBody>
                    <a:bodyPr/>
                    <a:lstStyle/>
                    <a:p>
                      <a:r>
                        <a:rPr lang="de-DE" sz="2800" dirty="0">
                          <a:solidFill>
                            <a:schemeClr val="tx1"/>
                          </a:solidFill>
                        </a:rPr>
                        <a:t>1,3-30</a:t>
                      </a:r>
                      <a:endParaRPr lang="de-CH" sz="2800" dirty="0">
                        <a:solidFill>
                          <a:schemeClr val="tx1"/>
                        </a:solidFill>
                      </a:endParaRPr>
                    </a:p>
                  </a:txBody>
                  <a:tcPr/>
                </a:tc>
                <a:tc>
                  <a:txBody>
                    <a:bodyPr/>
                    <a:lstStyle/>
                    <a:p>
                      <a:r>
                        <a:rPr lang="de-DE" sz="2800" dirty="0">
                          <a:solidFill>
                            <a:schemeClr val="tx1"/>
                          </a:solidFill>
                        </a:rPr>
                        <a:t>2,1-30</a:t>
                      </a:r>
                      <a:endParaRPr lang="de-CH" sz="2800" dirty="0">
                        <a:solidFill>
                          <a:schemeClr val="tx1"/>
                        </a:solidFill>
                      </a:endParaRPr>
                    </a:p>
                  </a:txBody>
                  <a:tcPr/>
                </a:tc>
                <a:tc>
                  <a:txBody>
                    <a:bodyPr/>
                    <a:lstStyle/>
                    <a:p>
                      <a:r>
                        <a:rPr lang="de-DE" sz="2800" dirty="0">
                          <a:solidFill>
                            <a:schemeClr val="tx1"/>
                          </a:solidFill>
                        </a:rPr>
                        <a:t>3,1-21</a:t>
                      </a:r>
                      <a:endParaRPr lang="de-CH" sz="2800" dirty="0">
                        <a:solidFill>
                          <a:schemeClr val="tx1"/>
                        </a:solidFill>
                      </a:endParaRPr>
                    </a:p>
                  </a:txBody>
                  <a:tcPr/>
                </a:tc>
                <a:tc>
                  <a:txBody>
                    <a:bodyPr/>
                    <a:lstStyle/>
                    <a:p>
                      <a:r>
                        <a:rPr lang="de-DE" sz="2800" dirty="0">
                          <a:solidFill>
                            <a:schemeClr val="tx1"/>
                          </a:solidFill>
                        </a:rPr>
                        <a:t>4,1-20</a:t>
                      </a:r>
                      <a:endParaRPr lang="de-CH" sz="2800" dirty="0">
                        <a:solidFill>
                          <a:schemeClr val="tx1"/>
                        </a:solidFill>
                      </a:endParaRPr>
                    </a:p>
                  </a:txBody>
                  <a:tcPr/>
                </a:tc>
                <a:tc>
                  <a:txBody>
                    <a:bodyPr/>
                    <a:lstStyle/>
                    <a:p>
                      <a:r>
                        <a:rPr lang="de-DE" sz="2800" dirty="0">
                          <a:solidFill>
                            <a:schemeClr val="tx1"/>
                          </a:solidFill>
                        </a:rPr>
                        <a:t>4,21-23</a:t>
                      </a:r>
                      <a:endParaRPr lang="de-CH" sz="2800" dirty="0">
                        <a:solidFill>
                          <a:schemeClr val="tx1"/>
                        </a:solidFill>
                      </a:endParaRPr>
                    </a:p>
                  </a:txBody>
                  <a:tcPr/>
                </a:tc>
                <a:extLst>
                  <a:ext uri="{0D108BD9-81ED-4DB2-BD59-A6C34878D82A}">
                    <a16:rowId xmlns:a16="http://schemas.microsoft.com/office/drawing/2014/main" val="219206794"/>
                  </a:ext>
                </a:extLst>
              </a:tr>
              <a:tr h="1153531">
                <a:tc>
                  <a:txBody>
                    <a:bodyPr/>
                    <a:lstStyle/>
                    <a:p>
                      <a:r>
                        <a:rPr lang="de-DE" sz="2800" dirty="0">
                          <a:solidFill>
                            <a:schemeClr val="tx1"/>
                          </a:solidFill>
                        </a:rPr>
                        <a:t>Briefkopf: Absender, Empfänger, Gruss</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Leben</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Vorbild</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Ziel</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meine Stärke</a:t>
                      </a:r>
                      <a:endParaRPr lang="de-CH" sz="2800" dirty="0">
                        <a:solidFill>
                          <a:schemeClr val="tx1"/>
                        </a:solidFill>
                      </a:endParaRPr>
                    </a:p>
                  </a:txBody>
                  <a:tcPr/>
                </a:tc>
                <a:tc>
                  <a:txBody>
                    <a:bodyPr/>
                    <a:lstStyle/>
                    <a:p>
                      <a:r>
                        <a:rPr lang="de-DE" sz="2800" dirty="0">
                          <a:solidFill>
                            <a:schemeClr val="tx1"/>
                          </a:solidFill>
                        </a:rPr>
                        <a:t>Briefschluss: Grüsse und Segen </a:t>
                      </a:r>
                      <a:endParaRPr lang="de-CH" sz="2800" dirty="0">
                        <a:solidFill>
                          <a:schemeClr val="tx1"/>
                        </a:solidFill>
                      </a:endParaRPr>
                    </a:p>
                  </a:txBody>
                  <a:tcPr/>
                </a:tc>
                <a:extLst>
                  <a:ext uri="{0D108BD9-81ED-4DB2-BD59-A6C34878D82A}">
                    <a16:rowId xmlns:a16="http://schemas.microsoft.com/office/drawing/2014/main" val="2234358005"/>
                  </a:ext>
                </a:extLst>
              </a:tr>
            </a:tbl>
          </a:graphicData>
        </a:graphic>
      </p:graphicFrame>
      <p:sp>
        <p:nvSpPr>
          <p:cNvPr id="4" name="Rechteck 3">
            <a:extLst>
              <a:ext uri="{FF2B5EF4-FFF2-40B4-BE49-F238E27FC236}">
                <a16:creationId xmlns:a16="http://schemas.microsoft.com/office/drawing/2014/main" id="{42E72AC5-34B0-4749-A0F7-016E1CF65F5D}"/>
              </a:ext>
            </a:extLst>
          </p:cNvPr>
          <p:cNvSpPr/>
          <p:nvPr/>
        </p:nvSpPr>
        <p:spPr>
          <a:xfrm>
            <a:off x="6095999" y="1582615"/>
            <a:ext cx="5808785" cy="4018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Textfeld 4">
            <a:extLst>
              <a:ext uri="{FF2B5EF4-FFF2-40B4-BE49-F238E27FC236}">
                <a16:creationId xmlns:a16="http://schemas.microsoft.com/office/drawing/2014/main" id="{706BACA9-19C7-43E6-80C9-CFC60030B649}"/>
              </a:ext>
            </a:extLst>
          </p:cNvPr>
          <p:cNvSpPr txBox="1"/>
          <p:nvPr/>
        </p:nvSpPr>
        <p:spPr>
          <a:xfrm>
            <a:off x="442545" y="967062"/>
            <a:ext cx="11417612" cy="615553"/>
          </a:xfrm>
          <a:prstGeom prst="rect">
            <a:avLst/>
          </a:prstGeom>
          <a:noFill/>
        </p:spPr>
        <p:txBody>
          <a:bodyPr wrap="square" rtlCol="0">
            <a:spAutoFit/>
          </a:bodyPr>
          <a:lstStyle/>
          <a:p>
            <a:pPr lvl="0"/>
            <a:r>
              <a:rPr lang="de-CH" sz="3400" dirty="0"/>
              <a:t>Aufbau des Briefes</a:t>
            </a:r>
          </a:p>
        </p:txBody>
      </p:sp>
    </p:spTree>
    <p:extLst>
      <p:ext uri="{BB962C8B-B14F-4D97-AF65-F5344CB8AC3E}">
        <p14:creationId xmlns:p14="http://schemas.microsoft.com/office/powerpoint/2010/main" val="1562002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372BA83D-74EA-497A-A305-CB01BF554356}"/>
              </a:ext>
            </a:extLst>
          </p:cNvPr>
          <p:cNvGraphicFramePr>
            <a:graphicFrameLocks noGrp="1"/>
          </p:cNvGraphicFramePr>
          <p:nvPr>
            <p:extLst>
              <p:ext uri="{D42A27DB-BD31-4B8C-83A1-F6EECF244321}">
                <p14:modId xmlns:p14="http://schemas.microsoft.com/office/powerpoint/2010/main" val="773804407"/>
              </p:ext>
            </p:extLst>
          </p:nvPr>
        </p:nvGraphicFramePr>
        <p:xfrm>
          <a:off x="442545" y="2715519"/>
          <a:ext cx="11339147" cy="2369385"/>
        </p:xfrm>
        <a:graphic>
          <a:graphicData uri="http://schemas.openxmlformats.org/drawingml/2006/table">
            <a:tbl>
              <a:tblPr firstRow="1" bandRow="1">
                <a:tableStyleId>{5C22544A-7EE6-4342-B048-85BDC9FD1C3A}</a:tableStyleId>
              </a:tblPr>
              <a:tblGrid>
                <a:gridCol w="1884485">
                  <a:extLst>
                    <a:ext uri="{9D8B030D-6E8A-4147-A177-3AD203B41FA5}">
                      <a16:colId xmlns:a16="http://schemas.microsoft.com/office/drawing/2014/main" val="3317743465"/>
                    </a:ext>
                  </a:extLst>
                </a:gridCol>
                <a:gridCol w="1884485">
                  <a:extLst>
                    <a:ext uri="{9D8B030D-6E8A-4147-A177-3AD203B41FA5}">
                      <a16:colId xmlns:a16="http://schemas.microsoft.com/office/drawing/2014/main" val="2478917553"/>
                    </a:ext>
                  </a:extLst>
                </a:gridCol>
                <a:gridCol w="1884485">
                  <a:extLst>
                    <a:ext uri="{9D8B030D-6E8A-4147-A177-3AD203B41FA5}">
                      <a16:colId xmlns:a16="http://schemas.microsoft.com/office/drawing/2014/main" val="1114870586"/>
                    </a:ext>
                  </a:extLst>
                </a:gridCol>
                <a:gridCol w="1884485">
                  <a:extLst>
                    <a:ext uri="{9D8B030D-6E8A-4147-A177-3AD203B41FA5}">
                      <a16:colId xmlns:a16="http://schemas.microsoft.com/office/drawing/2014/main" val="2286772415"/>
                    </a:ext>
                  </a:extLst>
                </a:gridCol>
                <a:gridCol w="1814146">
                  <a:extLst>
                    <a:ext uri="{9D8B030D-6E8A-4147-A177-3AD203B41FA5}">
                      <a16:colId xmlns:a16="http://schemas.microsoft.com/office/drawing/2014/main" val="726289918"/>
                    </a:ext>
                  </a:extLst>
                </a:gridCol>
                <a:gridCol w="1987061">
                  <a:extLst>
                    <a:ext uri="{9D8B030D-6E8A-4147-A177-3AD203B41FA5}">
                      <a16:colId xmlns:a16="http://schemas.microsoft.com/office/drawing/2014/main" val="4224328602"/>
                    </a:ext>
                  </a:extLst>
                </a:gridCol>
              </a:tblGrid>
              <a:tr h="571065">
                <a:tc>
                  <a:txBody>
                    <a:bodyPr/>
                    <a:lstStyle/>
                    <a:p>
                      <a:r>
                        <a:rPr lang="de-DE" sz="2800" dirty="0">
                          <a:solidFill>
                            <a:schemeClr val="tx1"/>
                          </a:solidFill>
                        </a:rPr>
                        <a:t>1,1-2</a:t>
                      </a:r>
                      <a:endParaRPr lang="de-CH" sz="2800" dirty="0">
                        <a:solidFill>
                          <a:schemeClr val="tx1"/>
                        </a:solidFill>
                      </a:endParaRPr>
                    </a:p>
                  </a:txBody>
                  <a:tcPr/>
                </a:tc>
                <a:tc>
                  <a:txBody>
                    <a:bodyPr/>
                    <a:lstStyle/>
                    <a:p>
                      <a:r>
                        <a:rPr lang="de-DE" sz="2800" dirty="0">
                          <a:solidFill>
                            <a:schemeClr val="tx1"/>
                          </a:solidFill>
                        </a:rPr>
                        <a:t>1,3-30</a:t>
                      </a:r>
                      <a:endParaRPr lang="de-CH" sz="2800" dirty="0">
                        <a:solidFill>
                          <a:schemeClr val="tx1"/>
                        </a:solidFill>
                      </a:endParaRPr>
                    </a:p>
                  </a:txBody>
                  <a:tcPr/>
                </a:tc>
                <a:tc>
                  <a:txBody>
                    <a:bodyPr/>
                    <a:lstStyle/>
                    <a:p>
                      <a:r>
                        <a:rPr lang="de-DE" sz="2800" dirty="0">
                          <a:solidFill>
                            <a:schemeClr val="tx1"/>
                          </a:solidFill>
                        </a:rPr>
                        <a:t>2,1-30</a:t>
                      </a:r>
                      <a:endParaRPr lang="de-CH" sz="2800" dirty="0">
                        <a:solidFill>
                          <a:schemeClr val="tx1"/>
                        </a:solidFill>
                      </a:endParaRPr>
                    </a:p>
                  </a:txBody>
                  <a:tcPr/>
                </a:tc>
                <a:tc>
                  <a:txBody>
                    <a:bodyPr/>
                    <a:lstStyle/>
                    <a:p>
                      <a:r>
                        <a:rPr lang="de-DE" sz="2800" dirty="0">
                          <a:solidFill>
                            <a:schemeClr val="tx1"/>
                          </a:solidFill>
                        </a:rPr>
                        <a:t>3,1-21</a:t>
                      </a:r>
                      <a:endParaRPr lang="de-CH" sz="2800" dirty="0">
                        <a:solidFill>
                          <a:schemeClr val="tx1"/>
                        </a:solidFill>
                      </a:endParaRPr>
                    </a:p>
                  </a:txBody>
                  <a:tcPr/>
                </a:tc>
                <a:tc>
                  <a:txBody>
                    <a:bodyPr/>
                    <a:lstStyle/>
                    <a:p>
                      <a:r>
                        <a:rPr lang="de-DE" sz="2800" dirty="0">
                          <a:solidFill>
                            <a:schemeClr val="tx1"/>
                          </a:solidFill>
                        </a:rPr>
                        <a:t>4,1-20</a:t>
                      </a:r>
                      <a:endParaRPr lang="de-CH" sz="2800" dirty="0">
                        <a:solidFill>
                          <a:schemeClr val="tx1"/>
                        </a:solidFill>
                      </a:endParaRPr>
                    </a:p>
                  </a:txBody>
                  <a:tcPr/>
                </a:tc>
                <a:tc>
                  <a:txBody>
                    <a:bodyPr/>
                    <a:lstStyle/>
                    <a:p>
                      <a:r>
                        <a:rPr lang="de-DE" sz="2800" dirty="0">
                          <a:solidFill>
                            <a:schemeClr val="tx1"/>
                          </a:solidFill>
                        </a:rPr>
                        <a:t>4,21-23</a:t>
                      </a:r>
                      <a:endParaRPr lang="de-CH" sz="2800" dirty="0">
                        <a:solidFill>
                          <a:schemeClr val="tx1"/>
                        </a:solidFill>
                      </a:endParaRPr>
                    </a:p>
                  </a:txBody>
                  <a:tcPr/>
                </a:tc>
                <a:extLst>
                  <a:ext uri="{0D108BD9-81ED-4DB2-BD59-A6C34878D82A}">
                    <a16:rowId xmlns:a16="http://schemas.microsoft.com/office/drawing/2014/main" val="219206794"/>
                  </a:ext>
                </a:extLst>
              </a:tr>
              <a:tr h="1153531">
                <a:tc>
                  <a:txBody>
                    <a:bodyPr/>
                    <a:lstStyle/>
                    <a:p>
                      <a:r>
                        <a:rPr lang="de-DE" sz="2800" dirty="0">
                          <a:solidFill>
                            <a:schemeClr val="tx1"/>
                          </a:solidFill>
                        </a:rPr>
                        <a:t>Briefkopf: Absender, Empfänger, Gruss</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Leben</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Vorbild</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Ziel</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meine Stärke</a:t>
                      </a:r>
                      <a:endParaRPr lang="de-CH" sz="2800" dirty="0">
                        <a:solidFill>
                          <a:schemeClr val="tx1"/>
                        </a:solidFill>
                      </a:endParaRPr>
                    </a:p>
                  </a:txBody>
                  <a:tcPr/>
                </a:tc>
                <a:tc>
                  <a:txBody>
                    <a:bodyPr/>
                    <a:lstStyle/>
                    <a:p>
                      <a:r>
                        <a:rPr lang="de-DE" sz="2800" dirty="0">
                          <a:solidFill>
                            <a:schemeClr val="tx1"/>
                          </a:solidFill>
                        </a:rPr>
                        <a:t>Briefschluss: Grüsse und Segen </a:t>
                      </a:r>
                      <a:endParaRPr lang="de-CH" sz="2800" dirty="0">
                        <a:solidFill>
                          <a:schemeClr val="tx1"/>
                        </a:solidFill>
                      </a:endParaRPr>
                    </a:p>
                  </a:txBody>
                  <a:tcPr/>
                </a:tc>
                <a:extLst>
                  <a:ext uri="{0D108BD9-81ED-4DB2-BD59-A6C34878D82A}">
                    <a16:rowId xmlns:a16="http://schemas.microsoft.com/office/drawing/2014/main" val="2234358005"/>
                  </a:ext>
                </a:extLst>
              </a:tr>
            </a:tbl>
          </a:graphicData>
        </a:graphic>
      </p:graphicFrame>
      <p:sp>
        <p:nvSpPr>
          <p:cNvPr id="4" name="Rechteck 3">
            <a:extLst>
              <a:ext uri="{FF2B5EF4-FFF2-40B4-BE49-F238E27FC236}">
                <a16:creationId xmlns:a16="http://schemas.microsoft.com/office/drawing/2014/main" id="{42E72AC5-34B0-4749-A0F7-016E1CF65F5D}"/>
              </a:ext>
            </a:extLst>
          </p:cNvPr>
          <p:cNvSpPr/>
          <p:nvPr/>
        </p:nvSpPr>
        <p:spPr>
          <a:xfrm>
            <a:off x="7974623" y="1582615"/>
            <a:ext cx="3930161" cy="4018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Textfeld 4">
            <a:extLst>
              <a:ext uri="{FF2B5EF4-FFF2-40B4-BE49-F238E27FC236}">
                <a16:creationId xmlns:a16="http://schemas.microsoft.com/office/drawing/2014/main" id="{C1FB8272-0905-40AA-A023-3A357D176591}"/>
              </a:ext>
            </a:extLst>
          </p:cNvPr>
          <p:cNvSpPr txBox="1"/>
          <p:nvPr/>
        </p:nvSpPr>
        <p:spPr>
          <a:xfrm>
            <a:off x="442545" y="967062"/>
            <a:ext cx="11417612" cy="615553"/>
          </a:xfrm>
          <a:prstGeom prst="rect">
            <a:avLst/>
          </a:prstGeom>
          <a:noFill/>
        </p:spPr>
        <p:txBody>
          <a:bodyPr wrap="square" rtlCol="0">
            <a:spAutoFit/>
          </a:bodyPr>
          <a:lstStyle/>
          <a:p>
            <a:pPr lvl="0"/>
            <a:r>
              <a:rPr lang="de-CH" sz="3400" dirty="0"/>
              <a:t>Aufbau des Briefes</a:t>
            </a:r>
          </a:p>
        </p:txBody>
      </p:sp>
    </p:spTree>
    <p:extLst>
      <p:ext uri="{BB962C8B-B14F-4D97-AF65-F5344CB8AC3E}">
        <p14:creationId xmlns:p14="http://schemas.microsoft.com/office/powerpoint/2010/main" val="652655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372BA83D-74EA-497A-A305-CB01BF554356}"/>
              </a:ext>
            </a:extLst>
          </p:cNvPr>
          <p:cNvGraphicFramePr>
            <a:graphicFrameLocks noGrp="1"/>
          </p:cNvGraphicFramePr>
          <p:nvPr>
            <p:extLst>
              <p:ext uri="{D42A27DB-BD31-4B8C-83A1-F6EECF244321}">
                <p14:modId xmlns:p14="http://schemas.microsoft.com/office/powerpoint/2010/main" val="1969438360"/>
              </p:ext>
            </p:extLst>
          </p:nvPr>
        </p:nvGraphicFramePr>
        <p:xfrm>
          <a:off x="442545" y="2715519"/>
          <a:ext cx="11339147" cy="2369385"/>
        </p:xfrm>
        <a:graphic>
          <a:graphicData uri="http://schemas.openxmlformats.org/drawingml/2006/table">
            <a:tbl>
              <a:tblPr firstRow="1" bandRow="1">
                <a:tableStyleId>{5C22544A-7EE6-4342-B048-85BDC9FD1C3A}</a:tableStyleId>
              </a:tblPr>
              <a:tblGrid>
                <a:gridCol w="1884485">
                  <a:extLst>
                    <a:ext uri="{9D8B030D-6E8A-4147-A177-3AD203B41FA5}">
                      <a16:colId xmlns:a16="http://schemas.microsoft.com/office/drawing/2014/main" val="3317743465"/>
                    </a:ext>
                  </a:extLst>
                </a:gridCol>
                <a:gridCol w="1884485">
                  <a:extLst>
                    <a:ext uri="{9D8B030D-6E8A-4147-A177-3AD203B41FA5}">
                      <a16:colId xmlns:a16="http://schemas.microsoft.com/office/drawing/2014/main" val="2478917553"/>
                    </a:ext>
                  </a:extLst>
                </a:gridCol>
                <a:gridCol w="1884485">
                  <a:extLst>
                    <a:ext uri="{9D8B030D-6E8A-4147-A177-3AD203B41FA5}">
                      <a16:colId xmlns:a16="http://schemas.microsoft.com/office/drawing/2014/main" val="1114870586"/>
                    </a:ext>
                  </a:extLst>
                </a:gridCol>
                <a:gridCol w="1884485">
                  <a:extLst>
                    <a:ext uri="{9D8B030D-6E8A-4147-A177-3AD203B41FA5}">
                      <a16:colId xmlns:a16="http://schemas.microsoft.com/office/drawing/2014/main" val="2286772415"/>
                    </a:ext>
                  </a:extLst>
                </a:gridCol>
                <a:gridCol w="1814146">
                  <a:extLst>
                    <a:ext uri="{9D8B030D-6E8A-4147-A177-3AD203B41FA5}">
                      <a16:colId xmlns:a16="http://schemas.microsoft.com/office/drawing/2014/main" val="726289918"/>
                    </a:ext>
                  </a:extLst>
                </a:gridCol>
                <a:gridCol w="1987061">
                  <a:extLst>
                    <a:ext uri="{9D8B030D-6E8A-4147-A177-3AD203B41FA5}">
                      <a16:colId xmlns:a16="http://schemas.microsoft.com/office/drawing/2014/main" val="4224328602"/>
                    </a:ext>
                  </a:extLst>
                </a:gridCol>
              </a:tblGrid>
              <a:tr h="571065">
                <a:tc>
                  <a:txBody>
                    <a:bodyPr/>
                    <a:lstStyle/>
                    <a:p>
                      <a:r>
                        <a:rPr lang="de-DE" sz="2800" dirty="0">
                          <a:solidFill>
                            <a:schemeClr val="tx1"/>
                          </a:solidFill>
                        </a:rPr>
                        <a:t>1,1-2</a:t>
                      </a:r>
                      <a:endParaRPr lang="de-CH" sz="2800" dirty="0">
                        <a:solidFill>
                          <a:schemeClr val="tx1"/>
                        </a:solidFill>
                      </a:endParaRPr>
                    </a:p>
                  </a:txBody>
                  <a:tcPr/>
                </a:tc>
                <a:tc>
                  <a:txBody>
                    <a:bodyPr/>
                    <a:lstStyle/>
                    <a:p>
                      <a:r>
                        <a:rPr lang="de-DE" sz="2800" dirty="0">
                          <a:solidFill>
                            <a:schemeClr val="tx1"/>
                          </a:solidFill>
                        </a:rPr>
                        <a:t>1,3-30</a:t>
                      </a:r>
                      <a:endParaRPr lang="de-CH" sz="2800" dirty="0">
                        <a:solidFill>
                          <a:schemeClr val="tx1"/>
                        </a:solidFill>
                      </a:endParaRPr>
                    </a:p>
                  </a:txBody>
                  <a:tcPr/>
                </a:tc>
                <a:tc>
                  <a:txBody>
                    <a:bodyPr/>
                    <a:lstStyle/>
                    <a:p>
                      <a:r>
                        <a:rPr lang="de-DE" sz="2800" dirty="0">
                          <a:solidFill>
                            <a:schemeClr val="tx1"/>
                          </a:solidFill>
                        </a:rPr>
                        <a:t>2,1-30</a:t>
                      </a:r>
                      <a:endParaRPr lang="de-CH" sz="2800" dirty="0">
                        <a:solidFill>
                          <a:schemeClr val="tx1"/>
                        </a:solidFill>
                      </a:endParaRPr>
                    </a:p>
                  </a:txBody>
                  <a:tcPr/>
                </a:tc>
                <a:tc>
                  <a:txBody>
                    <a:bodyPr/>
                    <a:lstStyle/>
                    <a:p>
                      <a:r>
                        <a:rPr lang="de-DE" sz="2800" dirty="0">
                          <a:solidFill>
                            <a:schemeClr val="tx1"/>
                          </a:solidFill>
                        </a:rPr>
                        <a:t>3,1-21</a:t>
                      </a:r>
                      <a:endParaRPr lang="de-CH" sz="2800" dirty="0">
                        <a:solidFill>
                          <a:schemeClr val="tx1"/>
                        </a:solidFill>
                      </a:endParaRPr>
                    </a:p>
                  </a:txBody>
                  <a:tcPr/>
                </a:tc>
                <a:tc>
                  <a:txBody>
                    <a:bodyPr/>
                    <a:lstStyle/>
                    <a:p>
                      <a:r>
                        <a:rPr lang="de-DE" sz="2800" dirty="0">
                          <a:solidFill>
                            <a:schemeClr val="tx1"/>
                          </a:solidFill>
                        </a:rPr>
                        <a:t>4,1-20</a:t>
                      </a:r>
                      <a:endParaRPr lang="de-CH" sz="2800" dirty="0">
                        <a:solidFill>
                          <a:schemeClr val="tx1"/>
                        </a:solidFill>
                      </a:endParaRPr>
                    </a:p>
                  </a:txBody>
                  <a:tcPr/>
                </a:tc>
                <a:tc>
                  <a:txBody>
                    <a:bodyPr/>
                    <a:lstStyle/>
                    <a:p>
                      <a:r>
                        <a:rPr lang="de-DE" sz="2800" dirty="0">
                          <a:solidFill>
                            <a:schemeClr val="tx1"/>
                          </a:solidFill>
                        </a:rPr>
                        <a:t>4,21-23</a:t>
                      </a:r>
                      <a:endParaRPr lang="de-CH" sz="2800" dirty="0">
                        <a:solidFill>
                          <a:schemeClr val="tx1"/>
                        </a:solidFill>
                      </a:endParaRPr>
                    </a:p>
                  </a:txBody>
                  <a:tcPr/>
                </a:tc>
                <a:extLst>
                  <a:ext uri="{0D108BD9-81ED-4DB2-BD59-A6C34878D82A}">
                    <a16:rowId xmlns:a16="http://schemas.microsoft.com/office/drawing/2014/main" val="219206794"/>
                  </a:ext>
                </a:extLst>
              </a:tr>
              <a:tr h="1153531">
                <a:tc>
                  <a:txBody>
                    <a:bodyPr/>
                    <a:lstStyle/>
                    <a:p>
                      <a:r>
                        <a:rPr lang="de-DE" sz="2800" dirty="0">
                          <a:solidFill>
                            <a:schemeClr val="tx1"/>
                          </a:solidFill>
                        </a:rPr>
                        <a:t>Briefkopf: Absender, Empfänger, Gruss</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Leben</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Vorbild</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Ziel</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meine Stärke</a:t>
                      </a:r>
                      <a:endParaRPr lang="de-CH" sz="2800" dirty="0">
                        <a:solidFill>
                          <a:schemeClr val="tx1"/>
                        </a:solidFill>
                      </a:endParaRPr>
                    </a:p>
                  </a:txBody>
                  <a:tcPr/>
                </a:tc>
                <a:tc>
                  <a:txBody>
                    <a:bodyPr/>
                    <a:lstStyle/>
                    <a:p>
                      <a:r>
                        <a:rPr lang="de-DE" sz="2800" dirty="0">
                          <a:solidFill>
                            <a:schemeClr val="tx1"/>
                          </a:solidFill>
                        </a:rPr>
                        <a:t>Briefschluss: Grüsse und Segen </a:t>
                      </a:r>
                      <a:endParaRPr lang="de-CH" sz="2800" dirty="0">
                        <a:solidFill>
                          <a:schemeClr val="tx1"/>
                        </a:solidFill>
                      </a:endParaRPr>
                    </a:p>
                  </a:txBody>
                  <a:tcPr/>
                </a:tc>
                <a:extLst>
                  <a:ext uri="{0D108BD9-81ED-4DB2-BD59-A6C34878D82A}">
                    <a16:rowId xmlns:a16="http://schemas.microsoft.com/office/drawing/2014/main" val="2234358005"/>
                  </a:ext>
                </a:extLst>
              </a:tr>
            </a:tbl>
          </a:graphicData>
        </a:graphic>
      </p:graphicFrame>
      <p:sp>
        <p:nvSpPr>
          <p:cNvPr id="4" name="Rechteck 3">
            <a:extLst>
              <a:ext uri="{FF2B5EF4-FFF2-40B4-BE49-F238E27FC236}">
                <a16:creationId xmlns:a16="http://schemas.microsoft.com/office/drawing/2014/main" id="{42E72AC5-34B0-4749-A0F7-016E1CF65F5D}"/>
              </a:ext>
            </a:extLst>
          </p:cNvPr>
          <p:cNvSpPr/>
          <p:nvPr/>
        </p:nvSpPr>
        <p:spPr>
          <a:xfrm>
            <a:off x="9794631" y="1582615"/>
            <a:ext cx="2110153" cy="4018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Textfeld 4">
            <a:extLst>
              <a:ext uri="{FF2B5EF4-FFF2-40B4-BE49-F238E27FC236}">
                <a16:creationId xmlns:a16="http://schemas.microsoft.com/office/drawing/2014/main" id="{730766CA-222C-47F3-87BD-C79E90563DFD}"/>
              </a:ext>
            </a:extLst>
          </p:cNvPr>
          <p:cNvSpPr txBox="1"/>
          <p:nvPr/>
        </p:nvSpPr>
        <p:spPr>
          <a:xfrm>
            <a:off x="442545" y="967062"/>
            <a:ext cx="11417612" cy="615553"/>
          </a:xfrm>
          <a:prstGeom prst="rect">
            <a:avLst/>
          </a:prstGeom>
          <a:noFill/>
        </p:spPr>
        <p:txBody>
          <a:bodyPr wrap="square" rtlCol="0">
            <a:spAutoFit/>
          </a:bodyPr>
          <a:lstStyle/>
          <a:p>
            <a:pPr lvl="0"/>
            <a:r>
              <a:rPr lang="de-CH" sz="3400" dirty="0"/>
              <a:t>Aufbau des Briefes</a:t>
            </a:r>
          </a:p>
        </p:txBody>
      </p:sp>
    </p:spTree>
    <p:extLst>
      <p:ext uri="{BB962C8B-B14F-4D97-AF65-F5344CB8AC3E}">
        <p14:creationId xmlns:p14="http://schemas.microsoft.com/office/powerpoint/2010/main" val="3095361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372BA83D-74EA-497A-A305-CB01BF554356}"/>
              </a:ext>
            </a:extLst>
          </p:cNvPr>
          <p:cNvGraphicFramePr>
            <a:graphicFrameLocks noGrp="1"/>
          </p:cNvGraphicFramePr>
          <p:nvPr/>
        </p:nvGraphicFramePr>
        <p:xfrm>
          <a:off x="442545" y="2715519"/>
          <a:ext cx="11339147" cy="2369385"/>
        </p:xfrm>
        <a:graphic>
          <a:graphicData uri="http://schemas.openxmlformats.org/drawingml/2006/table">
            <a:tbl>
              <a:tblPr firstRow="1" bandRow="1">
                <a:tableStyleId>{5C22544A-7EE6-4342-B048-85BDC9FD1C3A}</a:tableStyleId>
              </a:tblPr>
              <a:tblGrid>
                <a:gridCol w="1884485">
                  <a:extLst>
                    <a:ext uri="{9D8B030D-6E8A-4147-A177-3AD203B41FA5}">
                      <a16:colId xmlns:a16="http://schemas.microsoft.com/office/drawing/2014/main" val="3317743465"/>
                    </a:ext>
                  </a:extLst>
                </a:gridCol>
                <a:gridCol w="1884485">
                  <a:extLst>
                    <a:ext uri="{9D8B030D-6E8A-4147-A177-3AD203B41FA5}">
                      <a16:colId xmlns:a16="http://schemas.microsoft.com/office/drawing/2014/main" val="2478917553"/>
                    </a:ext>
                  </a:extLst>
                </a:gridCol>
                <a:gridCol w="1884485">
                  <a:extLst>
                    <a:ext uri="{9D8B030D-6E8A-4147-A177-3AD203B41FA5}">
                      <a16:colId xmlns:a16="http://schemas.microsoft.com/office/drawing/2014/main" val="1114870586"/>
                    </a:ext>
                  </a:extLst>
                </a:gridCol>
                <a:gridCol w="1884485">
                  <a:extLst>
                    <a:ext uri="{9D8B030D-6E8A-4147-A177-3AD203B41FA5}">
                      <a16:colId xmlns:a16="http://schemas.microsoft.com/office/drawing/2014/main" val="2286772415"/>
                    </a:ext>
                  </a:extLst>
                </a:gridCol>
                <a:gridCol w="1814146">
                  <a:extLst>
                    <a:ext uri="{9D8B030D-6E8A-4147-A177-3AD203B41FA5}">
                      <a16:colId xmlns:a16="http://schemas.microsoft.com/office/drawing/2014/main" val="726289918"/>
                    </a:ext>
                  </a:extLst>
                </a:gridCol>
                <a:gridCol w="1987061">
                  <a:extLst>
                    <a:ext uri="{9D8B030D-6E8A-4147-A177-3AD203B41FA5}">
                      <a16:colId xmlns:a16="http://schemas.microsoft.com/office/drawing/2014/main" val="4224328602"/>
                    </a:ext>
                  </a:extLst>
                </a:gridCol>
              </a:tblGrid>
              <a:tr h="571065">
                <a:tc>
                  <a:txBody>
                    <a:bodyPr/>
                    <a:lstStyle/>
                    <a:p>
                      <a:r>
                        <a:rPr lang="de-DE" sz="2800" dirty="0">
                          <a:solidFill>
                            <a:schemeClr val="tx1"/>
                          </a:solidFill>
                        </a:rPr>
                        <a:t>1,1-2</a:t>
                      </a:r>
                      <a:endParaRPr lang="de-CH" sz="2800" dirty="0">
                        <a:solidFill>
                          <a:schemeClr val="tx1"/>
                        </a:solidFill>
                      </a:endParaRPr>
                    </a:p>
                  </a:txBody>
                  <a:tcPr/>
                </a:tc>
                <a:tc>
                  <a:txBody>
                    <a:bodyPr/>
                    <a:lstStyle/>
                    <a:p>
                      <a:r>
                        <a:rPr lang="de-DE" sz="2800" dirty="0">
                          <a:solidFill>
                            <a:schemeClr val="tx1"/>
                          </a:solidFill>
                        </a:rPr>
                        <a:t>1,3-30</a:t>
                      </a:r>
                      <a:endParaRPr lang="de-CH" sz="2800" dirty="0">
                        <a:solidFill>
                          <a:schemeClr val="tx1"/>
                        </a:solidFill>
                      </a:endParaRPr>
                    </a:p>
                  </a:txBody>
                  <a:tcPr/>
                </a:tc>
                <a:tc>
                  <a:txBody>
                    <a:bodyPr/>
                    <a:lstStyle/>
                    <a:p>
                      <a:r>
                        <a:rPr lang="de-DE" sz="2800" dirty="0">
                          <a:solidFill>
                            <a:schemeClr val="tx1"/>
                          </a:solidFill>
                        </a:rPr>
                        <a:t>2,1-30</a:t>
                      </a:r>
                      <a:endParaRPr lang="de-CH" sz="2800" dirty="0">
                        <a:solidFill>
                          <a:schemeClr val="tx1"/>
                        </a:solidFill>
                      </a:endParaRPr>
                    </a:p>
                  </a:txBody>
                  <a:tcPr/>
                </a:tc>
                <a:tc>
                  <a:txBody>
                    <a:bodyPr/>
                    <a:lstStyle/>
                    <a:p>
                      <a:r>
                        <a:rPr lang="de-DE" sz="2800" dirty="0">
                          <a:solidFill>
                            <a:schemeClr val="tx1"/>
                          </a:solidFill>
                        </a:rPr>
                        <a:t>3,1-21</a:t>
                      </a:r>
                      <a:endParaRPr lang="de-CH" sz="2800" dirty="0">
                        <a:solidFill>
                          <a:schemeClr val="tx1"/>
                        </a:solidFill>
                      </a:endParaRPr>
                    </a:p>
                  </a:txBody>
                  <a:tcPr/>
                </a:tc>
                <a:tc>
                  <a:txBody>
                    <a:bodyPr/>
                    <a:lstStyle/>
                    <a:p>
                      <a:r>
                        <a:rPr lang="de-DE" sz="2800" dirty="0">
                          <a:solidFill>
                            <a:schemeClr val="tx1"/>
                          </a:solidFill>
                        </a:rPr>
                        <a:t>4,1-20</a:t>
                      </a:r>
                      <a:endParaRPr lang="de-CH" sz="2800" dirty="0">
                        <a:solidFill>
                          <a:schemeClr val="tx1"/>
                        </a:solidFill>
                      </a:endParaRPr>
                    </a:p>
                  </a:txBody>
                  <a:tcPr/>
                </a:tc>
                <a:tc>
                  <a:txBody>
                    <a:bodyPr/>
                    <a:lstStyle/>
                    <a:p>
                      <a:r>
                        <a:rPr lang="de-DE" sz="2800" dirty="0">
                          <a:solidFill>
                            <a:schemeClr val="tx1"/>
                          </a:solidFill>
                        </a:rPr>
                        <a:t>4,21-23</a:t>
                      </a:r>
                      <a:endParaRPr lang="de-CH" sz="2800" dirty="0">
                        <a:solidFill>
                          <a:schemeClr val="tx1"/>
                        </a:solidFill>
                      </a:endParaRPr>
                    </a:p>
                  </a:txBody>
                  <a:tcPr/>
                </a:tc>
                <a:extLst>
                  <a:ext uri="{0D108BD9-81ED-4DB2-BD59-A6C34878D82A}">
                    <a16:rowId xmlns:a16="http://schemas.microsoft.com/office/drawing/2014/main" val="219206794"/>
                  </a:ext>
                </a:extLst>
              </a:tr>
              <a:tr h="1153531">
                <a:tc>
                  <a:txBody>
                    <a:bodyPr/>
                    <a:lstStyle/>
                    <a:p>
                      <a:r>
                        <a:rPr lang="de-DE" sz="2800" dirty="0">
                          <a:solidFill>
                            <a:schemeClr val="tx1"/>
                          </a:solidFill>
                        </a:rPr>
                        <a:t>Briefkopf: Absender, Empfänger, Gruss</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Leben</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Vorbild</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 Ziel</a:t>
                      </a:r>
                      <a:endParaRPr lang="de-CH" sz="2800" dirty="0">
                        <a:solidFill>
                          <a:schemeClr val="tx1"/>
                        </a:solidFill>
                      </a:endParaRPr>
                    </a:p>
                  </a:txBody>
                  <a:tcPr/>
                </a:tc>
                <a:tc>
                  <a:txBody>
                    <a:bodyPr/>
                    <a:lstStyle/>
                    <a:p>
                      <a:r>
                        <a:rPr lang="de-DE" sz="2800" dirty="0">
                          <a:solidFill>
                            <a:schemeClr val="tx1"/>
                          </a:solidFill>
                        </a:rPr>
                        <a:t>Christus </a:t>
                      </a:r>
                    </a:p>
                    <a:p>
                      <a:r>
                        <a:rPr lang="de-DE" sz="2800" dirty="0">
                          <a:solidFill>
                            <a:schemeClr val="tx1"/>
                          </a:solidFill>
                        </a:rPr>
                        <a:t>ist meine Stärke</a:t>
                      </a:r>
                      <a:endParaRPr lang="de-CH" sz="2800" dirty="0">
                        <a:solidFill>
                          <a:schemeClr val="tx1"/>
                        </a:solidFill>
                      </a:endParaRPr>
                    </a:p>
                  </a:txBody>
                  <a:tcPr/>
                </a:tc>
                <a:tc>
                  <a:txBody>
                    <a:bodyPr/>
                    <a:lstStyle/>
                    <a:p>
                      <a:r>
                        <a:rPr lang="de-DE" sz="2800" dirty="0">
                          <a:solidFill>
                            <a:schemeClr val="tx1"/>
                          </a:solidFill>
                        </a:rPr>
                        <a:t>Briefschluss: Grüsse und Segen </a:t>
                      </a:r>
                      <a:endParaRPr lang="de-CH" sz="2800" dirty="0">
                        <a:solidFill>
                          <a:schemeClr val="tx1"/>
                        </a:solidFill>
                      </a:endParaRPr>
                    </a:p>
                  </a:txBody>
                  <a:tcPr/>
                </a:tc>
                <a:extLst>
                  <a:ext uri="{0D108BD9-81ED-4DB2-BD59-A6C34878D82A}">
                    <a16:rowId xmlns:a16="http://schemas.microsoft.com/office/drawing/2014/main" val="2234358005"/>
                  </a:ext>
                </a:extLst>
              </a:tr>
            </a:tbl>
          </a:graphicData>
        </a:graphic>
      </p:graphicFrame>
      <p:sp>
        <p:nvSpPr>
          <p:cNvPr id="4" name="Textfeld 3">
            <a:extLst>
              <a:ext uri="{FF2B5EF4-FFF2-40B4-BE49-F238E27FC236}">
                <a16:creationId xmlns:a16="http://schemas.microsoft.com/office/drawing/2014/main" id="{65A5018C-5D09-4356-AA1C-B8FEFC51478A}"/>
              </a:ext>
            </a:extLst>
          </p:cNvPr>
          <p:cNvSpPr txBox="1"/>
          <p:nvPr/>
        </p:nvSpPr>
        <p:spPr>
          <a:xfrm>
            <a:off x="442545" y="967062"/>
            <a:ext cx="11417612" cy="615553"/>
          </a:xfrm>
          <a:prstGeom prst="rect">
            <a:avLst/>
          </a:prstGeom>
          <a:noFill/>
        </p:spPr>
        <p:txBody>
          <a:bodyPr wrap="square" rtlCol="0">
            <a:spAutoFit/>
          </a:bodyPr>
          <a:lstStyle/>
          <a:p>
            <a:pPr lvl="0"/>
            <a:r>
              <a:rPr lang="de-CH" sz="3400" dirty="0"/>
              <a:t>Aufbau des Briefes</a:t>
            </a:r>
          </a:p>
        </p:txBody>
      </p:sp>
    </p:spTree>
    <p:extLst>
      <p:ext uri="{BB962C8B-B14F-4D97-AF65-F5344CB8AC3E}">
        <p14:creationId xmlns:p14="http://schemas.microsoft.com/office/powerpoint/2010/main" val="291938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5A5018C-5D09-4356-AA1C-B8FEFC51478A}"/>
              </a:ext>
            </a:extLst>
          </p:cNvPr>
          <p:cNvSpPr txBox="1"/>
          <p:nvPr/>
        </p:nvSpPr>
        <p:spPr>
          <a:xfrm>
            <a:off x="442545" y="967062"/>
            <a:ext cx="11417612" cy="615553"/>
          </a:xfrm>
          <a:prstGeom prst="rect">
            <a:avLst/>
          </a:prstGeom>
          <a:noFill/>
        </p:spPr>
        <p:txBody>
          <a:bodyPr wrap="square" rtlCol="0">
            <a:spAutoFit/>
          </a:bodyPr>
          <a:lstStyle/>
          <a:p>
            <a:pPr lvl="0"/>
            <a:r>
              <a:rPr lang="de-CH" sz="3400" dirty="0"/>
              <a:t>Die Botschaft des Briefes</a:t>
            </a:r>
          </a:p>
        </p:txBody>
      </p:sp>
      <p:sp>
        <p:nvSpPr>
          <p:cNvPr id="2" name="Rechteck 1">
            <a:extLst>
              <a:ext uri="{FF2B5EF4-FFF2-40B4-BE49-F238E27FC236}">
                <a16:creationId xmlns:a16="http://schemas.microsoft.com/office/drawing/2014/main" id="{EAC85BD1-DF12-45E3-9DB9-6ABFFE3BB297}"/>
              </a:ext>
            </a:extLst>
          </p:cNvPr>
          <p:cNvSpPr/>
          <p:nvPr/>
        </p:nvSpPr>
        <p:spPr>
          <a:xfrm>
            <a:off x="442544" y="1759158"/>
            <a:ext cx="11417611" cy="2246769"/>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Es handelt sich um einen sehr persönlichen Brief des Apostel Paulus an eine Gemeinde, die ihn unterstützt. Deshalb bringt er darin seine Freude und Dankbarkeit zum Ausdruck. Der Hauptgedanke des Briefes ist die Freude. </a:t>
            </a:r>
          </a:p>
          <a:p>
            <a:pPr>
              <a:spcAft>
                <a:spcPts val="0"/>
              </a:spcAft>
            </a:pP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Das Wort Freude kommt 16x vor.</a:t>
            </a:r>
          </a:p>
        </p:txBody>
      </p:sp>
    </p:spTree>
    <p:extLst>
      <p:ext uri="{BB962C8B-B14F-4D97-AF65-F5344CB8AC3E}">
        <p14:creationId xmlns:p14="http://schemas.microsoft.com/office/powerpoint/2010/main" val="67419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977891"/>
            <a:ext cx="11417612" cy="1661993"/>
          </a:xfrm>
          <a:prstGeom prst="rect">
            <a:avLst/>
          </a:prstGeom>
          <a:noFill/>
        </p:spPr>
        <p:txBody>
          <a:bodyPr wrap="square" rtlCol="0">
            <a:spAutoFit/>
          </a:bodyPr>
          <a:lstStyle/>
          <a:p>
            <a:pPr lvl="0"/>
            <a:r>
              <a:rPr lang="de-CH" sz="3400" dirty="0"/>
              <a:t>Thema</a:t>
            </a:r>
          </a:p>
          <a:p>
            <a:pPr lvl="0"/>
            <a:endParaRPr lang="de-DE" sz="3400" dirty="0"/>
          </a:p>
          <a:p>
            <a:pPr lvl="0"/>
            <a:r>
              <a:rPr lang="de-DE" sz="3400" dirty="0"/>
              <a:t>Die Freude Gottes - mein Ziel </a:t>
            </a:r>
            <a:endParaRPr lang="de-CH" sz="3400" dirty="0"/>
          </a:p>
        </p:txBody>
      </p:sp>
      <p:sp>
        <p:nvSpPr>
          <p:cNvPr id="8" name="Textfeld 7">
            <a:extLst>
              <a:ext uri="{FF2B5EF4-FFF2-40B4-BE49-F238E27FC236}">
                <a16:creationId xmlns:a16="http://schemas.microsoft.com/office/drawing/2014/main" id="{321DC817-B0B6-4742-9BE2-F038ED435A12}"/>
              </a:ext>
            </a:extLst>
          </p:cNvPr>
          <p:cNvSpPr txBox="1"/>
          <p:nvPr/>
        </p:nvSpPr>
        <p:spPr>
          <a:xfrm>
            <a:off x="563103" y="3137394"/>
            <a:ext cx="11417612" cy="3170099"/>
          </a:xfrm>
          <a:prstGeom prst="rect">
            <a:avLst/>
          </a:prstGeom>
          <a:noFill/>
        </p:spPr>
        <p:txBody>
          <a:bodyPr wrap="square" rtlCol="0">
            <a:spAutoFit/>
          </a:bodyPr>
          <a:lstStyle/>
          <a:p>
            <a:pPr lvl="0"/>
            <a:r>
              <a:rPr lang="de-CH" sz="3400" dirty="0"/>
              <a:t>Schlüsselvers: Phil 1,21</a:t>
            </a:r>
          </a:p>
          <a:p>
            <a:pPr lvl="0"/>
            <a:endParaRPr lang="de-CH" sz="3400" dirty="0"/>
          </a:p>
          <a:p>
            <a:r>
              <a:rPr lang="de-CH" sz="3400" b="1" dirty="0"/>
              <a:t>"</a:t>
            </a:r>
            <a:r>
              <a:rPr lang="de-DE" sz="3400" b="1" dirty="0"/>
              <a:t>Denn für mich ist Christus das Leben, und das Sterben ein Gewinn."</a:t>
            </a:r>
            <a:endParaRPr lang="de-CH" sz="3400" dirty="0"/>
          </a:p>
          <a:p>
            <a:r>
              <a:rPr lang="de-CH"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de-CH" sz="3000" dirty="0">
              <a:latin typeface="Calibri" panose="020F0502020204030204" pitchFamily="34" charset="0"/>
              <a:ea typeface="Calibri" panose="020F0502020204030204" pitchFamily="34" charset="0"/>
              <a:cs typeface="Times New Roman" panose="02020603050405020304" pitchFamily="18" charset="0"/>
            </a:endParaRPr>
          </a:p>
          <a:p>
            <a:pPr lvl="0"/>
            <a:endParaRPr lang="de-CH" sz="3400" dirty="0"/>
          </a:p>
        </p:txBody>
      </p:sp>
    </p:spTree>
    <p:extLst>
      <p:ext uri="{BB962C8B-B14F-4D97-AF65-F5344CB8AC3E}">
        <p14:creationId xmlns:p14="http://schemas.microsoft.com/office/powerpoint/2010/main" val="404844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5A5018C-5D09-4356-AA1C-B8FEFC51478A}"/>
              </a:ext>
            </a:extLst>
          </p:cNvPr>
          <p:cNvSpPr txBox="1"/>
          <p:nvPr/>
        </p:nvSpPr>
        <p:spPr>
          <a:xfrm>
            <a:off x="442545" y="967062"/>
            <a:ext cx="11417612" cy="615553"/>
          </a:xfrm>
          <a:prstGeom prst="rect">
            <a:avLst/>
          </a:prstGeom>
          <a:noFill/>
        </p:spPr>
        <p:txBody>
          <a:bodyPr wrap="square" rtlCol="0">
            <a:spAutoFit/>
          </a:bodyPr>
          <a:lstStyle/>
          <a:p>
            <a:pPr lvl="0"/>
            <a:r>
              <a:rPr lang="de-CH" sz="3400" dirty="0"/>
              <a:t>Die Botschaft des Briefes</a:t>
            </a:r>
          </a:p>
        </p:txBody>
      </p:sp>
      <p:graphicFrame>
        <p:nvGraphicFramePr>
          <p:cNvPr id="5" name="Tabelle 4">
            <a:extLst>
              <a:ext uri="{FF2B5EF4-FFF2-40B4-BE49-F238E27FC236}">
                <a16:creationId xmlns:a16="http://schemas.microsoft.com/office/drawing/2014/main" id="{4D4D5B2D-3FB3-4BDA-B043-DB05591FD14B}"/>
              </a:ext>
            </a:extLst>
          </p:cNvPr>
          <p:cNvGraphicFramePr>
            <a:graphicFrameLocks noGrp="1"/>
          </p:cNvGraphicFramePr>
          <p:nvPr>
            <p:extLst/>
          </p:nvPr>
        </p:nvGraphicFramePr>
        <p:xfrm>
          <a:off x="545284" y="3136029"/>
          <a:ext cx="10746298" cy="476438"/>
        </p:xfrm>
        <a:graphic>
          <a:graphicData uri="http://schemas.openxmlformats.org/drawingml/2006/table">
            <a:tbl>
              <a:tblPr firstRow="1" firstCol="1" bandRow="1">
                <a:tableStyleId>{5C22544A-7EE6-4342-B048-85BDC9FD1C3A}</a:tableStyleId>
              </a:tblPr>
              <a:tblGrid>
                <a:gridCol w="5250644">
                  <a:extLst>
                    <a:ext uri="{9D8B030D-6E8A-4147-A177-3AD203B41FA5}">
                      <a16:colId xmlns:a16="http://schemas.microsoft.com/office/drawing/2014/main" val="1741235222"/>
                    </a:ext>
                  </a:extLst>
                </a:gridCol>
                <a:gridCol w="5495654">
                  <a:extLst>
                    <a:ext uri="{9D8B030D-6E8A-4147-A177-3AD203B41FA5}">
                      <a16:colId xmlns:a16="http://schemas.microsoft.com/office/drawing/2014/main" val="2141333790"/>
                    </a:ext>
                  </a:extLst>
                </a:gridCol>
              </a:tblGrid>
              <a:tr h="476438">
                <a:tc>
                  <a:txBody>
                    <a:bodyPr/>
                    <a:lstStyle/>
                    <a:p>
                      <a:pPr>
                        <a:spcAft>
                          <a:spcPts val="0"/>
                        </a:spcAft>
                      </a:pPr>
                      <a:r>
                        <a:rPr lang="de-CH" sz="2800" b="0" dirty="0">
                          <a:solidFill>
                            <a:schemeClr val="tx1"/>
                          </a:solidFill>
                          <a:effectLst/>
                        </a:rPr>
                        <a:t>Freude (chara)</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800" b="0" dirty="0">
                          <a:solidFill>
                            <a:schemeClr val="tx1"/>
                          </a:solidFill>
                          <a:effectLst/>
                        </a:rPr>
                        <a:t>1,4.25; 2,2.29; 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509209763"/>
                  </a:ext>
                </a:extLst>
              </a:tr>
            </a:tbl>
          </a:graphicData>
        </a:graphic>
      </p:graphicFrame>
    </p:spTree>
    <p:extLst>
      <p:ext uri="{BB962C8B-B14F-4D97-AF65-F5344CB8AC3E}">
        <p14:creationId xmlns:p14="http://schemas.microsoft.com/office/powerpoint/2010/main" val="2062134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5A5018C-5D09-4356-AA1C-B8FEFC51478A}"/>
              </a:ext>
            </a:extLst>
          </p:cNvPr>
          <p:cNvSpPr txBox="1"/>
          <p:nvPr/>
        </p:nvSpPr>
        <p:spPr>
          <a:xfrm>
            <a:off x="442545" y="967062"/>
            <a:ext cx="11417612" cy="615553"/>
          </a:xfrm>
          <a:prstGeom prst="rect">
            <a:avLst/>
          </a:prstGeom>
          <a:noFill/>
        </p:spPr>
        <p:txBody>
          <a:bodyPr wrap="square" rtlCol="0">
            <a:spAutoFit/>
          </a:bodyPr>
          <a:lstStyle/>
          <a:p>
            <a:pPr lvl="0"/>
            <a:r>
              <a:rPr lang="de-CH" sz="3400" dirty="0"/>
              <a:t>Die Botschaft des Briefes</a:t>
            </a:r>
          </a:p>
        </p:txBody>
      </p:sp>
      <p:graphicFrame>
        <p:nvGraphicFramePr>
          <p:cNvPr id="5" name="Tabelle 4">
            <a:extLst>
              <a:ext uri="{FF2B5EF4-FFF2-40B4-BE49-F238E27FC236}">
                <a16:creationId xmlns:a16="http://schemas.microsoft.com/office/drawing/2014/main" id="{4D4D5B2D-3FB3-4BDA-B043-DB05591FD14B}"/>
              </a:ext>
            </a:extLst>
          </p:cNvPr>
          <p:cNvGraphicFramePr>
            <a:graphicFrameLocks noGrp="1"/>
          </p:cNvGraphicFramePr>
          <p:nvPr>
            <p:extLst>
              <p:ext uri="{D42A27DB-BD31-4B8C-83A1-F6EECF244321}">
                <p14:modId xmlns:p14="http://schemas.microsoft.com/office/powerpoint/2010/main" val="2765778055"/>
              </p:ext>
            </p:extLst>
          </p:nvPr>
        </p:nvGraphicFramePr>
        <p:xfrm>
          <a:off x="545284" y="3136029"/>
          <a:ext cx="10746298" cy="952876"/>
        </p:xfrm>
        <a:graphic>
          <a:graphicData uri="http://schemas.openxmlformats.org/drawingml/2006/table">
            <a:tbl>
              <a:tblPr firstRow="1" firstCol="1" bandRow="1">
                <a:tableStyleId>{5C22544A-7EE6-4342-B048-85BDC9FD1C3A}</a:tableStyleId>
              </a:tblPr>
              <a:tblGrid>
                <a:gridCol w="5250644">
                  <a:extLst>
                    <a:ext uri="{9D8B030D-6E8A-4147-A177-3AD203B41FA5}">
                      <a16:colId xmlns:a16="http://schemas.microsoft.com/office/drawing/2014/main" val="1741235222"/>
                    </a:ext>
                  </a:extLst>
                </a:gridCol>
                <a:gridCol w="5495654">
                  <a:extLst>
                    <a:ext uri="{9D8B030D-6E8A-4147-A177-3AD203B41FA5}">
                      <a16:colId xmlns:a16="http://schemas.microsoft.com/office/drawing/2014/main" val="2141333790"/>
                    </a:ext>
                  </a:extLst>
                </a:gridCol>
              </a:tblGrid>
              <a:tr h="476438">
                <a:tc>
                  <a:txBody>
                    <a:bodyPr/>
                    <a:lstStyle/>
                    <a:p>
                      <a:pPr>
                        <a:spcAft>
                          <a:spcPts val="0"/>
                        </a:spcAft>
                      </a:pPr>
                      <a:r>
                        <a:rPr lang="de-CH" sz="2800" b="0" dirty="0">
                          <a:solidFill>
                            <a:schemeClr val="tx1"/>
                          </a:solidFill>
                          <a:effectLst/>
                        </a:rPr>
                        <a:t>Freude (chara)</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800" b="0" dirty="0">
                          <a:solidFill>
                            <a:schemeClr val="tx1"/>
                          </a:solidFill>
                          <a:effectLst/>
                        </a:rPr>
                        <a:t>1,4.25; 2,2.29; 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509209763"/>
                  </a:ext>
                </a:extLst>
              </a:tr>
              <a:tr h="476438">
                <a:tc>
                  <a:txBody>
                    <a:bodyPr/>
                    <a:lstStyle/>
                    <a:p>
                      <a:pPr>
                        <a:spcAft>
                          <a:spcPts val="0"/>
                        </a:spcAft>
                      </a:pPr>
                      <a:r>
                        <a:rPr lang="de-CH" sz="2800" b="0" dirty="0">
                          <a:solidFill>
                            <a:schemeClr val="tx1"/>
                          </a:solidFill>
                          <a:effectLst/>
                        </a:rPr>
                        <a:t>Sich freuen (chairo)</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800" b="0" dirty="0">
                          <a:solidFill>
                            <a:schemeClr val="tx1"/>
                          </a:solidFill>
                          <a:effectLst/>
                        </a:rPr>
                        <a:t>1,18.18; 2,17.18.28; 3,1; 4,4.4.10</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976219910"/>
                  </a:ext>
                </a:extLst>
              </a:tr>
            </a:tbl>
          </a:graphicData>
        </a:graphic>
      </p:graphicFrame>
    </p:spTree>
    <p:extLst>
      <p:ext uri="{BB962C8B-B14F-4D97-AF65-F5344CB8AC3E}">
        <p14:creationId xmlns:p14="http://schemas.microsoft.com/office/powerpoint/2010/main" val="2486787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5A5018C-5D09-4356-AA1C-B8FEFC51478A}"/>
              </a:ext>
            </a:extLst>
          </p:cNvPr>
          <p:cNvSpPr txBox="1"/>
          <p:nvPr/>
        </p:nvSpPr>
        <p:spPr>
          <a:xfrm>
            <a:off x="442545" y="967062"/>
            <a:ext cx="11417612" cy="615553"/>
          </a:xfrm>
          <a:prstGeom prst="rect">
            <a:avLst/>
          </a:prstGeom>
          <a:noFill/>
        </p:spPr>
        <p:txBody>
          <a:bodyPr wrap="square" rtlCol="0">
            <a:spAutoFit/>
          </a:bodyPr>
          <a:lstStyle/>
          <a:p>
            <a:pPr lvl="0"/>
            <a:r>
              <a:rPr lang="de-CH" sz="3400" dirty="0"/>
              <a:t>Die Botschaft des Briefes</a:t>
            </a:r>
          </a:p>
        </p:txBody>
      </p:sp>
      <p:graphicFrame>
        <p:nvGraphicFramePr>
          <p:cNvPr id="5" name="Tabelle 4">
            <a:extLst>
              <a:ext uri="{FF2B5EF4-FFF2-40B4-BE49-F238E27FC236}">
                <a16:creationId xmlns:a16="http://schemas.microsoft.com/office/drawing/2014/main" id="{4D4D5B2D-3FB3-4BDA-B043-DB05591FD14B}"/>
              </a:ext>
            </a:extLst>
          </p:cNvPr>
          <p:cNvGraphicFramePr>
            <a:graphicFrameLocks noGrp="1"/>
          </p:cNvGraphicFramePr>
          <p:nvPr>
            <p:extLst>
              <p:ext uri="{D42A27DB-BD31-4B8C-83A1-F6EECF244321}">
                <p14:modId xmlns:p14="http://schemas.microsoft.com/office/powerpoint/2010/main" val="2309446632"/>
              </p:ext>
            </p:extLst>
          </p:nvPr>
        </p:nvGraphicFramePr>
        <p:xfrm>
          <a:off x="545284" y="3136029"/>
          <a:ext cx="10746298" cy="1429314"/>
        </p:xfrm>
        <a:graphic>
          <a:graphicData uri="http://schemas.openxmlformats.org/drawingml/2006/table">
            <a:tbl>
              <a:tblPr firstRow="1" firstCol="1" bandRow="1">
                <a:tableStyleId>{5C22544A-7EE6-4342-B048-85BDC9FD1C3A}</a:tableStyleId>
              </a:tblPr>
              <a:tblGrid>
                <a:gridCol w="5250644">
                  <a:extLst>
                    <a:ext uri="{9D8B030D-6E8A-4147-A177-3AD203B41FA5}">
                      <a16:colId xmlns:a16="http://schemas.microsoft.com/office/drawing/2014/main" val="1741235222"/>
                    </a:ext>
                  </a:extLst>
                </a:gridCol>
                <a:gridCol w="5495654">
                  <a:extLst>
                    <a:ext uri="{9D8B030D-6E8A-4147-A177-3AD203B41FA5}">
                      <a16:colId xmlns:a16="http://schemas.microsoft.com/office/drawing/2014/main" val="2141333790"/>
                    </a:ext>
                  </a:extLst>
                </a:gridCol>
              </a:tblGrid>
              <a:tr h="476438">
                <a:tc>
                  <a:txBody>
                    <a:bodyPr/>
                    <a:lstStyle/>
                    <a:p>
                      <a:pPr>
                        <a:spcAft>
                          <a:spcPts val="0"/>
                        </a:spcAft>
                      </a:pPr>
                      <a:r>
                        <a:rPr lang="de-CH" sz="2800" b="0" dirty="0">
                          <a:solidFill>
                            <a:schemeClr val="tx1"/>
                          </a:solidFill>
                          <a:effectLst/>
                        </a:rPr>
                        <a:t>Freude (chara)</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800" b="0" dirty="0">
                          <a:solidFill>
                            <a:schemeClr val="tx1"/>
                          </a:solidFill>
                          <a:effectLst/>
                        </a:rPr>
                        <a:t>1,4.25; 2,2.29; 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509209763"/>
                  </a:ext>
                </a:extLst>
              </a:tr>
              <a:tr h="476438">
                <a:tc>
                  <a:txBody>
                    <a:bodyPr/>
                    <a:lstStyle/>
                    <a:p>
                      <a:pPr>
                        <a:spcAft>
                          <a:spcPts val="0"/>
                        </a:spcAft>
                      </a:pPr>
                      <a:r>
                        <a:rPr lang="de-CH" sz="2800" b="0" dirty="0">
                          <a:solidFill>
                            <a:schemeClr val="tx1"/>
                          </a:solidFill>
                          <a:effectLst/>
                        </a:rPr>
                        <a:t>Sich freuen (chairo)</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800" b="0" dirty="0">
                          <a:solidFill>
                            <a:schemeClr val="tx1"/>
                          </a:solidFill>
                          <a:effectLst/>
                        </a:rPr>
                        <a:t>1,18.18; 2,17.18.28; 3,1; 4,4.4.10</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976219910"/>
                  </a:ext>
                </a:extLst>
              </a:tr>
              <a:tr h="476438">
                <a:tc>
                  <a:txBody>
                    <a:bodyPr/>
                    <a:lstStyle/>
                    <a:p>
                      <a:pPr>
                        <a:spcAft>
                          <a:spcPts val="0"/>
                        </a:spcAft>
                      </a:pPr>
                      <a:r>
                        <a:rPr lang="de-CH" sz="2800" b="0" dirty="0">
                          <a:solidFill>
                            <a:schemeClr val="tx1"/>
                          </a:solidFill>
                          <a:effectLst/>
                        </a:rPr>
                        <a:t>Sich mitfreuen (syngchairo)</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800" b="0" dirty="0">
                          <a:solidFill>
                            <a:schemeClr val="tx1"/>
                          </a:solidFill>
                          <a:effectLst/>
                        </a:rPr>
                        <a:t>2,17.18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3677088913"/>
                  </a:ext>
                </a:extLst>
              </a:tr>
            </a:tbl>
          </a:graphicData>
        </a:graphic>
      </p:graphicFrame>
    </p:spTree>
    <p:extLst>
      <p:ext uri="{BB962C8B-B14F-4D97-AF65-F5344CB8AC3E}">
        <p14:creationId xmlns:p14="http://schemas.microsoft.com/office/powerpoint/2010/main" val="3392335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5A5018C-5D09-4356-AA1C-B8FEFC51478A}"/>
              </a:ext>
            </a:extLst>
          </p:cNvPr>
          <p:cNvSpPr txBox="1"/>
          <p:nvPr/>
        </p:nvSpPr>
        <p:spPr>
          <a:xfrm>
            <a:off x="442545" y="967062"/>
            <a:ext cx="11417612" cy="615553"/>
          </a:xfrm>
          <a:prstGeom prst="rect">
            <a:avLst/>
          </a:prstGeom>
          <a:noFill/>
        </p:spPr>
        <p:txBody>
          <a:bodyPr wrap="square" rtlCol="0">
            <a:spAutoFit/>
          </a:bodyPr>
          <a:lstStyle/>
          <a:p>
            <a:pPr lvl="0"/>
            <a:r>
              <a:rPr lang="de-CH" sz="3400" dirty="0"/>
              <a:t>Die Botschaft des Briefes</a:t>
            </a:r>
          </a:p>
        </p:txBody>
      </p:sp>
      <p:graphicFrame>
        <p:nvGraphicFramePr>
          <p:cNvPr id="5" name="Tabelle 4">
            <a:extLst>
              <a:ext uri="{FF2B5EF4-FFF2-40B4-BE49-F238E27FC236}">
                <a16:creationId xmlns:a16="http://schemas.microsoft.com/office/drawing/2014/main" id="{4D4D5B2D-3FB3-4BDA-B043-DB05591FD14B}"/>
              </a:ext>
            </a:extLst>
          </p:cNvPr>
          <p:cNvGraphicFramePr>
            <a:graphicFrameLocks noGrp="1"/>
          </p:cNvGraphicFramePr>
          <p:nvPr/>
        </p:nvGraphicFramePr>
        <p:xfrm>
          <a:off x="545284" y="3136029"/>
          <a:ext cx="10746298" cy="1905752"/>
        </p:xfrm>
        <a:graphic>
          <a:graphicData uri="http://schemas.openxmlformats.org/drawingml/2006/table">
            <a:tbl>
              <a:tblPr firstRow="1" firstCol="1" bandRow="1">
                <a:tableStyleId>{5C22544A-7EE6-4342-B048-85BDC9FD1C3A}</a:tableStyleId>
              </a:tblPr>
              <a:tblGrid>
                <a:gridCol w="5250644">
                  <a:extLst>
                    <a:ext uri="{9D8B030D-6E8A-4147-A177-3AD203B41FA5}">
                      <a16:colId xmlns:a16="http://schemas.microsoft.com/office/drawing/2014/main" val="1741235222"/>
                    </a:ext>
                  </a:extLst>
                </a:gridCol>
                <a:gridCol w="5495654">
                  <a:extLst>
                    <a:ext uri="{9D8B030D-6E8A-4147-A177-3AD203B41FA5}">
                      <a16:colId xmlns:a16="http://schemas.microsoft.com/office/drawing/2014/main" val="2141333790"/>
                    </a:ext>
                  </a:extLst>
                </a:gridCol>
              </a:tblGrid>
              <a:tr h="476438">
                <a:tc>
                  <a:txBody>
                    <a:bodyPr/>
                    <a:lstStyle/>
                    <a:p>
                      <a:pPr>
                        <a:spcAft>
                          <a:spcPts val="0"/>
                        </a:spcAft>
                      </a:pPr>
                      <a:r>
                        <a:rPr lang="de-CH" sz="2800" b="0" dirty="0">
                          <a:solidFill>
                            <a:schemeClr val="tx1"/>
                          </a:solidFill>
                          <a:effectLst/>
                        </a:rPr>
                        <a:t>Freude (chara)</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800" b="0" dirty="0">
                          <a:solidFill>
                            <a:schemeClr val="tx1"/>
                          </a:solidFill>
                          <a:effectLst/>
                        </a:rPr>
                        <a:t>1,4.25; 2,2.29; 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509209763"/>
                  </a:ext>
                </a:extLst>
              </a:tr>
              <a:tr h="476438">
                <a:tc>
                  <a:txBody>
                    <a:bodyPr/>
                    <a:lstStyle/>
                    <a:p>
                      <a:pPr>
                        <a:spcAft>
                          <a:spcPts val="0"/>
                        </a:spcAft>
                      </a:pPr>
                      <a:r>
                        <a:rPr lang="de-CH" sz="2800" b="0" dirty="0">
                          <a:solidFill>
                            <a:schemeClr val="tx1"/>
                          </a:solidFill>
                          <a:effectLst/>
                        </a:rPr>
                        <a:t>Sich freuen (chairo)</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800" b="0" dirty="0">
                          <a:solidFill>
                            <a:schemeClr val="tx1"/>
                          </a:solidFill>
                          <a:effectLst/>
                        </a:rPr>
                        <a:t>1,18.18; 2,17.18.28; 3,1; 4,4.4.10</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976219910"/>
                  </a:ext>
                </a:extLst>
              </a:tr>
              <a:tr h="476438">
                <a:tc>
                  <a:txBody>
                    <a:bodyPr/>
                    <a:lstStyle/>
                    <a:p>
                      <a:pPr>
                        <a:spcAft>
                          <a:spcPts val="0"/>
                        </a:spcAft>
                      </a:pPr>
                      <a:r>
                        <a:rPr lang="de-CH" sz="2800" b="0" dirty="0">
                          <a:solidFill>
                            <a:schemeClr val="tx1"/>
                          </a:solidFill>
                          <a:effectLst/>
                        </a:rPr>
                        <a:t>Sich mitfreuen (syngchairo)</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800" b="0" dirty="0">
                          <a:solidFill>
                            <a:schemeClr val="tx1"/>
                          </a:solidFill>
                          <a:effectLst/>
                        </a:rPr>
                        <a:t>2,17.18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3677088913"/>
                  </a:ext>
                </a:extLst>
              </a:tr>
              <a:tr h="476438">
                <a:tc>
                  <a:txBody>
                    <a:bodyPr/>
                    <a:lstStyle/>
                    <a:p>
                      <a:pPr>
                        <a:spcAft>
                          <a:spcPts val="0"/>
                        </a:spcAft>
                      </a:pPr>
                      <a:r>
                        <a:rPr lang="de-CH" sz="2800" b="0" dirty="0">
                          <a:solidFill>
                            <a:schemeClr val="tx1"/>
                          </a:solidFill>
                          <a:effectLst/>
                        </a:rPr>
                        <a:t>Guten Mutes sein (eupsycho)</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800" b="0" dirty="0">
                          <a:solidFill>
                            <a:schemeClr val="tx1"/>
                          </a:solidFill>
                          <a:effectLst/>
                        </a:rPr>
                        <a:t>2,19</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2850079037"/>
                  </a:ext>
                </a:extLst>
              </a:tr>
            </a:tbl>
          </a:graphicData>
        </a:graphic>
      </p:graphicFrame>
    </p:spTree>
    <p:extLst>
      <p:ext uri="{BB962C8B-B14F-4D97-AF65-F5344CB8AC3E}">
        <p14:creationId xmlns:p14="http://schemas.microsoft.com/office/powerpoint/2010/main" val="2770665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5A5018C-5D09-4356-AA1C-B8FEFC51478A}"/>
              </a:ext>
            </a:extLst>
          </p:cNvPr>
          <p:cNvSpPr txBox="1"/>
          <p:nvPr/>
        </p:nvSpPr>
        <p:spPr>
          <a:xfrm>
            <a:off x="442545" y="430166"/>
            <a:ext cx="11417612" cy="615553"/>
          </a:xfrm>
          <a:prstGeom prst="rect">
            <a:avLst/>
          </a:prstGeom>
          <a:noFill/>
        </p:spPr>
        <p:txBody>
          <a:bodyPr wrap="square" rtlCol="0">
            <a:spAutoFit/>
          </a:bodyPr>
          <a:lstStyle/>
          <a:p>
            <a:pPr lvl="0"/>
            <a:r>
              <a:rPr lang="de-CH" sz="3400" dirty="0"/>
              <a:t>Die Botschaft des Briefes</a:t>
            </a:r>
          </a:p>
        </p:txBody>
      </p:sp>
      <p:graphicFrame>
        <p:nvGraphicFramePr>
          <p:cNvPr id="2" name="Tabelle 1">
            <a:extLst>
              <a:ext uri="{FF2B5EF4-FFF2-40B4-BE49-F238E27FC236}">
                <a16:creationId xmlns:a16="http://schemas.microsoft.com/office/drawing/2014/main" id="{BBC8F128-75DF-4501-800D-750F7D711505}"/>
              </a:ext>
            </a:extLst>
          </p:cNvPr>
          <p:cNvGraphicFramePr>
            <a:graphicFrameLocks noGrp="1"/>
          </p:cNvGraphicFramePr>
          <p:nvPr>
            <p:extLst>
              <p:ext uri="{D42A27DB-BD31-4B8C-83A1-F6EECF244321}">
                <p14:modId xmlns:p14="http://schemas.microsoft.com/office/powerpoint/2010/main" val="1288586624"/>
              </p:ext>
            </p:extLst>
          </p:nvPr>
        </p:nvGraphicFramePr>
        <p:xfrm>
          <a:off x="442546" y="1073790"/>
          <a:ext cx="11025204" cy="5604894"/>
        </p:xfrm>
        <a:graphic>
          <a:graphicData uri="http://schemas.openxmlformats.org/drawingml/2006/table">
            <a:tbl>
              <a:tblPr firstRow="1" firstCol="1" bandRow="1">
                <a:tableStyleId>{5C22544A-7EE6-4342-B048-85BDC9FD1C3A}</a:tableStyleId>
              </a:tblPr>
              <a:tblGrid>
                <a:gridCol w="8304246">
                  <a:extLst>
                    <a:ext uri="{9D8B030D-6E8A-4147-A177-3AD203B41FA5}">
                      <a16:colId xmlns:a16="http://schemas.microsoft.com/office/drawing/2014/main" val="527398790"/>
                    </a:ext>
                  </a:extLst>
                </a:gridCol>
                <a:gridCol w="2720958">
                  <a:extLst>
                    <a:ext uri="{9D8B030D-6E8A-4147-A177-3AD203B41FA5}">
                      <a16:colId xmlns:a16="http://schemas.microsoft.com/office/drawing/2014/main" val="2840349051"/>
                    </a:ext>
                  </a:extLst>
                </a:gridCol>
              </a:tblGrid>
              <a:tr h="383132">
                <a:tc>
                  <a:txBody>
                    <a:bodyPr/>
                    <a:lstStyle/>
                    <a:p>
                      <a:pPr>
                        <a:spcAft>
                          <a:spcPts val="0"/>
                        </a:spcAft>
                      </a:pPr>
                      <a:r>
                        <a:rPr lang="de-CH" sz="2800" b="1" dirty="0">
                          <a:solidFill>
                            <a:schemeClr val="tx1"/>
                          </a:solidFill>
                          <a:effectLst/>
                        </a:rPr>
                        <a:t>Die Christliche Freude</a:t>
                      </a:r>
                      <a:endParaRPr lang="de-CH"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spcAft>
                          <a:spcPts val="0"/>
                        </a:spcAft>
                      </a:pPr>
                      <a:r>
                        <a:rPr lang="de-CH" sz="2800" b="1" dirty="0">
                          <a:solidFill>
                            <a:schemeClr val="tx1"/>
                          </a:solidFill>
                          <a:effectLst/>
                        </a:rPr>
                        <a:t>Bibelstellen</a:t>
                      </a:r>
                      <a:endParaRPr lang="de-CH"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1756578326"/>
                  </a:ext>
                </a:extLst>
              </a:tr>
              <a:tr h="383132">
                <a:tc>
                  <a:txBody>
                    <a:bodyPr/>
                    <a:lstStyle/>
                    <a:p>
                      <a:pPr>
                        <a:spcAft>
                          <a:spcPts val="0"/>
                        </a:spcAft>
                      </a:pPr>
                      <a:r>
                        <a:rPr lang="de-CH" sz="2800" b="0" dirty="0">
                          <a:solidFill>
                            <a:schemeClr val="tx1"/>
                          </a:solidFill>
                          <a:effectLst/>
                        </a:rPr>
                        <a:t>Freude im Gebet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1,4</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extLst>
                  <a:ext uri="{0D108BD9-81ED-4DB2-BD59-A6C34878D82A}">
                    <a16:rowId xmlns:a16="http://schemas.microsoft.com/office/drawing/2014/main" val="3396697736"/>
                  </a:ext>
                </a:extLst>
              </a:tr>
              <a:tr h="383132">
                <a:tc>
                  <a:txBody>
                    <a:bodyPr/>
                    <a:lstStyle/>
                    <a:p>
                      <a:pPr>
                        <a:spcAft>
                          <a:spcPts val="0"/>
                        </a:spcAft>
                      </a:pPr>
                      <a:r>
                        <a:rPr lang="de-CH" sz="2800" b="0" dirty="0">
                          <a:solidFill>
                            <a:schemeClr val="tx1"/>
                          </a:solidFill>
                          <a:effectLst/>
                        </a:rPr>
                        <a:t>Freude über die Christusverkündigung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1,18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743512548"/>
                  </a:ext>
                </a:extLst>
              </a:tr>
              <a:tr h="383132">
                <a:tc>
                  <a:txBody>
                    <a:bodyPr/>
                    <a:lstStyle/>
                    <a:p>
                      <a:pPr>
                        <a:spcAft>
                          <a:spcPts val="0"/>
                        </a:spcAft>
                      </a:pPr>
                      <a:r>
                        <a:rPr lang="de-CH" sz="2800" b="0" dirty="0">
                          <a:solidFill>
                            <a:schemeClr val="tx1"/>
                          </a:solidFill>
                          <a:effectLst/>
                        </a:rPr>
                        <a:t>Freude in der Hoffnung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1,20-21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extLst>
                  <a:ext uri="{0D108BD9-81ED-4DB2-BD59-A6C34878D82A}">
                    <a16:rowId xmlns:a16="http://schemas.microsoft.com/office/drawing/2014/main" val="1078016754"/>
                  </a:ext>
                </a:extLst>
              </a:tr>
              <a:tr h="383132">
                <a:tc>
                  <a:txBody>
                    <a:bodyPr/>
                    <a:lstStyle/>
                    <a:p>
                      <a:pPr>
                        <a:spcAft>
                          <a:spcPts val="0"/>
                        </a:spcAft>
                      </a:pPr>
                      <a:r>
                        <a:rPr lang="de-CH" sz="2800" b="0" dirty="0">
                          <a:solidFill>
                            <a:schemeClr val="tx1"/>
                          </a:solidFill>
                          <a:effectLst/>
                        </a:rPr>
                        <a:t>Freude im Glauben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1,25</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79619220"/>
                  </a:ext>
                </a:extLst>
              </a:tr>
              <a:tr h="383132">
                <a:tc>
                  <a:txBody>
                    <a:bodyPr/>
                    <a:lstStyle/>
                    <a:p>
                      <a:pPr>
                        <a:spcAft>
                          <a:spcPts val="0"/>
                        </a:spcAft>
                      </a:pPr>
                      <a:r>
                        <a:rPr lang="de-CH" sz="2800" b="0" dirty="0">
                          <a:solidFill>
                            <a:schemeClr val="tx1"/>
                          </a:solidFill>
                          <a:effectLst/>
                        </a:rPr>
                        <a:t>Freude der Einigkeit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2,2</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extLst>
                  <a:ext uri="{0D108BD9-81ED-4DB2-BD59-A6C34878D82A}">
                    <a16:rowId xmlns:a16="http://schemas.microsoft.com/office/drawing/2014/main" val="2508308355"/>
                  </a:ext>
                </a:extLst>
              </a:tr>
              <a:tr h="383132">
                <a:tc>
                  <a:txBody>
                    <a:bodyPr/>
                    <a:lstStyle/>
                    <a:p>
                      <a:pPr>
                        <a:spcAft>
                          <a:spcPts val="0"/>
                        </a:spcAft>
                      </a:pPr>
                      <a:r>
                        <a:rPr lang="de-CH" sz="2800" b="0" dirty="0">
                          <a:solidFill>
                            <a:schemeClr val="tx1"/>
                          </a:solidFill>
                          <a:effectLst/>
                        </a:rPr>
                        <a:t>Freude im Opfer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2,17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266199843"/>
                  </a:ext>
                </a:extLst>
              </a:tr>
              <a:tr h="391912">
                <a:tc>
                  <a:txBody>
                    <a:bodyPr/>
                    <a:lstStyle/>
                    <a:p>
                      <a:pPr>
                        <a:lnSpc>
                          <a:spcPct val="107000"/>
                        </a:lnSpc>
                        <a:spcAft>
                          <a:spcPts val="0"/>
                        </a:spcAft>
                      </a:pPr>
                      <a:r>
                        <a:rPr lang="de-CH" sz="2800" b="0" dirty="0">
                          <a:solidFill>
                            <a:schemeClr val="tx1"/>
                          </a:solidFill>
                          <a:effectLst/>
                        </a:rPr>
                        <a:t>Freude des Wiedersehens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2,28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extLst>
                  <a:ext uri="{0D108BD9-81ED-4DB2-BD59-A6C34878D82A}">
                    <a16:rowId xmlns:a16="http://schemas.microsoft.com/office/drawing/2014/main" val="2854463439"/>
                  </a:ext>
                </a:extLst>
              </a:tr>
              <a:tr h="391912">
                <a:tc>
                  <a:txBody>
                    <a:bodyPr/>
                    <a:lstStyle/>
                    <a:p>
                      <a:pPr>
                        <a:lnSpc>
                          <a:spcPct val="107000"/>
                        </a:lnSpc>
                        <a:spcAft>
                          <a:spcPts val="0"/>
                        </a:spcAft>
                      </a:pPr>
                      <a:r>
                        <a:rPr lang="de-CH" sz="2800" b="0" dirty="0">
                          <a:solidFill>
                            <a:schemeClr val="tx1"/>
                          </a:solidFill>
                          <a:effectLst/>
                        </a:rPr>
                        <a:t>Freude in der Gastfreundschaft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2,29</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107626222"/>
                  </a:ext>
                </a:extLst>
              </a:tr>
              <a:tr h="391912">
                <a:tc>
                  <a:txBody>
                    <a:bodyPr/>
                    <a:lstStyle/>
                    <a:p>
                      <a:pPr>
                        <a:lnSpc>
                          <a:spcPct val="107000"/>
                        </a:lnSpc>
                        <a:spcAft>
                          <a:spcPts val="0"/>
                        </a:spcAft>
                      </a:pPr>
                      <a:r>
                        <a:rPr lang="de-CH" sz="2800" b="0" dirty="0">
                          <a:solidFill>
                            <a:schemeClr val="tx1"/>
                          </a:solidFill>
                          <a:effectLst/>
                        </a:rPr>
                        <a:t>Freude in dem Herrn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3,1; 4,4</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extLst>
                  <a:ext uri="{0D108BD9-81ED-4DB2-BD59-A6C34878D82A}">
                    <a16:rowId xmlns:a16="http://schemas.microsoft.com/office/drawing/2014/main" val="2627313352"/>
                  </a:ext>
                </a:extLst>
              </a:tr>
              <a:tr h="391912">
                <a:tc>
                  <a:txBody>
                    <a:bodyPr/>
                    <a:lstStyle/>
                    <a:p>
                      <a:pPr>
                        <a:lnSpc>
                          <a:spcPct val="107000"/>
                        </a:lnSpc>
                        <a:spcAft>
                          <a:spcPts val="0"/>
                        </a:spcAft>
                      </a:pPr>
                      <a:r>
                        <a:rPr lang="de-CH" sz="2800" b="0" dirty="0">
                          <a:solidFill>
                            <a:schemeClr val="tx1"/>
                          </a:solidFill>
                          <a:effectLst/>
                        </a:rPr>
                        <a:t>Freude im Geben und Empfangen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4,10</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180307944"/>
                  </a:ext>
                </a:extLst>
              </a:tr>
              <a:tr h="391912">
                <a:tc>
                  <a:txBody>
                    <a:bodyPr/>
                    <a:lstStyle/>
                    <a:p>
                      <a:pPr>
                        <a:lnSpc>
                          <a:spcPct val="107000"/>
                        </a:lnSpc>
                        <a:spcAft>
                          <a:spcPts val="0"/>
                        </a:spcAft>
                      </a:pPr>
                      <a:r>
                        <a:rPr lang="de-CH" sz="2800" b="0" dirty="0">
                          <a:solidFill>
                            <a:schemeClr val="tx1"/>
                          </a:solidFill>
                          <a:effectLst/>
                        </a:rPr>
                        <a:t>Freude an den Brüdern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spcAft>
                          <a:spcPts val="0"/>
                        </a:spcAft>
                      </a:pPr>
                      <a:r>
                        <a:rPr lang="de-CH" sz="2800" b="0" dirty="0">
                          <a:solidFill>
                            <a:schemeClr val="tx1"/>
                          </a:solidFill>
                          <a:effectLst/>
                        </a:rPr>
                        <a:t>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extLst>
                  <a:ext uri="{0D108BD9-81ED-4DB2-BD59-A6C34878D82A}">
                    <a16:rowId xmlns:a16="http://schemas.microsoft.com/office/drawing/2014/main" val="1507606615"/>
                  </a:ext>
                </a:extLst>
              </a:tr>
              <a:tr h="391912">
                <a:tc>
                  <a:txBody>
                    <a:bodyPr/>
                    <a:lstStyle/>
                    <a:p>
                      <a:pPr>
                        <a:lnSpc>
                          <a:spcPct val="107000"/>
                        </a:lnSpc>
                        <a:spcAft>
                          <a:spcPts val="0"/>
                        </a:spcAft>
                      </a:pPr>
                      <a:r>
                        <a:rPr lang="de-CH" sz="2800" b="0" dirty="0">
                          <a:solidFill>
                            <a:schemeClr val="tx1"/>
                          </a:solidFill>
                          <a:effectLst/>
                        </a:rPr>
                        <a:t>Freude zu jeder Zeit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spcAft>
                          <a:spcPts val="0"/>
                        </a:spcAft>
                      </a:pPr>
                      <a:r>
                        <a:rPr lang="de-CH" sz="2800" b="0" dirty="0">
                          <a:solidFill>
                            <a:schemeClr val="tx1"/>
                          </a:solidFill>
                          <a:effectLst/>
                        </a:rPr>
                        <a:t>4,4</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725622247"/>
                  </a:ext>
                </a:extLst>
              </a:tr>
            </a:tbl>
          </a:graphicData>
        </a:graphic>
      </p:graphicFrame>
    </p:spTree>
    <p:extLst>
      <p:ext uri="{BB962C8B-B14F-4D97-AF65-F5344CB8AC3E}">
        <p14:creationId xmlns:p14="http://schemas.microsoft.com/office/powerpoint/2010/main" val="1324953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9488"/>
            <a:ext cx="11417612" cy="615553"/>
          </a:xfrm>
          <a:prstGeom prst="rect">
            <a:avLst/>
          </a:prstGeom>
          <a:noFill/>
        </p:spPr>
        <p:txBody>
          <a:bodyPr wrap="square" rtlCol="0">
            <a:spAutoFit/>
          </a:bodyPr>
          <a:lstStyle/>
          <a:p>
            <a:pPr lvl="0"/>
            <a:r>
              <a:rPr lang="de-CH" sz="3400" dirty="0"/>
              <a:t>Freundschaftsbrief</a:t>
            </a:r>
          </a:p>
        </p:txBody>
      </p:sp>
      <p:graphicFrame>
        <p:nvGraphicFramePr>
          <p:cNvPr id="3" name="Tabelle 2">
            <a:extLst>
              <a:ext uri="{FF2B5EF4-FFF2-40B4-BE49-F238E27FC236}">
                <a16:creationId xmlns:a16="http://schemas.microsoft.com/office/drawing/2014/main" id="{018915F1-DF91-4DDC-ADCF-36AA48A6655B}"/>
              </a:ext>
            </a:extLst>
          </p:cNvPr>
          <p:cNvGraphicFramePr>
            <a:graphicFrameLocks noGrp="1"/>
          </p:cNvGraphicFramePr>
          <p:nvPr/>
        </p:nvGraphicFramePr>
        <p:xfrm>
          <a:off x="701879" y="1384184"/>
          <a:ext cx="10788241" cy="4437776"/>
        </p:xfrm>
        <a:graphic>
          <a:graphicData uri="http://schemas.openxmlformats.org/drawingml/2006/table">
            <a:tbl>
              <a:tblPr firstRow="1" firstCol="1" bandRow="1">
                <a:tableStyleId>{5C22544A-7EE6-4342-B048-85BDC9FD1C3A}</a:tableStyleId>
              </a:tblPr>
              <a:tblGrid>
                <a:gridCol w="2919368">
                  <a:extLst>
                    <a:ext uri="{9D8B030D-6E8A-4147-A177-3AD203B41FA5}">
                      <a16:colId xmlns:a16="http://schemas.microsoft.com/office/drawing/2014/main" val="168154784"/>
                    </a:ext>
                  </a:extLst>
                </a:gridCol>
                <a:gridCol w="4420998">
                  <a:extLst>
                    <a:ext uri="{9D8B030D-6E8A-4147-A177-3AD203B41FA5}">
                      <a16:colId xmlns:a16="http://schemas.microsoft.com/office/drawing/2014/main" val="507431236"/>
                    </a:ext>
                  </a:extLst>
                </a:gridCol>
                <a:gridCol w="3447875">
                  <a:extLst>
                    <a:ext uri="{9D8B030D-6E8A-4147-A177-3AD203B41FA5}">
                      <a16:colId xmlns:a16="http://schemas.microsoft.com/office/drawing/2014/main" val="186671076"/>
                    </a:ext>
                  </a:extLst>
                </a:gridCol>
              </a:tblGrid>
              <a:tr h="397079">
                <a:tc>
                  <a:txBody>
                    <a:bodyPr/>
                    <a:lstStyle/>
                    <a:p>
                      <a:pPr>
                        <a:spcAft>
                          <a:spcPts val="0"/>
                        </a:spcAft>
                      </a:pPr>
                      <a:r>
                        <a:rPr lang="de-CH" sz="2400" b="0" dirty="0">
                          <a:solidFill>
                            <a:schemeClr val="tx1"/>
                          </a:solidFill>
                          <a:effectLst/>
                        </a:rPr>
                        <a:t>Thema</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400" b="0" dirty="0">
                          <a:solidFill>
                            <a:schemeClr val="tx1"/>
                          </a:solidFill>
                          <a:effectLst/>
                        </a:rPr>
                        <a:t>Inhalt</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400" b="0" dirty="0">
                          <a:solidFill>
                            <a:schemeClr val="tx1"/>
                          </a:solidFill>
                          <a:effectLst/>
                        </a:rPr>
                        <a:t>Bibelstelle</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2401981262"/>
                  </a:ext>
                </a:extLst>
              </a:tr>
              <a:tr h="794158">
                <a:tc>
                  <a:txBody>
                    <a:bodyPr/>
                    <a:lstStyle/>
                    <a:p>
                      <a:pPr>
                        <a:spcAft>
                          <a:spcPts val="0"/>
                        </a:spcAft>
                      </a:pPr>
                      <a:r>
                        <a:rPr lang="de-CH" sz="2400" b="0" dirty="0">
                          <a:solidFill>
                            <a:schemeClr val="tx1"/>
                          </a:solidFill>
                          <a:effectLst/>
                        </a:rPr>
                        <a:t>Die beiderseitige Abwesenheit</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400" b="0" dirty="0">
                          <a:solidFill>
                            <a:schemeClr val="tx1"/>
                          </a:solidFill>
                          <a:effectLst/>
                        </a:rPr>
                        <a:t>Die beiderseitige Abwesenheit wird deutlich.</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400" b="0" dirty="0">
                          <a:solidFill>
                            <a:schemeClr val="tx1"/>
                          </a:solidFill>
                          <a:effectLst/>
                        </a:rPr>
                        <a:t>1,27-30; 2,12.24</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1548715461"/>
                  </a:ext>
                </a:extLst>
              </a:tr>
              <a:tr h="794158">
                <a:tc>
                  <a:txBody>
                    <a:bodyPr/>
                    <a:lstStyle/>
                    <a:p>
                      <a:pPr>
                        <a:spcAft>
                          <a:spcPts val="0"/>
                        </a:spcAft>
                      </a:pPr>
                      <a:r>
                        <a:rPr lang="de-CH" sz="2400" b="0" dirty="0">
                          <a:solidFill>
                            <a:schemeClr val="tx1"/>
                          </a:solidFill>
                          <a:effectLst/>
                        </a:rPr>
                        <a:t>Die persönlichen Umstände</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400" b="0" dirty="0">
                          <a:solidFill>
                            <a:schemeClr val="tx1"/>
                          </a:solidFill>
                          <a:effectLst/>
                        </a:rPr>
                        <a:t>Paulus spricht über seine persönlichen Umstände.</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400" b="0" dirty="0">
                          <a:solidFill>
                            <a:schemeClr val="tx1"/>
                          </a:solidFill>
                          <a:effectLst/>
                        </a:rPr>
                        <a:t>1,8.12-18.25.26.30; 2,17-30; 4,11-23</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1711093865"/>
                  </a:ext>
                </a:extLst>
              </a:tr>
              <a:tr h="794158">
                <a:tc>
                  <a:txBody>
                    <a:bodyPr/>
                    <a:lstStyle/>
                    <a:p>
                      <a:pPr>
                        <a:spcAft>
                          <a:spcPts val="0"/>
                        </a:spcAft>
                      </a:pPr>
                      <a:r>
                        <a:rPr lang="de-CH" sz="2400" b="0" dirty="0">
                          <a:solidFill>
                            <a:schemeClr val="tx1"/>
                          </a:solidFill>
                          <a:effectLst/>
                        </a:rPr>
                        <a:t>Die Umstände des Gegenübers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400" b="0" dirty="0">
                          <a:solidFill>
                            <a:schemeClr val="tx1"/>
                          </a:solidFill>
                          <a:effectLst/>
                        </a:rPr>
                        <a:t>Dann ist von den Umständen bei den Philippern die Rede</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400" b="0" dirty="0">
                          <a:solidFill>
                            <a:schemeClr val="tx1"/>
                          </a:solidFill>
                          <a:effectLst/>
                        </a:rPr>
                        <a:t>1,7.27-30; 2,1-5.14.26.28; </a:t>
                      </a:r>
                    </a:p>
                    <a:p>
                      <a:pPr>
                        <a:spcAft>
                          <a:spcPts val="0"/>
                        </a:spcAft>
                      </a:pPr>
                      <a:r>
                        <a:rPr lang="de-CH" sz="2400" b="0" dirty="0">
                          <a:solidFill>
                            <a:schemeClr val="tx1"/>
                          </a:solidFill>
                          <a:effectLst/>
                        </a:rPr>
                        <a:t>4,2.3.10.14-18</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3876040489"/>
                  </a:ext>
                </a:extLst>
              </a:tr>
              <a:tr h="1658223">
                <a:tc>
                  <a:txBody>
                    <a:bodyPr/>
                    <a:lstStyle/>
                    <a:p>
                      <a:pPr>
                        <a:spcAft>
                          <a:spcPts val="0"/>
                        </a:spcAft>
                      </a:pPr>
                      <a:r>
                        <a:rPr lang="de-CH" sz="2400" b="0" dirty="0">
                          <a:solidFill>
                            <a:schemeClr val="tx1"/>
                          </a:solidFill>
                          <a:effectLst/>
                        </a:rPr>
                        <a:t>Ermutigungen anhand von "Beispielen" und nachahmenswerten Vorbildern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400" b="0" dirty="0">
                          <a:solidFill>
                            <a:schemeClr val="tx1"/>
                          </a:solidFill>
                          <a:effectLst/>
                        </a:rPr>
                        <a:t>Ermutigungen (auch Korrekturen) anhand von nachahmenswerten Vorbildern finden wir.</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spcAft>
                          <a:spcPts val="0"/>
                        </a:spcAft>
                      </a:pPr>
                      <a:r>
                        <a:rPr lang="de-CH" sz="2400" b="0" dirty="0">
                          <a:solidFill>
                            <a:schemeClr val="tx1"/>
                          </a:solidFill>
                          <a:effectLst/>
                        </a:rPr>
                        <a:t>1,27.28; 2,5-11.19-30; 3,7-17; 4,9</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1228655370"/>
                  </a:ext>
                </a:extLst>
              </a:tr>
            </a:tbl>
          </a:graphicData>
        </a:graphic>
      </p:graphicFrame>
    </p:spTree>
    <p:extLst>
      <p:ext uri="{BB962C8B-B14F-4D97-AF65-F5344CB8AC3E}">
        <p14:creationId xmlns:p14="http://schemas.microsoft.com/office/powerpoint/2010/main" val="476040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9488"/>
            <a:ext cx="11417612" cy="615553"/>
          </a:xfrm>
          <a:prstGeom prst="rect">
            <a:avLst/>
          </a:prstGeom>
          <a:noFill/>
        </p:spPr>
        <p:txBody>
          <a:bodyPr wrap="square" rtlCol="0">
            <a:spAutoFit/>
          </a:bodyPr>
          <a:lstStyle/>
          <a:p>
            <a:pPr lvl="0"/>
            <a:r>
              <a:rPr lang="de-CH" sz="3400" dirty="0"/>
              <a:t>Freude</a:t>
            </a:r>
          </a:p>
        </p:txBody>
      </p:sp>
      <p:sp>
        <p:nvSpPr>
          <p:cNvPr id="7" name="Rechteck 6">
            <a:extLst>
              <a:ext uri="{FF2B5EF4-FFF2-40B4-BE49-F238E27FC236}">
                <a16:creationId xmlns:a16="http://schemas.microsoft.com/office/drawing/2014/main" id="{81700CE0-82D7-4D38-9AED-E33E3AA0EF94}"/>
              </a:ext>
            </a:extLst>
          </p:cNvPr>
          <p:cNvSpPr/>
          <p:nvPr/>
        </p:nvSpPr>
        <p:spPr>
          <a:xfrm>
            <a:off x="563102" y="1426933"/>
            <a:ext cx="11122760"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Dieser Abschnitt, Kapitel 4,1-9 steht unter der Überschrift "Ansporn zu geistlichem Wandel", oder wie in der NGÜ übersetzt, "Anweisungen und Ratschläge". </a:t>
            </a:r>
          </a:p>
        </p:txBody>
      </p:sp>
      <p:sp>
        <p:nvSpPr>
          <p:cNvPr id="2" name="Rechteck 1">
            <a:extLst>
              <a:ext uri="{FF2B5EF4-FFF2-40B4-BE49-F238E27FC236}">
                <a16:creationId xmlns:a16="http://schemas.microsoft.com/office/drawing/2014/main" id="{7177C851-2BB7-4EDB-BCED-9247F3541A85}"/>
              </a:ext>
            </a:extLst>
          </p:cNvPr>
          <p:cNvSpPr/>
          <p:nvPr/>
        </p:nvSpPr>
        <p:spPr>
          <a:xfrm>
            <a:off x="563102" y="2951946"/>
            <a:ext cx="11122760" cy="954107"/>
          </a:xfrm>
          <a:prstGeom prst="rect">
            <a:avLst/>
          </a:prstGeom>
        </p:spPr>
        <p:txBody>
          <a:bodyPr wrap="square">
            <a:spAutoFit/>
          </a:bodyPr>
          <a:lstStyle/>
          <a:p>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"Darum</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meine geliebten und ersehnten Brüder, meine Freude und meine Krone, steht in dieser Weise fest im Herrn, Geliebte!" </a:t>
            </a:r>
            <a:r>
              <a:rPr lang="de-CH" sz="2800" dirty="0">
                <a:latin typeface="Calibri" panose="020F0502020204030204" pitchFamily="34" charset="0"/>
                <a:ea typeface="Calibri" panose="020F0502020204030204" pitchFamily="34" charset="0"/>
                <a:cs typeface="Times New Roman" panose="02020603050405020304" pitchFamily="18" charset="0"/>
              </a:rPr>
              <a:t>Phil 4,1</a:t>
            </a:r>
          </a:p>
        </p:txBody>
      </p:sp>
    </p:spTree>
    <p:extLst>
      <p:ext uri="{BB962C8B-B14F-4D97-AF65-F5344CB8AC3E}">
        <p14:creationId xmlns:p14="http://schemas.microsoft.com/office/powerpoint/2010/main" val="21563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09488"/>
            <a:ext cx="11417612" cy="615553"/>
          </a:xfrm>
          <a:prstGeom prst="rect">
            <a:avLst/>
          </a:prstGeom>
          <a:noFill/>
        </p:spPr>
        <p:txBody>
          <a:bodyPr wrap="square" rtlCol="0">
            <a:spAutoFit/>
          </a:bodyPr>
          <a:lstStyle/>
          <a:p>
            <a:pPr lvl="0"/>
            <a:r>
              <a:rPr lang="de-CH" sz="3400" dirty="0"/>
              <a:t>Freude</a:t>
            </a:r>
          </a:p>
        </p:txBody>
      </p:sp>
      <p:sp>
        <p:nvSpPr>
          <p:cNvPr id="2" name="Rechteck 1">
            <a:extLst>
              <a:ext uri="{FF2B5EF4-FFF2-40B4-BE49-F238E27FC236}">
                <a16:creationId xmlns:a16="http://schemas.microsoft.com/office/drawing/2014/main" id="{33758981-39E3-4EC7-A7DA-704CF10F3AD2}"/>
              </a:ext>
            </a:extLst>
          </p:cNvPr>
          <p:cNvSpPr/>
          <p:nvPr/>
        </p:nvSpPr>
        <p:spPr>
          <a:xfrm>
            <a:off x="563103" y="1168965"/>
            <a:ext cx="11164706" cy="2246769"/>
          </a:xfrm>
          <a:prstGeom prst="rect">
            <a:avLst/>
          </a:prstGeom>
        </p:spPr>
        <p:txBody>
          <a:bodyPr wrap="square">
            <a:spAutoFit/>
          </a:bodyPr>
          <a:lstStyle/>
          <a:p>
            <a:pPr>
              <a:spcAft>
                <a:spcPts val="0"/>
              </a:spcAft>
            </a:pPr>
            <a:r>
              <a:rPr lang="de-CH" sz="2800" spc="75" dirty="0">
                <a:solidFill>
                  <a:srgbClr val="000000"/>
                </a:solidFill>
                <a:ea typeface="Times New Roman" panose="02020603050405020304" pitchFamily="18" charset="0"/>
                <a:cs typeface="Times New Roman" panose="02020603050405020304" pitchFamily="18" charset="0"/>
              </a:rPr>
              <a:t>"Unser Bürgerrecht aber ist im Himmel, von woher wir auch den Herrn Jesus Christus erwarten als den Retter,</a:t>
            </a:r>
          </a:p>
          <a:p>
            <a:r>
              <a:rPr lang="de-CH" sz="2800" spc="75" dirty="0">
                <a:solidFill>
                  <a:srgbClr val="000000"/>
                </a:solidFill>
                <a:ea typeface="Times New Roman" panose="02020603050405020304" pitchFamily="18" charset="0"/>
                <a:cs typeface="Times New Roman" panose="02020603050405020304" pitchFamily="18" charset="0"/>
              </a:rPr>
              <a:t>der unseren Leib der Niedrigkeit umgestalten wird, sodass er gleichförmig wird seinem Leib der Herrlichkeit, vermöge der Kraft, durch die er sich selbst auch alles unterwerfen kann."</a:t>
            </a:r>
            <a:r>
              <a:rPr lang="de-CH" sz="2800" dirty="0">
                <a:ea typeface="Calibri" panose="020F0502020204030204" pitchFamily="34" charset="0"/>
                <a:cs typeface="Times New Roman" panose="02020603050405020304" pitchFamily="18" charset="0"/>
              </a:rPr>
              <a:t> Phil 3,20-21</a:t>
            </a:r>
          </a:p>
        </p:txBody>
      </p:sp>
    </p:spTree>
    <p:extLst>
      <p:ext uri="{BB962C8B-B14F-4D97-AF65-F5344CB8AC3E}">
        <p14:creationId xmlns:p14="http://schemas.microsoft.com/office/powerpoint/2010/main" val="1991576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192042"/>
            <a:ext cx="11417612" cy="615553"/>
          </a:xfrm>
          <a:prstGeom prst="rect">
            <a:avLst/>
          </a:prstGeom>
          <a:noFill/>
        </p:spPr>
        <p:txBody>
          <a:bodyPr wrap="square" rtlCol="0">
            <a:spAutoFit/>
          </a:bodyPr>
          <a:lstStyle/>
          <a:p>
            <a:pPr lvl="0"/>
            <a:r>
              <a:rPr lang="de-CH" sz="3400" dirty="0"/>
              <a:t>Freude</a:t>
            </a:r>
          </a:p>
        </p:txBody>
      </p:sp>
      <p:sp>
        <p:nvSpPr>
          <p:cNvPr id="4" name="Rechteck 3">
            <a:extLst>
              <a:ext uri="{FF2B5EF4-FFF2-40B4-BE49-F238E27FC236}">
                <a16:creationId xmlns:a16="http://schemas.microsoft.com/office/drawing/2014/main" id="{48FF1B00-2837-429E-BE4E-80D13CB017C7}"/>
              </a:ext>
            </a:extLst>
          </p:cNvPr>
          <p:cNvSpPr/>
          <p:nvPr/>
        </p:nvSpPr>
        <p:spPr>
          <a:xfrm>
            <a:off x="563103" y="717788"/>
            <a:ext cx="11173095" cy="6124754"/>
          </a:xfrm>
          <a:prstGeom prst="rect">
            <a:avLst/>
          </a:prstGeom>
        </p:spPr>
        <p:txBody>
          <a:bodyPr wrap="square">
            <a:spAutoFit/>
          </a:bodyPr>
          <a:lstStyle/>
          <a:p>
            <a:r>
              <a:rPr lang="de-CH" sz="2800" dirty="0"/>
              <a:t>"Ich ermahne Euodia und ich ermahne Syntyche, eines Sinnes zu sein im Herrn. Und ich bitte auch dich, mein treuer Mitknecht, nimm dich ihrer an, die mit mir gekämpft haben für das Evangelium, samt Clemens und meinen übrigen Mitarbeitern, deren Namen im Buch des Lebens sind. Freut euch im Herrn allezeit; abermals sage ich: Freut euch! Eure Sanftmut lasst alle Menschen erfahren! Der Herr ist nahe! Sorgt euch um nichts; sondern in allem lasst durch Gebet und Flehen mit Danksagung eure Anliegen vor Gott kundwerden. Und der Friede Gottes, der allen Verstand übersteigt, wird eure Herzen und eure Gedanken bewahren in Christus Jesus! Im Übrigen, ihr Brüder, alles, was wahrhaftig, was ehrbar, was gerecht, was rein, was liebenswert, was wohllautend, was irgendeine Tugend oder etwas Lobenswertes ist, darauf seid bedacht! Was ihr auch gelernt und empfangen und gehört und an mir gesehen habt, das tut; und der Gott des Friedens wird mit euch sein." Phil 4,2-9</a:t>
            </a:r>
          </a:p>
        </p:txBody>
      </p:sp>
    </p:spTree>
    <p:extLst>
      <p:ext uri="{BB962C8B-B14F-4D97-AF65-F5344CB8AC3E}">
        <p14:creationId xmlns:p14="http://schemas.microsoft.com/office/powerpoint/2010/main" val="4241959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192042"/>
            <a:ext cx="11417612" cy="615553"/>
          </a:xfrm>
          <a:prstGeom prst="rect">
            <a:avLst/>
          </a:prstGeom>
          <a:noFill/>
        </p:spPr>
        <p:txBody>
          <a:bodyPr wrap="square" rtlCol="0">
            <a:spAutoFit/>
          </a:bodyPr>
          <a:lstStyle/>
          <a:p>
            <a:pPr lvl="0"/>
            <a:r>
              <a:rPr lang="de-CH" sz="3400" dirty="0"/>
              <a:t>Freude</a:t>
            </a:r>
          </a:p>
        </p:txBody>
      </p:sp>
      <p:sp>
        <p:nvSpPr>
          <p:cNvPr id="4" name="Rechteck 3">
            <a:extLst>
              <a:ext uri="{FF2B5EF4-FFF2-40B4-BE49-F238E27FC236}">
                <a16:creationId xmlns:a16="http://schemas.microsoft.com/office/drawing/2014/main" id="{48FF1B00-2837-429E-BE4E-80D13CB017C7}"/>
              </a:ext>
            </a:extLst>
          </p:cNvPr>
          <p:cNvSpPr/>
          <p:nvPr/>
        </p:nvSpPr>
        <p:spPr>
          <a:xfrm>
            <a:off x="563103" y="717788"/>
            <a:ext cx="11173095" cy="6124754"/>
          </a:xfrm>
          <a:prstGeom prst="rect">
            <a:avLst/>
          </a:prstGeom>
        </p:spPr>
        <p:txBody>
          <a:bodyPr wrap="square">
            <a:spAutoFit/>
          </a:bodyPr>
          <a:lstStyle/>
          <a:p>
            <a:r>
              <a:rPr lang="de-CH" sz="2800" dirty="0"/>
              <a:t>"</a:t>
            </a:r>
            <a:r>
              <a:rPr lang="de-CH" sz="2800" u="sng" dirty="0"/>
              <a:t>Ich ermahne Euodia und ich ermahne Syntyche</a:t>
            </a:r>
            <a:r>
              <a:rPr lang="de-CH" sz="2800" dirty="0"/>
              <a:t>, eines Sinnes zu sein im Herrn. Und ich bitte auch dich, mein treuer Mitknecht, nimm dich ihrer an, die mit mir gekämpft haben für das Evangelium, samt Clemens und meinen übrigen Mitarbeitern, deren Namen im Buch des Lebens sind. Freut euch im Herrn allezeit; abermals sage ich: Freut euch! Eure Sanftmut lasst alle Menschen erfahren! Der Herr ist nahe! Sorgt euch um nichts; sondern in allem lasst durch Gebet und Flehen mit Danksagung eure Anliegen vor Gott kundwerden. Und der Friede Gottes, der allen Verstand übersteigt, wird eure Herzen und eure Gedanken bewahren in Christus Jesus! Im Übrigen, ihr Brüder, alles, was wahrhaftig, was ehrbar, was gerecht, was rein, was liebenswert, was wohllautend, was irgendeine Tugend oder etwas Lobenswertes ist, darauf seid bedacht! Was ihr auch gelernt und empfangen und gehört und an mir gesehen habt, das tut; und der Gott des Friedens wird mit euch sein." Phil 4,2-9</a:t>
            </a:r>
          </a:p>
        </p:txBody>
      </p:sp>
    </p:spTree>
    <p:extLst>
      <p:ext uri="{BB962C8B-B14F-4D97-AF65-F5344CB8AC3E}">
        <p14:creationId xmlns:p14="http://schemas.microsoft.com/office/powerpoint/2010/main" val="141994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928909D-3834-46AE-9189-929BED8268F8}"/>
              </a:ext>
            </a:extLst>
          </p:cNvPr>
          <p:cNvPicPr>
            <a:picLocks noChangeAspect="1"/>
          </p:cNvPicPr>
          <p:nvPr/>
        </p:nvPicPr>
        <p:blipFill rotWithShape="1">
          <a:blip r:embed="rId2">
            <a:extLst>
              <a:ext uri="{28A0092B-C50C-407E-A947-70E740481C1C}">
                <a14:useLocalDpi xmlns:a14="http://schemas.microsoft.com/office/drawing/2010/main" val="0"/>
              </a:ext>
            </a:extLst>
          </a:blip>
          <a:srcRect t="19666" b="19379"/>
          <a:stretch/>
        </p:blipFill>
        <p:spPr>
          <a:xfrm>
            <a:off x="838200" y="-3810"/>
            <a:ext cx="9928860" cy="6858001"/>
          </a:xfrm>
          <a:prstGeom prst="rect">
            <a:avLst/>
          </a:prstGeom>
        </p:spPr>
      </p:pic>
      <p:pic>
        <p:nvPicPr>
          <p:cNvPr id="8" name="Picture 7">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4003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192042"/>
            <a:ext cx="11417612" cy="615553"/>
          </a:xfrm>
          <a:prstGeom prst="rect">
            <a:avLst/>
          </a:prstGeom>
          <a:noFill/>
        </p:spPr>
        <p:txBody>
          <a:bodyPr wrap="square" rtlCol="0">
            <a:spAutoFit/>
          </a:bodyPr>
          <a:lstStyle/>
          <a:p>
            <a:pPr lvl="0"/>
            <a:r>
              <a:rPr lang="de-CH" sz="3400" dirty="0"/>
              <a:t>Freude</a:t>
            </a:r>
          </a:p>
        </p:txBody>
      </p:sp>
      <p:sp>
        <p:nvSpPr>
          <p:cNvPr id="4" name="Rechteck 3">
            <a:extLst>
              <a:ext uri="{FF2B5EF4-FFF2-40B4-BE49-F238E27FC236}">
                <a16:creationId xmlns:a16="http://schemas.microsoft.com/office/drawing/2014/main" id="{48FF1B00-2837-429E-BE4E-80D13CB017C7}"/>
              </a:ext>
            </a:extLst>
          </p:cNvPr>
          <p:cNvSpPr/>
          <p:nvPr/>
        </p:nvSpPr>
        <p:spPr>
          <a:xfrm>
            <a:off x="563103" y="717788"/>
            <a:ext cx="11173095" cy="6124754"/>
          </a:xfrm>
          <a:prstGeom prst="rect">
            <a:avLst/>
          </a:prstGeom>
        </p:spPr>
        <p:txBody>
          <a:bodyPr wrap="square">
            <a:spAutoFit/>
          </a:bodyPr>
          <a:lstStyle/>
          <a:p>
            <a:r>
              <a:rPr lang="de-CH" sz="2800" dirty="0"/>
              <a:t>"</a:t>
            </a:r>
            <a:r>
              <a:rPr lang="de-CH" sz="2800" u="sng" dirty="0"/>
              <a:t>Ich ermahne Euodia und ich ermahne Syntyche</a:t>
            </a:r>
            <a:r>
              <a:rPr lang="de-CH" sz="2800" dirty="0"/>
              <a:t>, </a:t>
            </a:r>
            <a:r>
              <a:rPr lang="de-CH" sz="2800" u="sng" dirty="0"/>
              <a:t>eines Sinnes zu sein</a:t>
            </a:r>
            <a:r>
              <a:rPr lang="de-CH" sz="2800" dirty="0"/>
              <a:t> im Herrn. Und ich bitte auch dich, mein treuer Mitknecht, nimm dich ihrer an, die mit mir gekämpft haben für das Evangelium, samt Clemens und meinen übrigen Mitarbeitern, deren Namen im Buch des Lebens sind. Freut euch im Herrn allezeit; abermals sage ich: Freut euch! Eure Sanftmut lasst alle Menschen erfahren! Der Herr ist nahe! Sorgt euch um nichts; sondern in allem lasst durch Gebet und Flehen mit Danksagung eure Anliegen vor Gott kundwerden. Und der Friede Gottes, der allen Verstand übersteigt, wird eure Herzen und eure Gedanken bewahren in Christus Jesus! Im Übrigen, ihr Brüder, alles, was wahrhaftig, was ehrbar, was gerecht, was rein, was liebenswert, was wohllautend, was irgendeine Tugend oder etwas Lobenswertes ist, darauf seid bedacht! Was ihr auch gelernt und empfangen und gehört und an mir gesehen habt, das tut; und der Gott des Friedens wird mit euch sein." Phil 4,2-9</a:t>
            </a:r>
          </a:p>
        </p:txBody>
      </p:sp>
    </p:spTree>
    <p:extLst>
      <p:ext uri="{BB962C8B-B14F-4D97-AF65-F5344CB8AC3E}">
        <p14:creationId xmlns:p14="http://schemas.microsoft.com/office/powerpoint/2010/main" val="45130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192042"/>
            <a:ext cx="11417612" cy="615553"/>
          </a:xfrm>
          <a:prstGeom prst="rect">
            <a:avLst/>
          </a:prstGeom>
          <a:noFill/>
        </p:spPr>
        <p:txBody>
          <a:bodyPr wrap="square" rtlCol="0">
            <a:spAutoFit/>
          </a:bodyPr>
          <a:lstStyle/>
          <a:p>
            <a:pPr lvl="0"/>
            <a:r>
              <a:rPr lang="de-CH" sz="3400" dirty="0"/>
              <a:t>Freude</a:t>
            </a:r>
          </a:p>
        </p:txBody>
      </p:sp>
      <p:sp>
        <p:nvSpPr>
          <p:cNvPr id="4" name="Rechteck 3">
            <a:extLst>
              <a:ext uri="{FF2B5EF4-FFF2-40B4-BE49-F238E27FC236}">
                <a16:creationId xmlns:a16="http://schemas.microsoft.com/office/drawing/2014/main" id="{48FF1B00-2837-429E-BE4E-80D13CB017C7}"/>
              </a:ext>
            </a:extLst>
          </p:cNvPr>
          <p:cNvSpPr/>
          <p:nvPr/>
        </p:nvSpPr>
        <p:spPr>
          <a:xfrm>
            <a:off x="563103" y="717788"/>
            <a:ext cx="11173095" cy="6124754"/>
          </a:xfrm>
          <a:prstGeom prst="rect">
            <a:avLst/>
          </a:prstGeom>
        </p:spPr>
        <p:txBody>
          <a:bodyPr wrap="square">
            <a:spAutoFit/>
          </a:bodyPr>
          <a:lstStyle/>
          <a:p>
            <a:r>
              <a:rPr lang="de-CH" sz="2800" dirty="0"/>
              <a:t>"</a:t>
            </a:r>
            <a:r>
              <a:rPr lang="de-CH" sz="2800" u="sng" dirty="0"/>
              <a:t>Ich ermahne Euodia und ich ermahne Syntyche</a:t>
            </a:r>
            <a:r>
              <a:rPr lang="de-CH" sz="2800" dirty="0"/>
              <a:t>, </a:t>
            </a:r>
            <a:r>
              <a:rPr lang="de-CH" sz="2800" u="sng" dirty="0"/>
              <a:t>eines Sinnes zu sein</a:t>
            </a:r>
            <a:r>
              <a:rPr lang="de-CH" sz="2800" dirty="0"/>
              <a:t> im Herrn. Und ich bitte auch dich, mein treuer Mitknecht, </a:t>
            </a:r>
            <a:r>
              <a:rPr lang="de-CH" sz="2800" u="sng" dirty="0"/>
              <a:t>nimm dich ihrer an</a:t>
            </a:r>
            <a:r>
              <a:rPr lang="de-CH" sz="2800" dirty="0"/>
              <a:t>, die mit mir gekämpft haben für das Evangelium, samt Clemens und meinen übrigen Mitarbeitern, deren Namen im Buch des Lebens sind. Freut euch im Herrn allezeit; abermals sage ich: Freut euch! Eure Sanftmut lasst alle Menschen erfahren! Der Herr ist nahe! Sorgt euch um nichts; sondern in allem lasst durch Gebet und Flehen mit Danksagung eure Anliegen vor Gott kundwerden. Und der Friede Gottes, der allen Verstand übersteigt, wird eure Herzen und eure Gedanken bewahren in Christus Jesus! Im Übrigen, ihr Brüder, alles, was wahrhaftig, was ehrbar, was gerecht, was rein, was liebenswert, was wohllautend, was irgendeine Tugend oder etwas Lobenswertes ist, darauf seid bedacht! Was ihr auch gelernt und empfangen und gehört und an mir gesehen habt, das tut; und der Gott des Friedens wird mit euch sein." Phil 4,2-9</a:t>
            </a:r>
          </a:p>
        </p:txBody>
      </p:sp>
    </p:spTree>
    <p:extLst>
      <p:ext uri="{BB962C8B-B14F-4D97-AF65-F5344CB8AC3E}">
        <p14:creationId xmlns:p14="http://schemas.microsoft.com/office/powerpoint/2010/main" val="1453033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192042"/>
            <a:ext cx="11417612" cy="615553"/>
          </a:xfrm>
          <a:prstGeom prst="rect">
            <a:avLst/>
          </a:prstGeom>
          <a:noFill/>
        </p:spPr>
        <p:txBody>
          <a:bodyPr wrap="square" rtlCol="0">
            <a:spAutoFit/>
          </a:bodyPr>
          <a:lstStyle/>
          <a:p>
            <a:pPr lvl="0"/>
            <a:r>
              <a:rPr lang="de-CH" sz="3400" dirty="0"/>
              <a:t>Freude</a:t>
            </a:r>
          </a:p>
        </p:txBody>
      </p:sp>
      <p:sp>
        <p:nvSpPr>
          <p:cNvPr id="4" name="Rechteck 3">
            <a:extLst>
              <a:ext uri="{FF2B5EF4-FFF2-40B4-BE49-F238E27FC236}">
                <a16:creationId xmlns:a16="http://schemas.microsoft.com/office/drawing/2014/main" id="{48FF1B00-2837-429E-BE4E-80D13CB017C7}"/>
              </a:ext>
            </a:extLst>
          </p:cNvPr>
          <p:cNvSpPr/>
          <p:nvPr/>
        </p:nvSpPr>
        <p:spPr>
          <a:xfrm>
            <a:off x="563103" y="717788"/>
            <a:ext cx="11173095" cy="6124754"/>
          </a:xfrm>
          <a:prstGeom prst="rect">
            <a:avLst/>
          </a:prstGeom>
        </p:spPr>
        <p:txBody>
          <a:bodyPr wrap="square">
            <a:spAutoFit/>
          </a:bodyPr>
          <a:lstStyle/>
          <a:p>
            <a:r>
              <a:rPr lang="de-CH" sz="2800" dirty="0"/>
              <a:t>"</a:t>
            </a:r>
            <a:r>
              <a:rPr lang="de-CH" sz="2800" u="sng" dirty="0"/>
              <a:t>Ich ermahne Euodia und ich ermahne Syntyche</a:t>
            </a:r>
            <a:r>
              <a:rPr lang="de-CH" sz="2800" dirty="0"/>
              <a:t>, </a:t>
            </a:r>
            <a:r>
              <a:rPr lang="de-CH" sz="2800" u="sng" dirty="0"/>
              <a:t>eines Sinnes zu sein</a:t>
            </a:r>
            <a:r>
              <a:rPr lang="de-CH" sz="2800" dirty="0"/>
              <a:t> im Herrn. Und ich bitte auch dich, mein treuer Mitknecht, </a:t>
            </a:r>
            <a:r>
              <a:rPr lang="de-CH" sz="2800" u="sng" dirty="0"/>
              <a:t>nimm dich ihrer an</a:t>
            </a:r>
            <a:r>
              <a:rPr lang="de-CH" sz="2800" dirty="0"/>
              <a:t>, die mit mir gekämpft haben für das Evangelium, samt Clemens und meinen übrigen Mitarbeitern, deren Namen im Buch des Lebens sind. Freut euch im Herrn allezeit; abermals sage ich: Freut euch! </a:t>
            </a:r>
            <a:r>
              <a:rPr lang="de-CH" sz="2800" u="sng" dirty="0"/>
              <a:t>Eure Sanftmut </a:t>
            </a:r>
            <a:r>
              <a:rPr lang="de-CH" sz="2800" dirty="0"/>
              <a:t>lasst alle Menschen erfahren! Der Herr ist nahe! Sorgt euch um nichts; sondern in allem lasst durch Gebet und Flehen mit Danksagung eure Anliegen vor Gott kundwerden. Und der Friede Gottes, der allen Verstand übersteigt, wird eure Herzen und eure Gedanken bewahren in Christus Jesus! Im Übrigen, ihr Brüder, alles, was wahrhaftig, was ehrbar, was gerecht, was rein, was liebenswert, was wohllautend, was irgendeine Tugend oder etwas Lobenswertes ist, darauf seid bedacht! Was ihr auch gelernt und empfangen und gehört und an mir gesehen habt, das tut; und der Gott des Friedens wird mit euch sein." Phil 4,2-9</a:t>
            </a:r>
          </a:p>
        </p:txBody>
      </p:sp>
    </p:spTree>
    <p:extLst>
      <p:ext uri="{BB962C8B-B14F-4D97-AF65-F5344CB8AC3E}">
        <p14:creationId xmlns:p14="http://schemas.microsoft.com/office/powerpoint/2010/main" val="2084874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192042"/>
            <a:ext cx="11417612" cy="615553"/>
          </a:xfrm>
          <a:prstGeom prst="rect">
            <a:avLst/>
          </a:prstGeom>
          <a:noFill/>
        </p:spPr>
        <p:txBody>
          <a:bodyPr wrap="square" rtlCol="0">
            <a:spAutoFit/>
          </a:bodyPr>
          <a:lstStyle/>
          <a:p>
            <a:pPr lvl="0"/>
            <a:r>
              <a:rPr lang="de-CH" sz="3400" dirty="0"/>
              <a:t>Freude</a:t>
            </a:r>
          </a:p>
        </p:txBody>
      </p:sp>
      <p:sp>
        <p:nvSpPr>
          <p:cNvPr id="4" name="Rechteck 3">
            <a:extLst>
              <a:ext uri="{FF2B5EF4-FFF2-40B4-BE49-F238E27FC236}">
                <a16:creationId xmlns:a16="http://schemas.microsoft.com/office/drawing/2014/main" id="{48FF1B00-2837-429E-BE4E-80D13CB017C7}"/>
              </a:ext>
            </a:extLst>
          </p:cNvPr>
          <p:cNvSpPr/>
          <p:nvPr/>
        </p:nvSpPr>
        <p:spPr>
          <a:xfrm>
            <a:off x="563103" y="717788"/>
            <a:ext cx="11173095" cy="6124754"/>
          </a:xfrm>
          <a:prstGeom prst="rect">
            <a:avLst/>
          </a:prstGeom>
        </p:spPr>
        <p:txBody>
          <a:bodyPr wrap="square">
            <a:spAutoFit/>
          </a:bodyPr>
          <a:lstStyle/>
          <a:p>
            <a:r>
              <a:rPr lang="de-CH" sz="2800" dirty="0"/>
              <a:t>"</a:t>
            </a:r>
            <a:r>
              <a:rPr lang="de-CH" sz="2800" u="sng" dirty="0"/>
              <a:t>Ich ermahne Euodia und ich ermahne Syntyche</a:t>
            </a:r>
            <a:r>
              <a:rPr lang="de-CH" sz="2800" dirty="0"/>
              <a:t>, </a:t>
            </a:r>
            <a:r>
              <a:rPr lang="de-CH" sz="2800" u="sng" dirty="0"/>
              <a:t>eines Sinnes zu sein</a:t>
            </a:r>
            <a:r>
              <a:rPr lang="de-CH" sz="2800" dirty="0"/>
              <a:t> im Herrn. Und ich bitte auch dich, mein treuer Mitknecht, </a:t>
            </a:r>
            <a:r>
              <a:rPr lang="de-CH" sz="2800" u="sng" dirty="0"/>
              <a:t>nimm dich ihrer an</a:t>
            </a:r>
            <a:r>
              <a:rPr lang="de-CH" sz="2800" dirty="0"/>
              <a:t>, die mit mir gekämpft haben für das Evangelium, samt Clemens und meinen übrigen Mitarbeitern, deren Namen im Buch des Lebens sind. Freut euch im Herrn allezeit; abermals sage ich: Freut euch! </a:t>
            </a:r>
            <a:r>
              <a:rPr lang="de-CH" sz="2800" u="sng" dirty="0"/>
              <a:t>Eure Sanftmut </a:t>
            </a:r>
            <a:r>
              <a:rPr lang="de-CH" sz="2800" dirty="0"/>
              <a:t>lasst alle Menschen erfahren! Der Herr ist nahe! </a:t>
            </a:r>
            <a:r>
              <a:rPr lang="de-CH" sz="2800" u="sng" dirty="0"/>
              <a:t>Sorgt euch um nichts</a:t>
            </a:r>
            <a:r>
              <a:rPr lang="de-CH" sz="2800" dirty="0"/>
              <a:t>; sondern in allem lasst durch Gebet und Flehen mit Danksagung eure Anliegen vor Gott kundwerden. Und der Friede Gottes, der allen Verstand übersteigt, wird eure Herzen und eure Gedanken bewahren in Christus Jesus! Im Übrigen, ihr Brüder, alles, was wahrhaftig, was ehrbar, was gerecht, was rein, was liebenswert, was wohllautend, was irgendeine Tugend oder etwas Lobenswertes ist, darauf seid bedacht! Was ihr auch gelernt und empfangen und gehört und an mir gesehen habt, das tut; und der Gott des Friedens wird mit euch sein." Phil 4,2-9</a:t>
            </a:r>
          </a:p>
        </p:txBody>
      </p:sp>
    </p:spTree>
    <p:extLst>
      <p:ext uri="{BB962C8B-B14F-4D97-AF65-F5344CB8AC3E}">
        <p14:creationId xmlns:p14="http://schemas.microsoft.com/office/powerpoint/2010/main" val="936719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192042"/>
            <a:ext cx="11417612" cy="615553"/>
          </a:xfrm>
          <a:prstGeom prst="rect">
            <a:avLst/>
          </a:prstGeom>
          <a:noFill/>
        </p:spPr>
        <p:txBody>
          <a:bodyPr wrap="square" rtlCol="0">
            <a:spAutoFit/>
          </a:bodyPr>
          <a:lstStyle/>
          <a:p>
            <a:pPr lvl="0"/>
            <a:r>
              <a:rPr lang="de-CH" sz="3400" dirty="0"/>
              <a:t>Freude</a:t>
            </a:r>
          </a:p>
        </p:txBody>
      </p:sp>
      <p:sp>
        <p:nvSpPr>
          <p:cNvPr id="4" name="Rechteck 3">
            <a:extLst>
              <a:ext uri="{FF2B5EF4-FFF2-40B4-BE49-F238E27FC236}">
                <a16:creationId xmlns:a16="http://schemas.microsoft.com/office/drawing/2014/main" id="{48FF1B00-2837-429E-BE4E-80D13CB017C7}"/>
              </a:ext>
            </a:extLst>
          </p:cNvPr>
          <p:cNvSpPr/>
          <p:nvPr/>
        </p:nvSpPr>
        <p:spPr>
          <a:xfrm>
            <a:off x="563103" y="717788"/>
            <a:ext cx="11173095" cy="6124754"/>
          </a:xfrm>
          <a:prstGeom prst="rect">
            <a:avLst/>
          </a:prstGeom>
        </p:spPr>
        <p:txBody>
          <a:bodyPr wrap="square">
            <a:spAutoFit/>
          </a:bodyPr>
          <a:lstStyle/>
          <a:p>
            <a:r>
              <a:rPr lang="de-CH" sz="2800" dirty="0"/>
              <a:t>"</a:t>
            </a:r>
            <a:r>
              <a:rPr lang="de-CH" sz="2800" u="sng" dirty="0"/>
              <a:t>Ich ermahne Euodia und ich ermahne Syntyche</a:t>
            </a:r>
            <a:r>
              <a:rPr lang="de-CH" sz="2800" dirty="0"/>
              <a:t>, </a:t>
            </a:r>
            <a:r>
              <a:rPr lang="de-CH" sz="2800" u="sng" dirty="0"/>
              <a:t>eines Sinnes zu sein</a:t>
            </a:r>
            <a:r>
              <a:rPr lang="de-CH" sz="2800" dirty="0"/>
              <a:t> im Herrn. Und ich bitte auch dich, mein treuer Mitknecht, </a:t>
            </a:r>
            <a:r>
              <a:rPr lang="de-CH" sz="2800" u="sng" dirty="0"/>
              <a:t>nimm dich ihrer an</a:t>
            </a:r>
            <a:r>
              <a:rPr lang="de-CH" sz="2800" dirty="0"/>
              <a:t>, die mit mir gekämpft haben für das Evangelium, samt Clemens und meinen übrigen Mitarbeitern, deren Namen im Buch des Lebens sind. Freut euch im Herrn allezeit; abermals sage ich: Freut euch! </a:t>
            </a:r>
            <a:r>
              <a:rPr lang="de-CH" sz="2800" u="sng" dirty="0"/>
              <a:t>Eure Sanftmut </a:t>
            </a:r>
            <a:r>
              <a:rPr lang="de-CH" sz="2800" dirty="0"/>
              <a:t>lasst alle Menschen erfahren! Der Herr ist nahe! </a:t>
            </a:r>
            <a:r>
              <a:rPr lang="de-CH" sz="2800" u="sng" dirty="0"/>
              <a:t>Sorgt euch um nichts</a:t>
            </a:r>
            <a:r>
              <a:rPr lang="de-CH" sz="2800" dirty="0"/>
              <a:t>; sondern in allem lasst durch Gebet und Flehen mit Danksagung </a:t>
            </a:r>
            <a:r>
              <a:rPr lang="de-CH" sz="2800" u="sng" dirty="0"/>
              <a:t>eure Anliegen</a:t>
            </a:r>
            <a:r>
              <a:rPr lang="de-CH" sz="2800" dirty="0"/>
              <a:t> vor Gott kundwerden. Und der Friede Gottes, der allen Verstand übersteigt, wird eure Herzen und eure Gedanken bewahren in Christus Jesus! Im Übrigen, ihr Brüder, alles, was wahrhaftig, was ehrbar, was gerecht, was rein, was liebenswert, was wohllautend, was irgendeine Tugend oder etwas Lobenswertes ist, darauf seid bedacht! Was ihr auch gelernt und empfangen und gehört und an mir gesehen habt, das tut; und der Gott des Friedens wird mit euch sein." Phil 4,2-9</a:t>
            </a:r>
          </a:p>
        </p:txBody>
      </p:sp>
    </p:spTree>
    <p:extLst>
      <p:ext uri="{BB962C8B-B14F-4D97-AF65-F5344CB8AC3E}">
        <p14:creationId xmlns:p14="http://schemas.microsoft.com/office/powerpoint/2010/main" val="2457201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192042"/>
            <a:ext cx="11417612" cy="615553"/>
          </a:xfrm>
          <a:prstGeom prst="rect">
            <a:avLst/>
          </a:prstGeom>
          <a:noFill/>
        </p:spPr>
        <p:txBody>
          <a:bodyPr wrap="square" rtlCol="0">
            <a:spAutoFit/>
          </a:bodyPr>
          <a:lstStyle/>
          <a:p>
            <a:pPr lvl="0"/>
            <a:r>
              <a:rPr lang="de-CH" sz="3400" dirty="0"/>
              <a:t>Freude</a:t>
            </a:r>
          </a:p>
        </p:txBody>
      </p:sp>
      <p:sp>
        <p:nvSpPr>
          <p:cNvPr id="4" name="Rechteck 3">
            <a:extLst>
              <a:ext uri="{FF2B5EF4-FFF2-40B4-BE49-F238E27FC236}">
                <a16:creationId xmlns:a16="http://schemas.microsoft.com/office/drawing/2014/main" id="{48FF1B00-2837-429E-BE4E-80D13CB017C7}"/>
              </a:ext>
            </a:extLst>
          </p:cNvPr>
          <p:cNvSpPr/>
          <p:nvPr/>
        </p:nvSpPr>
        <p:spPr>
          <a:xfrm>
            <a:off x="563103" y="717788"/>
            <a:ext cx="11173095" cy="6124754"/>
          </a:xfrm>
          <a:prstGeom prst="rect">
            <a:avLst/>
          </a:prstGeom>
        </p:spPr>
        <p:txBody>
          <a:bodyPr wrap="square">
            <a:spAutoFit/>
          </a:bodyPr>
          <a:lstStyle/>
          <a:p>
            <a:r>
              <a:rPr lang="de-CH" sz="2800" dirty="0"/>
              <a:t>"</a:t>
            </a:r>
            <a:r>
              <a:rPr lang="de-CH" sz="2800" u="sng" dirty="0"/>
              <a:t>Ich ermahne Euodia und ich ermahne Syntyche</a:t>
            </a:r>
            <a:r>
              <a:rPr lang="de-CH" sz="2800" dirty="0"/>
              <a:t>, </a:t>
            </a:r>
            <a:r>
              <a:rPr lang="de-CH" sz="2800" u="sng" dirty="0"/>
              <a:t>eines Sinnes zu sein</a:t>
            </a:r>
            <a:r>
              <a:rPr lang="de-CH" sz="2800" dirty="0"/>
              <a:t> im Herrn. Und ich bitte auch dich, mein treuer Mitknecht, </a:t>
            </a:r>
            <a:r>
              <a:rPr lang="de-CH" sz="2800" u="sng" dirty="0"/>
              <a:t>nimm dich ihrer an</a:t>
            </a:r>
            <a:r>
              <a:rPr lang="de-CH" sz="2800" dirty="0"/>
              <a:t>, die mit mir gekämpft haben für das Evangelium, samt Clemens und meinen übrigen Mitarbeitern, deren Namen im Buch des Lebens sind. Freut euch im Herrn allezeit; abermals sage ich: Freut euch! </a:t>
            </a:r>
            <a:r>
              <a:rPr lang="de-CH" sz="2800" u="sng" dirty="0"/>
              <a:t>Eure Sanftmut </a:t>
            </a:r>
            <a:r>
              <a:rPr lang="de-CH" sz="2800" dirty="0"/>
              <a:t>lasst alle Menschen erfahren! Der Herr ist nahe! </a:t>
            </a:r>
            <a:r>
              <a:rPr lang="de-CH" sz="2800" u="sng" dirty="0"/>
              <a:t>Sorgt euch um nichts</a:t>
            </a:r>
            <a:r>
              <a:rPr lang="de-CH" sz="2800" dirty="0"/>
              <a:t>; sondern in allem lasst durch Gebet und Flehen mit Danksagung </a:t>
            </a:r>
            <a:r>
              <a:rPr lang="de-CH" sz="2800" u="sng" dirty="0"/>
              <a:t>eure Anliegen</a:t>
            </a:r>
            <a:r>
              <a:rPr lang="de-CH" sz="2800" dirty="0"/>
              <a:t> vor Gott kundwerden. Und der </a:t>
            </a:r>
            <a:r>
              <a:rPr lang="de-CH" sz="2800" u="sng" dirty="0"/>
              <a:t>Friede Gottes</a:t>
            </a:r>
            <a:r>
              <a:rPr lang="de-CH" sz="2800" dirty="0"/>
              <a:t>, der allen Verstand übersteigt, wird eure Herzen und eure Gedanken </a:t>
            </a:r>
            <a:r>
              <a:rPr lang="de-CH" sz="2800" u="sng" dirty="0"/>
              <a:t>bewahren</a:t>
            </a:r>
            <a:r>
              <a:rPr lang="de-CH" sz="2800" dirty="0"/>
              <a:t> in Christus Jesus! Im Übrigen, ihr Brüder, alles, was wahrhaftig, was ehrbar, was gerecht, was rein, was liebenswert, was wohllautend, was irgendeine Tugend oder etwas Lobenswertes ist, darauf seid bedacht! Was ihr auch gelernt und empfangen und gehört und an mir gesehen habt, das tut; und der Gott des Friedens wird mit euch sein." Phil 4,2-9</a:t>
            </a:r>
          </a:p>
        </p:txBody>
      </p:sp>
    </p:spTree>
    <p:extLst>
      <p:ext uri="{BB962C8B-B14F-4D97-AF65-F5344CB8AC3E}">
        <p14:creationId xmlns:p14="http://schemas.microsoft.com/office/powerpoint/2010/main" val="1290752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192042"/>
            <a:ext cx="11417612" cy="615553"/>
          </a:xfrm>
          <a:prstGeom prst="rect">
            <a:avLst/>
          </a:prstGeom>
          <a:noFill/>
        </p:spPr>
        <p:txBody>
          <a:bodyPr wrap="square" rtlCol="0">
            <a:spAutoFit/>
          </a:bodyPr>
          <a:lstStyle/>
          <a:p>
            <a:pPr lvl="0"/>
            <a:r>
              <a:rPr lang="de-CH" sz="3400" dirty="0"/>
              <a:t>Freude</a:t>
            </a:r>
          </a:p>
        </p:txBody>
      </p:sp>
      <p:sp>
        <p:nvSpPr>
          <p:cNvPr id="4" name="Rechteck 3">
            <a:extLst>
              <a:ext uri="{FF2B5EF4-FFF2-40B4-BE49-F238E27FC236}">
                <a16:creationId xmlns:a16="http://schemas.microsoft.com/office/drawing/2014/main" id="{48FF1B00-2837-429E-BE4E-80D13CB017C7}"/>
              </a:ext>
            </a:extLst>
          </p:cNvPr>
          <p:cNvSpPr/>
          <p:nvPr/>
        </p:nvSpPr>
        <p:spPr>
          <a:xfrm>
            <a:off x="563103" y="717788"/>
            <a:ext cx="11173095" cy="6124754"/>
          </a:xfrm>
          <a:prstGeom prst="rect">
            <a:avLst/>
          </a:prstGeom>
        </p:spPr>
        <p:txBody>
          <a:bodyPr wrap="square">
            <a:spAutoFit/>
          </a:bodyPr>
          <a:lstStyle/>
          <a:p>
            <a:r>
              <a:rPr lang="de-CH" sz="2800" dirty="0"/>
              <a:t>"</a:t>
            </a:r>
            <a:r>
              <a:rPr lang="de-CH" sz="2800" u="sng" dirty="0"/>
              <a:t>Ich ermahne Euodia und ich ermahne Syntyche</a:t>
            </a:r>
            <a:r>
              <a:rPr lang="de-CH" sz="2800" dirty="0"/>
              <a:t>, </a:t>
            </a:r>
            <a:r>
              <a:rPr lang="de-CH" sz="2800" u="sng" dirty="0"/>
              <a:t>eines Sinnes zu sein</a:t>
            </a:r>
            <a:r>
              <a:rPr lang="de-CH" sz="2800" dirty="0"/>
              <a:t> im Herrn. Und ich bitte auch dich, mein treuer Mitknecht, </a:t>
            </a:r>
            <a:r>
              <a:rPr lang="de-CH" sz="2800" u="sng" dirty="0"/>
              <a:t>nimm dich ihrer an</a:t>
            </a:r>
            <a:r>
              <a:rPr lang="de-CH" sz="2800" dirty="0"/>
              <a:t>, die mit mir gekämpft haben für das Evangelium, samt Clemens und meinen übrigen Mitarbeitern, deren Namen im Buch des Lebens sind. Freut euch im Herrn allezeit; abermals sage ich: Freut euch! </a:t>
            </a:r>
            <a:r>
              <a:rPr lang="de-CH" sz="2800" u="sng" dirty="0"/>
              <a:t>Eure Sanftmut </a:t>
            </a:r>
            <a:r>
              <a:rPr lang="de-CH" sz="2800" dirty="0"/>
              <a:t>lasst alle Menschen erfahren! Der Herr ist nahe! </a:t>
            </a:r>
            <a:r>
              <a:rPr lang="de-CH" sz="2800" u="sng" dirty="0"/>
              <a:t>Sorgt euch um nichts</a:t>
            </a:r>
            <a:r>
              <a:rPr lang="de-CH" sz="2800" dirty="0"/>
              <a:t>; sondern in allem lasst durch Gebet und Flehen mit Danksagung </a:t>
            </a:r>
            <a:r>
              <a:rPr lang="de-CH" sz="2800" u="sng" dirty="0"/>
              <a:t>eure Anliegen</a:t>
            </a:r>
            <a:r>
              <a:rPr lang="de-CH" sz="2800" dirty="0"/>
              <a:t> vor Gott kundwerden. Und der </a:t>
            </a:r>
            <a:r>
              <a:rPr lang="de-CH" sz="2800" u="sng" dirty="0"/>
              <a:t>Friede Gottes</a:t>
            </a:r>
            <a:r>
              <a:rPr lang="de-CH" sz="2800" dirty="0"/>
              <a:t>, der allen Verstand übersteigt, wird eure Herzen und eure Gedanken </a:t>
            </a:r>
            <a:r>
              <a:rPr lang="de-CH" sz="2800" u="sng" dirty="0"/>
              <a:t>bewahren</a:t>
            </a:r>
            <a:r>
              <a:rPr lang="de-CH" sz="2800" dirty="0"/>
              <a:t> in Christus Jesus! Im Übrigen, ihr Brüder, alles, was wahrhaftig, was ehrbar, was gerecht, was rein, was liebenswert, was wohllautend, was irgendeine Tugend oder etwas Lobenswertes ist, </a:t>
            </a:r>
            <a:r>
              <a:rPr lang="de-CH" sz="2800" u="sng" dirty="0"/>
              <a:t>darauf seid bedacht</a:t>
            </a:r>
            <a:r>
              <a:rPr lang="de-CH" sz="2800" dirty="0"/>
              <a:t>! Was ihr auch gelernt und empfangen und gehört und an mir gesehen habt, das tut; und der Gott des Friedens wird mit euch sein." Phil 4,2-9</a:t>
            </a:r>
          </a:p>
        </p:txBody>
      </p:sp>
    </p:spTree>
    <p:extLst>
      <p:ext uri="{BB962C8B-B14F-4D97-AF65-F5344CB8AC3E}">
        <p14:creationId xmlns:p14="http://schemas.microsoft.com/office/powerpoint/2010/main" val="1863616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192042"/>
            <a:ext cx="11417612" cy="615553"/>
          </a:xfrm>
          <a:prstGeom prst="rect">
            <a:avLst/>
          </a:prstGeom>
          <a:noFill/>
        </p:spPr>
        <p:txBody>
          <a:bodyPr wrap="square" rtlCol="0">
            <a:spAutoFit/>
          </a:bodyPr>
          <a:lstStyle/>
          <a:p>
            <a:pPr lvl="0"/>
            <a:r>
              <a:rPr lang="de-CH" sz="3400" dirty="0"/>
              <a:t>Freude</a:t>
            </a:r>
          </a:p>
        </p:txBody>
      </p:sp>
      <p:sp>
        <p:nvSpPr>
          <p:cNvPr id="4" name="Rechteck 3">
            <a:extLst>
              <a:ext uri="{FF2B5EF4-FFF2-40B4-BE49-F238E27FC236}">
                <a16:creationId xmlns:a16="http://schemas.microsoft.com/office/drawing/2014/main" id="{48FF1B00-2837-429E-BE4E-80D13CB017C7}"/>
              </a:ext>
            </a:extLst>
          </p:cNvPr>
          <p:cNvSpPr/>
          <p:nvPr/>
        </p:nvSpPr>
        <p:spPr>
          <a:xfrm>
            <a:off x="563103" y="717788"/>
            <a:ext cx="11173095" cy="6124754"/>
          </a:xfrm>
          <a:prstGeom prst="rect">
            <a:avLst/>
          </a:prstGeom>
        </p:spPr>
        <p:txBody>
          <a:bodyPr wrap="square">
            <a:spAutoFit/>
          </a:bodyPr>
          <a:lstStyle/>
          <a:p>
            <a:r>
              <a:rPr lang="de-CH" sz="2800" dirty="0"/>
              <a:t>"</a:t>
            </a:r>
            <a:r>
              <a:rPr lang="de-CH" sz="2800" u="sng" dirty="0"/>
              <a:t>Ich ermahne Euodia und ich ermahne Syntyche</a:t>
            </a:r>
            <a:r>
              <a:rPr lang="de-CH" sz="2800" dirty="0"/>
              <a:t>, </a:t>
            </a:r>
            <a:r>
              <a:rPr lang="de-CH" sz="2800" u="sng" dirty="0"/>
              <a:t>eines Sinnes zu sein</a:t>
            </a:r>
            <a:r>
              <a:rPr lang="de-CH" sz="2800" dirty="0"/>
              <a:t> im Herrn. Und ich bitte auch dich, mein treuer Mitknecht, </a:t>
            </a:r>
            <a:r>
              <a:rPr lang="de-CH" sz="2800" u="sng" dirty="0"/>
              <a:t>nimm dich ihrer an</a:t>
            </a:r>
            <a:r>
              <a:rPr lang="de-CH" sz="2800" dirty="0"/>
              <a:t>, die mit mir gekämpft haben für das Evangelium, samt Clemens und meinen übrigen Mitarbeitern, deren Namen im Buch des Lebens sind. Freut euch im Herrn allezeit; abermals sage ich: Freut euch! </a:t>
            </a:r>
            <a:r>
              <a:rPr lang="de-CH" sz="2800" u="sng" dirty="0"/>
              <a:t>Eure Sanftmut </a:t>
            </a:r>
            <a:r>
              <a:rPr lang="de-CH" sz="2800" dirty="0"/>
              <a:t>lasst alle Menschen erfahren! Der Herr ist nahe! </a:t>
            </a:r>
            <a:r>
              <a:rPr lang="de-CH" sz="2800" u="sng" dirty="0"/>
              <a:t>Sorgt euch um nichts</a:t>
            </a:r>
            <a:r>
              <a:rPr lang="de-CH" sz="2800" dirty="0"/>
              <a:t>; sondern in allem lasst durch Gebet und Flehen mit Danksagung </a:t>
            </a:r>
            <a:r>
              <a:rPr lang="de-CH" sz="2800" u="sng" dirty="0"/>
              <a:t>eure Anliegen</a:t>
            </a:r>
            <a:r>
              <a:rPr lang="de-CH" sz="2800" dirty="0"/>
              <a:t> vor Gott kundwerden. Und der </a:t>
            </a:r>
            <a:r>
              <a:rPr lang="de-CH" sz="2800" u="sng" dirty="0"/>
              <a:t>Friede Gottes</a:t>
            </a:r>
            <a:r>
              <a:rPr lang="de-CH" sz="2800" dirty="0"/>
              <a:t>, der allen Verstand übersteigt, wird eure Herzen und eure Gedanken </a:t>
            </a:r>
            <a:r>
              <a:rPr lang="de-CH" sz="2800" u="sng" dirty="0"/>
              <a:t>bewahren</a:t>
            </a:r>
            <a:r>
              <a:rPr lang="de-CH" sz="2800" dirty="0"/>
              <a:t> in Christus Jesus! Im Übrigen, ihr Brüder, alles, was wahrhaftig, was ehrbar, was gerecht, was rein, was liebenswert, was wohllautend, was irgendeine Tugend oder etwas Lobenswertes ist, </a:t>
            </a:r>
            <a:r>
              <a:rPr lang="de-CH" sz="2800" u="sng" dirty="0"/>
              <a:t>darauf seid bedacht</a:t>
            </a:r>
            <a:r>
              <a:rPr lang="de-CH" sz="2800" dirty="0"/>
              <a:t>! Was ihr auch gelernt und empfangen und gehört und </a:t>
            </a:r>
            <a:r>
              <a:rPr lang="de-CH" sz="2800" u="sng" dirty="0"/>
              <a:t>an mir gesehen habt</a:t>
            </a:r>
            <a:r>
              <a:rPr lang="de-CH" sz="2800" dirty="0"/>
              <a:t>, das tut; und der Gott des Friedens wird mit euch sein." Phil 4,2-9</a:t>
            </a:r>
          </a:p>
        </p:txBody>
      </p:sp>
    </p:spTree>
    <p:extLst>
      <p:ext uri="{BB962C8B-B14F-4D97-AF65-F5344CB8AC3E}">
        <p14:creationId xmlns:p14="http://schemas.microsoft.com/office/powerpoint/2010/main" val="3665190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192042"/>
            <a:ext cx="11417612" cy="615553"/>
          </a:xfrm>
          <a:prstGeom prst="rect">
            <a:avLst/>
          </a:prstGeom>
          <a:noFill/>
        </p:spPr>
        <p:txBody>
          <a:bodyPr wrap="square" rtlCol="0">
            <a:spAutoFit/>
          </a:bodyPr>
          <a:lstStyle/>
          <a:p>
            <a:pPr lvl="0"/>
            <a:r>
              <a:rPr lang="de-CH" sz="3400" dirty="0"/>
              <a:t>Freude</a:t>
            </a:r>
          </a:p>
        </p:txBody>
      </p:sp>
      <p:sp>
        <p:nvSpPr>
          <p:cNvPr id="4" name="Rechteck 3">
            <a:extLst>
              <a:ext uri="{FF2B5EF4-FFF2-40B4-BE49-F238E27FC236}">
                <a16:creationId xmlns:a16="http://schemas.microsoft.com/office/drawing/2014/main" id="{48FF1B00-2837-429E-BE4E-80D13CB017C7}"/>
              </a:ext>
            </a:extLst>
          </p:cNvPr>
          <p:cNvSpPr/>
          <p:nvPr/>
        </p:nvSpPr>
        <p:spPr>
          <a:xfrm>
            <a:off x="563103" y="717788"/>
            <a:ext cx="11173095" cy="6124754"/>
          </a:xfrm>
          <a:prstGeom prst="rect">
            <a:avLst/>
          </a:prstGeom>
        </p:spPr>
        <p:txBody>
          <a:bodyPr wrap="square">
            <a:spAutoFit/>
          </a:bodyPr>
          <a:lstStyle/>
          <a:p>
            <a:r>
              <a:rPr lang="de-CH" sz="2800" dirty="0"/>
              <a:t>"</a:t>
            </a:r>
            <a:r>
              <a:rPr lang="de-CH" sz="2800" u="sng" dirty="0"/>
              <a:t>Ich ermahne Euodia und ich ermahne Syntyche</a:t>
            </a:r>
            <a:r>
              <a:rPr lang="de-CH" sz="2800" dirty="0"/>
              <a:t>, </a:t>
            </a:r>
            <a:r>
              <a:rPr lang="de-CH" sz="2800" u="sng" dirty="0"/>
              <a:t>eines Sinnes zu sein</a:t>
            </a:r>
            <a:r>
              <a:rPr lang="de-CH" sz="2800" dirty="0"/>
              <a:t> im Herrn. Und ich bitte auch dich, mein treuer Mitknecht, </a:t>
            </a:r>
            <a:r>
              <a:rPr lang="de-CH" sz="2800" u="sng" dirty="0"/>
              <a:t>nimm dich ihrer an</a:t>
            </a:r>
            <a:r>
              <a:rPr lang="de-CH" sz="2800" dirty="0"/>
              <a:t>, die mit mir gekämpft haben für das Evangelium, samt Clemens und meinen übrigen Mitarbeitern, deren Namen im Buch des Lebens sind. </a:t>
            </a:r>
            <a:r>
              <a:rPr lang="de-CH" sz="2800" dirty="0">
                <a:highlight>
                  <a:srgbClr val="FFFF00"/>
                </a:highlight>
              </a:rPr>
              <a:t>Freut euch im Herrn allezeit; abermals sage ich: Freut euch!</a:t>
            </a:r>
            <a:r>
              <a:rPr lang="de-CH" sz="2800" dirty="0"/>
              <a:t> </a:t>
            </a:r>
            <a:r>
              <a:rPr lang="de-CH" sz="2800" u="sng" dirty="0"/>
              <a:t>Eure Sanftmut </a:t>
            </a:r>
            <a:r>
              <a:rPr lang="de-CH" sz="2800" dirty="0"/>
              <a:t>lasst alle Menschen erfahren! Der Herr ist nahe! </a:t>
            </a:r>
            <a:r>
              <a:rPr lang="de-CH" sz="2800" u="sng" dirty="0"/>
              <a:t>Sorgt euch um nichts</a:t>
            </a:r>
            <a:r>
              <a:rPr lang="de-CH" sz="2800" dirty="0"/>
              <a:t>; sondern in allem lasst durch Gebet und Flehen mit Danksagung </a:t>
            </a:r>
            <a:r>
              <a:rPr lang="de-CH" sz="2800" u="sng" dirty="0"/>
              <a:t>eure Anliegen</a:t>
            </a:r>
            <a:r>
              <a:rPr lang="de-CH" sz="2800" dirty="0"/>
              <a:t> vor Gott kundwerden. Und der </a:t>
            </a:r>
            <a:r>
              <a:rPr lang="de-CH" sz="2800" u="sng" dirty="0"/>
              <a:t>Friede Gottes</a:t>
            </a:r>
            <a:r>
              <a:rPr lang="de-CH" sz="2800" dirty="0"/>
              <a:t>, der allen Verstand übersteigt, wird eure Herzen und eure Gedanken </a:t>
            </a:r>
            <a:r>
              <a:rPr lang="de-CH" sz="2800" u="sng" dirty="0"/>
              <a:t>bewahren</a:t>
            </a:r>
            <a:r>
              <a:rPr lang="de-CH" sz="2800" dirty="0"/>
              <a:t> in Christus Jesus! Im Übrigen, ihr Brüder, alles, was wahrhaftig, was ehrbar, was gerecht, was rein, was liebenswert, was wohllautend, was irgendeine Tugend oder etwas Lobenswertes ist, </a:t>
            </a:r>
            <a:r>
              <a:rPr lang="de-CH" sz="2800" u="sng" dirty="0"/>
              <a:t>darauf seid bedacht</a:t>
            </a:r>
            <a:r>
              <a:rPr lang="de-CH" sz="2800" dirty="0"/>
              <a:t>! Was ihr auch gelernt und empfangen und gehört und </a:t>
            </a:r>
            <a:r>
              <a:rPr lang="de-CH" sz="2800" u="sng" dirty="0"/>
              <a:t>an mir gesehen habt</a:t>
            </a:r>
            <a:r>
              <a:rPr lang="de-CH" sz="2800" dirty="0"/>
              <a:t>, das tut; und der Gott des Friedens wird mit euch sein." Phil 4,2-9</a:t>
            </a:r>
          </a:p>
        </p:txBody>
      </p:sp>
    </p:spTree>
    <p:extLst>
      <p:ext uri="{BB962C8B-B14F-4D97-AF65-F5344CB8AC3E}">
        <p14:creationId xmlns:p14="http://schemas.microsoft.com/office/powerpoint/2010/main" val="2091423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853273" y="4855618"/>
            <a:ext cx="4485460" cy="938719"/>
          </a:xfrm>
          <a:prstGeom prst="rect">
            <a:avLst/>
          </a:prstGeom>
          <a:noFill/>
        </p:spPr>
        <p:txBody>
          <a:bodyPr wrap="none" rtlCol="0">
            <a:spAutoFit/>
          </a:bodyPr>
          <a:lstStyle/>
          <a:p>
            <a:pPr algn="ctr"/>
            <a:r>
              <a:rPr lang="de-CH" sz="5500" b="1" dirty="0"/>
              <a:t>Philipper Teil 1</a:t>
            </a:r>
          </a:p>
        </p:txBody>
      </p:sp>
    </p:spTree>
    <p:extLst>
      <p:ext uri="{BB962C8B-B14F-4D97-AF65-F5344CB8AC3E}">
        <p14:creationId xmlns:p14="http://schemas.microsoft.com/office/powerpoint/2010/main" val="333152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977891"/>
            <a:ext cx="11417612" cy="2185214"/>
          </a:xfrm>
          <a:prstGeom prst="rect">
            <a:avLst/>
          </a:prstGeom>
          <a:noFill/>
        </p:spPr>
        <p:txBody>
          <a:bodyPr wrap="square" rtlCol="0">
            <a:spAutoFit/>
          </a:bodyPr>
          <a:lstStyle/>
          <a:p>
            <a:pPr lvl="0"/>
            <a:r>
              <a:rPr lang="de-CH" sz="3400" dirty="0"/>
              <a:t>Verfasser</a:t>
            </a:r>
          </a:p>
          <a:p>
            <a:pPr lvl="0"/>
            <a:endParaRPr lang="de-DE" sz="2800" dirty="0"/>
          </a:p>
          <a:p>
            <a:r>
              <a:rPr lang="de-CH" sz="2800" dirty="0"/>
              <a:t>"Paulus und Timotheus, Knechte Jesu Christi, an alle Heiligen in Christus Jesus, die in Philippi sind, samt den Aufsehern und Diakonen:" Phil 1,1</a:t>
            </a:r>
          </a:p>
          <a:p>
            <a:endParaRPr lang="de-CH" dirty="0"/>
          </a:p>
        </p:txBody>
      </p:sp>
    </p:spTree>
    <p:extLst>
      <p:ext uri="{BB962C8B-B14F-4D97-AF65-F5344CB8AC3E}">
        <p14:creationId xmlns:p14="http://schemas.microsoft.com/office/powerpoint/2010/main" val="305089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977891"/>
            <a:ext cx="11417612" cy="5786199"/>
          </a:xfrm>
          <a:prstGeom prst="rect">
            <a:avLst/>
          </a:prstGeom>
          <a:noFill/>
        </p:spPr>
        <p:txBody>
          <a:bodyPr wrap="square" rtlCol="0">
            <a:spAutoFit/>
          </a:bodyPr>
          <a:lstStyle/>
          <a:p>
            <a:pPr lvl="0"/>
            <a:r>
              <a:rPr lang="de-CH" sz="3400" dirty="0"/>
              <a:t>Die Stadt Philippi</a:t>
            </a:r>
          </a:p>
          <a:p>
            <a:pPr lvl="0"/>
            <a:endParaRPr lang="de-DE" sz="2800" dirty="0"/>
          </a:p>
          <a:p>
            <a:pPr marL="457200" indent="-457200">
              <a:buFontTx/>
              <a:buChar char="-"/>
            </a:pPr>
            <a:r>
              <a:rPr lang="de-DE" sz="2800" dirty="0"/>
              <a:t>U</a:t>
            </a:r>
            <a:r>
              <a:rPr lang="de-CH" sz="2800" dirty="0"/>
              <a:t>rsprünglich hiess die Stadt Daton oder Datos.</a:t>
            </a:r>
          </a:p>
          <a:p>
            <a:pPr marL="457200" indent="-457200">
              <a:buFontTx/>
              <a:buChar char="-"/>
            </a:pPr>
            <a:r>
              <a:rPr lang="de-DE" sz="2800" dirty="0"/>
              <a:t>3</a:t>
            </a:r>
            <a:r>
              <a:rPr lang="de-CH" sz="2800" dirty="0"/>
              <a:t>60 v.Ch. nahmen griechische Kolonisten die Stadt ein und gaben ihr den Namen Krenides (Brunnen).</a:t>
            </a:r>
          </a:p>
          <a:p>
            <a:pPr marL="457200" indent="-457200">
              <a:buFontTx/>
              <a:buChar char="-"/>
            </a:pPr>
            <a:r>
              <a:rPr lang="de-CH" sz="2800" dirty="0"/>
              <a:t>356 v.Ch. besetzte König Philipp II, Vater von Alexander dem Grossen, die Stadt und machte eine Militärstadt daraus. </a:t>
            </a:r>
          </a:p>
          <a:p>
            <a:pPr marL="457200" indent="-457200">
              <a:buFontTx/>
              <a:buChar char="-"/>
            </a:pPr>
            <a:r>
              <a:rPr lang="de-DE" sz="2800" dirty="0"/>
              <a:t>146 v.Ch. besetzten die Römer das ganze Gebiet und richteten die römische Provinz Macedonia ein. </a:t>
            </a:r>
          </a:p>
          <a:p>
            <a:pPr marL="457200" indent="-457200">
              <a:buFontTx/>
              <a:buChar char="-"/>
            </a:pPr>
            <a:r>
              <a:rPr lang="de-DE" sz="2800" dirty="0"/>
              <a:t>42 v.Ch. war die bedeutende Schlacht um Philippi zwischen </a:t>
            </a:r>
            <a:r>
              <a:rPr lang="de-CH" sz="2800" dirty="0"/>
              <a:t>Antonius und Oktavian (dem späteren Kaiser Augustus) welche die Schlacht gewannen, und den Truppen des Brutus und Cassius.</a:t>
            </a:r>
          </a:p>
          <a:p>
            <a:pPr marL="457200" indent="-457200">
              <a:buFontTx/>
              <a:buChar char="-"/>
            </a:pPr>
            <a:endParaRPr lang="de-CH" sz="2800" dirty="0"/>
          </a:p>
        </p:txBody>
      </p:sp>
    </p:spTree>
    <p:extLst>
      <p:ext uri="{BB962C8B-B14F-4D97-AF65-F5344CB8AC3E}">
        <p14:creationId xmlns:p14="http://schemas.microsoft.com/office/powerpoint/2010/main" val="9514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ILIPPI - Die größte archäologische Stätte der römischen und ...">
            <a:extLst>
              <a:ext uri="{FF2B5EF4-FFF2-40B4-BE49-F238E27FC236}">
                <a16:creationId xmlns:a16="http://schemas.microsoft.com/office/drawing/2014/main" id="{4F47CFB6-B705-4F08-AC26-63E529E50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04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ilippi - nekis101s Webseite!">
            <a:extLst>
              <a:ext uri="{FF2B5EF4-FFF2-40B4-BE49-F238E27FC236}">
                <a16:creationId xmlns:a16="http://schemas.microsoft.com/office/drawing/2014/main" id="{079CA81B-7B0C-4A4D-9A90-730BF16B5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772" y="460723"/>
            <a:ext cx="8089750" cy="607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194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977891"/>
            <a:ext cx="11417612" cy="4924425"/>
          </a:xfrm>
          <a:prstGeom prst="rect">
            <a:avLst/>
          </a:prstGeom>
          <a:noFill/>
        </p:spPr>
        <p:txBody>
          <a:bodyPr wrap="square" rtlCol="0">
            <a:spAutoFit/>
          </a:bodyPr>
          <a:lstStyle/>
          <a:p>
            <a:pPr lvl="0"/>
            <a:r>
              <a:rPr lang="de-CH" sz="3400" dirty="0"/>
              <a:t>Die Stadt Philippi</a:t>
            </a:r>
          </a:p>
          <a:p>
            <a:pPr lvl="0"/>
            <a:endParaRPr lang="de-DE" sz="2800" dirty="0"/>
          </a:p>
          <a:p>
            <a:r>
              <a:rPr lang="de-CH" sz="2800" dirty="0"/>
              <a:t>In der Siedlung Philippi wohnten zwei Gruppen von Menschen:</a:t>
            </a:r>
          </a:p>
          <a:p>
            <a:endParaRPr lang="de-CH" sz="2800" dirty="0"/>
          </a:p>
          <a:p>
            <a:pPr marL="514350" lvl="0" indent="-514350">
              <a:buFont typeface="+mj-lt"/>
              <a:buAutoNum type="arabicPeriod"/>
            </a:pPr>
            <a:r>
              <a:rPr lang="de-CH" sz="2800" dirty="0"/>
              <a:t>Römische Bürger aus Italien, die die Stadt ausbauen sollten, und</a:t>
            </a:r>
          </a:p>
          <a:p>
            <a:pPr marL="514350" lvl="0" indent="-514350">
              <a:buFont typeface="+mj-lt"/>
              <a:buAutoNum type="arabicPeriod"/>
            </a:pPr>
            <a:endParaRPr lang="de-CH" sz="2800" dirty="0"/>
          </a:p>
          <a:p>
            <a:pPr marL="514350" lvl="0" indent="-514350">
              <a:buFont typeface="+mj-lt"/>
              <a:buAutoNum type="arabicPeriod"/>
            </a:pPr>
            <a:r>
              <a:rPr lang="de-CH" sz="2800" dirty="0"/>
              <a:t>Römische Bürger aus der Provinz, so wie Paulus und Silas, mit denselben Rechten wie Punkt 1. Sie durften nicht gegeisselt und nicht ohne Urteil eingesperrt werden (Apg 16,37-39; 22,25). Ausserdem hatten sie das Recht, sich auf den Kaiser zu berufen (Apg 25,11-27; 26,32).</a:t>
            </a:r>
          </a:p>
          <a:p>
            <a:endParaRPr lang="de-CH" sz="2800" dirty="0"/>
          </a:p>
        </p:txBody>
      </p:sp>
    </p:spTree>
    <p:extLst>
      <p:ext uri="{BB962C8B-B14F-4D97-AF65-F5344CB8AC3E}">
        <p14:creationId xmlns:p14="http://schemas.microsoft.com/office/powerpoint/2010/main" val="62549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3990</Words>
  <Application>Microsoft Office PowerPoint</Application>
  <PresentationFormat>Breitbild</PresentationFormat>
  <Paragraphs>309</Paragraphs>
  <Slides>49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49</vt:i4>
      </vt:variant>
    </vt:vector>
  </HeadingPairs>
  <TitlesOfParts>
    <vt:vector size="55" baseType="lpstr">
      <vt:lpstr>Arial</vt:lpstr>
      <vt:lpstr>Calibri</vt:lpstr>
      <vt:lpstr>Calibri Light</vt:lpstr>
      <vt:lpstr>Times New Roman</vt:lpstr>
      <vt:lpstr>Trebuchet MS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lastModifiedBy>Mätthu</cp:lastModifiedBy>
  <cp:revision>12</cp:revision>
  <dcterms:created xsi:type="dcterms:W3CDTF">2020-08-03T12:28:22Z</dcterms:created>
  <dcterms:modified xsi:type="dcterms:W3CDTF">2020-08-31T17:10:04Z</dcterms:modified>
</cp:coreProperties>
</file>