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653" r:id="rId2"/>
    <p:sldId id="659" r:id="rId3"/>
    <p:sldId id="662" r:id="rId4"/>
    <p:sldId id="665" r:id="rId5"/>
    <p:sldId id="663" r:id="rId6"/>
    <p:sldId id="673" r:id="rId7"/>
    <p:sldId id="674" r:id="rId8"/>
    <p:sldId id="664" r:id="rId9"/>
    <p:sldId id="666" r:id="rId10"/>
    <p:sldId id="678" r:id="rId11"/>
    <p:sldId id="667" r:id="rId12"/>
    <p:sldId id="668" r:id="rId13"/>
    <p:sldId id="675" r:id="rId14"/>
    <p:sldId id="669" r:id="rId15"/>
    <p:sldId id="670" r:id="rId16"/>
    <p:sldId id="671" r:id="rId17"/>
    <p:sldId id="672" r:id="rId18"/>
    <p:sldId id="677" r:id="rId19"/>
    <p:sldId id="654" r:id="rId20"/>
  </p:sldIdLst>
  <p:sldSz cx="12192000" cy="6858000"/>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FF5050"/>
    <a:srgbClr val="FF9966"/>
    <a:srgbClr val="385723"/>
    <a:srgbClr val="548235"/>
    <a:srgbClr val="C5E0B4"/>
    <a:srgbClr val="996600"/>
    <a:srgbClr val="CC0066"/>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autoAdjust="0"/>
  </p:normalViewPr>
  <p:slideViewPr>
    <p:cSldViewPr snapToGrid="0">
      <p:cViewPr varScale="1">
        <p:scale>
          <a:sx n="109" d="100"/>
          <a:sy n="109" d="100"/>
        </p:scale>
        <p:origin x="612" y="132"/>
      </p:cViewPr>
      <p:guideLst>
        <p:guide orient="horz" pos="2160"/>
        <p:guide pos="3840"/>
      </p:guideLst>
    </p:cSldViewPr>
  </p:slideViewPr>
  <p:outlineViewPr>
    <p:cViewPr>
      <p:scale>
        <a:sx n="33" d="100"/>
        <a:sy n="33" d="100"/>
      </p:scale>
      <p:origin x="0" y="2898"/>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10.03.2022</a:t>
            </a:fld>
            <a:endParaRPr lang="de-CH" dirty="0"/>
          </a:p>
        </p:txBody>
      </p:sp>
      <p:sp>
        <p:nvSpPr>
          <p:cNvPr id="5" name="Fußzeilenplatzhalter 4">
            <a:extLst>
              <a:ext uri="{FF2B5EF4-FFF2-40B4-BE49-F238E27FC236}">
                <a16:creationId xmlns:a16="http://schemas.microsoft.com/office/drawing/2014/main" id="{2E05BB20-5DCD-4760-9D5E-988C0503BB5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01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10.03.2022</a:t>
            </a:fld>
            <a:endParaRPr lang="de-CH" dirty="0"/>
          </a:p>
        </p:txBody>
      </p:sp>
      <p:sp>
        <p:nvSpPr>
          <p:cNvPr id="5" name="Fußzeilenplatzhalter 4">
            <a:extLst>
              <a:ext uri="{FF2B5EF4-FFF2-40B4-BE49-F238E27FC236}">
                <a16:creationId xmlns:a16="http://schemas.microsoft.com/office/drawing/2014/main" id="{F6542659-DAC6-4426-B04C-9806088DA22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7336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10.03.2022</a:t>
            </a:fld>
            <a:endParaRPr lang="de-CH" dirty="0"/>
          </a:p>
        </p:txBody>
      </p:sp>
      <p:sp>
        <p:nvSpPr>
          <p:cNvPr id="5" name="Fußzeilenplatzhalter 4">
            <a:extLst>
              <a:ext uri="{FF2B5EF4-FFF2-40B4-BE49-F238E27FC236}">
                <a16:creationId xmlns:a16="http://schemas.microsoft.com/office/drawing/2014/main" id="{48B2E89A-CF8F-4D6D-AF35-EB171072BA42}"/>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36950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10.03.2022</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dirty="0"/>
          </a:p>
        </p:txBody>
      </p:sp>
    </p:spTree>
    <p:extLst>
      <p:ext uri="{BB962C8B-B14F-4D97-AF65-F5344CB8AC3E}">
        <p14:creationId xmlns:p14="http://schemas.microsoft.com/office/powerpoint/2010/main" val="20973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10.03.2022</a:t>
            </a:fld>
            <a:endParaRPr lang="de-CH" dirty="0"/>
          </a:p>
        </p:txBody>
      </p:sp>
      <p:sp>
        <p:nvSpPr>
          <p:cNvPr id="5" name="Fußzeilenplatzhalter 4">
            <a:extLst>
              <a:ext uri="{FF2B5EF4-FFF2-40B4-BE49-F238E27FC236}">
                <a16:creationId xmlns:a16="http://schemas.microsoft.com/office/drawing/2014/main" id="{95C59EC5-C91E-46FC-8100-8D0AB9B55B1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1712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10.03.2022</a:t>
            </a:fld>
            <a:endParaRPr lang="de-CH" dirty="0"/>
          </a:p>
        </p:txBody>
      </p:sp>
      <p:sp>
        <p:nvSpPr>
          <p:cNvPr id="5" name="Fußzeilenplatzhalter 4">
            <a:extLst>
              <a:ext uri="{FF2B5EF4-FFF2-40B4-BE49-F238E27FC236}">
                <a16:creationId xmlns:a16="http://schemas.microsoft.com/office/drawing/2014/main" id="{B1C82FC5-7446-4D67-9B17-F0C553B5CB7A}"/>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300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10.03.2022</a:t>
            </a:fld>
            <a:endParaRPr lang="de-CH" dirty="0"/>
          </a:p>
        </p:txBody>
      </p:sp>
      <p:sp>
        <p:nvSpPr>
          <p:cNvPr id="6" name="Fußzeilenplatzhalter 5">
            <a:extLst>
              <a:ext uri="{FF2B5EF4-FFF2-40B4-BE49-F238E27FC236}">
                <a16:creationId xmlns:a16="http://schemas.microsoft.com/office/drawing/2014/main" id="{8811F98A-9D23-49CA-956E-38001D1AF024}"/>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4216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10.03.2022</a:t>
            </a:fld>
            <a:endParaRPr lang="de-CH" dirty="0"/>
          </a:p>
        </p:txBody>
      </p:sp>
      <p:sp>
        <p:nvSpPr>
          <p:cNvPr id="8" name="Fußzeilenplatzhalter 7">
            <a:extLst>
              <a:ext uri="{FF2B5EF4-FFF2-40B4-BE49-F238E27FC236}">
                <a16:creationId xmlns:a16="http://schemas.microsoft.com/office/drawing/2014/main" id="{320B9363-56C1-41C6-9A23-DEA4A69272D3}"/>
              </a:ext>
            </a:extLst>
          </p:cNvPr>
          <p:cNvSpPr>
            <a:spLocks noGrp="1"/>
          </p:cNvSpPr>
          <p:nvPr>
            <p:ph type="ftr" sz="quarter" idx="11"/>
          </p:nvPr>
        </p:nvSpPr>
        <p:spPr/>
        <p:txBody>
          <a:bodyPr/>
          <a:lstStyle/>
          <a:p>
            <a:endParaRPr lang="de-CH" dirty="0"/>
          </a:p>
        </p:txBody>
      </p:sp>
      <p:sp>
        <p:nvSpPr>
          <p:cNvPr id="9" name="Foliennummernplatzhalter 8">
            <a:extLst>
              <a:ext uri="{FF2B5EF4-FFF2-40B4-BE49-F238E27FC236}">
                <a16:creationId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8602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10.03.2022</a:t>
            </a:fld>
            <a:endParaRPr lang="de-CH" dirty="0"/>
          </a:p>
        </p:txBody>
      </p:sp>
      <p:sp>
        <p:nvSpPr>
          <p:cNvPr id="4" name="Fußzeilenplatzhalter 3">
            <a:extLst>
              <a:ext uri="{FF2B5EF4-FFF2-40B4-BE49-F238E27FC236}">
                <a16:creationId xmlns:a16="http://schemas.microsoft.com/office/drawing/2014/main" id="{6F19CFC8-DB1C-4D03-9B72-4747664E3732}"/>
              </a:ext>
            </a:extLst>
          </p:cNvPr>
          <p:cNvSpPr>
            <a:spLocks noGrp="1"/>
          </p:cNvSpPr>
          <p:nvPr>
            <p:ph type="ftr" sz="quarter" idx="11"/>
          </p:nvPr>
        </p:nvSpPr>
        <p:spPr/>
        <p:txBody>
          <a:bodyPr/>
          <a:lstStyle/>
          <a:p>
            <a:endParaRPr lang="de-CH" dirty="0"/>
          </a:p>
        </p:txBody>
      </p:sp>
      <p:sp>
        <p:nvSpPr>
          <p:cNvPr id="5" name="Foliennummernplatzhalter 4">
            <a:extLst>
              <a:ext uri="{FF2B5EF4-FFF2-40B4-BE49-F238E27FC236}">
                <a16:creationId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7142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10.03.2022</a:t>
            </a:fld>
            <a:endParaRPr lang="de-CH" dirty="0"/>
          </a:p>
        </p:txBody>
      </p:sp>
      <p:sp>
        <p:nvSpPr>
          <p:cNvPr id="3" name="Fußzeilenplatzhalter 2">
            <a:extLst>
              <a:ext uri="{FF2B5EF4-FFF2-40B4-BE49-F238E27FC236}">
                <a16:creationId xmlns:a16="http://schemas.microsoft.com/office/drawing/2014/main" id="{8F9EE877-C1C5-4795-8461-AD707E5B4C61}"/>
              </a:ext>
            </a:extLst>
          </p:cNvPr>
          <p:cNvSpPr>
            <a:spLocks noGrp="1"/>
          </p:cNvSpPr>
          <p:nvPr>
            <p:ph type="ftr" sz="quarter" idx="11"/>
          </p:nvPr>
        </p:nvSpPr>
        <p:spPr/>
        <p:txBody>
          <a:bodyPr/>
          <a:lstStyle/>
          <a:p>
            <a:endParaRPr lang="de-CH" dirty="0"/>
          </a:p>
        </p:txBody>
      </p:sp>
      <p:sp>
        <p:nvSpPr>
          <p:cNvPr id="4" name="Foliennummernplatzhalter 3">
            <a:extLst>
              <a:ext uri="{FF2B5EF4-FFF2-40B4-BE49-F238E27FC236}">
                <a16:creationId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654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10.03.2022</a:t>
            </a:fld>
            <a:endParaRPr lang="de-CH" dirty="0"/>
          </a:p>
        </p:txBody>
      </p:sp>
      <p:sp>
        <p:nvSpPr>
          <p:cNvPr id="6" name="Fußzeilenplatzhalter 5">
            <a:extLst>
              <a:ext uri="{FF2B5EF4-FFF2-40B4-BE49-F238E27FC236}">
                <a16:creationId xmlns:a16="http://schemas.microsoft.com/office/drawing/2014/main" id="{BDDF0475-7058-4858-B2E6-5AD06A6440B6}"/>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01069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dirty="0"/>
          </a:p>
        </p:txBody>
      </p:sp>
      <p:sp>
        <p:nvSpPr>
          <p:cNvPr id="4" name="Textplatzhalter 3">
            <a:extLst>
              <a:ext uri="{FF2B5EF4-FFF2-40B4-BE49-F238E27FC236}">
                <a16:creationId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10.03.2022</a:t>
            </a:fld>
            <a:endParaRPr lang="de-CH" dirty="0"/>
          </a:p>
        </p:txBody>
      </p:sp>
      <p:sp>
        <p:nvSpPr>
          <p:cNvPr id="6" name="Fußzeilenplatzhalter 5">
            <a:extLst>
              <a:ext uri="{FF2B5EF4-FFF2-40B4-BE49-F238E27FC236}">
                <a16:creationId xmlns:a16="http://schemas.microsoft.com/office/drawing/2014/main" id="{114A8470-CCF7-4C1E-A4D7-DC0ACDDFBFBF}"/>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19136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10.03.2022</a:t>
            </a:fld>
            <a:endParaRPr lang="de-CH" dirty="0"/>
          </a:p>
        </p:txBody>
      </p:sp>
      <p:sp>
        <p:nvSpPr>
          <p:cNvPr id="5" name="Fußzeilenplatzhalter 4">
            <a:extLst>
              <a:ext uri="{FF2B5EF4-FFF2-40B4-BE49-F238E27FC236}">
                <a16:creationId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dirty="0"/>
          </a:p>
        </p:txBody>
      </p:sp>
      <p:sp>
        <p:nvSpPr>
          <p:cNvPr id="6" name="Foliennummernplatzhalter 5">
            <a:extLst>
              <a:ext uri="{FF2B5EF4-FFF2-40B4-BE49-F238E27FC236}">
                <a16:creationId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dirty="0"/>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280195" y="4855618"/>
            <a:ext cx="5631606" cy="938719"/>
          </a:xfrm>
          <a:prstGeom prst="rect">
            <a:avLst/>
          </a:prstGeom>
          <a:noFill/>
        </p:spPr>
        <p:txBody>
          <a:bodyPr wrap="none" rtlCol="0">
            <a:spAutoFit/>
          </a:bodyPr>
          <a:lstStyle/>
          <a:p>
            <a:pPr algn="ctr"/>
            <a:r>
              <a:rPr lang="de-CH" sz="5500" b="1" dirty="0"/>
              <a:t>Offb Teil 3 | 1,9-20</a:t>
            </a:r>
          </a:p>
        </p:txBody>
      </p:sp>
    </p:spTree>
    <p:extLst>
      <p:ext uri="{BB962C8B-B14F-4D97-AF65-F5344CB8AC3E}">
        <p14:creationId xmlns:p14="http://schemas.microsoft.com/office/powerpoint/2010/main" val="1400719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244E9B8-6712-4DED-85D5-51AE16C891A7}"/>
              </a:ext>
            </a:extLst>
          </p:cNvPr>
          <p:cNvSpPr/>
          <p:nvPr/>
        </p:nvSpPr>
        <p:spPr>
          <a:xfrm>
            <a:off x="445476" y="492177"/>
            <a:ext cx="10483362" cy="3539430"/>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Werner Mücher schreibt über diesen Vers folgendes: </a:t>
            </a:r>
          </a:p>
          <a:p>
            <a:pPr>
              <a:spcAft>
                <a:spcPts val="0"/>
              </a:spcAft>
            </a:pPr>
            <a:r>
              <a:rPr lang="de-CH" sz="2800" i="1" dirty="0">
                <a:latin typeface="Calibri" panose="020F0502020204030204" pitchFamily="34" charset="0"/>
                <a:ea typeface="Calibri" panose="020F0502020204030204" pitchFamily="34" charset="0"/>
                <a:cs typeface="Times New Roman" panose="02020603050405020304" pitchFamily="18" charset="0"/>
              </a:rPr>
              <a:t>"Kupfer ist ein Bild der herrlichen Gerechtigkeit Gottes. Das sehen wir vorbildlich bereits im Brandopferaltar, der aus Akazienholz bestand und mit Kupfer überzogen war. Darum ist der Altar ein Bild vom Herrn Jesus in seiner Menschheit. Dieser Altar konnte dem Feuer standhalten, weil er mit Kupfer überzogen war. So hat der Herr Jesus dem Feuer (ein Bild der untersuchenden Heiligkeit Gottes) standhalten können, weil Er vollkommen rein und heilig war."</a:t>
            </a:r>
            <a:endParaRPr lang="de-CH"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4131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Inhalt der Vision – was Johannes sah (12-16)</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448801" y="1872311"/>
            <a:ext cx="11464775" cy="4524315"/>
          </a:xfrm>
          <a:prstGeom prst="rect">
            <a:avLst/>
          </a:prstGeom>
        </p:spPr>
        <p:txBody>
          <a:bodyPr wrap="square">
            <a:spAutoFit/>
          </a:bodyPr>
          <a:lstStyle/>
          <a:p>
            <a:r>
              <a:rPr lang="de-CH" sz="2400" dirty="0"/>
              <a:t>"Die Stimme des HERRN ist über den Wassern, der Gott der Herrlichkeit donnert; der HERR über großen Wassern.</a:t>
            </a:r>
          </a:p>
          <a:p>
            <a:r>
              <a:rPr lang="de-CH" sz="2400" dirty="0"/>
              <a:t>4 Die Stimme des HERRN ⟨ertönt⟩ mit Macht, die Stimme des HERRN in Majestät.</a:t>
            </a:r>
          </a:p>
          <a:p>
            <a:r>
              <a:rPr lang="de-CH" sz="2400" dirty="0"/>
              <a:t>5 Die Stimme des HERRN zerbricht Zedern, ja, der HERR zerbricht die Zedern des Libanon.</a:t>
            </a:r>
          </a:p>
          <a:p>
            <a:r>
              <a:rPr lang="de-CH" sz="2400" dirty="0"/>
              <a:t>6 Er lässt sie hüpfen wie ein Kalb, den Libanon und </a:t>
            </a:r>
            <a:r>
              <a:rPr lang="de-CH" sz="2400" dirty="0" err="1"/>
              <a:t>Sirjon</a:t>
            </a:r>
            <a:r>
              <a:rPr lang="de-CH" sz="2400" dirty="0"/>
              <a:t> wie einen jungen Büffel.</a:t>
            </a:r>
          </a:p>
          <a:p>
            <a:r>
              <a:rPr lang="de-CH" sz="2400" dirty="0"/>
              <a:t>7 Die Stimme des HERRN sprüht Feuerflammen,</a:t>
            </a:r>
          </a:p>
          <a:p>
            <a:r>
              <a:rPr lang="de-CH" sz="2400" dirty="0"/>
              <a:t>8 die Stimme des HERRN erschüttert die Wüste, der HERR erschüttert die Wüste </a:t>
            </a:r>
            <a:r>
              <a:rPr lang="de-CH" sz="2400" dirty="0" err="1"/>
              <a:t>Kadesch</a:t>
            </a:r>
            <a:r>
              <a:rPr lang="de-CH" sz="2400" dirty="0"/>
              <a:t>.</a:t>
            </a:r>
          </a:p>
          <a:p>
            <a:r>
              <a:rPr lang="de-CH" sz="2400" dirty="0"/>
              <a:t>9 Die Stimme des HERRN macht Hirschkühe kreißen und lässt Zicklein vorzeitig gebären … Und in seinem Tempel sagt alles: Herrlichkeit!</a:t>
            </a:r>
          </a:p>
          <a:p>
            <a:r>
              <a:rPr lang="de-CH" sz="2400" dirty="0"/>
              <a:t>10 Der HERR thront auf der Wasserflut, der HERR thront als König in Ewigkeit.</a:t>
            </a:r>
          </a:p>
          <a:p>
            <a:r>
              <a:rPr lang="de-CH" sz="2400" dirty="0"/>
              <a:t>11 Der HERR möge Kraft geben seinem Volk, der HERR möge sein Volk segnen mit Frieden." </a:t>
            </a:r>
            <a:r>
              <a:rPr lang="de-CH" sz="2400" b="1" dirty="0"/>
              <a:t>(Ps 29,3-11)</a:t>
            </a:r>
            <a:endParaRPr lang="de-CH" sz="2400" dirty="0"/>
          </a:p>
        </p:txBody>
      </p:sp>
      <p:sp>
        <p:nvSpPr>
          <p:cNvPr id="6" name="Textfeld 5">
            <a:extLst>
              <a:ext uri="{FF2B5EF4-FFF2-40B4-BE49-F238E27FC236}">
                <a16:creationId xmlns:a16="http://schemas.microsoft.com/office/drawing/2014/main" id="{D58E822F-4AFE-4F10-A57B-F233CC8C7D29}"/>
              </a:ext>
            </a:extLst>
          </p:cNvPr>
          <p:cNvSpPr txBox="1"/>
          <p:nvPr/>
        </p:nvSpPr>
        <p:spPr>
          <a:xfrm>
            <a:off x="563102" y="1209383"/>
            <a:ext cx="6098720" cy="523220"/>
          </a:xfrm>
          <a:prstGeom prst="rect">
            <a:avLst/>
          </a:prstGeom>
          <a:noFill/>
        </p:spPr>
        <p:txBody>
          <a:bodyPr wrap="square">
            <a:spAutoFit/>
          </a:bodyPr>
          <a:lstStyle/>
          <a:p>
            <a:r>
              <a:rPr lang="de-CH" sz="2800" b="1" dirty="0"/>
              <a:t>Seine Stimme</a:t>
            </a:r>
            <a:endParaRPr lang="de-CH" sz="2800" dirty="0"/>
          </a:p>
        </p:txBody>
      </p:sp>
    </p:spTree>
    <p:extLst>
      <p:ext uri="{BB962C8B-B14F-4D97-AF65-F5344CB8AC3E}">
        <p14:creationId xmlns:p14="http://schemas.microsoft.com/office/powerpoint/2010/main" val="211217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Offenbarungsbuchreise Kapitel 05">
            <a:extLst>
              <a:ext uri="{FF2B5EF4-FFF2-40B4-BE49-F238E27FC236}">
                <a16:creationId xmlns:a16="http://schemas.microsoft.com/office/drawing/2014/main" id="{73E45589-8382-4123-A430-47236479CAD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0967"/>
          <a:stretch/>
        </p:blipFill>
        <p:spPr bwMode="auto">
          <a:xfrm>
            <a:off x="6327896" y="1069676"/>
            <a:ext cx="4049590" cy="446384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Inhalt der Vision – was Johannes sah (12-16)</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2" y="2151726"/>
            <a:ext cx="6180598" cy="2677656"/>
          </a:xfrm>
          <a:prstGeom prst="rect">
            <a:avLst/>
          </a:prstGeom>
        </p:spPr>
        <p:txBody>
          <a:bodyPr wrap="square">
            <a:spAutoFit/>
          </a:bodyPr>
          <a:lstStyle/>
          <a:p>
            <a:r>
              <a:rPr lang="de-CH" sz="2800" dirty="0"/>
              <a:t>"Und er hatte in seiner rechten Hand sieben Sterne, und aus seinem Mund ging ein zweischneidiges, scharfes Schwert hervor, und sein Angesicht ⟨war⟩, wie die Sonne leuchtet in ihrer Kraft." </a:t>
            </a:r>
            <a:r>
              <a:rPr lang="de-CH" sz="2800" b="1" dirty="0"/>
              <a:t>(1,16)</a:t>
            </a:r>
            <a:endParaRPr lang="de-CH" sz="2800" dirty="0"/>
          </a:p>
        </p:txBody>
      </p:sp>
      <p:sp>
        <p:nvSpPr>
          <p:cNvPr id="6" name="Textfeld 5">
            <a:extLst>
              <a:ext uri="{FF2B5EF4-FFF2-40B4-BE49-F238E27FC236}">
                <a16:creationId xmlns:a16="http://schemas.microsoft.com/office/drawing/2014/main" id="{D58E822F-4AFE-4F10-A57B-F233CC8C7D29}"/>
              </a:ext>
            </a:extLst>
          </p:cNvPr>
          <p:cNvSpPr txBox="1"/>
          <p:nvPr/>
        </p:nvSpPr>
        <p:spPr>
          <a:xfrm>
            <a:off x="563102" y="1349091"/>
            <a:ext cx="6098720" cy="523220"/>
          </a:xfrm>
          <a:prstGeom prst="rect">
            <a:avLst/>
          </a:prstGeom>
          <a:noFill/>
        </p:spPr>
        <p:txBody>
          <a:bodyPr wrap="square">
            <a:spAutoFit/>
          </a:bodyPr>
          <a:lstStyle/>
          <a:p>
            <a:r>
              <a:rPr lang="de-CH" sz="2800" b="1" dirty="0"/>
              <a:t>Sein Zeuge sein</a:t>
            </a:r>
            <a:endParaRPr lang="de-CH" sz="2800" dirty="0"/>
          </a:p>
        </p:txBody>
      </p:sp>
    </p:spTree>
    <p:extLst>
      <p:ext uri="{BB962C8B-B14F-4D97-AF65-F5344CB8AC3E}">
        <p14:creationId xmlns:p14="http://schemas.microsoft.com/office/powerpoint/2010/main" val="3290435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Offenbarungsbuchreise Kapitel 05">
            <a:extLst>
              <a:ext uri="{FF2B5EF4-FFF2-40B4-BE49-F238E27FC236}">
                <a16:creationId xmlns:a16="http://schemas.microsoft.com/office/drawing/2014/main" id="{73E45589-8382-4123-A430-47236479CAD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0967"/>
          <a:stretch/>
        </p:blipFill>
        <p:spPr bwMode="auto">
          <a:xfrm>
            <a:off x="6327896" y="1069676"/>
            <a:ext cx="4049590" cy="446384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Inhalt der Vision – was Johannes sah (12-16)</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2" y="2151726"/>
            <a:ext cx="6180598" cy="2677656"/>
          </a:xfrm>
          <a:prstGeom prst="rect">
            <a:avLst/>
          </a:prstGeom>
        </p:spPr>
        <p:txBody>
          <a:bodyPr wrap="square">
            <a:spAutoFit/>
          </a:bodyPr>
          <a:lstStyle/>
          <a:p>
            <a:r>
              <a:rPr lang="de-CH" sz="2800" dirty="0"/>
              <a:t>"</a:t>
            </a:r>
            <a:r>
              <a:rPr lang="de-DE" sz="2800" dirty="0"/>
              <a:t>Aber euch, die ihr meinen Namen fürchtet, wird die Sonne der Gerechtigkeit aufgehen, und Heilung ist unter ihren Flügeln. Und ihr werdet hinausgehen und umherspringen wie Mastkälber." </a:t>
            </a:r>
            <a:r>
              <a:rPr lang="de-DE" sz="2800" b="1" dirty="0"/>
              <a:t>(Mal 3,20)</a:t>
            </a:r>
            <a:endParaRPr lang="de-CH" sz="2800" dirty="0"/>
          </a:p>
        </p:txBody>
      </p:sp>
      <p:sp>
        <p:nvSpPr>
          <p:cNvPr id="6" name="Textfeld 5">
            <a:extLst>
              <a:ext uri="{FF2B5EF4-FFF2-40B4-BE49-F238E27FC236}">
                <a16:creationId xmlns:a16="http://schemas.microsoft.com/office/drawing/2014/main" id="{D58E822F-4AFE-4F10-A57B-F233CC8C7D29}"/>
              </a:ext>
            </a:extLst>
          </p:cNvPr>
          <p:cNvSpPr txBox="1"/>
          <p:nvPr/>
        </p:nvSpPr>
        <p:spPr>
          <a:xfrm>
            <a:off x="563102" y="1349091"/>
            <a:ext cx="6098720" cy="523220"/>
          </a:xfrm>
          <a:prstGeom prst="rect">
            <a:avLst/>
          </a:prstGeom>
          <a:noFill/>
        </p:spPr>
        <p:txBody>
          <a:bodyPr wrap="square">
            <a:spAutoFit/>
          </a:bodyPr>
          <a:lstStyle/>
          <a:p>
            <a:r>
              <a:rPr lang="de-CH" sz="2800" b="1" dirty="0"/>
              <a:t>Jesus – die Sonne der Gerechtigkeit</a:t>
            </a:r>
            <a:endParaRPr lang="de-CH" sz="2800" dirty="0"/>
          </a:p>
        </p:txBody>
      </p:sp>
    </p:spTree>
    <p:extLst>
      <p:ext uri="{BB962C8B-B14F-4D97-AF65-F5344CB8AC3E}">
        <p14:creationId xmlns:p14="http://schemas.microsoft.com/office/powerpoint/2010/main" val="2944196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Folgen der Vision – was Johannes tat (17-20)</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1" y="2151726"/>
            <a:ext cx="5028807" cy="954107"/>
          </a:xfrm>
          <a:prstGeom prst="rect">
            <a:avLst/>
          </a:prstGeom>
        </p:spPr>
        <p:txBody>
          <a:bodyPr wrap="square">
            <a:spAutoFit/>
          </a:bodyPr>
          <a:lstStyle/>
          <a:p>
            <a:r>
              <a:rPr lang="de-CH" sz="2800" dirty="0"/>
              <a:t>"Und als ich ihn sah, fiel ich zu seinen Füßen wie tot." </a:t>
            </a:r>
            <a:r>
              <a:rPr lang="de-CH" sz="2800" b="1" dirty="0"/>
              <a:t>(1,17a)</a:t>
            </a:r>
            <a:endParaRPr lang="de-CH" sz="2800" dirty="0"/>
          </a:p>
        </p:txBody>
      </p:sp>
      <p:sp>
        <p:nvSpPr>
          <p:cNvPr id="6" name="Textfeld 5">
            <a:extLst>
              <a:ext uri="{FF2B5EF4-FFF2-40B4-BE49-F238E27FC236}">
                <a16:creationId xmlns:a16="http://schemas.microsoft.com/office/drawing/2014/main" id="{D58E822F-4AFE-4F10-A57B-F233CC8C7D29}"/>
              </a:ext>
            </a:extLst>
          </p:cNvPr>
          <p:cNvSpPr txBox="1"/>
          <p:nvPr/>
        </p:nvSpPr>
        <p:spPr>
          <a:xfrm>
            <a:off x="563102" y="1349091"/>
            <a:ext cx="6098720" cy="523220"/>
          </a:xfrm>
          <a:prstGeom prst="rect">
            <a:avLst/>
          </a:prstGeom>
          <a:noFill/>
        </p:spPr>
        <p:txBody>
          <a:bodyPr wrap="square">
            <a:spAutoFit/>
          </a:bodyPr>
          <a:lstStyle/>
          <a:p>
            <a:r>
              <a:rPr lang="de-CH" sz="2800" b="1" dirty="0"/>
              <a:t>Er fürchtete sich</a:t>
            </a:r>
            <a:endParaRPr lang="de-CH" sz="2800" dirty="0"/>
          </a:p>
        </p:txBody>
      </p:sp>
      <p:pic>
        <p:nvPicPr>
          <p:cNvPr id="7" name="Picture 4" descr="Offenbarungsbuchreise Kapitel 05">
            <a:extLst>
              <a:ext uri="{FF2B5EF4-FFF2-40B4-BE49-F238E27FC236}">
                <a16:creationId xmlns:a16="http://schemas.microsoft.com/office/drawing/2014/main" id="{0740E7AA-7E7B-4866-8267-D0D6F3E570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7"/>
          <a:stretch/>
        </p:blipFill>
        <p:spPr bwMode="auto">
          <a:xfrm>
            <a:off x="5709139" y="1204265"/>
            <a:ext cx="3540369" cy="494019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8" name="Ellipse 7">
            <a:extLst>
              <a:ext uri="{FF2B5EF4-FFF2-40B4-BE49-F238E27FC236}">
                <a16:creationId xmlns:a16="http://schemas.microsoft.com/office/drawing/2014/main" id="{2CF1EBB0-D4E8-47AA-B40A-3D19EC600A90}"/>
              </a:ext>
            </a:extLst>
          </p:cNvPr>
          <p:cNvSpPr/>
          <p:nvPr/>
        </p:nvSpPr>
        <p:spPr>
          <a:xfrm>
            <a:off x="5445370" y="4281853"/>
            <a:ext cx="4428388" cy="2311016"/>
          </a:xfrm>
          <a:prstGeom prst="ellipse">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272390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Folgen der Vision – was Johannes tat (17-20)</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2" y="2151726"/>
            <a:ext cx="6098720" cy="3108543"/>
          </a:xfrm>
          <a:prstGeom prst="rect">
            <a:avLst/>
          </a:prstGeom>
        </p:spPr>
        <p:txBody>
          <a:bodyPr wrap="square">
            <a:spAutoFit/>
          </a:bodyPr>
          <a:lstStyle/>
          <a:p>
            <a:r>
              <a:rPr lang="de-CH" sz="2800" dirty="0"/>
              <a:t>"Und er legte seine Rechte auf mich und sprach: Fürchte dich nicht! Ich bin der Erste und der Letzte</a:t>
            </a:r>
          </a:p>
          <a:p>
            <a:r>
              <a:rPr lang="de-CH" sz="2800" dirty="0"/>
              <a:t>18 und der Lebendige, und ich war tot, und siehe, ich bin lebendig von Ewigkeit zu Ewigkeit und habe die Schlüssel des Todes und des Hades." </a:t>
            </a:r>
            <a:r>
              <a:rPr lang="de-CH" sz="2800" b="1" dirty="0"/>
              <a:t>(1,17b-18)</a:t>
            </a:r>
            <a:endParaRPr lang="de-CH" sz="2800" dirty="0"/>
          </a:p>
        </p:txBody>
      </p:sp>
      <p:sp>
        <p:nvSpPr>
          <p:cNvPr id="6" name="Textfeld 5">
            <a:extLst>
              <a:ext uri="{FF2B5EF4-FFF2-40B4-BE49-F238E27FC236}">
                <a16:creationId xmlns:a16="http://schemas.microsoft.com/office/drawing/2014/main" id="{D58E822F-4AFE-4F10-A57B-F233CC8C7D29}"/>
              </a:ext>
            </a:extLst>
          </p:cNvPr>
          <p:cNvSpPr txBox="1"/>
          <p:nvPr/>
        </p:nvSpPr>
        <p:spPr>
          <a:xfrm>
            <a:off x="563102" y="1349091"/>
            <a:ext cx="6098720" cy="523220"/>
          </a:xfrm>
          <a:prstGeom prst="rect">
            <a:avLst/>
          </a:prstGeom>
          <a:noFill/>
        </p:spPr>
        <p:txBody>
          <a:bodyPr wrap="square">
            <a:spAutoFit/>
          </a:bodyPr>
          <a:lstStyle/>
          <a:p>
            <a:r>
              <a:rPr lang="de-CH" sz="2800" b="1" dirty="0"/>
              <a:t>Er bekommt einen Zuspruch</a:t>
            </a:r>
            <a:endParaRPr lang="de-CH" sz="2800" dirty="0"/>
          </a:p>
        </p:txBody>
      </p:sp>
      <p:pic>
        <p:nvPicPr>
          <p:cNvPr id="9218" name="Picture 2" descr="Gnade in gnadenloser Zeit - Publik-Forum.de - Religion &amp;amp;amp; Kirchen">
            <a:extLst>
              <a:ext uri="{FF2B5EF4-FFF2-40B4-BE49-F238E27FC236}">
                <a16:creationId xmlns:a16="http://schemas.microsoft.com/office/drawing/2014/main" id="{7D2B4C0E-1B48-4FFB-A46C-3B93C9FA50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9248" y="2270937"/>
            <a:ext cx="3966796" cy="2008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1365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Folgen der Vision – was Johannes tat (17-20)</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2" y="2151726"/>
            <a:ext cx="7640122" cy="954107"/>
          </a:xfrm>
          <a:prstGeom prst="rect">
            <a:avLst/>
          </a:prstGeom>
        </p:spPr>
        <p:txBody>
          <a:bodyPr wrap="square">
            <a:spAutoFit/>
          </a:bodyPr>
          <a:lstStyle/>
          <a:p>
            <a:r>
              <a:rPr lang="de-CH" sz="2800" dirty="0"/>
              <a:t>"Schreibe nun, was du gesehen hast und was ist und was nach diesem geschehen wird!" </a:t>
            </a:r>
            <a:r>
              <a:rPr lang="de-CH" sz="2800" b="1" dirty="0"/>
              <a:t>(1,19)</a:t>
            </a:r>
            <a:endParaRPr lang="de-CH" sz="2800" dirty="0"/>
          </a:p>
        </p:txBody>
      </p:sp>
      <p:sp>
        <p:nvSpPr>
          <p:cNvPr id="6" name="Textfeld 5">
            <a:extLst>
              <a:ext uri="{FF2B5EF4-FFF2-40B4-BE49-F238E27FC236}">
                <a16:creationId xmlns:a16="http://schemas.microsoft.com/office/drawing/2014/main" id="{D58E822F-4AFE-4F10-A57B-F233CC8C7D29}"/>
              </a:ext>
            </a:extLst>
          </p:cNvPr>
          <p:cNvSpPr txBox="1"/>
          <p:nvPr/>
        </p:nvSpPr>
        <p:spPr>
          <a:xfrm>
            <a:off x="563102" y="1349091"/>
            <a:ext cx="6098720" cy="523220"/>
          </a:xfrm>
          <a:prstGeom prst="rect">
            <a:avLst/>
          </a:prstGeom>
          <a:noFill/>
        </p:spPr>
        <p:txBody>
          <a:bodyPr wrap="square">
            <a:spAutoFit/>
          </a:bodyPr>
          <a:lstStyle/>
          <a:p>
            <a:r>
              <a:rPr lang="de-CH" sz="2800" b="1" dirty="0"/>
              <a:t>Er bekommt eine Aufgabe</a:t>
            </a:r>
            <a:endParaRPr lang="de-CH" sz="2800" dirty="0"/>
          </a:p>
        </p:txBody>
      </p:sp>
      <p:pic>
        <p:nvPicPr>
          <p:cNvPr id="5122" name="Picture 2" descr="Offenbarung des Johannes - Text Kapitel 4 nach Lutherbibel; Deutung der  Apokalypse durch Neuoffenbarungen Jesu">
            <a:extLst>
              <a:ext uri="{FF2B5EF4-FFF2-40B4-BE49-F238E27FC236}">
                <a16:creationId xmlns:a16="http://schemas.microsoft.com/office/drawing/2014/main" id="{AB41C655-109D-4DC7-AE14-C33CF7819E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7577" y="3279570"/>
            <a:ext cx="2836985" cy="259554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1970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Nicht im Selbst oder im Fleisch, sondern im Geist - Jesus ist der Weg">
            <a:extLst>
              <a:ext uri="{FF2B5EF4-FFF2-40B4-BE49-F238E27FC236}">
                <a16:creationId xmlns:a16="http://schemas.microsoft.com/office/drawing/2014/main" id="{8EA726E7-D6C2-4BC7-9DBB-9A0B7C303F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5869" y="1610701"/>
            <a:ext cx="6261100" cy="4569682"/>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Folgen der Vision – was Johannes tat (17-20)</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2" y="2151726"/>
            <a:ext cx="5072767" cy="3539430"/>
          </a:xfrm>
          <a:prstGeom prst="rect">
            <a:avLst/>
          </a:prstGeom>
        </p:spPr>
        <p:txBody>
          <a:bodyPr wrap="square">
            <a:spAutoFit/>
          </a:bodyPr>
          <a:lstStyle/>
          <a:p>
            <a:r>
              <a:rPr lang="de-CH" sz="2800" dirty="0"/>
              <a:t>"⟨Was⟩ das Geheimnis der sieben Sterne, die du auf meiner Rechten gesehen hast, und die sieben goldenen Leuchter ⟨betrifft⟩: Die sieben Sterne sind Engel der sieben Gemeinden, und die sieben Leuchter sind sieben Gemeinden." </a:t>
            </a:r>
            <a:r>
              <a:rPr lang="de-CH" sz="2800" b="1" dirty="0"/>
              <a:t>(1,20)</a:t>
            </a:r>
            <a:endParaRPr lang="de-CH" sz="2800" dirty="0"/>
          </a:p>
        </p:txBody>
      </p:sp>
      <p:sp>
        <p:nvSpPr>
          <p:cNvPr id="6" name="Textfeld 5">
            <a:extLst>
              <a:ext uri="{FF2B5EF4-FFF2-40B4-BE49-F238E27FC236}">
                <a16:creationId xmlns:a16="http://schemas.microsoft.com/office/drawing/2014/main" id="{D58E822F-4AFE-4F10-A57B-F233CC8C7D29}"/>
              </a:ext>
            </a:extLst>
          </p:cNvPr>
          <p:cNvSpPr txBox="1"/>
          <p:nvPr/>
        </p:nvSpPr>
        <p:spPr>
          <a:xfrm>
            <a:off x="563101" y="1349091"/>
            <a:ext cx="6787267" cy="523220"/>
          </a:xfrm>
          <a:prstGeom prst="rect">
            <a:avLst/>
          </a:prstGeom>
          <a:noFill/>
        </p:spPr>
        <p:txBody>
          <a:bodyPr wrap="square">
            <a:spAutoFit/>
          </a:bodyPr>
          <a:lstStyle/>
          <a:p>
            <a:r>
              <a:rPr lang="de-CH" sz="2800" b="1" dirty="0"/>
              <a:t>Das Geheimnis der Leuchter und der Sterne</a:t>
            </a:r>
            <a:endParaRPr lang="de-CH" sz="2800" dirty="0"/>
          </a:p>
        </p:txBody>
      </p:sp>
    </p:spTree>
    <p:extLst>
      <p:ext uri="{BB962C8B-B14F-4D97-AF65-F5344CB8AC3E}">
        <p14:creationId xmlns:p14="http://schemas.microsoft.com/office/powerpoint/2010/main" val="663856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6B71308-8037-4CC6-959F-60C96A7EA532}"/>
              </a:ext>
            </a:extLst>
          </p:cNvPr>
          <p:cNvSpPr/>
          <p:nvPr/>
        </p:nvSpPr>
        <p:spPr>
          <a:xfrm>
            <a:off x="744415" y="518554"/>
            <a:ext cx="8003931" cy="4832092"/>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Ein griechischer Kirchenvater schreibt zum Thema Leuchter folgendes: </a:t>
            </a:r>
          </a:p>
          <a:p>
            <a:pPr>
              <a:spcAft>
                <a:spcPts val="0"/>
              </a:spcAft>
            </a:pPr>
            <a:r>
              <a:rPr lang="de-CH" sz="2800" i="1" dirty="0">
                <a:latin typeface="Calibri" panose="020F0502020204030204" pitchFamily="34" charset="0"/>
                <a:ea typeface="Calibri" panose="020F0502020204030204" pitchFamily="34" charset="0"/>
                <a:cs typeface="Times New Roman" panose="02020603050405020304" pitchFamily="18" charset="0"/>
              </a:rPr>
              <a:t>"… die Gemeinden würden nicht als Lichter, sondern als Leuchter bezeichnet, auf denen das Licht entzündet werde; nicht die Gemeinden bringen das Licht hervor, der Lichtspender ist Jesus Christus; die Kirche ist nur das Gefäss, aus dem das Licht hervorleuchtet, das darin enthalten ist. Das Licht der Christen ist in der Tat stets ein geborgtes Licht, denn nicht sie selbst leuchten, sondern aus ihnen leuchtet der Widerschein des Lichtes Jesus Christus." </a:t>
            </a:r>
            <a:endParaRPr lang="de-CH"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1241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4" name="Textfeld 3">
            <a:extLst>
              <a:ext uri="{FF2B5EF4-FFF2-40B4-BE49-F238E27FC236}">
                <a16:creationId xmlns:a16="http://schemas.microsoft.com/office/drawing/2014/main" id="{244A0EF8-5EDD-4F1A-B99B-8AD71119FE44}"/>
              </a:ext>
            </a:extLst>
          </p:cNvPr>
          <p:cNvSpPr txBox="1"/>
          <p:nvPr/>
        </p:nvSpPr>
        <p:spPr>
          <a:xfrm>
            <a:off x="3280195" y="4855618"/>
            <a:ext cx="5631606" cy="938719"/>
          </a:xfrm>
          <a:prstGeom prst="rect">
            <a:avLst/>
          </a:prstGeom>
          <a:noFill/>
        </p:spPr>
        <p:txBody>
          <a:bodyPr wrap="none" rtlCol="0">
            <a:spAutoFit/>
          </a:bodyPr>
          <a:lstStyle/>
          <a:p>
            <a:pPr algn="ctr"/>
            <a:r>
              <a:rPr lang="de-CH" sz="5500" b="1" dirty="0"/>
              <a:t>Offb Teil 3 | 1,9-20</a:t>
            </a:r>
          </a:p>
        </p:txBody>
      </p:sp>
    </p:spTree>
    <p:extLst>
      <p:ext uri="{BB962C8B-B14F-4D97-AF65-F5344CB8AC3E}">
        <p14:creationId xmlns:p14="http://schemas.microsoft.com/office/powerpoint/2010/main" val="92082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Umstände der Vision – was Johannes hörte (9-11)</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3" y="1397675"/>
            <a:ext cx="11113082" cy="1815882"/>
          </a:xfrm>
          <a:prstGeom prst="rect">
            <a:avLst/>
          </a:prstGeom>
        </p:spPr>
        <p:txBody>
          <a:bodyPr wrap="square">
            <a:spAutoFit/>
          </a:bodyPr>
          <a:lstStyle/>
          <a:p>
            <a:r>
              <a:rPr lang="de-CH" sz="2800" dirty="0"/>
              <a:t>"… Ihm, der uns geliebt hat und uns von unseren Sünden gewaschen hat durch sein Blut, 6 und uns zu Königen und Priestern gemacht hat für seinen Gott und Vater — Ihm sei die Herrlichkeit und die Macht von Ewigkeit zu Ewigkeit! Amen." </a:t>
            </a:r>
            <a:r>
              <a:rPr lang="de-CH" sz="2800" b="1" dirty="0"/>
              <a:t>(1,5b-6)</a:t>
            </a:r>
            <a:endParaRPr lang="de-CH" sz="2800" dirty="0"/>
          </a:p>
        </p:txBody>
      </p:sp>
    </p:spTree>
    <p:extLst>
      <p:ext uri="{BB962C8B-B14F-4D97-AF65-F5344CB8AC3E}">
        <p14:creationId xmlns:p14="http://schemas.microsoft.com/office/powerpoint/2010/main" val="3907118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Umstände der Vision – was Johannes hörte (9-11)</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4" y="1397675"/>
            <a:ext cx="7789588" cy="5262979"/>
          </a:xfrm>
          <a:prstGeom prst="rect">
            <a:avLst/>
          </a:prstGeom>
        </p:spPr>
        <p:txBody>
          <a:bodyPr wrap="square">
            <a:spAutoFit/>
          </a:bodyPr>
          <a:lstStyle/>
          <a:p>
            <a:r>
              <a:rPr lang="de-CH" sz="2800" dirty="0"/>
              <a:t>"</a:t>
            </a:r>
            <a:r>
              <a:rPr lang="de-CH" sz="2800" dirty="0">
                <a:effectLst/>
                <a:latin typeface="Calibri" panose="020F0502020204030204" pitchFamily="34" charset="0"/>
                <a:ea typeface="Calibri" panose="020F0502020204030204" pitchFamily="34" charset="0"/>
                <a:cs typeface="Times New Roman" panose="02020603050405020304" pitchFamily="18" charset="0"/>
              </a:rPr>
              <a:t>Ich, Johannes, euer Bruder und Mitteilhaber an der Bedrängnis und am Königtum und am Ausharren in Jesus, war auf der Insel, die Patmos genannt wird, um des Wortes Gottes und des Zeugnisses Jesu willen.</a:t>
            </a:r>
          </a:p>
          <a:p>
            <a:r>
              <a:rPr lang="de-CH" sz="2800" dirty="0">
                <a:effectLst/>
                <a:latin typeface="Calibri" panose="020F0502020204030204" pitchFamily="34" charset="0"/>
                <a:ea typeface="Calibri" panose="020F0502020204030204" pitchFamily="34" charset="0"/>
                <a:cs typeface="Times New Roman" panose="02020603050405020304" pitchFamily="18" charset="0"/>
              </a:rPr>
              <a:t>10 Ich war an des Herrn Tag im Geist, und ich hörte hinter mir eine laute Stimme wie von einer Posaune,</a:t>
            </a:r>
          </a:p>
          <a:p>
            <a:r>
              <a:rPr lang="de-CH" sz="2800" dirty="0">
                <a:effectLst/>
                <a:latin typeface="Calibri" panose="020F0502020204030204" pitchFamily="34" charset="0"/>
                <a:ea typeface="Calibri" panose="020F0502020204030204" pitchFamily="34" charset="0"/>
                <a:cs typeface="Times New Roman" panose="02020603050405020304" pitchFamily="18" charset="0"/>
              </a:rPr>
              <a:t>11 die sprach: Was du siehst, schreibe in ein Buch und sende es den sieben Gemeinden: nach Ephesus und nach Smyrna und nach Pergamon und nach </a:t>
            </a:r>
            <a:r>
              <a:rPr lang="de-CH" sz="2800" dirty="0" err="1">
                <a:effectLst/>
                <a:latin typeface="Calibri" panose="020F0502020204030204" pitchFamily="34" charset="0"/>
                <a:ea typeface="Calibri" panose="020F0502020204030204" pitchFamily="34" charset="0"/>
                <a:cs typeface="Times New Roman" panose="02020603050405020304" pitchFamily="18" charset="0"/>
              </a:rPr>
              <a:t>Thyatira</a:t>
            </a:r>
            <a:r>
              <a:rPr lang="de-CH" sz="2800" dirty="0">
                <a:effectLst/>
                <a:latin typeface="Calibri" panose="020F0502020204030204" pitchFamily="34" charset="0"/>
                <a:ea typeface="Calibri" panose="020F0502020204030204" pitchFamily="34" charset="0"/>
                <a:cs typeface="Times New Roman" panose="02020603050405020304" pitchFamily="18" charset="0"/>
              </a:rPr>
              <a:t> und nach Sardes und nach Philadelphia und nach </a:t>
            </a:r>
            <a:r>
              <a:rPr lang="de-CH" sz="2800" dirty="0" err="1">
                <a:effectLst/>
                <a:latin typeface="Calibri" panose="020F0502020204030204" pitchFamily="34" charset="0"/>
                <a:ea typeface="Calibri" panose="020F0502020204030204" pitchFamily="34" charset="0"/>
                <a:cs typeface="Times New Roman" panose="02020603050405020304" pitchFamily="18" charset="0"/>
              </a:rPr>
              <a:t>Laodizea</a:t>
            </a:r>
            <a:r>
              <a:rPr lang="de-CH" sz="2800" dirty="0">
                <a:effectLst/>
                <a:latin typeface="Calibri" panose="020F0502020204030204" pitchFamily="34" charset="0"/>
                <a:ea typeface="Calibri" panose="020F0502020204030204" pitchFamily="34" charset="0"/>
                <a:cs typeface="Times New Roman" panose="02020603050405020304" pitchFamily="18" charset="0"/>
              </a:rPr>
              <a:t>!" </a:t>
            </a:r>
            <a:r>
              <a:rPr lang="de-CH" sz="2800" b="1" dirty="0"/>
              <a:t>(1,9-11)</a:t>
            </a:r>
            <a:endParaRPr lang="de-CH" sz="2800" dirty="0"/>
          </a:p>
        </p:txBody>
      </p:sp>
      <p:pic>
        <p:nvPicPr>
          <p:cNvPr id="4" name="Picture 2" descr="Offenbarung des Johannes - Text Kapitel 4 nach Lutherbibel; Deutung der  Apokalypse durch Neuoffenbarungen Jesu">
            <a:extLst>
              <a:ext uri="{FF2B5EF4-FFF2-40B4-BE49-F238E27FC236}">
                <a16:creationId xmlns:a16="http://schemas.microsoft.com/office/drawing/2014/main" id="{89C72AB3-BE53-492D-818D-198B1EC0CF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7468" y="2246614"/>
            <a:ext cx="2584750" cy="236477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15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ie Sendschreiben an die sieben Gemeinden | die-bibel-verstehen.de">
            <a:extLst>
              <a:ext uri="{FF2B5EF4-FFF2-40B4-BE49-F238E27FC236}">
                <a16:creationId xmlns:a16="http://schemas.microsoft.com/office/drawing/2014/main" id="{62F35791-57C3-4BA7-8390-6A14997E2B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1624" y="393969"/>
            <a:ext cx="4229099" cy="583696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Inhalt der Vision – was Johannes sah (12-16)</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2" y="2151726"/>
            <a:ext cx="6558667" cy="1815882"/>
          </a:xfrm>
          <a:prstGeom prst="rect">
            <a:avLst/>
          </a:prstGeom>
        </p:spPr>
        <p:txBody>
          <a:bodyPr wrap="square">
            <a:spAutoFit/>
          </a:bodyPr>
          <a:lstStyle/>
          <a:p>
            <a:r>
              <a:rPr lang="de-CH" sz="2800" dirty="0">
                <a:effectLst/>
                <a:ea typeface="Calibri" panose="020F0502020204030204" pitchFamily="34" charset="0"/>
                <a:cs typeface="Times New Roman" panose="02020603050405020304" pitchFamily="18" charset="0"/>
              </a:rPr>
              <a:t>"Und ich wandte mich um, die Stimme zu sehen, die mit mir redete, und als ich mich umwandte, sah ich sieben goldene Leuchter,</a:t>
            </a:r>
            <a:r>
              <a:rPr lang="de-CH" sz="2800" dirty="0">
                <a:latin typeface="Calibri" panose="020F0502020204030204" pitchFamily="34" charset="0"/>
                <a:ea typeface="Calibri" panose="020F0502020204030204" pitchFamily="34" charset="0"/>
                <a:cs typeface="Times New Roman" panose="02020603050405020304" pitchFamily="18" charset="0"/>
              </a:rPr>
              <a:t>" </a:t>
            </a:r>
            <a:r>
              <a:rPr lang="de-CH" sz="2800" b="1" dirty="0">
                <a:effectLst/>
                <a:latin typeface="Calibri" panose="020F0502020204030204" pitchFamily="34" charset="0"/>
                <a:ea typeface="Calibri" panose="020F0502020204030204" pitchFamily="34" charset="0"/>
                <a:cs typeface="Times New Roman" panose="02020603050405020304" pitchFamily="18" charset="0"/>
              </a:rPr>
              <a:t>(1,12)</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feld 5">
            <a:extLst>
              <a:ext uri="{FF2B5EF4-FFF2-40B4-BE49-F238E27FC236}">
                <a16:creationId xmlns:a16="http://schemas.microsoft.com/office/drawing/2014/main" id="{D58E822F-4AFE-4F10-A57B-F233CC8C7D29}"/>
              </a:ext>
            </a:extLst>
          </p:cNvPr>
          <p:cNvSpPr txBox="1"/>
          <p:nvPr/>
        </p:nvSpPr>
        <p:spPr>
          <a:xfrm>
            <a:off x="563102" y="1349091"/>
            <a:ext cx="6098720" cy="523220"/>
          </a:xfrm>
          <a:prstGeom prst="rect">
            <a:avLst/>
          </a:prstGeom>
          <a:noFill/>
        </p:spPr>
        <p:txBody>
          <a:bodyPr wrap="square">
            <a:spAutoFit/>
          </a:bodyPr>
          <a:lstStyle/>
          <a:p>
            <a:r>
              <a:rPr lang="de-CH" sz="2800" b="1" dirty="0"/>
              <a:t>Die Gemeinden</a:t>
            </a:r>
            <a:endParaRPr lang="de-CH" sz="2800" dirty="0"/>
          </a:p>
        </p:txBody>
      </p:sp>
    </p:spTree>
    <p:extLst>
      <p:ext uri="{BB962C8B-B14F-4D97-AF65-F5344CB8AC3E}">
        <p14:creationId xmlns:p14="http://schemas.microsoft.com/office/powerpoint/2010/main" val="1808442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Inhalt der Vision – was Johannes sah (12-16)</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2" y="2151726"/>
            <a:ext cx="6444367" cy="2246769"/>
          </a:xfrm>
          <a:prstGeom prst="rect">
            <a:avLst/>
          </a:prstGeom>
        </p:spPr>
        <p:txBody>
          <a:bodyPr wrap="square">
            <a:spAutoFit/>
          </a:bodyPr>
          <a:lstStyle/>
          <a:p>
            <a:r>
              <a:rPr lang="de-CH" sz="2800" dirty="0">
                <a:effectLst/>
                <a:ea typeface="Calibri" panose="020F0502020204030204" pitchFamily="34" charset="0"/>
                <a:cs typeface="Times New Roman" panose="02020603050405020304" pitchFamily="18" charset="0"/>
              </a:rPr>
              <a:t>"U</a:t>
            </a:r>
            <a:r>
              <a:rPr lang="de-CH" sz="2800" dirty="0">
                <a:effectLst/>
                <a:latin typeface="Calibri" panose="020F0502020204030204" pitchFamily="34" charset="0"/>
                <a:ea typeface="Calibri" panose="020F0502020204030204" pitchFamily="34" charset="0"/>
                <a:cs typeface="Times New Roman" panose="02020603050405020304" pitchFamily="18" charset="0"/>
              </a:rPr>
              <a:t>nd inmitten der Leuchter </a:t>
            </a:r>
            <a:r>
              <a:rPr lang="de-CH" sz="2800" dirty="0">
                <a:effectLst/>
                <a:latin typeface="Cambria Math" panose="02040503050406030204" pitchFamily="18" charset="0"/>
                <a:ea typeface="Calibri" panose="020F0502020204030204" pitchFamily="34" charset="0"/>
                <a:cs typeface="Cambria Math" panose="02040503050406030204" pitchFamily="18" charset="0"/>
              </a:rPr>
              <a:t>⟨</a:t>
            </a:r>
            <a:r>
              <a:rPr lang="de-CH" sz="2800" dirty="0">
                <a:effectLst/>
                <a:latin typeface="Calibri" panose="020F0502020204030204" pitchFamily="34" charset="0"/>
                <a:ea typeface="Calibri" panose="020F0502020204030204" pitchFamily="34" charset="0"/>
                <a:cs typeface="Times New Roman" panose="02020603050405020304" pitchFamily="18" charset="0"/>
              </a:rPr>
              <a:t>einen</a:t>
            </a:r>
            <a:r>
              <a:rPr lang="de-CH" sz="2800" dirty="0">
                <a:effectLst/>
                <a:latin typeface="Cambria Math" panose="02040503050406030204" pitchFamily="18" charset="0"/>
                <a:ea typeface="Calibri" panose="020F0502020204030204" pitchFamily="34" charset="0"/>
                <a:cs typeface="Cambria Math" panose="02040503050406030204" pitchFamily="18" charset="0"/>
              </a:rPr>
              <a:t>⟩</a:t>
            </a:r>
            <a:r>
              <a:rPr lang="de-CH" sz="2800" dirty="0">
                <a:effectLst/>
                <a:latin typeface="Calibri" panose="020F0502020204030204" pitchFamily="34" charset="0"/>
                <a:ea typeface="Calibri" panose="020F0502020204030204" pitchFamily="34" charset="0"/>
                <a:cs typeface="Times New Roman" panose="02020603050405020304" pitchFamily="18" charset="0"/>
              </a:rPr>
              <a:t>, gleich einem Menschensohn, bekleidet mit einem bis zu den Füßen reichenden Gewand, und an der Brust umgürtet mit einem goldenen Gürtel," </a:t>
            </a:r>
            <a:r>
              <a:rPr lang="de-CH" sz="2800" b="1" dirty="0">
                <a:effectLst/>
                <a:latin typeface="Calibri" panose="020F0502020204030204" pitchFamily="34" charset="0"/>
                <a:ea typeface="Calibri" panose="020F0502020204030204" pitchFamily="34" charset="0"/>
                <a:cs typeface="Times New Roman" panose="02020603050405020304" pitchFamily="18" charset="0"/>
              </a:rPr>
              <a:t>(1,13)</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feld 5">
            <a:extLst>
              <a:ext uri="{FF2B5EF4-FFF2-40B4-BE49-F238E27FC236}">
                <a16:creationId xmlns:a16="http://schemas.microsoft.com/office/drawing/2014/main" id="{D58E822F-4AFE-4F10-A57B-F233CC8C7D29}"/>
              </a:ext>
            </a:extLst>
          </p:cNvPr>
          <p:cNvSpPr txBox="1"/>
          <p:nvPr/>
        </p:nvSpPr>
        <p:spPr>
          <a:xfrm>
            <a:off x="563102" y="1349091"/>
            <a:ext cx="6098720" cy="523220"/>
          </a:xfrm>
          <a:prstGeom prst="rect">
            <a:avLst/>
          </a:prstGeom>
          <a:noFill/>
        </p:spPr>
        <p:txBody>
          <a:bodyPr wrap="square">
            <a:spAutoFit/>
          </a:bodyPr>
          <a:lstStyle/>
          <a:p>
            <a:r>
              <a:rPr lang="de-CH" sz="2800" b="1" dirty="0"/>
              <a:t>Sein Amt</a:t>
            </a:r>
            <a:endParaRPr lang="de-CH" sz="2800" dirty="0"/>
          </a:p>
        </p:txBody>
      </p:sp>
      <p:pic>
        <p:nvPicPr>
          <p:cNvPr id="7" name="Picture 2" descr="Die Struktur der Offenbarung OFFENBARUNG 01 EINLEITUNG SEITE 01 - PDF  Kostenfreier Download">
            <a:extLst>
              <a:ext uri="{FF2B5EF4-FFF2-40B4-BE49-F238E27FC236}">
                <a16:creationId xmlns:a16="http://schemas.microsoft.com/office/drawing/2014/main" id="{F6BE168D-4620-4A94-A47B-E04D4BD679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636" t="6923" r="22168" b="48429"/>
          <a:stretch/>
        </p:blipFill>
        <p:spPr bwMode="auto">
          <a:xfrm>
            <a:off x="7025051" y="1213585"/>
            <a:ext cx="2655279" cy="430095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705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Inhalt der Vision – was Johannes sah (12-16)</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2" y="2151726"/>
            <a:ext cx="11051536" cy="3108543"/>
          </a:xfrm>
          <a:prstGeom prst="rect">
            <a:avLst/>
          </a:prstGeom>
        </p:spPr>
        <p:txBody>
          <a:bodyPr wrap="square">
            <a:spAutoFit/>
          </a:bodyPr>
          <a:lstStyle/>
          <a:p>
            <a:r>
              <a:rPr lang="de-DE" sz="2800" dirty="0">
                <a:ea typeface="Calibri" panose="020F0502020204030204" pitchFamily="34" charset="0"/>
                <a:cs typeface="Times New Roman" panose="02020603050405020304" pitchFamily="18" charset="0"/>
              </a:rPr>
              <a:t>"Ich schaute in Visionen der Nacht: Und siehe, mit den Wolken des Himmels kam einer wie der Sohn eines Menschen. Und er kam zu dem Alten an Tagen, und man brachte ihn vor ihn.</a:t>
            </a:r>
          </a:p>
          <a:p>
            <a:r>
              <a:rPr lang="de-DE" sz="2800" dirty="0">
                <a:ea typeface="Calibri" panose="020F0502020204030204" pitchFamily="34" charset="0"/>
                <a:cs typeface="Times New Roman" panose="02020603050405020304" pitchFamily="18" charset="0"/>
              </a:rPr>
              <a:t>14 Und ihm wurde Herrschaft und Ehre und Königtum gegeben, und alle Völker, Nationen und Sprachen dienten ihm. Seine Herrschaft ist eine ewige Herrschaft, die nicht vergeht, und sein Königtum ⟨so⟩, dass es nicht zerstört wird." </a:t>
            </a:r>
            <a:r>
              <a:rPr lang="de-DE" sz="2800" b="1" dirty="0">
                <a:ea typeface="Calibri" panose="020F0502020204030204" pitchFamily="34" charset="0"/>
                <a:cs typeface="Times New Roman" panose="02020603050405020304" pitchFamily="18" charset="0"/>
              </a:rPr>
              <a:t>(Dan 7,13-14)</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feld 5">
            <a:extLst>
              <a:ext uri="{FF2B5EF4-FFF2-40B4-BE49-F238E27FC236}">
                <a16:creationId xmlns:a16="http://schemas.microsoft.com/office/drawing/2014/main" id="{D58E822F-4AFE-4F10-A57B-F233CC8C7D29}"/>
              </a:ext>
            </a:extLst>
          </p:cNvPr>
          <p:cNvSpPr txBox="1"/>
          <p:nvPr/>
        </p:nvSpPr>
        <p:spPr>
          <a:xfrm>
            <a:off x="563102" y="1349091"/>
            <a:ext cx="6098720" cy="523220"/>
          </a:xfrm>
          <a:prstGeom prst="rect">
            <a:avLst/>
          </a:prstGeom>
          <a:noFill/>
        </p:spPr>
        <p:txBody>
          <a:bodyPr wrap="square">
            <a:spAutoFit/>
          </a:bodyPr>
          <a:lstStyle/>
          <a:p>
            <a:r>
              <a:rPr lang="de-CH" sz="2800" b="1" dirty="0"/>
              <a:t>Der Menschensohn</a:t>
            </a:r>
            <a:endParaRPr lang="de-CH" sz="2800" dirty="0"/>
          </a:p>
        </p:txBody>
      </p:sp>
      <p:sp>
        <p:nvSpPr>
          <p:cNvPr id="2" name="Rechteck 1">
            <a:extLst>
              <a:ext uri="{FF2B5EF4-FFF2-40B4-BE49-F238E27FC236}">
                <a16:creationId xmlns:a16="http://schemas.microsoft.com/office/drawing/2014/main" id="{3B9C74CA-34AA-4B33-8E97-FCF42A4110F2}"/>
              </a:ext>
            </a:extLst>
          </p:cNvPr>
          <p:cNvSpPr/>
          <p:nvPr/>
        </p:nvSpPr>
        <p:spPr>
          <a:xfrm>
            <a:off x="563102" y="5539684"/>
            <a:ext cx="11051536" cy="954107"/>
          </a:xfrm>
          <a:prstGeom prst="rect">
            <a:avLst/>
          </a:prstGeom>
        </p:spPr>
        <p:txBody>
          <a:bodyPr wrap="square">
            <a:spAutoFit/>
          </a:bodyPr>
          <a:lstStyle/>
          <a:p>
            <a:r>
              <a:rPr lang="de-CH" sz="2800" dirty="0"/>
              <a:t>"und er hat ihm Vollmacht gegeben, Gericht zu halten, weil er des Menschen Sohn ist." </a:t>
            </a:r>
            <a:r>
              <a:rPr lang="de-CH" sz="2800" b="1" dirty="0"/>
              <a:t>(Joh 5,27)</a:t>
            </a:r>
            <a:endParaRPr lang="de-CH" sz="2800" dirty="0"/>
          </a:p>
        </p:txBody>
      </p:sp>
    </p:spTree>
    <p:extLst>
      <p:ext uri="{BB962C8B-B14F-4D97-AF65-F5344CB8AC3E}">
        <p14:creationId xmlns:p14="http://schemas.microsoft.com/office/powerpoint/2010/main" val="3257056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Inhalt der Vision – was Johannes sah (12-16)</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2" y="2151726"/>
            <a:ext cx="6444367" cy="2246769"/>
          </a:xfrm>
          <a:prstGeom prst="rect">
            <a:avLst/>
          </a:prstGeom>
        </p:spPr>
        <p:txBody>
          <a:bodyPr wrap="square">
            <a:spAutoFit/>
          </a:bodyPr>
          <a:lstStyle/>
          <a:p>
            <a:r>
              <a:rPr lang="de-CH" sz="2800" dirty="0">
                <a:effectLst/>
                <a:ea typeface="Calibri" panose="020F0502020204030204" pitchFamily="34" charset="0"/>
                <a:cs typeface="Times New Roman" panose="02020603050405020304" pitchFamily="18" charset="0"/>
              </a:rPr>
              <a:t>"U</a:t>
            </a:r>
            <a:r>
              <a:rPr lang="de-CH" sz="2800" dirty="0">
                <a:effectLst/>
                <a:latin typeface="Calibri" panose="020F0502020204030204" pitchFamily="34" charset="0"/>
                <a:ea typeface="Calibri" panose="020F0502020204030204" pitchFamily="34" charset="0"/>
                <a:cs typeface="Times New Roman" panose="02020603050405020304" pitchFamily="18" charset="0"/>
              </a:rPr>
              <a:t>nd inmitten der Leuchter </a:t>
            </a:r>
            <a:r>
              <a:rPr lang="de-CH" sz="2800" dirty="0">
                <a:effectLst/>
                <a:latin typeface="Cambria Math" panose="02040503050406030204" pitchFamily="18" charset="0"/>
                <a:ea typeface="Calibri" panose="020F0502020204030204" pitchFamily="34" charset="0"/>
                <a:cs typeface="Cambria Math" panose="02040503050406030204" pitchFamily="18" charset="0"/>
              </a:rPr>
              <a:t>⟨</a:t>
            </a:r>
            <a:r>
              <a:rPr lang="de-CH" sz="2800" dirty="0">
                <a:effectLst/>
                <a:latin typeface="Calibri" panose="020F0502020204030204" pitchFamily="34" charset="0"/>
                <a:ea typeface="Calibri" panose="020F0502020204030204" pitchFamily="34" charset="0"/>
                <a:cs typeface="Times New Roman" panose="02020603050405020304" pitchFamily="18" charset="0"/>
              </a:rPr>
              <a:t>einen</a:t>
            </a:r>
            <a:r>
              <a:rPr lang="de-CH" sz="2800" dirty="0">
                <a:effectLst/>
                <a:latin typeface="Cambria Math" panose="02040503050406030204" pitchFamily="18" charset="0"/>
                <a:ea typeface="Calibri" panose="020F0502020204030204" pitchFamily="34" charset="0"/>
                <a:cs typeface="Cambria Math" panose="02040503050406030204" pitchFamily="18" charset="0"/>
              </a:rPr>
              <a:t>⟩</a:t>
            </a:r>
            <a:r>
              <a:rPr lang="de-CH" sz="2800" dirty="0">
                <a:effectLst/>
                <a:latin typeface="Calibri" panose="020F0502020204030204" pitchFamily="34" charset="0"/>
                <a:ea typeface="Calibri" panose="020F0502020204030204" pitchFamily="34" charset="0"/>
                <a:cs typeface="Times New Roman" panose="02020603050405020304" pitchFamily="18" charset="0"/>
              </a:rPr>
              <a:t>, gleich einem Menschensohn, bekleidet mit einem bis zu den Füßen reichenden Gewand, und an der Brust umgürtet mit einem goldenen Gürtel," </a:t>
            </a:r>
            <a:r>
              <a:rPr lang="de-CH" sz="2800" b="1" dirty="0">
                <a:effectLst/>
                <a:latin typeface="Calibri" panose="020F0502020204030204" pitchFamily="34" charset="0"/>
                <a:ea typeface="Calibri" panose="020F0502020204030204" pitchFamily="34" charset="0"/>
                <a:cs typeface="Times New Roman" panose="02020603050405020304" pitchFamily="18" charset="0"/>
              </a:rPr>
              <a:t>(1,13)</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feld 5">
            <a:extLst>
              <a:ext uri="{FF2B5EF4-FFF2-40B4-BE49-F238E27FC236}">
                <a16:creationId xmlns:a16="http://schemas.microsoft.com/office/drawing/2014/main" id="{D58E822F-4AFE-4F10-A57B-F233CC8C7D29}"/>
              </a:ext>
            </a:extLst>
          </p:cNvPr>
          <p:cNvSpPr txBox="1"/>
          <p:nvPr/>
        </p:nvSpPr>
        <p:spPr>
          <a:xfrm>
            <a:off x="563102" y="1349091"/>
            <a:ext cx="6098720" cy="523220"/>
          </a:xfrm>
          <a:prstGeom prst="rect">
            <a:avLst/>
          </a:prstGeom>
          <a:noFill/>
        </p:spPr>
        <p:txBody>
          <a:bodyPr wrap="square">
            <a:spAutoFit/>
          </a:bodyPr>
          <a:lstStyle/>
          <a:p>
            <a:r>
              <a:rPr lang="de-CH" sz="2800" b="1" dirty="0"/>
              <a:t>Sein Amt</a:t>
            </a:r>
            <a:endParaRPr lang="de-CH" sz="2800" dirty="0"/>
          </a:p>
        </p:txBody>
      </p:sp>
      <p:pic>
        <p:nvPicPr>
          <p:cNvPr id="7" name="Picture 2" descr="Die Struktur der Offenbarung OFFENBARUNG 01 EINLEITUNG SEITE 01 - PDF  Kostenfreier Download">
            <a:extLst>
              <a:ext uri="{FF2B5EF4-FFF2-40B4-BE49-F238E27FC236}">
                <a16:creationId xmlns:a16="http://schemas.microsoft.com/office/drawing/2014/main" id="{F6BE168D-4620-4A94-A47B-E04D4BD679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636" t="6923" r="22168" b="48429"/>
          <a:stretch/>
        </p:blipFill>
        <p:spPr bwMode="auto">
          <a:xfrm>
            <a:off x="7025051" y="1213585"/>
            <a:ext cx="2655279" cy="430095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1414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Inhalt der Vision – was Johannes sah (12-16)</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1" y="2151726"/>
            <a:ext cx="5899245" cy="1815882"/>
          </a:xfrm>
          <a:prstGeom prst="rect">
            <a:avLst/>
          </a:prstGeom>
        </p:spPr>
        <p:txBody>
          <a:bodyPr wrap="square">
            <a:spAutoFit/>
          </a:bodyPr>
          <a:lstStyle/>
          <a:p>
            <a:r>
              <a:rPr lang="de-CH" sz="2800" dirty="0">
                <a:effectLst/>
                <a:latin typeface="Calibri" panose="020F0502020204030204" pitchFamily="34" charset="0"/>
                <a:ea typeface="Calibri" panose="020F0502020204030204" pitchFamily="34" charset="0"/>
                <a:cs typeface="Times New Roman" panose="02020603050405020304" pitchFamily="18" charset="0"/>
              </a:rPr>
              <a:t>"Sein Haupt aber und die Haare </a:t>
            </a:r>
            <a:r>
              <a:rPr lang="de-CH" sz="2800" dirty="0">
                <a:effectLst/>
                <a:latin typeface="Cambria Math" panose="02040503050406030204" pitchFamily="18" charset="0"/>
                <a:ea typeface="Calibri" panose="020F0502020204030204" pitchFamily="34" charset="0"/>
                <a:cs typeface="Cambria Math" panose="02040503050406030204" pitchFamily="18" charset="0"/>
              </a:rPr>
              <a:t>⟨</a:t>
            </a:r>
            <a:r>
              <a:rPr lang="de-CH" sz="2800" dirty="0">
                <a:effectLst/>
                <a:latin typeface="Calibri" panose="020F0502020204030204" pitchFamily="34" charset="0"/>
                <a:ea typeface="Calibri" panose="020F0502020204030204" pitchFamily="34" charset="0"/>
                <a:cs typeface="Times New Roman" panose="02020603050405020304" pitchFamily="18" charset="0"/>
              </a:rPr>
              <a:t>waren</a:t>
            </a:r>
            <a:r>
              <a:rPr lang="de-CH" sz="2800" dirty="0">
                <a:effectLst/>
                <a:latin typeface="Cambria Math" panose="02040503050406030204" pitchFamily="18" charset="0"/>
                <a:ea typeface="Calibri" panose="020F0502020204030204" pitchFamily="34" charset="0"/>
                <a:cs typeface="Cambria Math" panose="02040503050406030204" pitchFamily="18" charset="0"/>
              </a:rPr>
              <a:t>⟩</a:t>
            </a:r>
            <a:r>
              <a:rPr lang="de-CH" sz="2800" dirty="0">
                <a:effectLst/>
                <a:latin typeface="Calibri" panose="020F0502020204030204" pitchFamily="34" charset="0"/>
                <a:ea typeface="Calibri" panose="020F0502020204030204" pitchFamily="34" charset="0"/>
                <a:cs typeface="Times New Roman" panose="02020603050405020304" pitchFamily="18" charset="0"/>
              </a:rPr>
              <a:t> weiß wie weiße Wolle, wie Schnee, und seine Augen wie eine Feuerflamme,"</a:t>
            </a:r>
            <a:r>
              <a:rPr lang="de-CH" sz="2800" b="1" dirty="0">
                <a:effectLst/>
                <a:latin typeface="Calibri" panose="020F0502020204030204" pitchFamily="34" charset="0"/>
                <a:ea typeface="Calibri" panose="020F0502020204030204" pitchFamily="34" charset="0"/>
                <a:cs typeface="Times New Roman" panose="02020603050405020304" pitchFamily="18" charset="0"/>
              </a:rPr>
              <a:t> (1,14)</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feld 5">
            <a:extLst>
              <a:ext uri="{FF2B5EF4-FFF2-40B4-BE49-F238E27FC236}">
                <a16:creationId xmlns:a16="http://schemas.microsoft.com/office/drawing/2014/main" id="{D58E822F-4AFE-4F10-A57B-F233CC8C7D29}"/>
              </a:ext>
            </a:extLst>
          </p:cNvPr>
          <p:cNvSpPr txBox="1"/>
          <p:nvPr/>
        </p:nvSpPr>
        <p:spPr>
          <a:xfrm>
            <a:off x="563102" y="1349091"/>
            <a:ext cx="6098720" cy="523220"/>
          </a:xfrm>
          <a:prstGeom prst="rect">
            <a:avLst/>
          </a:prstGeom>
          <a:noFill/>
        </p:spPr>
        <p:txBody>
          <a:bodyPr wrap="square">
            <a:spAutoFit/>
          </a:bodyPr>
          <a:lstStyle/>
          <a:p>
            <a:r>
              <a:rPr lang="de-CH" sz="2800" b="1" dirty="0"/>
              <a:t>Seine Erhabenheit</a:t>
            </a:r>
            <a:endParaRPr lang="de-CH" sz="2800" dirty="0"/>
          </a:p>
        </p:txBody>
      </p:sp>
      <p:pic>
        <p:nvPicPr>
          <p:cNvPr id="7" name="Picture 2" descr="Die Struktur der Offenbarung OFFENBARUNG 01 EINLEITUNG SEITE 01 - PDF  Kostenfreier Download">
            <a:extLst>
              <a:ext uri="{FF2B5EF4-FFF2-40B4-BE49-F238E27FC236}">
                <a16:creationId xmlns:a16="http://schemas.microsoft.com/office/drawing/2014/main" id="{AD94BA52-8FD3-4238-AA4B-0A1903F50A9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636" t="6923" r="22168" b="48429"/>
          <a:stretch/>
        </p:blipFill>
        <p:spPr bwMode="auto">
          <a:xfrm>
            <a:off x="7025051" y="1213585"/>
            <a:ext cx="2655279" cy="430095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8" name="Ellipse 7">
            <a:extLst>
              <a:ext uri="{FF2B5EF4-FFF2-40B4-BE49-F238E27FC236}">
                <a16:creationId xmlns:a16="http://schemas.microsoft.com/office/drawing/2014/main" id="{B57252A9-8E06-493B-96AD-48204BA144CE}"/>
              </a:ext>
            </a:extLst>
          </p:cNvPr>
          <p:cNvSpPr/>
          <p:nvPr/>
        </p:nvSpPr>
        <p:spPr>
          <a:xfrm>
            <a:off x="7446802" y="1069676"/>
            <a:ext cx="2268418" cy="1477559"/>
          </a:xfrm>
          <a:prstGeom prst="ellipse">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278034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2" y="546456"/>
            <a:ext cx="7789589" cy="523220"/>
          </a:xfrm>
          <a:prstGeom prst="rect">
            <a:avLst/>
          </a:prstGeom>
          <a:noFill/>
        </p:spPr>
        <p:txBody>
          <a:bodyPr wrap="square" rtlCol="0">
            <a:spAutoFit/>
          </a:bodyPr>
          <a:lstStyle/>
          <a:p>
            <a:r>
              <a:rPr lang="de-CH" sz="2800" b="1" dirty="0"/>
              <a:t>Inhalt der Vision – was Johannes sah (12-16)</a:t>
            </a:r>
            <a:endParaRPr lang="de-CH" sz="2800" dirty="0"/>
          </a:p>
        </p:txBody>
      </p:sp>
      <p:sp>
        <p:nvSpPr>
          <p:cNvPr id="3" name="Rechteck 2">
            <a:extLst>
              <a:ext uri="{FF2B5EF4-FFF2-40B4-BE49-F238E27FC236}">
                <a16:creationId xmlns:a16="http://schemas.microsoft.com/office/drawing/2014/main" id="{6EA3E863-2C50-4AE9-84AB-61312D6EC2DB}"/>
              </a:ext>
            </a:extLst>
          </p:cNvPr>
          <p:cNvSpPr/>
          <p:nvPr/>
        </p:nvSpPr>
        <p:spPr>
          <a:xfrm>
            <a:off x="563102" y="2151726"/>
            <a:ext cx="5943203" cy="1815882"/>
          </a:xfrm>
          <a:prstGeom prst="rect">
            <a:avLst/>
          </a:prstGeom>
        </p:spPr>
        <p:txBody>
          <a:bodyPr wrap="square">
            <a:spAutoFit/>
          </a:bodyPr>
          <a:lstStyle/>
          <a:p>
            <a:r>
              <a:rPr lang="de-CH" sz="2800" dirty="0"/>
              <a:t>"und seine Füße gleich glänzendem Erz, als glühten sie im Ofen, und seine Stimme wie das Rauschen vieler Wasser,"</a:t>
            </a:r>
            <a:r>
              <a:rPr lang="de-CH" sz="2800" b="1" dirty="0"/>
              <a:t> </a:t>
            </a:r>
            <a:r>
              <a:rPr lang="de-CH" sz="2800" b="1" dirty="0">
                <a:effectLst/>
                <a:latin typeface="Calibri" panose="020F0502020204030204" pitchFamily="34" charset="0"/>
                <a:ea typeface="Calibri" panose="020F0502020204030204" pitchFamily="34" charset="0"/>
                <a:cs typeface="Times New Roman" panose="02020603050405020304" pitchFamily="18" charset="0"/>
              </a:rPr>
              <a:t>(1,15)</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feld 5">
            <a:extLst>
              <a:ext uri="{FF2B5EF4-FFF2-40B4-BE49-F238E27FC236}">
                <a16:creationId xmlns:a16="http://schemas.microsoft.com/office/drawing/2014/main" id="{D58E822F-4AFE-4F10-A57B-F233CC8C7D29}"/>
              </a:ext>
            </a:extLst>
          </p:cNvPr>
          <p:cNvSpPr txBox="1"/>
          <p:nvPr/>
        </p:nvSpPr>
        <p:spPr>
          <a:xfrm>
            <a:off x="563102" y="1349091"/>
            <a:ext cx="6098720" cy="523220"/>
          </a:xfrm>
          <a:prstGeom prst="rect">
            <a:avLst/>
          </a:prstGeom>
          <a:noFill/>
        </p:spPr>
        <p:txBody>
          <a:bodyPr wrap="square">
            <a:spAutoFit/>
          </a:bodyPr>
          <a:lstStyle/>
          <a:p>
            <a:r>
              <a:rPr lang="de-CH" sz="2800" b="1" dirty="0"/>
              <a:t>Sein Gericht</a:t>
            </a:r>
            <a:endParaRPr lang="de-CH" sz="2800" dirty="0"/>
          </a:p>
        </p:txBody>
      </p:sp>
      <p:pic>
        <p:nvPicPr>
          <p:cNvPr id="7" name="Picture 2" descr="Die Struktur der Offenbarung OFFENBARUNG 01 EINLEITUNG SEITE 01 - PDF  Kostenfreier Download">
            <a:extLst>
              <a:ext uri="{FF2B5EF4-FFF2-40B4-BE49-F238E27FC236}">
                <a16:creationId xmlns:a16="http://schemas.microsoft.com/office/drawing/2014/main" id="{802C0F40-626B-424A-B25F-6D7752F3B6F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636" t="6923" r="22168" b="48429"/>
          <a:stretch/>
        </p:blipFill>
        <p:spPr bwMode="auto">
          <a:xfrm>
            <a:off x="7025051" y="1213585"/>
            <a:ext cx="2655279" cy="430095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Ellipse 1">
            <a:extLst>
              <a:ext uri="{FF2B5EF4-FFF2-40B4-BE49-F238E27FC236}">
                <a16:creationId xmlns:a16="http://schemas.microsoft.com/office/drawing/2014/main" id="{70E66F4A-3BA3-445A-939F-02ABCF91FBEA}"/>
              </a:ext>
            </a:extLst>
          </p:cNvPr>
          <p:cNvSpPr/>
          <p:nvPr/>
        </p:nvSpPr>
        <p:spPr>
          <a:xfrm>
            <a:off x="7025051" y="3833445"/>
            <a:ext cx="3112476" cy="2092569"/>
          </a:xfrm>
          <a:prstGeom prst="ellipse">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222930721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1195</Words>
  <Application>Microsoft Office PowerPoint</Application>
  <PresentationFormat>Breitbild</PresentationFormat>
  <Paragraphs>62</Paragraphs>
  <Slides>19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19</vt:i4>
      </vt:variant>
    </vt:vector>
  </HeadingPairs>
  <TitlesOfParts>
    <vt:vector size="25" baseType="lpstr">
      <vt:lpstr>Arial</vt:lpstr>
      <vt:lpstr>Calibri</vt:lpstr>
      <vt:lpstr>Calibri Light</vt:lpstr>
      <vt:lpstr>Cambria Math</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Offenbarung</dc:title>
  <dc:creator>Matthias Germann</dc:creator>
  <cp:keywords>Bibel, Neues Testament</cp:keywords>
  <cp:lastModifiedBy>Mätthu</cp:lastModifiedBy>
  <cp:revision>336</cp:revision>
  <dcterms:created xsi:type="dcterms:W3CDTF">2021-02-04T12:45:11Z</dcterms:created>
  <dcterms:modified xsi:type="dcterms:W3CDTF">2022-03-10T15:50:25Z</dcterms:modified>
</cp:coreProperties>
</file>