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633" r:id="rId3"/>
    <p:sldId id="658" r:id="rId4"/>
    <p:sldId id="657" r:id="rId5"/>
    <p:sldId id="665" r:id="rId6"/>
    <p:sldId id="666" r:id="rId7"/>
    <p:sldId id="667" r:id="rId8"/>
    <p:sldId id="669" r:id="rId9"/>
    <p:sldId id="710" r:id="rId10"/>
    <p:sldId id="712" r:id="rId11"/>
    <p:sldId id="711" r:id="rId12"/>
    <p:sldId id="709" r:id="rId13"/>
    <p:sldId id="672" r:id="rId14"/>
    <p:sldId id="713" r:id="rId15"/>
    <p:sldId id="716" r:id="rId16"/>
    <p:sldId id="717" r:id="rId17"/>
    <p:sldId id="676" r:id="rId18"/>
    <p:sldId id="677" r:id="rId19"/>
    <p:sldId id="678" r:id="rId20"/>
    <p:sldId id="718" r:id="rId21"/>
    <p:sldId id="681" r:id="rId22"/>
    <p:sldId id="683" r:id="rId23"/>
    <p:sldId id="654" r:id="rId24"/>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000000"/>
    <a:srgbClr val="FFFFFF"/>
    <a:srgbClr val="FF5050"/>
    <a:srgbClr val="FF9966"/>
    <a:srgbClr val="385723"/>
    <a:srgbClr val="C5E0B4"/>
    <a:srgbClr val="996600"/>
    <a:srgbClr val="CC00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09" d="100"/>
          <a:sy n="109" d="100"/>
        </p:scale>
        <p:origin x="612" y="10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05.02.2022</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05.02.2022</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05.02.2022</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458930" y="4855618"/>
            <a:ext cx="5274136" cy="938719"/>
          </a:xfrm>
          <a:prstGeom prst="rect">
            <a:avLst/>
          </a:prstGeom>
          <a:noFill/>
        </p:spPr>
        <p:txBody>
          <a:bodyPr wrap="none" rtlCol="0">
            <a:spAutoFit/>
          </a:bodyPr>
          <a:lstStyle/>
          <a:p>
            <a:pPr algn="ctr"/>
            <a:r>
              <a:rPr lang="de-CH" sz="5500" b="1" dirty="0"/>
              <a:t>Offb Teil 2 | 1,1-8</a:t>
            </a:r>
          </a:p>
        </p:txBody>
      </p:sp>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1A273DD-203B-4EB2-92D4-46DE20EE1A64}"/>
              </a:ext>
            </a:extLst>
          </p:cNvPr>
          <p:cNvSpPr/>
          <p:nvPr/>
        </p:nvSpPr>
        <p:spPr>
          <a:xfrm>
            <a:off x="563103" y="1097924"/>
            <a:ext cx="11131592" cy="1384995"/>
          </a:xfrm>
          <a:prstGeom prst="rect">
            <a:avLst/>
          </a:prstGeom>
        </p:spPr>
        <p:txBody>
          <a:bodyPr wrap="square">
            <a:spAutoFit/>
          </a:bodyPr>
          <a:lstStyle/>
          <a:p>
            <a:r>
              <a:rPr lang="de-CH" sz="2800" dirty="0"/>
              <a:t>"</a:t>
            </a:r>
            <a:r>
              <a:rPr lang="de-CH" sz="2800" dirty="0">
                <a:solidFill>
                  <a:schemeClr val="accent3">
                    <a:lumMod val="40000"/>
                    <a:lumOff val="60000"/>
                  </a:schemeClr>
                </a:solidFill>
              </a:rPr>
              <a:t>4 Johannes den sieben Gemeinden, die in Asien sind: Gnade euch und Friede </a:t>
            </a:r>
            <a:r>
              <a:rPr lang="de-CH" sz="2800" dirty="0"/>
              <a:t>von dem, der ist und der war und der kommt, </a:t>
            </a:r>
            <a:r>
              <a:rPr lang="de-CH" sz="2800" dirty="0">
                <a:solidFill>
                  <a:schemeClr val="accent3">
                    <a:lumMod val="40000"/>
                    <a:lumOff val="60000"/>
                  </a:schemeClr>
                </a:solidFill>
              </a:rPr>
              <a:t>und von den sieben Geistern, die vor seinem Thron sind,</a:t>
            </a:r>
            <a:r>
              <a:rPr lang="de-CH" sz="2800" dirty="0"/>
              <a:t>" </a:t>
            </a:r>
            <a:r>
              <a:rPr lang="de-CH" sz="2800" b="1" dirty="0">
                <a:latin typeface="Calibri" panose="020F0502020204030204" pitchFamily="34" charset="0"/>
                <a:ea typeface="Calibri" panose="020F0502020204030204" pitchFamily="34" charset="0"/>
                <a:cs typeface="Times New Roman" panose="02020603050405020304" pitchFamily="18" charset="0"/>
              </a:rPr>
              <a:t>(1,4)</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5CFAA969-4BA6-44CC-A3D8-86973AC22115}"/>
              </a:ext>
            </a:extLst>
          </p:cNvPr>
          <p:cNvSpPr txBox="1"/>
          <p:nvPr/>
        </p:nvSpPr>
        <p:spPr>
          <a:xfrm>
            <a:off x="563103" y="574704"/>
            <a:ext cx="7382413" cy="523220"/>
          </a:xfrm>
          <a:prstGeom prst="rect">
            <a:avLst/>
          </a:prstGeom>
          <a:noFill/>
        </p:spPr>
        <p:txBody>
          <a:bodyPr wrap="square" rtlCol="0">
            <a:spAutoFit/>
          </a:bodyPr>
          <a:lstStyle/>
          <a:p>
            <a:r>
              <a:rPr lang="de-CH" sz="2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Urheber (Gott der Vater</a:t>
            </a:r>
            <a:r>
              <a:rPr lang="de-CH" sz="2800" b="1" dirty="0"/>
              <a:t>)</a:t>
            </a:r>
          </a:p>
        </p:txBody>
      </p:sp>
    </p:spTree>
    <p:extLst>
      <p:ext uri="{BB962C8B-B14F-4D97-AF65-F5344CB8AC3E}">
        <p14:creationId xmlns:p14="http://schemas.microsoft.com/office/powerpoint/2010/main" val="146995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382413" cy="523220"/>
          </a:xfrm>
          <a:prstGeom prst="rect">
            <a:avLst/>
          </a:prstGeom>
          <a:noFill/>
        </p:spPr>
        <p:txBody>
          <a:bodyPr wrap="square" rtlCol="0">
            <a:spAutoFit/>
          </a:bodyPr>
          <a:lstStyle/>
          <a:p>
            <a:r>
              <a:rPr lang="de-CH" sz="2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Urheber (Gott der Heilige Geist) </a:t>
            </a:r>
            <a:endParaRPr lang="de-CH" sz="2800" b="1" dirty="0"/>
          </a:p>
        </p:txBody>
      </p:sp>
      <p:sp>
        <p:nvSpPr>
          <p:cNvPr id="4" name="Rechteck 3">
            <a:extLst>
              <a:ext uri="{FF2B5EF4-FFF2-40B4-BE49-F238E27FC236}">
                <a16:creationId xmlns:a16="http://schemas.microsoft.com/office/drawing/2014/main" id="{EC74EEC6-8AC5-4B3D-B8F5-05D6E9E27FE5}"/>
              </a:ext>
            </a:extLst>
          </p:cNvPr>
          <p:cNvSpPr/>
          <p:nvPr/>
        </p:nvSpPr>
        <p:spPr>
          <a:xfrm>
            <a:off x="563103" y="1097924"/>
            <a:ext cx="11131592" cy="1384995"/>
          </a:xfrm>
          <a:prstGeom prst="rect">
            <a:avLst/>
          </a:prstGeom>
        </p:spPr>
        <p:txBody>
          <a:bodyPr wrap="square">
            <a:spAutoFit/>
          </a:bodyPr>
          <a:lstStyle/>
          <a:p>
            <a:r>
              <a:rPr lang="de-CH" sz="2800" dirty="0"/>
              <a:t>"</a:t>
            </a:r>
            <a:r>
              <a:rPr lang="de-CH" sz="2800" dirty="0">
                <a:solidFill>
                  <a:schemeClr val="accent3">
                    <a:lumMod val="40000"/>
                    <a:lumOff val="60000"/>
                  </a:schemeClr>
                </a:solidFill>
              </a:rPr>
              <a:t>4 Johannes den sieben Gemeinden, die in Asien sind: Gnade euch und Friede von dem, der ist und der war und der kommt, </a:t>
            </a:r>
            <a:r>
              <a:rPr lang="de-CH" sz="2800" dirty="0"/>
              <a:t>und von den sieben Geistern, die vor seinem Thron sind," </a:t>
            </a:r>
            <a:r>
              <a:rPr lang="de-CH" sz="2800" b="1" dirty="0">
                <a:latin typeface="Calibri" panose="020F0502020204030204" pitchFamily="34" charset="0"/>
                <a:ea typeface="Calibri" panose="020F0502020204030204" pitchFamily="34" charset="0"/>
                <a:cs typeface="Times New Roman" panose="02020603050405020304" pitchFamily="18" charset="0"/>
              </a:rPr>
              <a:t>(1,4)</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249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395E28E5-D5EB-41E5-98C0-8F8641C1D9CF}"/>
              </a:ext>
            </a:extLst>
          </p:cNvPr>
          <p:cNvGrpSpPr/>
          <p:nvPr/>
        </p:nvGrpSpPr>
        <p:grpSpPr>
          <a:xfrm>
            <a:off x="1361524" y="-1190298"/>
            <a:ext cx="7384677" cy="7930697"/>
            <a:chOff x="1274265" y="-1412416"/>
            <a:chExt cx="7384677" cy="7930697"/>
          </a:xfrm>
        </p:grpSpPr>
        <p:sp>
          <p:nvSpPr>
            <p:cNvPr id="11" name="Explosion: 14 Zacken 10">
              <a:extLst>
                <a:ext uri="{FF2B5EF4-FFF2-40B4-BE49-F238E27FC236}">
                  <a16:creationId xmlns:a16="http://schemas.microsoft.com/office/drawing/2014/main" id="{1504101D-CFA8-45D6-A168-CCC81BA3DF37}"/>
                </a:ext>
              </a:extLst>
            </p:cNvPr>
            <p:cNvSpPr/>
            <p:nvPr/>
          </p:nvSpPr>
          <p:spPr>
            <a:xfrm rot="736915">
              <a:off x="1274265" y="-1412416"/>
              <a:ext cx="7384677" cy="5433949"/>
            </a:xfrm>
            <a:prstGeom prst="irregularSeal2">
              <a:avLst/>
            </a:prstGeom>
            <a:gradFill>
              <a:gsLst>
                <a:gs pos="0">
                  <a:srgbClr val="FF0000"/>
                </a:gs>
                <a:gs pos="54000">
                  <a:srgbClr val="FFC000"/>
                </a:gs>
                <a:gs pos="81000">
                  <a:srgbClr val="FFFFFF"/>
                </a:gs>
                <a:gs pos="93000">
                  <a:schemeClr val="accent1">
                    <a:lumMod val="75000"/>
                  </a:schemeClr>
                </a:gs>
              </a:gsLst>
              <a:lin ang="5400000" scaled="1"/>
            </a:gradFill>
            <a:ln>
              <a:solidFill>
                <a:srgbClr val="FF5050"/>
              </a:solidFill>
            </a:ln>
            <a:effectLst>
              <a:glow rad="139700">
                <a:schemeClr val="accent4">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 name="Grafik 2">
              <a:extLst>
                <a:ext uri="{FF2B5EF4-FFF2-40B4-BE49-F238E27FC236}">
                  <a16:creationId xmlns:a16="http://schemas.microsoft.com/office/drawing/2014/main" id="{7534D14E-5608-4076-9380-F23F9C6CD758}"/>
                </a:ext>
              </a:extLst>
            </p:cNvPr>
            <p:cNvPicPr>
              <a:picLocks noChangeAspect="1"/>
            </p:cNvPicPr>
            <p:nvPr/>
          </p:nvPicPr>
          <p:blipFill rotWithShape="1">
            <a:blip r:embed="rId2">
              <a:extLst>
                <a:ext uri="{28A0092B-C50C-407E-A947-70E740481C1C}">
                  <a14:useLocalDpi xmlns:a14="http://schemas.microsoft.com/office/drawing/2010/main" val="0"/>
                </a:ext>
              </a:extLst>
            </a:blip>
            <a:srcRect l="30419" r="25567"/>
            <a:stretch/>
          </p:blipFill>
          <p:spPr>
            <a:xfrm rot="5400000">
              <a:off x="2597078" y="999956"/>
              <a:ext cx="4245598" cy="6791051"/>
            </a:xfrm>
            <a:prstGeom prst="rect">
              <a:avLst/>
            </a:prstGeom>
            <a:ln>
              <a:noFill/>
            </a:ln>
            <a:effectLst>
              <a:softEdge rad="112500"/>
            </a:effectLst>
          </p:spPr>
        </p:pic>
      </p:grpSp>
      <p:sp>
        <p:nvSpPr>
          <p:cNvPr id="15" name="Rechteck 14">
            <a:extLst>
              <a:ext uri="{FF2B5EF4-FFF2-40B4-BE49-F238E27FC236}">
                <a16:creationId xmlns:a16="http://schemas.microsoft.com/office/drawing/2014/main" id="{B82C1F1F-682B-49CF-987F-8A6F12FEF598}"/>
              </a:ext>
            </a:extLst>
          </p:cNvPr>
          <p:cNvSpPr/>
          <p:nvPr/>
        </p:nvSpPr>
        <p:spPr>
          <a:xfrm rot="16200000">
            <a:off x="4492706" y="1697936"/>
            <a:ext cx="1596912" cy="369332"/>
          </a:xfrm>
          <a:prstGeom prst="rect">
            <a:avLst/>
          </a:prstGeom>
          <a:solidFill>
            <a:srgbClr val="FFC000"/>
          </a:solidFill>
        </p:spPr>
        <p:txBody>
          <a:bodyPr wrap="none">
            <a:sp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des Verstandes</a:t>
            </a:r>
            <a:endParaRPr lang="de-CH" dirty="0"/>
          </a:p>
        </p:txBody>
      </p:sp>
      <p:sp>
        <p:nvSpPr>
          <p:cNvPr id="16" name="Rechteck 15">
            <a:extLst>
              <a:ext uri="{FF2B5EF4-FFF2-40B4-BE49-F238E27FC236}">
                <a16:creationId xmlns:a16="http://schemas.microsoft.com/office/drawing/2014/main" id="{EF317062-4FBB-4F66-8B4B-5477987E52E3}"/>
              </a:ext>
            </a:extLst>
          </p:cNvPr>
          <p:cNvSpPr/>
          <p:nvPr/>
        </p:nvSpPr>
        <p:spPr>
          <a:xfrm rot="16200000">
            <a:off x="3538890" y="1453454"/>
            <a:ext cx="2121735" cy="369332"/>
          </a:xfrm>
          <a:prstGeom prst="rect">
            <a:avLst/>
          </a:prstGeom>
          <a:solidFill>
            <a:srgbClr val="FFFF00"/>
          </a:solidFill>
        </p:spPr>
        <p:txBody>
          <a:bodyPr wrap="none">
            <a:sp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der Geist des HERRN</a:t>
            </a:r>
            <a:endParaRPr lang="de-CH" dirty="0"/>
          </a:p>
        </p:txBody>
      </p:sp>
      <p:sp>
        <p:nvSpPr>
          <p:cNvPr id="17" name="Rechteck 16">
            <a:extLst>
              <a:ext uri="{FF2B5EF4-FFF2-40B4-BE49-F238E27FC236}">
                <a16:creationId xmlns:a16="http://schemas.microsoft.com/office/drawing/2014/main" id="{FEF16172-021A-4815-9500-5A25243F9215}"/>
              </a:ext>
            </a:extLst>
          </p:cNvPr>
          <p:cNvSpPr/>
          <p:nvPr/>
        </p:nvSpPr>
        <p:spPr>
          <a:xfrm rot="16200000">
            <a:off x="3204847" y="1825896"/>
            <a:ext cx="1376852" cy="369332"/>
          </a:xfrm>
          <a:prstGeom prst="rect">
            <a:avLst/>
          </a:prstGeom>
          <a:solidFill>
            <a:srgbClr val="FFC000"/>
          </a:solidFill>
        </p:spPr>
        <p:txBody>
          <a:bodyPr wrap="none">
            <a:sp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der Weisheit</a:t>
            </a:r>
            <a:endParaRPr lang="de-CH" dirty="0"/>
          </a:p>
        </p:txBody>
      </p:sp>
      <p:sp>
        <p:nvSpPr>
          <p:cNvPr id="18" name="Rechteck 17">
            <a:extLst>
              <a:ext uri="{FF2B5EF4-FFF2-40B4-BE49-F238E27FC236}">
                <a16:creationId xmlns:a16="http://schemas.microsoft.com/office/drawing/2014/main" id="{A0AEA37D-718D-454F-821D-07973962E596}"/>
              </a:ext>
            </a:extLst>
          </p:cNvPr>
          <p:cNvSpPr/>
          <p:nvPr/>
        </p:nvSpPr>
        <p:spPr>
          <a:xfrm rot="16200000">
            <a:off x="2660880" y="1957526"/>
            <a:ext cx="1077731" cy="369332"/>
          </a:xfrm>
          <a:prstGeom prst="rect">
            <a:avLst/>
          </a:prstGeom>
          <a:solidFill>
            <a:srgbClr val="FF9966"/>
          </a:solidFill>
        </p:spPr>
        <p:txBody>
          <a:bodyPr wrap="none">
            <a:sp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des Rates</a:t>
            </a:r>
            <a:endParaRPr lang="de-CH" dirty="0"/>
          </a:p>
        </p:txBody>
      </p:sp>
      <p:sp>
        <p:nvSpPr>
          <p:cNvPr id="19" name="Rechteck 18">
            <a:extLst>
              <a:ext uri="{FF2B5EF4-FFF2-40B4-BE49-F238E27FC236}">
                <a16:creationId xmlns:a16="http://schemas.microsoft.com/office/drawing/2014/main" id="{FE3C4D13-0C6B-4A75-ADEE-5ED52B63BA79}"/>
              </a:ext>
            </a:extLst>
          </p:cNvPr>
          <p:cNvSpPr/>
          <p:nvPr/>
        </p:nvSpPr>
        <p:spPr>
          <a:xfrm rot="16200000">
            <a:off x="1793311" y="1725155"/>
            <a:ext cx="1542474" cy="369332"/>
          </a:xfrm>
          <a:prstGeom prst="rect">
            <a:avLst/>
          </a:prstGeom>
          <a:solidFill>
            <a:srgbClr val="FF5050"/>
          </a:solidFill>
        </p:spPr>
        <p:txBody>
          <a:bodyPr wrap="none">
            <a:sp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der Erkenntnis</a:t>
            </a:r>
            <a:endParaRPr lang="de-CH" dirty="0"/>
          </a:p>
        </p:txBody>
      </p:sp>
      <p:sp>
        <p:nvSpPr>
          <p:cNvPr id="20" name="Rechteck 19">
            <a:extLst>
              <a:ext uri="{FF2B5EF4-FFF2-40B4-BE49-F238E27FC236}">
                <a16:creationId xmlns:a16="http://schemas.microsoft.com/office/drawing/2014/main" id="{A256D759-6DDA-48E9-A181-EFC0CD2F9FE8}"/>
              </a:ext>
            </a:extLst>
          </p:cNvPr>
          <p:cNvSpPr/>
          <p:nvPr/>
        </p:nvSpPr>
        <p:spPr>
          <a:xfrm rot="16200000">
            <a:off x="5494537" y="1994524"/>
            <a:ext cx="1003736" cy="369332"/>
          </a:xfrm>
          <a:prstGeom prst="rect">
            <a:avLst/>
          </a:prstGeom>
          <a:solidFill>
            <a:srgbClr val="FF9966"/>
          </a:solidFill>
        </p:spPr>
        <p:txBody>
          <a:bodyPr wrap="none">
            <a:sp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der Kraft</a:t>
            </a:r>
            <a:endParaRPr lang="de-CH" dirty="0"/>
          </a:p>
        </p:txBody>
      </p:sp>
      <p:sp>
        <p:nvSpPr>
          <p:cNvPr id="21" name="Rechteck 20">
            <a:extLst>
              <a:ext uri="{FF2B5EF4-FFF2-40B4-BE49-F238E27FC236}">
                <a16:creationId xmlns:a16="http://schemas.microsoft.com/office/drawing/2014/main" id="{CF3DE70D-BF89-449C-A13E-61DE745E936A}"/>
              </a:ext>
            </a:extLst>
          </p:cNvPr>
          <p:cNvSpPr/>
          <p:nvPr/>
        </p:nvSpPr>
        <p:spPr>
          <a:xfrm rot="16200000">
            <a:off x="5769791" y="1572675"/>
            <a:ext cx="1858056" cy="358710"/>
          </a:xfrm>
          <a:prstGeom prst="rect">
            <a:avLst/>
          </a:prstGeom>
          <a:solidFill>
            <a:srgbClr val="FF5050"/>
          </a:solidFill>
        </p:spPr>
        <p:txBody>
          <a:bodyPr wrap="none">
            <a:sp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Furcht des HERRN</a:t>
            </a:r>
            <a:endParaRPr lang="de-CH" dirty="0"/>
          </a:p>
        </p:txBody>
      </p:sp>
      <p:sp>
        <p:nvSpPr>
          <p:cNvPr id="4" name="Rechteck 3">
            <a:extLst>
              <a:ext uri="{FF2B5EF4-FFF2-40B4-BE49-F238E27FC236}">
                <a16:creationId xmlns:a16="http://schemas.microsoft.com/office/drawing/2014/main" id="{8F6B24C3-AB3D-4ED4-A17F-A413049299B1}"/>
              </a:ext>
            </a:extLst>
          </p:cNvPr>
          <p:cNvSpPr/>
          <p:nvPr/>
        </p:nvSpPr>
        <p:spPr>
          <a:xfrm>
            <a:off x="159220" y="505817"/>
            <a:ext cx="4248151"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"Und auf ihm wird ruhen … </a:t>
            </a:r>
            <a:endParaRPr lang="de-CH" sz="2800" dirty="0"/>
          </a:p>
        </p:txBody>
      </p:sp>
      <p:sp>
        <p:nvSpPr>
          <p:cNvPr id="5" name="Rechteck 4">
            <a:extLst>
              <a:ext uri="{FF2B5EF4-FFF2-40B4-BE49-F238E27FC236}">
                <a16:creationId xmlns:a16="http://schemas.microsoft.com/office/drawing/2014/main" id="{A3A2824B-A5D4-40B3-B88D-0438E29A6DB7}"/>
              </a:ext>
            </a:extLst>
          </p:cNvPr>
          <p:cNvSpPr/>
          <p:nvPr/>
        </p:nvSpPr>
        <p:spPr>
          <a:xfrm>
            <a:off x="6359453" y="5522777"/>
            <a:ext cx="1574470" cy="523220"/>
          </a:xfrm>
          <a:prstGeom prst="rect">
            <a:avLst/>
          </a:prstGeom>
        </p:spPr>
        <p:txBody>
          <a:bodyPr wrap="none">
            <a:spAutoFit/>
          </a:bodyPr>
          <a:lstStyle/>
          <a:p>
            <a:r>
              <a:rPr lang="de-CH" sz="2800" b="1" dirty="0">
                <a:latin typeface="Calibri" panose="020F0502020204030204" pitchFamily="34" charset="0"/>
                <a:ea typeface="Calibri" panose="020F0502020204030204" pitchFamily="34" charset="0"/>
                <a:cs typeface="Times New Roman" panose="02020603050405020304" pitchFamily="18" charset="0"/>
              </a:rPr>
              <a:t>(Jes 11,2)</a:t>
            </a:r>
            <a:endParaRPr lang="de-CH" sz="2800" dirty="0"/>
          </a:p>
        </p:txBody>
      </p:sp>
    </p:spTree>
    <p:extLst>
      <p:ext uri="{BB962C8B-B14F-4D97-AF65-F5344CB8AC3E}">
        <p14:creationId xmlns:p14="http://schemas.microsoft.com/office/powerpoint/2010/main" val="353724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33D9408-6EC0-4AA0-BA59-09061B4D7F75}"/>
              </a:ext>
            </a:extLst>
          </p:cNvPr>
          <p:cNvSpPr txBox="1"/>
          <p:nvPr/>
        </p:nvSpPr>
        <p:spPr>
          <a:xfrm>
            <a:off x="563102" y="546456"/>
            <a:ext cx="7382413" cy="523220"/>
          </a:xfrm>
          <a:prstGeom prst="rect">
            <a:avLst/>
          </a:prstGeom>
          <a:noFill/>
        </p:spPr>
        <p:txBody>
          <a:bodyPr wrap="square" rtlCol="0">
            <a:spAutoFit/>
          </a:bodyPr>
          <a:lstStyle/>
          <a:p>
            <a:r>
              <a:rPr lang="de-CH" sz="2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Thron</a:t>
            </a:r>
            <a:endParaRPr lang="de-CH" sz="2800" b="1" dirty="0"/>
          </a:p>
        </p:txBody>
      </p:sp>
      <p:sp>
        <p:nvSpPr>
          <p:cNvPr id="5" name="Rechteck 4">
            <a:extLst>
              <a:ext uri="{FF2B5EF4-FFF2-40B4-BE49-F238E27FC236}">
                <a16:creationId xmlns:a16="http://schemas.microsoft.com/office/drawing/2014/main" id="{53D9D1E7-8B91-48F7-9A1A-928DFA7C8811}"/>
              </a:ext>
            </a:extLst>
          </p:cNvPr>
          <p:cNvSpPr/>
          <p:nvPr/>
        </p:nvSpPr>
        <p:spPr>
          <a:xfrm>
            <a:off x="563102" y="1353404"/>
            <a:ext cx="11131592" cy="523220"/>
          </a:xfrm>
          <a:prstGeom prst="rect">
            <a:avLst/>
          </a:prstGeom>
        </p:spPr>
        <p:txBody>
          <a:bodyPr wrap="square">
            <a:spAutoFit/>
          </a:bodyPr>
          <a:lstStyle/>
          <a:p>
            <a:r>
              <a:rPr lang="de-CH" sz="2800" dirty="0"/>
              <a:t>"… und von den sieben Geistern, die vor seinem Thron sind," </a:t>
            </a:r>
            <a:r>
              <a:rPr lang="de-CH" sz="2800" b="1" dirty="0">
                <a:latin typeface="Calibri" panose="020F0502020204030204" pitchFamily="34" charset="0"/>
                <a:ea typeface="Calibri" panose="020F0502020204030204" pitchFamily="34" charset="0"/>
                <a:cs typeface="Times New Roman" panose="02020603050405020304" pitchFamily="18" charset="0"/>
              </a:rPr>
              <a:t>(1,4)</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66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382413" cy="523220"/>
          </a:xfrm>
          <a:prstGeom prst="rect">
            <a:avLst/>
          </a:prstGeom>
          <a:noFill/>
        </p:spPr>
        <p:txBody>
          <a:bodyPr wrap="square" rtlCol="0">
            <a:spAutoFit/>
          </a:bodyPr>
          <a:lstStyle/>
          <a:p>
            <a:r>
              <a:rPr lang="de-DE" sz="2800" b="1" dirty="0"/>
              <a:t>Jesus Christus</a:t>
            </a:r>
            <a:endParaRPr lang="de-CH" sz="2800" b="1" dirty="0"/>
          </a:p>
        </p:txBody>
      </p:sp>
      <p:sp>
        <p:nvSpPr>
          <p:cNvPr id="8" name="Rechteck 7">
            <a:extLst>
              <a:ext uri="{FF2B5EF4-FFF2-40B4-BE49-F238E27FC236}">
                <a16:creationId xmlns:a16="http://schemas.microsoft.com/office/drawing/2014/main" id="{91A273DD-203B-4EB2-92D4-46DE20EE1A64}"/>
              </a:ext>
            </a:extLst>
          </p:cNvPr>
          <p:cNvSpPr/>
          <p:nvPr/>
        </p:nvSpPr>
        <p:spPr>
          <a:xfrm>
            <a:off x="563103" y="1097924"/>
            <a:ext cx="11131592" cy="954107"/>
          </a:xfrm>
          <a:prstGeom prst="rect">
            <a:avLst/>
          </a:prstGeom>
        </p:spPr>
        <p:txBody>
          <a:bodyPr wrap="square">
            <a:spAutoFit/>
          </a:bodyPr>
          <a:lstStyle/>
          <a:p>
            <a:r>
              <a:rPr lang="de-CH" sz="2800" dirty="0"/>
              <a:t>"5 und von Jesus Christus, </a:t>
            </a:r>
            <a:r>
              <a:rPr lang="de-CH" sz="2800" b="1" dirty="0"/>
              <a:t>⟨der⟩ der treue Zeuge ⟨ist⟩</a:t>
            </a:r>
            <a:r>
              <a:rPr lang="de-CH" sz="2800" dirty="0"/>
              <a:t>, der Erstgeborene der Toten und der Fürst der Könige der Erde! …" </a:t>
            </a:r>
            <a:r>
              <a:rPr lang="de-CH" sz="2800" b="1" dirty="0">
                <a:latin typeface="Calibri" panose="020F0502020204030204" pitchFamily="34" charset="0"/>
                <a:ea typeface="Calibri" panose="020F0502020204030204" pitchFamily="34" charset="0"/>
                <a:cs typeface="Times New Roman" panose="02020603050405020304" pitchFamily="18" charset="0"/>
              </a:rPr>
              <a:t>(1,5)</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a:extLst>
              <a:ext uri="{FF2B5EF4-FFF2-40B4-BE49-F238E27FC236}">
                <a16:creationId xmlns:a16="http://schemas.microsoft.com/office/drawing/2014/main" id="{C8B615E5-DC6F-4F2C-92AE-EE93F3284CF4}"/>
              </a:ext>
            </a:extLst>
          </p:cNvPr>
          <p:cNvSpPr/>
          <p:nvPr/>
        </p:nvSpPr>
        <p:spPr>
          <a:xfrm>
            <a:off x="563102" y="2947919"/>
            <a:ext cx="11368486" cy="1815882"/>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"Da sprach Pilatus zu ihm: Also bist du doch ein König? Jesus antwortete: Du sagst es, dass ich ein König bin. Ich bin dazu geboren und dazu in die Welt gekommen, dass ich für </a:t>
            </a:r>
            <a:r>
              <a:rPr lang="de-CH" sz="2800" b="1" dirty="0">
                <a:latin typeface="Calibri" panose="020F0502020204030204" pitchFamily="34" charset="0"/>
                <a:ea typeface="Calibri" panose="020F0502020204030204" pitchFamily="34" charset="0"/>
                <a:cs typeface="Times New Roman" panose="02020603050405020304" pitchFamily="18" charset="0"/>
              </a:rPr>
              <a:t>die Wahrheit Zeugnis gebe</a:t>
            </a:r>
            <a:r>
              <a:rPr lang="de-CH" sz="2800" dirty="0">
                <a:latin typeface="Calibri" panose="020F0502020204030204" pitchFamily="34" charset="0"/>
                <a:ea typeface="Calibri" panose="020F0502020204030204" pitchFamily="34" charset="0"/>
                <a:cs typeface="Times New Roman" panose="02020603050405020304" pitchFamily="18" charset="0"/>
              </a:rPr>
              <a:t>. Jeder, der aus der Wahrheit ist, hört meine Stimme." </a:t>
            </a:r>
            <a:r>
              <a:rPr lang="de-CH" sz="2800" b="1" dirty="0">
                <a:latin typeface="Calibri" panose="020F0502020204030204" pitchFamily="34" charset="0"/>
                <a:ea typeface="Calibri" panose="020F0502020204030204" pitchFamily="34" charset="0"/>
                <a:cs typeface="Times New Roman" panose="02020603050405020304" pitchFamily="18" charset="0"/>
              </a:rPr>
              <a:t>(Joh 18,37)</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22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382413" cy="523220"/>
          </a:xfrm>
          <a:prstGeom prst="rect">
            <a:avLst/>
          </a:prstGeom>
          <a:noFill/>
        </p:spPr>
        <p:txBody>
          <a:bodyPr wrap="square" rtlCol="0">
            <a:spAutoFit/>
          </a:bodyPr>
          <a:lstStyle/>
          <a:p>
            <a:r>
              <a:rPr lang="de-DE" sz="2800" b="1" dirty="0"/>
              <a:t>Jesus Christus</a:t>
            </a:r>
            <a:endParaRPr lang="de-CH" sz="2800" b="1" dirty="0"/>
          </a:p>
        </p:txBody>
      </p:sp>
      <p:sp>
        <p:nvSpPr>
          <p:cNvPr id="8" name="Rechteck 7">
            <a:extLst>
              <a:ext uri="{FF2B5EF4-FFF2-40B4-BE49-F238E27FC236}">
                <a16:creationId xmlns:a16="http://schemas.microsoft.com/office/drawing/2014/main" id="{91A273DD-203B-4EB2-92D4-46DE20EE1A64}"/>
              </a:ext>
            </a:extLst>
          </p:cNvPr>
          <p:cNvSpPr/>
          <p:nvPr/>
        </p:nvSpPr>
        <p:spPr>
          <a:xfrm>
            <a:off x="563103" y="1097924"/>
            <a:ext cx="11131592" cy="954107"/>
          </a:xfrm>
          <a:prstGeom prst="rect">
            <a:avLst/>
          </a:prstGeom>
        </p:spPr>
        <p:txBody>
          <a:bodyPr wrap="square">
            <a:spAutoFit/>
          </a:bodyPr>
          <a:lstStyle/>
          <a:p>
            <a:r>
              <a:rPr lang="de-CH" sz="2800" dirty="0"/>
              <a:t>"5 und von Jesus Christus, ⟨der⟩ der treue Zeuge ⟨ist⟩, </a:t>
            </a:r>
            <a:r>
              <a:rPr lang="de-CH" sz="2800" b="1" dirty="0"/>
              <a:t>der Erstgeborene der Toten</a:t>
            </a:r>
            <a:r>
              <a:rPr lang="de-CH" sz="2800" dirty="0"/>
              <a:t> und der Fürst der Könige der Erde! …" </a:t>
            </a:r>
            <a:r>
              <a:rPr lang="de-CH" sz="2800" b="1" dirty="0">
                <a:latin typeface="Calibri" panose="020F0502020204030204" pitchFamily="34" charset="0"/>
                <a:ea typeface="Calibri" panose="020F0502020204030204" pitchFamily="34" charset="0"/>
                <a:cs typeface="Times New Roman" panose="02020603050405020304" pitchFamily="18" charset="0"/>
              </a:rPr>
              <a:t>(1,5)</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37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382413" cy="523220"/>
          </a:xfrm>
          <a:prstGeom prst="rect">
            <a:avLst/>
          </a:prstGeom>
          <a:noFill/>
        </p:spPr>
        <p:txBody>
          <a:bodyPr wrap="square" rtlCol="0">
            <a:spAutoFit/>
          </a:bodyPr>
          <a:lstStyle/>
          <a:p>
            <a:r>
              <a:rPr lang="de-DE" sz="2800" b="1" dirty="0"/>
              <a:t>Jesus Christus</a:t>
            </a:r>
            <a:endParaRPr lang="de-CH" sz="2800" b="1" dirty="0"/>
          </a:p>
        </p:txBody>
      </p:sp>
      <p:sp>
        <p:nvSpPr>
          <p:cNvPr id="8" name="Rechteck 7">
            <a:extLst>
              <a:ext uri="{FF2B5EF4-FFF2-40B4-BE49-F238E27FC236}">
                <a16:creationId xmlns:a16="http://schemas.microsoft.com/office/drawing/2014/main" id="{91A273DD-203B-4EB2-92D4-46DE20EE1A64}"/>
              </a:ext>
            </a:extLst>
          </p:cNvPr>
          <p:cNvSpPr/>
          <p:nvPr/>
        </p:nvSpPr>
        <p:spPr>
          <a:xfrm>
            <a:off x="563103" y="1097924"/>
            <a:ext cx="11131592" cy="954107"/>
          </a:xfrm>
          <a:prstGeom prst="rect">
            <a:avLst/>
          </a:prstGeom>
        </p:spPr>
        <p:txBody>
          <a:bodyPr wrap="square">
            <a:spAutoFit/>
          </a:bodyPr>
          <a:lstStyle/>
          <a:p>
            <a:r>
              <a:rPr lang="de-CH" sz="2800" dirty="0"/>
              <a:t>"5 und von Jesus Christus, ⟨der⟩ der treue Zeuge ⟨ist⟩, der Erstgeborene der Toten und </a:t>
            </a:r>
            <a:r>
              <a:rPr lang="de-CH" sz="2800" b="1" dirty="0"/>
              <a:t>der Fürst der Könige der Erde</a:t>
            </a:r>
            <a:r>
              <a:rPr lang="de-CH" sz="2800" dirty="0"/>
              <a:t>! …" </a:t>
            </a:r>
            <a:r>
              <a:rPr lang="de-CH" sz="2800" b="1" dirty="0">
                <a:latin typeface="Calibri" panose="020F0502020204030204" pitchFamily="34" charset="0"/>
                <a:ea typeface="Calibri" panose="020F0502020204030204" pitchFamily="34" charset="0"/>
                <a:cs typeface="Times New Roman" panose="02020603050405020304" pitchFamily="18" charset="0"/>
              </a:rPr>
              <a:t>(1,5)</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506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943DEFB-DCC0-4EF4-8486-EE83E2EABA01}"/>
              </a:ext>
            </a:extLst>
          </p:cNvPr>
          <p:cNvSpPr/>
          <p:nvPr/>
        </p:nvSpPr>
        <p:spPr>
          <a:xfrm>
            <a:off x="704294" y="751344"/>
            <a:ext cx="10552591" cy="2677656"/>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W. Mücher beschreibt es folgendermassen:</a:t>
            </a:r>
          </a:p>
          <a:p>
            <a:pPr>
              <a:spcAft>
                <a:spcPts val="0"/>
              </a:spcAft>
            </a:pPr>
            <a:r>
              <a:rPr lang="de-CH" sz="2800" i="1" dirty="0">
                <a:latin typeface="Calibri" panose="020F0502020204030204" pitchFamily="34" charset="0"/>
                <a:ea typeface="Calibri" panose="020F0502020204030204" pitchFamily="34" charset="0"/>
                <a:cs typeface="Times New Roman" panose="02020603050405020304" pitchFamily="18" charset="0"/>
              </a:rPr>
              <a:t>"Jesus Christus war </a:t>
            </a:r>
          </a:p>
          <a:p>
            <a:pPr marL="514350" indent="-514350">
              <a:spcAft>
                <a:spcPts val="0"/>
              </a:spcAft>
              <a:buAutoNum type="alphaLcParenBoth"/>
            </a:pPr>
            <a:r>
              <a:rPr lang="de-CH" sz="2800" i="1" dirty="0">
                <a:latin typeface="Calibri" panose="020F0502020204030204" pitchFamily="34" charset="0"/>
                <a:ea typeface="Calibri" panose="020F0502020204030204" pitchFamily="34" charset="0"/>
                <a:cs typeface="Times New Roman" panose="02020603050405020304" pitchFamily="18" charset="0"/>
              </a:rPr>
              <a:t>auf der Erde der treue Zeuge, ist </a:t>
            </a:r>
          </a:p>
          <a:p>
            <a:pPr>
              <a:spcAft>
                <a:spcPts val="0"/>
              </a:spcAft>
            </a:pPr>
            <a:r>
              <a:rPr lang="de-CH" sz="2800" i="1" dirty="0">
                <a:latin typeface="Calibri" panose="020F0502020204030204" pitchFamily="34" charset="0"/>
                <a:ea typeface="Calibri" panose="020F0502020204030204" pitchFamily="34" charset="0"/>
                <a:cs typeface="Times New Roman" panose="02020603050405020304" pitchFamily="18" charset="0"/>
              </a:rPr>
              <a:t>(b) jetzt als der Auferstandene der Erstgeborene der Toten und wird </a:t>
            </a:r>
          </a:p>
          <a:p>
            <a:pPr>
              <a:spcAft>
                <a:spcPts val="0"/>
              </a:spcAft>
            </a:pPr>
            <a:r>
              <a:rPr lang="de-CH" sz="2800" i="1" dirty="0">
                <a:latin typeface="Calibri" panose="020F0502020204030204" pitchFamily="34" charset="0"/>
                <a:ea typeface="Calibri" panose="020F0502020204030204" pitchFamily="34" charset="0"/>
                <a:cs typeface="Times New Roman" panose="02020603050405020304" pitchFamily="18" charset="0"/>
              </a:rPr>
              <a:t>(c) in Zukunft als der Fürst der Könige der Erde erscheinen (wieder Vergangenheit, Gegenwart, Zukunft)."</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27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87E12B9-9236-4F6E-BF77-F8A53DD99FBA}"/>
              </a:ext>
            </a:extLst>
          </p:cNvPr>
          <p:cNvSpPr txBox="1"/>
          <p:nvPr/>
        </p:nvSpPr>
        <p:spPr>
          <a:xfrm>
            <a:off x="563102" y="546456"/>
            <a:ext cx="7382413" cy="523220"/>
          </a:xfrm>
          <a:prstGeom prst="rect">
            <a:avLst/>
          </a:prstGeom>
          <a:noFill/>
        </p:spPr>
        <p:txBody>
          <a:bodyPr wrap="square" rtlCol="0">
            <a:spAutoFit/>
          </a:bodyPr>
          <a:lstStyle/>
          <a:p>
            <a:r>
              <a:rPr lang="de-DE" sz="2800" b="1" dirty="0"/>
              <a:t>Auswirkungen für uns</a:t>
            </a:r>
            <a:endParaRPr lang="de-CH" sz="2800" b="1" dirty="0"/>
          </a:p>
        </p:txBody>
      </p:sp>
      <p:sp>
        <p:nvSpPr>
          <p:cNvPr id="6" name="Rechteck 5">
            <a:extLst>
              <a:ext uri="{FF2B5EF4-FFF2-40B4-BE49-F238E27FC236}">
                <a16:creationId xmlns:a16="http://schemas.microsoft.com/office/drawing/2014/main" id="{6037FD32-805E-4D0E-8BC3-62CAAA0BB6E7}"/>
              </a:ext>
            </a:extLst>
          </p:cNvPr>
          <p:cNvSpPr/>
          <p:nvPr/>
        </p:nvSpPr>
        <p:spPr>
          <a:xfrm>
            <a:off x="563103" y="1097924"/>
            <a:ext cx="8705184" cy="954107"/>
          </a:xfrm>
          <a:prstGeom prst="rect">
            <a:avLst/>
          </a:prstGeom>
        </p:spPr>
        <p:txBody>
          <a:bodyPr wrap="square">
            <a:spAutoFit/>
          </a:bodyPr>
          <a:lstStyle/>
          <a:p>
            <a:r>
              <a:rPr lang="de-CH" sz="2800" dirty="0"/>
              <a:t>"Dem, der uns liebt und uns von unseren Sünden erlöst hat durch sein Blut" </a:t>
            </a:r>
            <a:r>
              <a:rPr lang="de-CH" sz="2800" b="1" dirty="0">
                <a:latin typeface="Calibri" panose="020F0502020204030204" pitchFamily="34" charset="0"/>
                <a:ea typeface="Calibri" panose="020F0502020204030204" pitchFamily="34" charset="0"/>
                <a:cs typeface="Times New Roman" panose="02020603050405020304" pitchFamily="18" charset="0"/>
              </a:rPr>
              <a:t>(1,5b)</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hteck 6">
            <a:extLst>
              <a:ext uri="{FF2B5EF4-FFF2-40B4-BE49-F238E27FC236}">
                <a16:creationId xmlns:a16="http://schemas.microsoft.com/office/drawing/2014/main" id="{A426D9C6-2E9B-4913-8BF5-350A925DD0EF}"/>
              </a:ext>
            </a:extLst>
          </p:cNvPr>
          <p:cNvSpPr/>
          <p:nvPr/>
        </p:nvSpPr>
        <p:spPr>
          <a:xfrm>
            <a:off x="563101" y="2377788"/>
            <a:ext cx="10320921" cy="2246769"/>
          </a:xfrm>
          <a:prstGeom prst="rect">
            <a:avLst/>
          </a:prstGeom>
        </p:spPr>
        <p:txBody>
          <a:bodyPr wrap="square">
            <a:spAutoFit/>
          </a:bodyPr>
          <a:lstStyle/>
          <a:p>
            <a:r>
              <a:rPr lang="de-CH" sz="2800" dirty="0">
                <a:sym typeface="Wingdings" panose="05000000000000000000" pitchFamily="2" charset="2"/>
              </a:rPr>
              <a:t>Sein Wesen 	 Er liebt uns</a:t>
            </a:r>
          </a:p>
          <a:p>
            <a:endParaRPr lang="de-CH" sz="2800" dirty="0">
              <a:sym typeface="Wingdings" panose="05000000000000000000" pitchFamily="2" charset="2"/>
            </a:endParaRPr>
          </a:p>
          <a:p>
            <a:r>
              <a:rPr lang="de-CH" sz="2800" dirty="0">
                <a:sym typeface="Wingdings" panose="05000000000000000000" pitchFamily="2" charset="2"/>
              </a:rPr>
              <a:t>Seine Tat	 Er hat uns von unseren Sünden erlöst (gewaschen)</a:t>
            </a:r>
          </a:p>
          <a:p>
            <a:endParaRPr lang="de-CH" sz="2800" dirty="0">
              <a:sym typeface="Wingdings" panose="05000000000000000000" pitchFamily="2" charset="2"/>
            </a:endParaRPr>
          </a:p>
          <a:p>
            <a:r>
              <a:rPr lang="de-CH" sz="2800" dirty="0">
                <a:sym typeface="Wingdings" panose="05000000000000000000" pitchFamily="2" charset="2"/>
              </a:rPr>
              <a:t>Sein Preis	 Durch sein Blut	</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274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87E12B9-9236-4F6E-BF77-F8A53DD99FBA}"/>
              </a:ext>
            </a:extLst>
          </p:cNvPr>
          <p:cNvSpPr txBox="1"/>
          <p:nvPr/>
        </p:nvSpPr>
        <p:spPr>
          <a:xfrm>
            <a:off x="563102" y="546456"/>
            <a:ext cx="7382413" cy="523220"/>
          </a:xfrm>
          <a:prstGeom prst="rect">
            <a:avLst/>
          </a:prstGeom>
          <a:noFill/>
        </p:spPr>
        <p:txBody>
          <a:bodyPr wrap="square" rtlCol="0">
            <a:spAutoFit/>
          </a:bodyPr>
          <a:lstStyle/>
          <a:p>
            <a:r>
              <a:rPr lang="de-DE" sz="2800" b="1" dirty="0"/>
              <a:t>Eine neue Stellung in Christus</a:t>
            </a:r>
            <a:endParaRPr lang="de-CH" sz="2800" b="1" dirty="0"/>
          </a:p>
        </p:txBody>
      </p:sp>
      <p:sp>
        <p:nvSpPr>
          <p:cNvPr id="2" name="Rechteck 1">
            <a:extLst>
              <a:ext uri="{FF2B5EF4-FFF2-40B4-BE49-F238E27FC236}">
                <a16:creationId xmlns:a16="http://schemas.microsoft.com/office/drawing/2014/main" id="{63F9A9DF-F73F-47AE-BC43-139E399FB263}"/>
              </a:ext>
            </a:extLst>
          </p:cNvPr>
          <p:cNvSpPr/>
          <p:nvPr/>
        </p:nvSpPr>
        <p:spPr>
          <a:xfrm>
            <a:off x="563101" y="1245307"/>
            <a:ext cx="10391944" cy="954107"/>
          </a:xfrm>
          <a:prstGeom prst="rect">
            <a:avLst/>
          </a:prstGeom>
        </p:spPr>
        <p:txBody>
          <a:bodyPr wrap="square">
            <a:spAutoFit/>
          </a:bodyPr>
          <a:lstStyle/>
          <a:p>
            <a:r>
              <a:rPr lang="de-CH" sz="2800" dirty="0"/>
              <a:t>".. und uns gemacht hat zu einem Königtum, zu Priestern seinem Gott und Vater: …"</a:t>
            </a:r>
            <a:r>
              <a:rPr lang="de-CH" sz="2800" b="1" dirty="0">
                <a:latin typeface="Calibri" panose="020F0502020204030204" pitchFamily="34" charset="0"/>
                <a:ea typeface="Calibri" panose="020F0502020204030204" pitchFamily="34" charset="0"/>
                <a:cs typeface="Times New Roman" panose="02020603050405020304" pitchFamily="18" charset="0"/>
              </a:rPr>
              <a:t>(1,6)</a:t>
            </a:r>
            <a:endParaRPr lang="de-CH" sz="2800" dirty="0"/>
          </a:p>
        </p:txBody>
      </p:sp>
    </p:spTree>
    <p:extLst>
      <p:ext uri="{BB962C8B-B14F-4D97-AF65-F5344CB8AC3E}">
        <p14:creationId xmlns:p14="http://schemas.microsoft.com/office/powerpoint/2010/main" val="25441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67F3FC8F-9F73-4515-8C9D-EE68B7A0F618}"/>
              </a:ext>
            </a:extLst>
          </p:cNvPr>
          <p:cNvGraphicFramePr>
            <a:graphicFrameLocks noGrp="1"/>
          </p:cNvGraphicFramePr>
          <p:nvPr>
            <p:extLst>
              <p:ext uri="{D42A27DB-BD31-4B8C-83A1-F6EECF244321}">
                <p14:modId xmlns:p14="http://schemas.microsoft.com/office/powerpoint/2010/main" val="2124469715"/>
              </p:ext>
            </p:extLst>
          </p:nvPr>
        </p:nvGraphicFramePr>
        <p:xfrm>
          <a:off x="633507" y="1782880"/>
          <a:ext cx="10924986" cy="1889760"/>
        </p:xfrm>
        <a:graphic>
          <a:graphicData uri="http://schemas.openxmlformats.org/drawingml/2006/table">
            <a:tbl>
              <a:tblPr firstRow="1" bandRow="1">
                <a:tableStyleId>{5C22544A-7EE6-4342-B048-85BDC9FD1C3A}</a:tableStyleId>
              </a:tblPr>
              <a:tblGrid>
                <a:gridCol w="1744314">
                  <a:extLst>
                    <a:ext uri="{9D8B030D-6E8A-4147-A177-3AD203B41FA5}">
                      <a16:colId xmlns:a16="http://schemas.microsoft.com/office/drawing/2014/main" val="53494569"/>
                    </a:ext>
                  </a:extLst>
                </a:gridCol>
                <a:gridCol w="2240013">
                  <a:extLst>
                    <a:ext uri="{9D8B030D-6E8A-4147-A177-3AD203B41FA5}">
                      <a16:colId xmlns:a16="http://schemas.microsoft.com/office/drawing/2014/main" val="2411319133"/>
                    </a:ext>
                  </a:extLst>
                </a:gridCol>
                <a:gridCol w="2096098">
                  <a:extLst>
                    <a:ext uri="{9D8B030D-6E8A-4147-A177-3AD203B41FA5}">
                      <a16:colId xmlns:a16="http://schemas.microsoft.com/office/drawing/2014/main" val="277582443"/>
                    </a:ext>
                  </a:extLst>
                </a:gridCol>
                <a:gridCol w="2883876">
                  <a:extLst>
                    <a:ext uri="{9D8B030D-6E8A-4147-A177-3AD203B41FA5}">
                      <a16:colId xmlns:a16="http://schemas.microsoft.com/office/drawing/2014/main" val="923578952"/>
                    </a:ext>
                  </a:extLst>
                </a:gridCol>
                <a:gridCol w="1960685">
                  <a:extLst>
                    <a:ext uri="{9D8B030D-6E8A-4147-A177-3AD203B41FA5}">
                      <a16:colId xmlns:a16="http://schemas.microsoft.com/office/drawing/2014/main" val="2552179325"/>
                    </a:ext>
                  </a:extLst>
                </a:gridCol>
              </a:tblGrid>
              <a:tr h="370840">
                <a:tc>
                  <a:txBody>
                    <a:bodyPr/>
                    <a:lstStyle/>
                    <a:p>
                      <a:r>
                        <a:rPr lang="de-DE" sz="2800" dirty="0"/>
                        <a:t>1,1-8</a:t>
                      </a:r>
                      <a:endParaRPr lang="de-CH" sz="2800" dirty="0"/>
                    </a:p>
                  </a:txBody>
                  <a:tcPr/>
                </a:tc>
                <a:tc>
                  <a:txBody>
                    <a:bodyPr/>
                    <a:lstStyle/>
                    <a:p>
                      <a:r>
                        <a:rPr lang="de-DE" sz="2800" dirty="0"/>
                        <a:t>1,9-20</a:t>
                      </a:r>
                      <a:endParaRPr lang="de-CH" sz="2800" dirty="0"/>
                    </a:p>
                  </a:txBody>
                  <a:tcPr/>
                </a:tc>
                <a:tc>
                  <a:txBody>
                    <a:bodyPr/>
                    <a:lstStyle/>
                    <a:p>
                      <a:r>
                        <a:rPr lang="de-DE" sz="2800" dirty="0"/>
                        <a:t>2 + 3</a:t>
                      </a:r>
                      <a:endParaRPr lang="de-CH" sz="2800" dirty="0"/>
                    </a:p>
                  </a:txBody>
                  <a:tcPr/>
                </a:tc>
                <a:tc>
                  <a:txBody>
                    <a:bodyPr/>
                    <a:lstStyle/>
                    <a:p>
                      <a:r>
                        <a:rPr lang="de-DE" sz="2800" dirty="0"/>
                        <a:t>4,1 – 22,5</a:t>
                      </a:r>
                      <a:endParaRPr lang="de-CH" sz="2800" dirty="0"/>
                    </a:p>
                  </a:txBody>
                  <a:tcPr/>
                </a:tc>
                <a:tc>
                  <a:txBody>
                    <a:bodyPr/>
                    <a:lstStyle/>
                    <a:p>
                      <a:r>
                        <a:rPr lang="de-DE" sz="2800" dirty="0"/>
                        <a:t>22,6-21</a:t>
                      </a:r>
                      <a:endParaRPr lang="de-CH" sz="2800" dirty="0"/>
                    </a:p>
                  </a:txBody>
                  <a:tcPr/>
                </a:tc>
                <a:extLst>
                  <a:ext uri="{0D108BD9-81ED-4DB2-BD59-A6C34878D82A}">
                    <a16:rowId xmlns:a16="http://schemas.microsoft.com/office/drawing/2014/main" val="374750230"/>
                  </a:ext>
                </a:extLst>
              </a:tr>
              <a:tr h="370840">
                <a:tc>
                  <a:txBody>
                    <a:bodyPr/>
                    <a:lstStyle/>
                    <a:p>
                      <a:r>
                        <a:rPr lang="de-DE" sz="2800" dirty="0"/>
                        <a:t>Einleitung</a:t>
                      </a:r>
                      <a:endParaRPr lang="de-CH" sz="2800" dirty="0"/>
                    </a:p>
                  </a:txBody>
                  <a:tcPr/>
                </a:tc>
                <a:tc>
                  <a:txBody>
                    <a:bodyPr/>
                    <a:lstStyle/>
                    <a:p>
                      <a:r>
                        <a:rPr lang="de-DE" sz="2800" dirty="0"/>
                        <a:t>… was du gesehen hast</a:t>
                      </a:r>
                      <a:endParaRPr lang="de-CH" sz="2800" dirty="0"/>
                    </a:p>
                  </a:txBody>
                  <a:tcPr/>
                </a:tc>
                <a:tc>
                  <a:txBody>
                    <a:bodyPr/>
                    <a:lstStyle/>
                    <a:p>
                      <a:r>
                        <a:rPr lang="de-DE" sz="2800" dirty="0"/>
                        <a:t>… was ist</a:t>
                      </a:r>
                      <a:endParaRPr lang="de-CH" sz="2800" dirty="0"/>
                    </a:p>
                  </a:txBody>
                  <a:tcPr/>
                </a:tc>
                <a:tc>
                  <a:txBody>
                    <a:bodyPr/>
                    <a:lstStyle/>
                    <a:p>
                      <a:r>
                        <a:rPr lang="de-DE" sz="2800" dirty="0"/>
                        <a:t>… was nach diesem geschehen muss</a:t>
                      </a:r>
                      <a:endParaRPr lang="de-CH" sz="2800" dirty="0"/>
                    </a:p>
                  </a:txBody>
                  <a:tcPr/>
                </a:tc>
                <a:tc>
                  <a:txBody>
                    <a:bodyPr/>
                    <a:lstStyle/>
                    <a:p>
                      <a:r>
                        <a:rPr lang="de-DE" sz="2800" dirty="0"/>
                        <a:t>Schlusswort</a:t>
                      </a:r>
                      <a:endParaRPr lang="de-CH" sz="2800" dirty="0"/>
                    </a:p>
                  </a:txBody>
                  <a:tcPr/>
                </a:tc>
                <a:extLst>
                  <a:ext uri="{0D108BD9-81ED-4DB2-BD59-A6C34878D82A}">
                    <a16:rowId xmlns:a16="http://schemas.microsoft.com/office/drawing/2014/main" val="1520600532"/>
                  </a:ext>
                </a:extLst>
              </a:tr>
            </a:tbl>
          </a:graphicData>
        </a:graphic>
      </p:graphicFrame>
    </p:spTree>
    <p:extLst>
      <p:ext uri="{BB962C8B-B14F-4D97-AF65-F5344CB8AC3E}">
        <p14:creationId xmlns:p14="http://schemas.microsoft.com/office/powerpoint/2010/main" val="322950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87E12B9-9236-4F6E-BF77-F8A53DD99FBA}"/>
              </a:ext>
            </a:extLst>
          </p:cNvPr>
          <p:cNvSpPr txBox="1"/>
          <p:nvPr/>
        </p:nvSpPr>
        <p:spPr>
          <a:xfrm>
            <a:off x="563102" y="546456"/>
            <a:ext cx="7382413" cy="523220"/>
          </a:xfrm>
          <a:prstGeom prst="rect">
            <a:avLst/>
          </a:prstGeom>
          <a:noFill/>
        </p:spPr>
        <p:txBody>
          <a:bodyPr wrap="square" rtlCol="0">
            <a:spAutoFit/>
          </a:bodyPr>
          <a:lstStyle/>
          <a:p>
            <a:r>
              <a:rPr lang="de-DE" sz="2800" b="1" dirty="0"/>
              <a:t>Lobpreis</a:t>
            </a:r>
            <a:endParaRPr lang="de-CH" sz="2800" b="1" dirty="0"/>
          </a:p>
        </p:txBody>
      </p:sp>
      <p:sp>
        <p:nvSpPr>
          <p:cNvPr id="2" name="Rechteck 1">
            <a:extLst>
              <a:ext uri="{FF2B5EF4-FFF2-40B4-BE49-F238E27FC236}">
                <a16:creationId xmlns:a16="http://schemas.microsoft.com/office/drawing/2014/main" id="{63F9A9DF-F73F-47AE-BC43-139E399FB263}"/>
              </a:ext>
            </a:extLst>
          </p:cNvPr>
          <p:cNvSpPr/>
          <p:nvPr/>
        </p:nvSpPr>
        <p:spPr>
          <a:xfrm>
            <a:off x="563101" y="1245307"/>
            <a:ext cx="10391944" cy="954107"/>
          </a:xfrm>
          <a:prstGeom prst="rect">
            <a:avLst/>
          </a:prstGeom>
        </p:spPr>
        <p:txBody>
          <a:bodyPr wrap="square">
            <a:spAutoFit/>
          </a:bodyPr>
          <a:lstStyle/>
          <a:p>
            <a:r>
              <a:rPr lang="de-CH" sz="2800" dirty="0"/>
              <a:t>"… Ihm sei die Herrlichkeit und die Macht von Ewigkeit zu Ewigkeit! Amen." </a:t>
            </a:r>
            <a:r>
              <a:rPr lang="de-CH" sz="2800" b="1" dirty="0">
                <a:latin typeface="Calibri" panose="020F0502020204030204" pitchFamily="34" charset="0"/>
                <a:ea typeface="Calibri" panose="020F0502020204030204" pitchFamily="34" charset="0"/>
                <a:cs typeface="Times New Roman" panose="02020603050405020304" pitchFamily="18" charset="0"/>
              </a:rPr>
              <a:t>(1,6)</a:t>
            </a:r>
            <a:endParaRPr lang="de-CH" sz="2800" dirty="0"/>
          </a:p>
        </p:txBody>
      </p:sp>
    </p:spTree>
    <p:extLst>
      <p:ext uri="{BB962C8B-B14F-4D97-AF65-F5344CB8AC3E}">
        <p14:creationId xmlns:p14="http://schemas.microsoft.com/office/powerpoint/2010/main" val="128799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6484E5A-F644-41C7-A4B5-D85FCB3C02D6}"/>
              </a:ext>
            </a:extLst>
          </p:cNvPr>
          <p:cNvSpPr txBox="1"/>
          <p:nvPr/>
        </p:nvSpPr>
        <p:spPr>
          <a:xfrm>
            <a:off x="563102" y="546456"/>
            <a:ext cx="7382413" cy="523220"/>
          </a:xfrm>
          <a:prstGeom prst="rect">
            <a:avLst/>
          </a:prstGeom>
          <a:noFill/>
        </p:spPr>
        <p:txBody>
          <a:bodyPr wrap="square" rtlCol="0">
            <a:spAutoFit/>
          </a:bodyPr>
          <a:lstStyle/>
          <a:p>
            <a:pPr>
              <a:spcAft>
                <a:spcPts val="0"/>
              </a:spcAft>
            </a:pPr>
            <a:r>
              <a:rPr lang="de-CH" sz="2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Beschreibung des zweiten Kommen von Jesus</a:t>
            </a:r>
          </a:p>
        </p:txBody>
      </p:sp>
      <p:sp>
        <p:nvSpPr>
          <p:cNvPr id="4" name="Rechteck 3">
            <a:extLst>
              <a:ext uri="{FF2B5EF4-FFF2-40B4-BE49-F238E27FC236}">
                <a16:creationId xmlns:a16="http://schemas.microsoft.com/office/drawing/2014/main" id="{0710BC74-53AB-488C-B9CB-E0FF2CC6A14C}"/>
              </a:ext>
            </a:extLst>
          </p:cNvPr>
          <p:cNvSpPr/>
          <p:nvPr/>
        </p:nvSpPr>
        <p:spPr>
          <a:xfrm>
            <a:off x="563101" y="1149505"/>
            <a:ext cx="10831729"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"Siehe, er kommt mit den Wolken, und jedes Auge wird ihn sehen, auch die, welche ihn durchstochen haben, und wehklagen werden seinetwegen alle Stämme der Erde. Ja, Amen." </a:t>
            </a:r>
            <a:r>
              <a:rPr lang="de-CH" sz="2800" b="1" dirty="0">
                <a:latin typeface="Calibri" panose="020F0502020204030204" pitchFamily="34" charset="0"/>
                <a:ea typeface="Calibri" panose="020F0502020204030204" pitchFamily="34" charset="0"/>
                <a:cs typeface="Times New Roman" panose="02020603050405020304" pitchFamily="18" charset="0"/>
              </a:rPr>
              <a:t>(1,7)</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AutoShape 4" descr="1 Plötzlich hinweggenommen Die biblische Lehre von der Entrückung der  Gemeinde JESU © by Siegfried F. Weber. - ppt download">
            <a:extLst>
              <a:ext uri="{FF2B5EF4-FFF2-40B4-BE49-F238E27FC236}">
                <a16:creationId xmlns:a16="http://schemas.microsoft.com/office/drawing/2014/main" id="{A3B93124-DFF5-4780-BB6E-A491D41B57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260992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6484E5A-F644-41C7-A4B5-D85FCB3C02D6}"/>
              </a:ext>
            </a:extLst>
          </p:cNvPr>
          <p:cNvSpPr txBox="1"/>
          <p:nvPr/>
        </p:nvSpPr>
        <p:spPr>
          <a:xfrm>
            <a:off x="563102" y="546456"/>
            <a:ext cx="7382413" cy="523220"/>
          </a:xfrm>
          <a:prstGeom prst="rect">
            <a:avLst/>
          </a:prstGeom>
          <a:noFill/>
        </p:spPr>
        <p:txBody>
          <a:bodyPr wrap="square" rtlCol="0">
            <a:spAutoFit/>
          </a:bodyPr>
          <a:lstStyle/>
          <a:p>
            <a:r>
              <a:rPr lang="de-CH" sz="2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Namen Gottes </a:t>
            </a:r>
          </a:p>
        </p:txBody>
      </p:sp>
      <p:sp>
        <p:nvSpPr>
          <p:cNvPr id="3" name="Rechteck 2">
            <a:extLst>
              <a:ext uri="{FF2B5EF4-FFF2-40B4-BE49-F238E27FC236}">
                <a16:creationId xmlns:a16="http://schemas.microsoft.com/office/drawing/2014/main" id="{B9C5311D-5797-43FE-BF0D-C137C6A765D0}"/>
              </a:ext>
            </a:extLst>
          </p:cNvPr>
          <p:cNvSpPr/>
          <p:nvPr/>
        </p:nvSpPr>
        <p:spPr>
          <a:xfrm>
            <a:off x="563101" y="1069676"/>
            <a:ext cx="10216267" cy="954107"/>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CH" sz="2800" b="1" dirty="0">
                <a:latin typeface="Calibri" panose="020F0502020204030204" pitchFamily="34" charset="0"/>
                <a:ea typeface="Calibri" panose="020F0502020204030204" pitchFamily="34" charset="0"/>
                <a:cs typeface="Times New Roman" panose="02020603050405020304" pitchFamily="18" charset="0"/>
              </a:rPr>
              <a:t>Ich bin </a:t>
            </a:r>
            <a:r>
              <a:rPr lang="de-CH" sz="2800" dirty="0">
                <a:latin typeface="Calibri" panose="020F0502020204030204" pitchFamily="34" charset="0"/>
                <a:ea typeface="Calibri" panose="020F0502020204030204" pitchFamily="34" charset="0"/>
                <a:cs typeface="Times New Roman" panose="02020603050405020304" pitchFamily="18" charset="0"/>
              </a:rPr>
              <a:t>das Alpha und das Omega, </a:t>
            </a:r>
            <a:r>
              <a:rPr lang="de-CH" sz="2800" b="1" dirty="0">
                <a:latin typeface="Calibri" panose="020F0502020204030204" pitchFamily="34" charset="0"/>
                <a:ea typeface="Calibri" panose="020F0502020204030204" pitchFamily="34" charset="0"/>
                <a:cs typeface="Times New Roman" panose="02020603050405020304" pitchFamily="18" charset="0"/>
              </a:rPr>
              <a:t>spricht der Herr</a:t>
            </a:r>
            <a:r>
              <a:rPr lang="de-CH" sz="2800" dirty="0">
                <a:latin typeface="Calibri" panose="020F0502020204030204" pitchFamily="34" charset="0"/>
                <a:ea typeface="Calibri" panose="020F0502020204030204" pitchFamily="34" charset="0"/>
                <a:cs typeface="Times New Roman" panose="02020603050405020304" pitchFamily="18" charset="0"/>
              </a:rPr>
              <a:t>, Gott, der ist und der war und der kommt, der Allmächtige." </a:t>
            </a:r>
            <a:r>
              <a:rPr lang="de-CH" sz="2800" b="1" dirty="0">
                <a:latin typeface="Calibri" panose="020F0502020204030204" pitchFamily="34" charset="0"/>
                <a:ea typeface="Calibri" panose="020F0502020204030204" pitchFamily="34" charset="0"/>
                <a:cs typeface="Times New Roman" panose="02020603050405020304" pitchFamily="18" charset="0"/>
              </a:rPr>
              <a:t>(1,8)</a:t>
            </a:r>
            <a:endParaRPr lang="de-CH" sz="2800" b="1" dirty="0"/>
          </a:p>
        </p:txBody>
      </p:sp>
      <p:sp>
        <p:nvSpPr>
          <p:cNvPr id="4" name="Rechteck 3">
            <a:extLst>
              <a:ext uri="{FF2B5EF4-FFF2-40B4-BE49-F238E27FC236}">
                <a16:creationId xmlns:a16="http://schemas.microsoft.com/office/drawing/2014/main" id="{6CF0BD0B-70F7-45D4-9D22-D57A45E23216}"/>
              </a:ext>
            </a:extLst>
          </p:cNvPr>
          <p:cNvSpPr/>
          <p:nvPr/>
        </p:nvSpPr>
        <p:spPr>
          <a:xfrm>
            <a:off x="563101" y="2909764"/>
            <a:ext cx="4150942" cy="523220"/>
          </a:xfrm>
          <a:prstGeom prst="rect">
            <a:avLst/>
          </a:prstGeom>
        </p:spPr>
        <p:txBody>
          <a:bodyPr wrap="square">
            <a:spAutoFit/>
          </a:bodyPr>
          <a:lstStyle/>
          <a:p>
            <a:r>
              <a:rPr lang="de-CH" sz="2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CH" sz="2800" dirty="0">
                <a:latin typeface="Calibri" panose="020F0502020204030204" pitchFamily="34" charset="0"/>
                <a:ea typeface="Calibri" panose="020F0502020204030204" pitchFamily="34" charset="0"/>
                <a:cs typeface="Times New Roman" panose="02020603050405020304" pitchFamily="18" charset="0"/>
              </a:rPr>
              <a:t>spricht der Herr, Gott, </a:t>
            </a:r>
            <a:endParaRPr lang="de-CH" sz="2800" dirty="0"/>
          </a:p>
        </p:txBody>
      </p:sp>
      <p:sp>
        <p:nvSpPr>
          <p:cNvPr id="5" name="Rechteck 4">
            <a:extLst>
              <a:ext uri="{FF2B5EF4-FFF2-40B4-BE49-F238E27FC236}">
                <a16:creationId xmlns:a16="http://schemas.microsoft.com/office/drawing/2014/main" id="{07DA381F-7484-4382-BB02-0F294856996A}"/>
              </a:ext>
            </a:extLst>
          </p:cNvPr>
          <p:cNvSpPr/>
          <p:nvPr/>
        </p:nvSpPr>
        <p:spPr>
          <a:xfrm>
            <a:off x="563101" y="2177671"/>
            <a:ext cx="4417272" cy="523220"/>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CH" sz="2800" dirty="0">
                <a:latin typeface="Calibri" panose="020F0502020204030204" pitchFamily="34" charset="0"/>
                <a:ea typeface="Calibri" panose="020F0502020204030204" pitchFamily="34" charset="0"/>
                <a:cs typeface="Times New Roman" panose="02020603050405020304" pitchFamily="18" charset="0"/>
              </a:rPr>
              <a:t>Alpha und das Omega</a:t>
            </a:r>
            <a:endParaRPr lang="de-CH" sz="2800" dirty="0"/>
          </a:p>
        </p:txBody>
      </p:sp>
      <p:sp>
        <p:nvSpPr>
          <p:cNvPr id="6" name="Rechteck 5">
            <a:extLst>
              <a:ext uri="{FF2B5EF4-FFF2-40B4-BE49-F238E27FC236}">
                <a16:creationId xmlns:a16="http://schemas.microsoft.com/office/drawing/2014/main" id="{3D0048C0-1F76-4D63-99CC-FA73E96E2288}"/>
              </a:ext>
            </a:extLst>
          </p:cNvPr>
          <p:cNvSpPr/>
          <p:nvPr/>
        </p:nvSpPr>
        <p:spPr>
          <a:xfrm>
            <a:off x="563101" y="3641857"/>
            <a:ext cx="6494647" cy="523220"/>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CH" sz="2800" dirty="0">
                <a:latin typeface="Calibri" panose="020F0502020204030204" pitchFamily="34" charset="0"/>
                <a:ea typeface="Calibri" panose="020F0502020204030204" pitchFamily="34" charset="0"/>
                <a:cs typeface="Times New Roman" panose="02020603050405020304" pitchFamily="18" charset="0"/>
              </a:rPr>
              <a:t>der ist und der war und der kommt</a:t>
            </a:r>
            <a:endParaRPr lang="de-CH" sz="2800" dirty="0"/>
          </a:p>
        </p:txBody>
      </p:sp>
      <p:sp>
        <p:nvSpPr>
          <p:cNvPr id="7" name="Rechteck 6">
            <a:extLst>
              <a:ext uri="{FF2B5EF4-FFF2-40B4-BE49-F238E27FC236}">
                <a16:creationId xmlns:a16="http://schemas.microsoft.com/office/drawing/2014/main" id="{2D053147-D9E8-48DC-98EC-DFBF31338C67}"/>
              </a:ext>
            </a:extLst>
          </p:cNvPr>
          <p:cNvSpPr/>
          <p:nvPr/>
        </p:nvSpPr>
        <p:spPr>
          <a:xfrm>
            <a:off x="563101" y="4318965"/>
            <a:ext cx="2331216"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CH" sz="2800" dirty="0">
                <a:latin typeface="Calibri" panose="020F0502020204030204" pitchFamily="34" charset="0"/>
                <a:ea typeface="Calibri" panose="020F0502020204030204" pitchFamily="34" charset="0"/>
                <a:cs typeface="Times New Roman" panose="02020603050405020304" pitchFamily="18" charset="0"/>
              </a:rPr>
              <a:t>Allmächtige</a:t>
            </a:r>
            <a:endParaRPr lang="de-CH" sz="2800" dirty="0"/>
          </a:p>
        </p:txBody>
      </p:sp>
    </p:spTree>
    <p:extLst>
      <p:ext uri="{BB962C8B-B14F-4D97-AF65-F5344CB8AC3E}">
        <p14:creationId xmlns:p14="http://schemas.microsoft.com/office/powerpoint/2010/main" val="5101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458930" y="4855618"/>
            <a:ext cx="5274136" cy="938719"/>
          </a:xfrm>
          <a:prstGeom prst="rect">
            <a:avLst/>
          </a:prstGeom>
          <a:noFill/>
        </p:spPr>
        <p:txBody>
          <a:bodyPr wrap="none" rtlCol="0">
            <a:spAutoFit/>
          </a:bodyPr>
          <a:lstStyle/>
          <a:p>
            <a:pPr algn="ctr"/>
            <a:r>
              <a:rPr lang="de-CH" sz="5500" b="1" dirty="0"/>
              <a:t>Offb Teil 2 | 1,1-8</a:t>
            </a:r>
          </a:p>
        </p:txBody>
      </p:sp>
    </p:spTree>
    <p:extLst>
      <p:ext uri="{BB962C8B-B14F-4D97-AF65-F5344CB8AC3E}">
        <p14:creationId xmlns:p14="http://schemas.microsoft.com/office/powerpoint/2010/main" val="9208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5864330" cy="523220"/>
          </a:xfrm>
          <a:prstGeom prst="rect">
            <a:avLst/>
          </a:prstGeom>
          <a:noFill/>
        </p:spPr>
        <p:txBody>
          <a:bodyPr wrap="square" rtlCol="0">
            <a:spAutoFit/>
          </a:bodyPr>
          <a:lstStyle/>
          <a:p>
            <a:r>
              <a:rPr lang="de-CH" sz="2800" b="1" dirty="0"/>
              <a:t>Prolog </a:t>
            </a:r>
            <a:r>
              <a:rPr lang="de-CH" sz="2800" b="1" dirty="0">
                <a:sym typeface="Wingdings" panose="05000000000000000000" pitchFamily="2" charset="2"/>
              </a:rPr>
              <a:t> Themen des Buches</a:t>
            </a:r>
            <a:r>
              <a:rPr lang="de-CH" sz="2800" b="1" dirty="0"/>
              <a:t> </a:t>
            </a:r>
          </a:p>
        </p:txBody>
      </p:sp>
      <p:sp>
        <p:nvSpPr>
          <p:cNvPr id="8" name="Rechteck 7">
            <a:extLst>
              <a:ext uri="{FF2B5EF4-FFF2-40B4-BE49-F238E27FC236}">
                <a16:creationId xmlns:a16="http://schemas.microsoft.com/office/drawing/2014/main" id="{91A273DD-203B-4EB2-92D4-46DE20EE1A64}"/>
              </a:ext>
            </a:extLst>
          </p:cNvPr>
          <p:cNvSpPr/>
          <p:nvPr/>
        </p:nvSpPr>
        <p:spPr>
          <a:xfrm>
            <a:off x="563103" y="1097924"/>
            <a:ext cx="11131592"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"Offenbarung Jesu Christi, die Gott ihm gab, um seinen Knechten zu zeigen, was bald geschehen muss; und indem er </a:t>
            </a:r>
            <a:r>
              <a:rPr lang="de-CH" sz="2800" dirty="0">
                <a:latin typeface="Cambria Math" panose="02040503050406030204" pitchFamily="18" charset="0"/>
                <a:ea typeface="Calibri" panose="020F0502020204030204" pitchFamily="34" charset="0"/>
                <a:cs typeface="Cambria Math" panose="02040503050406030204" pitchFamily="18" charset="0"/>
              </a:rPr>
              <a:t>⟨</a:t>
            </a:r>
            <a:r>
              <a:rPr lang="de-CH" sz="2800" dirty="0">
                <a:latin typeface="Calibri" panose="020F0502020204030204" pitchFamily="34" charset="0"/>
                <a:ea typeface="Calibri" panose="020F0502020204030204" pitchFamily="34" charset="0"/>
                <a:cs typeface="Times New Roman" panose="02020603050405020304" pitchFamily="18" charset="0"/>
              </a:rPr>
              <a:t>sie</a:t>
            </a:r>
            <a:r>
              <a:rPr lang="de-CH" sz="2800" dirty="0">
                <a:latin typeface="Cambria Math" panose="02040503050406030204" pitchFamily="18" charset="0"/>
                <a:ea typeface="Calibri" panose="020F0502020204030204" pitchFamily="34" charset="0"/>
                <a:cs typeface="Cambria Math" panose="02040503050406030204" pitchFamily="18" charset="0"/>
              </a:rPr>
              <a:t>⟩</a:t>
            </a:r>
            <a:r>
              <a:rPr lang="de-CH" sz="2800" dirty="0">
                <a:latin typeface="Calibri" panose="020F0502020204030204" pitchFamily="34" charset="0"/>
                <a:ea typeface="Calibri" panose="020F0502020204030204" pitchFamily="34" charset="0"/>
                <a:cs typeface="Times New Roman" panose="02020603050405020304" pitchFamily="18" charset="0"/>
              </a:rPr>
              <a:t> durch seinen Engel sandte, hat er </a:t>
            </a:r>
            <a:r>
              <a:rPr lang="de-CH" sz="2800" dirty="0">
                <a:latin typeface="Cambria Math" panose="02040503050406030204" pitchFamily="18" charset="0"/>
                <a:ea typeface="Calibri" panose="020F0502020204030204" pitchFamily="34" charset="0"/>
                <a:cs typeface="Cambria Math" panose="02040503050406030204" pitchFamily="18" charset="0"/>
              </a:rPr>
              <a:t>⟨</a:t>
            </a:r>
            <a:r>
              <a:rPr lang="de-CH" sz="2800" dirty="0">
                <a:latin typeface="Calibri" panose="020F0502020204030204" pitchFamily="34" charset="0"/>
                <a:ea typeface="Calibri" panose="020F0502020204030204" pitchFamily="34" charset="0"/>
                <a:cs typeface="Times New Roman" panose="02020603050405020304" pitchFamily="18" charset="0"/>
              </a:rPr>
              <a:t>sie</a:t>
            </a:r>
            <a:r>
              <a:rPr lang="de-CH" sz="2800" dirty="0">
                <a:latin typeface="Cambria Math" panose="02040503050406030204" pitchFamily="18" charset="0"/>
                <a:ea typeface="Calibri" panose="020F0502020204030204" pitchFamily="34" charset="0"/>
                <a:cs typeface="Cambria Math" panose="02040503050406030204" pitchFamily="18" charset="0"/>
              </a:rPr>
              <a:t>⟩</a:t>
            </a:r>
            <a:r>
              <a:rPr lang="de-CH" sz="2800" dirty="0">
                <a:latin typeface="Calibri" panose="020F0502020204030204" pitchFamily="34" charset="0"/>
                <a:ea typeface="Calibri" panose="020F0502020204030204" pitchFamily="34" charset="0"/>
                <a:cs typeface="Times New Roman" panose="02020603050405020304" pitchFamily="18" charset="0"/>
              </a:rPr>
              <a:t> seinem Knecht Johannes kundgetan," </a:t>
            </a:r>
            <a:r>
              <a:rPr lang="de-CH" sz="2800" b="1" dirty="0">
                <a:latin typeface="Calibri" panose="020F0502020204030204" pitchFamily="34" charset="0"/>
                <a:ea typeface="Calibri" panose="020F0502020204030204" pitchFamily="34" charset="0"/>
                <a:cs typeface="Times New Roman" panose="02020603050405020304" pitchFamily="18" charset="0"/>
              </a:rPr>
              <a:t>(1,1)</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99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2054262" cy="523220"/>
          </a:xfrm>
          <a:prstGeom prst="rect">
            <a:avLst/>
          </a:prstGeom>
          <a:noFill/>
        </p:spPr>
        <p:txBody>
          <a:bodyPr wrap="square" rtlCol="0">
            <a:spAutoFit/>
          </a:bodyPr>
          <a:lstStyle/>
          <a:p>
            <a:r>
              <a:rPr lang="de-CH" sz="2800" b="1" dirty="0"/>
              <a:t>Johannes </a:t>
            </a:r>
          </a:p>
        </p:txBody>
      </p:sp>
      <p:sp>
        <p:nvSpPr>
          <p:cNvPr id="4" name="Rechteck 3">
            <a:extLst>
              <a:ext uri="{FF2B5EF4-FFF2-40B4-BE49-F238E27FC236}">
                <a16:creationId xmlns:a16="http://schemas.microsoft.com/office/drawing/2014/main" id="{E6CD2CDE-9CC8-4229-81A0-57A53C24B4F8}"/>
              </a:ext>
            </a:extLst>
          </p:cNvPr>
          <p:cNvSpPr/>
          <p:nvPr/>
        </p:nvSpPr>
        <p:spPr>
          <a:xfrm>
            <a:off x="563101" y="2750503"/>
            <a:ext cx="9718321" cy="954107"/>
          </a:xfrm>
          <a:prstGeom prst="rect">
            <a:avLst/>
          </a:prstGeom>
        </p:spPr>
        <p:txBody>
          <a:bodyPr wrap="square">
            <a:spAutoFit/>
          </a:bodyPr>
          <a:lstStyle/>
          <a:p>
            <a:r>
              <a:rPr lang="de-CH" sz="2800" dirty="0"/>
              <a:t>"Und als ich ihn sah, fiel ich zu seinen Füßen wie tot. Und er legte seine Rechte auf mich und sprach: Fürchte dich nicht!" (</a:t>
            </a:r>
            <a:r>
              <a:rPr lang="de-CH" sz="2800" b="1" dirty="0"/>
              <a:t>1,17)</a:t>
            </a:r>
            <a:endParaRPr lang="de-CH" sz="2800" dirty="0"/>
          </a:p>
        </p:txBody>
      </p:sp>
      <p:sp>
        <p:nvSpPr>
          <p:cNvPr id="2" name="Rechteck 1">
            <a:extLst>
              <a:ext uri="{FF2B5EF4-FFF2-40B4-BE49-F238E27FC236}">
                <a16:creationId xmlns:a16="http://schemas.microsoft.com/office/drawing/2014/main" id="{85E874EE-D417-4351-8488-6B741F46B446}"/>
              </a:ext>
            </a:extLst>
          </p:cNvPr>
          <p:cNvSpPr/>
          <p:nvPr/>
        </p:nvSpPr>
        <p:spPr>
          <a:xfrm>
            <a:off x="563101" y="1433036"/>
            <a:ext cx="9618391" cy="954107"/>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 der das Wort Gottes und das Zeugnis Jesu Christi bezeugt hat, alles, was er sah." </a:t>
            </a:r>
            <a:r>
              <a:rPr lang="de-CH" sz="2800" b="1" dirty="0">
                <a:latin typeface="Calibri" panose="020F0502020204030204" pitchFamily="34" charset="0"/>
                <a:ea typeface="Calibri" panose="020F0502020204030204" pitchFamily="34" charset="0"/>
                <a:cs typeface="Times New Roman" panose="02020603050405020304" pitchFamily="18" charset="0"/>
              </a:rPr>
              <a:t>(1,2)</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76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2054262" cy="523220"/>
          </a:xfrm>
          <a:prstGeom prst="rect">
            <a:avLst/>
          </a:prstGeom>
          <a:noFill/>
        </p:spPr>
        <p:txBody>
          <a:bodyPr wrap="square" rtlCol="0">
            <a:spAutoFit/>
          </a:bodyPr>
          <a:lstStyle/>
          <a:p>
            <a:r>
              <a:rPr lang="de-CH" sz="2800" b="1" dirty="0"/>
              <a:t>Johannes </a:t>
            </a:r>
          </a:p>
        </p:txBody>
      </p:sp>
      <p:sp>
        <p:nvSpPr>
          <p:cNvPr id="6" name="Textfeld 5">
            <a:extLst>
              <a:ext uri="{FF2B5EF4-FFF2-40B4-BE49-F238E27FC236}">
                <a16:creationId xmlns:a16="http://schemas.microsoft.com/office/drawing/2014/main" id="{2F636543-03D3-4897-8E00-7A3ED2BBBF4E}"/>
              </a:ext>
            </a:extLst>
          </p:cNvPr>
          <p:cNvSpPr txBox="1"/>
          <p:nvPr/>
        </p:nvSpPr>
        <p:spPr>
          <a:xfrm>
            <a:off x="516700" y="1102003"/>
            <a:ext cx="9428390" cy="523220"/>
          </a:xfrm>
          <a:prstGeom prst="rect">
            <a:avLst/>
          </a:prstGeom>
          <a:noFill/>
        </p:spPr>
        <p:txBody>
          <a:bodyPr wrap="square" rtlCol="0">
            <a:spAutoFit/>
          </a:bodyPr>
          <a:lstStyle/>
          <a:p>
            <a:r>
              <a:rPr lang="de-CH" sz="2800" dirty="0"/>
              <a:t>Johannes bezeichnet Jesus mit dem Namen </a:t>
            </a:r>
            <a:r>
              <a:rPr lang="de-CH" sz="2800" dirty="0">
                <a:sym typeface="Wingdings" panose="05000000000000000000" pitchFamily="2" charset="2"/>
              </a:rPr>
              <a:t> das </a:t>
            </a:r>
            <a:r>
              <a:rPr lang="de-CH" sz="2800" b="1" dirty="0">
                <a:sym typeface="Wingdings" panose="05000000000000000000" pitchFamily="2" charset="2"/>
              </a:rPr>
              <a:t>Wort</a:t>
            </a:r>
            <a:endParaRPr lang="de-CH" sz="2800" b="1" dirty="0"/>
          </a:p>
        </p:txBody>
      </p:sp>
      <p:sp>
        <p:nvSpPr>
          <p:cNvPr id="3" name="Rechteck 2">
            <a:extLst>
              <a:ext uri="{FF2B5EF4-FFF2-40B4-BE49-F238E27FC236}">
                <a16:creationId xmlns:a16="http://schemas.microsoft.com/office/drawing/2014/main" id="{D48A0BAB-CE28-4AAC-B881-BC5AD43F27B4}"/>
              </a:ext>
            </a:extLst>
          </p:cNvPr>
          <p:cNvSpPr/>
          <p:nvPr/>
        </p:nvSpPr>
        <p:spPr>
          <a:xfrm>
            <a:off x="516700" y="2643984"/>
            <a:ext cx="10295401" cy="1384995"/>
          </a:xfrm>
          <a:prstGeom prst="rect">
            <a:avLst/>
          </a:prstGeom>
        </p:spPr>
        <p:txBody>
          <a:bodyPr wrap="square">
            <a:spAutoFit/>
          </a:bodyPr>
          <a:lstStyle/>
          <a:p>
            <a:r>
              <a:rPr lang="de-DE" sz="2800" dirty="0"/>
              <a:t>"Was von Anfang an war, was wir gehört, was wir mit unseren Augen gesehen, was wir angeschaut und unsere Hände betastet haben vom </a:t>
            </a:r>
            <a:r>
              <a:rPr lang="de-DE" sz="2800" b="1" dirty="0"/>
              <a:t>Wort des Lebens</a:t>
            </a:r>
            <a:r>
              <a:rPr lang="de-DE" sz="2800" dirty="0"/>
              <a:t>." </a:t>
            </a:r>
            <a:r>
              <a:rPr lang="de-DE" sz="2800" b="1" dirty="0"/>
              <a:t>(1Joh 1,1)</a:t>
            </a:r>
            <a:endParaRPr lang="de-CH" sz="2800" dirty="0"/>
          </a:p>
        </p:txBody>
      </p:sp>
      <p:sp>
        <p:nvSpPr>
          <p:cNvPr id="2" name="Rechteck 1">
            <a:extLst>
              <a:ext uri="{FF2B5EF4-FFF2-40B4-BE49-F238E27FC236}">
                <a16:creationId xmlns:a16="http://schemas.microsoft.com/office/drawing/2014/main" id="{85CF1AC5-E892-4907-A61A-15B9D297960D}"/>
              </a:ext>
            </a:extLst>
          </p:cNvPr>
          <p:cNvSpPr/>
          <p:nvPr/>
        </p:nvSpPr>
        <p:spPr>
          <a:xfrm>
            <a:off x="516700" y="1657550"/>
            <a:ext cx="10295402" cy="954107"/>
          </a:xfrm>
          <a:prstGeom prst="rect">
            <a:avLst/>
          </a:prstGeom>
        </p:spPr>
        <p:txBody>
          <a:bodyPr wrap="square">
            <a:spAutoFit/>
          </a:bodyPr>
          <a:lstStyle/>
          <a:p>
            <a:r>
              <a:rPr lang="de-CH" sz="2800" dirty="0"/>
              <a:t>"und er ist bekleidet mit einem in Blut getauchten Gewand, und sein Name heißt: </a:t>
            </a:r>
            <a:r>
              <a:rPr lang="de-CH" sz="2800" b="1" dirty="0"/>
              <a:t>Das Wort Gottes</a:t>
            </a:r>
            <a:r>
              <a:rPr lang="de-CH" sz="2800" dirty="0"/>
              <a:t>." </a:t>
            </a:r>
            <a:r>
              <a:rPr lang="de-CH" sz="2800" b="1" dirty="0"/>
              <a:t>(19,13)</a:t>
            </a:r>
            <a:endParaRPr lang="de-CH" sz="2800" dirty="0"/>
          </a:p>
        </p:txBody>
      </p:sp>
      <p:sp>
        <p:nvSpPr>
          <p:cNvPr id="7" name="Rechteck 6">
            <a:extLst>
              <a:ext uri="{FF2B5EF4-FFF2-40B4-BE49-F238E27FC236}">
                <a16:creationId xmlns:a16="http://schemas.microsoft.com/office/drawing/2014/main" id="{89C3C30B-2455-4876-B065-D6875584F8CD}"/>
              </a:ext>
            </a:extLst>
          </p:cNvPr>
          <p:cNvSpPr/>
          <p:nvPr/>
        </p:nvSpPr>
        <p:spPr>
          <a:xfrm>
            <a:off x="563103" y="4061306"/>
            <a:ext cx="10248999" cy="2246769"/>
          </a:xfrm>
          <a:prstGeom prst="rect">
            <a:avLst/>
          </a:prstGeom>
        </p:spPr>
        <p:txBody>
          <a:bodyPr wrap="square">
            <a:spAutoFit/>
          </a:bodyPr>
          <a:lstStyle/>
          <a:p>
            <a:r>
              <a:rPr lang="de-DE" sz="2800" dirty="0">
                <a:solidFill>
                  <a:srgbClr val="2B2B2B"/>
                </a:solidFill>
              </a:rPr>
              <a:t>"Im Anfang war das </a:t>
            </a:r>
            <a:r>
              <a:rPr lang="de-DE" sz="2800" b="1" dirty="0">
                <a:solidFill>
                  <a:srgbClr val="2B2B2B"/>
                </a:solidFill>
              </a:rPr>
              <a:t>Wort</a:t>
            </a:r>
            <a:r>
              <a:rPr lang="de-DE" sz="2800" dirty="0">
                <a:solidFill>
                  <a:srgbClr val="2B2B2B"/>
                </a:solidFill>
              </a:rPr>
              <a:t>, und das </a:t>
            </a:r>
            <a:r>
              <a:rPr lang="de-DE" sz="2800" b="1" dirty="0">
                <a:solidFill>
                  <a:srgbClr val="2B2B2B"/>
                </a:solidFill>
              </a:rPr>
              <a:t>Wort</a:t>
            </a:r>
            <a:r>
              <a:rPr lang="de-DE" sz="2800" dirty="0">
                <a:solidFill>
                  <a:srgbClr val="2B2B2B"/>
                </a:solidFill>
              </a:rPr>
              <a:t> war bei Gott, und das </a:t>
            </a:r>
            <a:r>
              <a:rPr lang="de-DE" sz="2800" b="1" dirty="0">
                <a:solidFill>
                  <a:srgbClr val="2B2B2B"/>
                </a:solidFill>
              </a:rPr>
              <a:t>Wort war Gott</a:t>
            </a:r>
            <a:r>
              <a:rPr lang="de-DE" sz="2800" dirty="0">
                <a:solidFill>
                  <a:srgbClr val="2B2B2B"/>
                </a:solidFill>
              </a:rPr>
              <a:t>." </a:t>
            </a:r>
          </a:p>
          <a:p>
            <a:r>
              <a:rPr lang="de-DE" sz="2800" dirty="0">
                <a:solidFill>
                  <a:srgbClr val="2B2B2B"/>
                </a:solidFill>
              </a:rPr>
              <a:t>"Und das </a:t>
            </a:r>
            <a:r>
              <a:rPr lang="de-DE" sz="2800" b="1" dirty="0">
                <a:solidFill>
                  <a:srgbClr val="2B2B2B"/>
                </a:solidFill>
              </a:rPr>
              <a:t>Wort</a:t>
            </a:r>
            <a:r>
              <a:rPr lang="de-DE" sz="2800" dirty="0">
                <a:solidFill>
                  <a:srgbClr val="2B2B2B"/>
                </a:solidFill>
              </a:rPr>
              <a:t> wurde Fleisch und wohnte unter uns, und wir haben seine Herrlichkeit angeschaut, eine Herrlichkeit als eines Einzigen vom Vater, voller Gnade und Wahrheit." </a:t>
            </a:r>
            <a:r>
              <a:rPr lang="de-DE" sz="2800" b="1" dirty="0">
                <a:solidFill>
                  <a:srgbClr val="2B2B2B"/>
                </a:solidFill>
              </a:rPr>
              <a:t>(Joh 1,1+14)</a:t>
            </a:r>
            <a:endParaRPr lang="de-CH" sz="2800" dirty="0"/>
          </a:p>
        </p:txBody>
      </p:sp>
    </p:spTree>
    <p:extLst>
      <p:ext uri="{BB962C8B-B14F-4D97-AF65-F5344CB8AC3E}">
        <p14:creationId xmlns:p14="http://schemas.microsoft.com/office/powerpoint/2010/main" val="22945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2813143" cy="523220"/>
          </a:xfrm>
          <a:prstGeom prst="rect">
            <a:avLst/>
          </a:prstGeom>
          <a:noFill/>
        </p:spPr>
        <p:txBody>
          <a:bodyPr wrap="square" rtlCol="0">
            <a:spAutoFit/>
          </a:bodyPr>
          <a:lstStyle/>
          <a:p>
            <a:r>
              <a:rPr lang="de-CH" sz="2800" b="1" dirty="0"/>
              <a:t>Jesus das "Wort" </a:t>
            </a:r>
          </a:p>
        </p:txBody>
      </p:sp>
      <p:sp>
        <p:nvSpPr>
          <p:cNvPr id="7" name="Textfeld 6">
            <a:extLst>
              <a:ext uri="{FF2B5EF4-FFF2-40B4-BE49-F238E27FC236}">
                <a16:creationId xmlns:a16="http://schemas.microsoft.com/office/drawing/2014/main" id="{87B63037-7F83-4C6D-AFBE-9B5782169A9D}"/>
              </a:ext>
            </a:extLst>
          </p:cNvPr>
          <p:cNvSpPr txBox="1"/>
          <p:nvPr/>
        </p:nvSpPr>
        <p:spPr>
          <a:xfrm>
            <a:off x="563102" y="1405025"/>
            <a:ext cx="9890951" cy="2246769"/>
          </a:xfrm>
          <a:prstGeom prst="rect">
            <a:avLst/>
          </a:prstGeom>
          <a:noFill/>
        </p:spPr>
        <p:txBody>
          <a:bodyPr wrap="square" rtlCol="0">
            <a:spAutoFit/>
          </a:bodyPr>
          <a:lstStyle/>
          <a:p>
            <a:r>
              <a:rPr lang="de-CH" sz="2800" dirty="0"/>
              <a:t>Ch. Briem schreibt über "Das Wort":</a:t>
            </a:r>
          </a:p>
          <a:p>
            <a:r>
              <a:rPr lang="de-DE" sz="2800" i="1" dirty="0"/>
              <a:t>"Der Herr Jesus war das Wort, ehe die Welt war. Er war das Wort, als Er über diese Erde ging. Er wird das Wort Gottes sein, wenn Er aus der Herrlichkeit des Himmels hervortritt. Er wird immer das Wort Gottes sein – der vollkommene Ausdruck Gottes.</a:t>
            </a:r>
            <a:r>
              <a:rPr lang="de-DE" sz="2800" i="1" dirty="0">
                <a:sym typeface="Wingdings" panose="05000000000000000000" pitchFamily="2" charset="2"/>
              </a:rPr>
              <a:t>"</a:t>
            </a:r>
            <a:endParaRPr lang="de-CH" sz="2800" i="1" dirty="0"/>
          </a:p>
        </p:txBody>
      </p:sp>
    </p:spTree>
    <p:extLst>
      <p:ext uri="{BB962C8B-B14F-4D97-AF65-F5344CB8AC3E}">
        <p14:creationId xmlns:p14="http://schemas.microsoft.com/office/powerpoint/2010/main" val="57755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2054262" cy="523220"/>
          </a:xfrm>
          <a:prstGeom prst="rect">
            <a:avLst/>
          </a:prstGeom>
          <a:noFill/>
        </p:spPr>
        <p:txBody>
          <a:bodyPr wrap="square" rtlCol="0">
            <a:spAutoFit/>
          </a:bodyPr>
          <a:lstStyle/>
          <a:p>
            <a:r>
              <a:rPr lang="de-CH" sz="2800" b="1" dirty="0"/>
              <a:t>Glückselig </a:t>
            </a:r>
          </a:p>
        </p:txBody>
      </p:sp>
      <p:sp>
        <p:nvSpPr>
          <p:cNvPr id="8" name="Rechteck 7">
            <a:extLst>
              <a:ext uri="{FF2B5EF4-FFF2-40B4-BE49-F238E27FC236}">
                <a16:creationId xmlns:a16="http://schemas.microsoft.com/office/drawing/2014/main" id="{E5851649-0E7C-4D1E-B86A-E10C324BF421}"/>
              </a:ext>
            </a:extLst>
          </p:cNvPr>
          <p:cNvSpPr/>
          <p:nvPr/>
        </p:nvSpPr>
        <p:spPr>
          <a:xfrm>
            <a:off x="563103" y="1069676"/>
            <a:ext cx="10248999" cy="954107"/>
          </a:xfrm>
          <a:prstGeom prst="rect">
            <a:avLst/>
          </a:prstGeom>
        </p:spPr>
        <p:txBody>
          <a:bodyPr wrap="square">
            <a:spAutoFit/>
          </a:bodyPr>
          <a:lstStyle/>
          <a:p>
            <a:r>
              <a:rPr lang="de-CH" sz="2800" dirty="0">
                <a:ea typeface="Calibri" panose="020F0502020204030204" pitchFamily="34" charset="0"/>
                <a:cs typeface="Times New Roman" panose="02020603050405020304" pitchFamily="18" charset="0"/>
              </a:rPr>
              <a:t>"Glückselig, der liest und die hören die Worte der Weissagung und bewahren, was in ihr geschrieben ist! Denn die Zeit ist nahe." </a:t>
            </a:r>
            <a:r>
              <a:rPr lang="de-CH" sz="2800" b="1" dirty="0">
                <a:ea typeface="Calibri" panose="020F0502020204030204" pitchFamily="34" charset="0"/>
                <a:cs typeface="Times New Roman" panose="02020603050405020304" pitchFamily="18" charset="0"/>
              </a:rPr>
              <a:t>(1,3)</a:t>
            </a:r>
            <a:endParaRPr lang="de-CH" sz="2800" dirty="0"/>
          </a:p>
        </p:txBody>
      </p:sp>
    </p:spTree>
    <p:extLst>
      <p:ext uri="{BB962C8B-B14F-4D97-AF65-F5344CB8AC3E}">
        <p14:creationId xmlns:p14="http://schemas.microsoft.com/office/powerpoint/2010/main" val="64894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382413" cy="523220"/>
          </a:xfrm>
          <a:prstGeom prst="rect">
            <a:avLst/>
          </a:prstGeom>
          <a:noFill/>
        </p:spPr>
        <p:txBody>
          <a:bodyPr wrap="square" rtlCol="0">
            <a:spAutoFit/>
          </a:bodyPr>
          <a:lstStyle/>
          <a:p>
            <a:r>
              <a:rPr lang="de-CH" sz="2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Verfasser und Empfänger</a:t>
            </a:r>
            <a:r>
              <a:rPr lang="de-CH" sz="2800" b="1" dirty="0"/>
              <a:t> </a:t>
            </a:r>
          </a:p>
        </p:txBody>
      </p:sp>
      <p:sp>
        <p:nvSpPr>
          <p:cNvPr id="8" name="Rechteck 7">
            <a:extLst>
              <a:ext uri="{FF2B5EF4-FFF2-40B4-BE49-F238E27FC236}">
                <a16:creationId xmlns:a16="http://schemas.microsoft.com/office/drawing/2014/main" id="{91A273DD-203B-4EB2-92D4-46DE20EE1A64}"/>
              </a:ext>
            </a:extLst>
          </p:cNvPr>
          <p:cNvSpPr/>
          <p:nvPr/>
        </p:nvSpPr>
        <p:spPr>
          <a:xfrm>
            <a:off x="563103" y="1097924"/>
            <a:ext cx="11131592" cy="523220"/>
          </a:xfrm>
          <a:prstGeom prst="rect">
            <a:avLst/>
          </a:prstGeom>
        </p:spPr>
        <p:txBody>
          <a:bodyPr wrap="square">
            <a:spAutoFit/>
          </a:bodyPr>
          <a:lstStyle/>
          <a:p>
            <a:r>
              <a:rPr lang="de-CH" sz="2800" dirty="0"/>
              <a:t>"4 Johannes den sieben Gemeinden, die in Asien sind: …" </a:t>
            </a:r>
            <a:r>
              <a:rPr lang="de-CH" sz="2800" b="1" dirty="0">
                <a:latin typeface="Calibri" panose="020F0502020204030204" pitchFamily="34" charset="0"/>
                <a:ea typeface="Calibri" panose="020F0502020204030204" pitchFamily="34" charset="0"/>
                <a:cs typeface="Times New Roman" panose="02020603050405020304" pitchFamily="18" charset="0"/>
              </a:rPr>
              <a:t>(1,4a)</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10" descr="Die Missionsreisen des Apostels Paulus | bibelkurs.com">
            <a:extLst>
              <a:ext uri="{FF2B5EF4-FFF2-40B4-BE49-F238E27FC236}">
                <a16:creationId xmlns:a16="http://schemas.microsoft.com/office/drawing/2014/main" id="{FC699B66-EF32-4EA5-9878-961D6C022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81" t="15966" r="2897" b="21907"/>
          <a:stretch/>
        </p:blipFill>
        <p:spPr bwMode="auto">
          <a:xfrm>
            <a:off x="932155" y="1755925"/>
            <a:ext cx="6215458" cy="48845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Die Missionsreisen des Apostels Paulus | bibelkurs.com">
            <a:extLst>
              <a:ext uri="{FF2B5EF4-FFF2-40B4-BE49-F238E27FC236}">
                <a16:creationId xmlns:a16="http://schemas.microsoft.com/office/drawing/2014/main" id="{FCDD7477-BB3F-4BB0-930B-155117E66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929" t="24052" r="23980" b="48440"/>
          <a:stretch/>
        </p:blipFill>
        <p:spPr bwMode="auto">
          <a:xfrm>
            <a:off x="2417885" y="2391508"/>
            <a:ext cx="2365130" cy="2162907"/>
          </a:xfrm>
          <a:prstGeom prst="ellipse">
            <a:avLst/>
          </a:prstGeom>
          <a:noFill/>
          <a:extLst>
            <a:ext uri="{909E8E84-426E-40DD-AFC4-6F175D3DCCD1}">
              <a14:hiddenFill xmlns:a14="http://schemas.microsoft.com/office/drawing/2010/main">
                <a:solidFill>
                  <a:srgbClr val="FFFFFF"/>
                </a:solidFill>
              </a14:hiddenFill>
            </a:ext>
          </a:extLst>
        </p:spPr>
      </p:pic>
      <p:sp>
        <p:nvSpPr>
          <p:cNvPr id="11" name="Ellipse 10">
            <a:extLst>
              <a:ext uri="{FF2B5EF4-FFF2-40B4-BE49-F238E27FC236}">
                <a16:creationId xmlns:a16="http://schemas.microsoft.com/office/drawing/2014/main" id="{A271CE1E-1A5D-4DC3-BDE3-6DBBC606F13D}"/>
              </a:ext>
            </a:extLst>
          </p:cNvPr>
          <p:cNvSpPr/>
          <p:nvPr/>
        </p:nvSpPr>
        <p:spPr>
          <a:xfrm>
            <a:off x="2417884" y="2391509"/>
            <a:ext cx="2365130" cy="22244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54857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1"/>
                                        </p:tgtEl>
                                      </p:cBhvr>
                                      <p:by x="150000" y="150000"/>
                                    </p:animScale>
                                  </p:childTnLst>
                                </p:cTn>
                              </p:par>
                              <p:par>
                                <p:cTn id="7" presetID="6" presetClass="emph" presetSubtype="0" fill="hold" nodeType="withEffect">
                                  <p:stCondLst>
                                    <p:cond delay="0"/>
                                  </p:stCondLst>
                                  <p:childTnLst>
                                    <p:animScale>
                                      <p:cBhvr>
                                        <p:cTn id="8"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382413" cy="523220"/>
          </a:xfrm>
          <a:prstGeom prst="rect">
            <a:avLst/>
          </a:prstGeom>
          <a:noFill/>
        </p:spPr>
        <p:txBody>
          <a:bodyPr wrap="square" rtlCol="0">
            <a:spAutoFit/>
          </a:bodyPr>
          <a:lstStyle/>
          <a:p>
            <a:r>
              <a:rPr lang="de-CH" sz="2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Urheber </a:t>
            </a:r>
            <a:r>
              <a:rPr lang="de-CH" sz="2800" b="1" dirty="0"/>
              <a:t> </a:t>
            </a:r>
          </a:p>
        </p:txBody>
      </p:sp>
      <p:sp>
        <p:nvSpPr>
          <p:cNvPr id="8" name="Rechteck 7">
            <a:extLst>
              <a:ext uri="{FF2B5EF4-FFF2-40B4-BE49-F238E27FC236}">
                <a16:creationId xmlns:a16="http://schemas.microsoft.com/office/drawing/2014/main" id="{91A273DD-203B-4EB2-92D4-46DE20EE1A64}"/>
              </a:ext>
            </a:extLst>
          </p:cNvPr>
          <p:cNvSpPr/>
          <p:nvPr/>
        </p:nvSpPr>
        <p:spPr>
          <a:xfrm>
            <a:off x="563103" y="1097924"/>
            <a:ext cx="11131592" cy="1384995"/>
          </a:xfrm>
          <a:prstGeom prst="rect">
            <a:avLst/>
          </a:prstGeom>
        </p:spPr>
        <p:txBody>
          <a:bodyPr wrap="square">
            <a:spAutoFit/>
          </a:bodyPr>
          <a:lstStyle/>
          <a:p>
            <a:r>
              <a:rPr lang="de-CH" sz="2800" dirty="0"/>
              <a:t>"</a:t>
            </a:r>
            <a:r>
              <a:rPr lang="de-CH" sz="2800" dirty="0">
                <a:solidFill>
                  <a:schemeClr val="accent3">
                    <a:lumMod val="40000"/>
                    <a:lumOff val="60000"/>
                  </a:schemeClr>
                </a:solidFill>
              </a:rPr>
              <a:t>4 Johannes den sieben Gemeinden, die in Asien sind: </a:t>
            </a:r>
            <a:r>
              <a:rPr lang="de-CH" sz="2800" dirty="0"/>
              <a:t>Gnade euch und Friede </a:t>
            </a:r>
            <a:r>
              <a:rPr lang="de-CH" sz="2800" dirty="0">
                <a:solidFill>
                  <a:schemeClr val="tx2">
                    <a:lumMod val="20000"/>
                    <a:lumOff val="80000"/>
                  </a:schemeClr>
                </a:solidFill>
              </a:rPr>
              <a:t>von dem, der </a:t>
            </a:r>
            <a:r>
              <a:rPr lang="de-CH" sz="2800" dirty="0">
                <a:solidFill>
                  <a:schemeClr val="accent3">
                    <a:lumMod val="40000"/>
                    <a:lumOff val="60000"/>
                  </a:schemeClr>
                </a:solidFill>
              </a:rPr>
              <a:t>ist und der war und der kommt, und von den sieben Geistern, die vor seinem Thron sind,</a:t>
            </a:r>
            <a:r>
              <a:rPr lang="de-CH" sz="2800" dirty="0"/>
              <a:t>" </a:t>
            </a:r>
            <a:r>
              <a:rPr lang="de-CH" sz="2800" b="1" dirty="0">
                <a:latin typeface="Calibri" panose="020F0502020204030204" pitchFamily="34" charset="0"/>
                <a:ea typeface="Calibri" panose="020F0502020204030204" pitchFamily="34" charset="0"/>
                <a:cs typeface="Times New Roman" panose="02020603050405020304" pitchFamily="18" charset="0"/>
              </a:rPr>
              <a:t>(1,4)</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6263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999</Words>
  <Application>Microsoft Office PowerPoint</Application>
  <PresentationFormat>Breitbild</PresentationFormat>
  <Paragraphs>78</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Calibri Light</vt:lpstr>
      <vt:lpstr>Cambria Math</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Offenbarung</dc:title>
  <dc:creator>Matthias Germann</dc:creator>
  <cp:keywords>Bibel, Neues Testament</cp:keywords>
  <cp:lastModifiedBy>Mätthu</cp:lastModifiedBy>
  <cp:revision>343</cp:revision>
  <dcterms:created xsi:type="dcterms:W3CDTF">2021-02-04T12:45:11Z</dcterms:created>
  <dcterms:modified xsi:type="dcterms:W3CDTF">2022-02-05T09:32:04Z</dcterms:modified>
</cp:coreProperties>
</file>