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16" r:id="rId2"/>
    <p:sldId id="844" r:id="rId3"/>
    <p:sldId id="814" r:id="rId4"/>
    <p:sldId id="843" r:id="rId5"/>
    <p:sldId id="848" r:id="rId6"/>
    <p:sldId id="852" r:id="rId7"/>
    <p:sldId id="851" r:id="rId8"/>
    <p:sldId id="850" r:id="rId9"/>
    <p:sldId id="853" r:id="rId10"/>
    <p:sldId id="854" r:id="rId11"/>
    <p:sldId id="855" r:id="rId12"/>
    <p:sldId id="857" r:id="rId13"/>
    <p:sldId id="858" r:id="rId14"/>
    <p:sldId id="856" r:id="rId15"/>
    <p:sldId id="859" r:id="rId16"/>
    <p:sldId id="847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23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247" y="7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089-39DA-47E3-A74C-E64C6DBBD5AE}" type="datetimeFigureOut">
              <a:rPr lang="de-CH" smtClean="0"/>
              <a:t>14.10.2022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541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F089-39DA-47E3-A74C-E64C6DBBD5AE}" type="datetimeFigureOut">
              <a:rPr lang="de-CH" smtClean="0"/>
              <a:t>14.10.2022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145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E4D47CD-DDF8-47C4-AAF4-84C23F5A2AFB}"/>
              </a:ext>
            </a:extLst>
          </p:cNvPr>
          <p:cNvSpPr txBox="1"/>
          <p:nvPr/>
        </p:nvSpPr>
        <p:spPr>
          <a:xfrm>
            <a:off x="3150002" y="4855618"/>
            <a:ext cx="589206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5000" b="1" dirty="0"/>
              <a:t>Offb Teil 28 | </a:t>
            </a:r>
            <a:r>
              <a:rPr lang="de-CH" sz="5000" b="1" dirty="0">
                <a:latin typeface="Calibri" panose="020F0502020204030204" pitchFamily="34" charset="0"/>
              </a:rPr>
              <a:t>Epilog 2</a:t>
            </a:r>
            <a:endParaRPr lang="de-CH" sz="5000" b="1" dirty="0"/>
          </a:p>
        </p:txBody>
      </p:sp>
    </p:spTree>
    <p:extLst>
      <p:ext uri="{BB962C8B-B14F-4D97-AF65-F5344CB8AC3E}">
        <p14:creationId xmlns:p14="http://schemas.microsoft.com/office/powerpoint/2010/main" val="943182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74567" y="1492409"/>
            <a:ext cx="97897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"Und der Geist und die Braut sagen: Komm! Und wer es hört, </a:t>
            </a:r>
          </a:p>
          <a:p>
            <a:r>
              <a:rPr lang="de-CH" sz="3000" dirty="0"/>
              <a:t>spreche: Komm! Und wen dürstet, der komme! Wer da will, </a:t>
            </a:r>
          </a:p>
          <a:p>
            <a:r>
              <a:rPr lang="de-CH" sz="3000" dirty="0"/>
              <a:t>nehme Wasser des Lebens umsonst!" </a:t>
            </a:r>
            <a:r>
              <a:rPr lang="de-CH" sz="3000" b="1" dirty="0"/>
              <a:t>(22,17)</a:t>
            </a:r>
            <a:endParaRPr lang="de-CH" sz="3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FFF44A4-C506-E3F1-DD51-528FA318B77F}"/>
              </a:ext>
            </a:extLst>
          </p:cNvPr>
          <p:cNvSpPr txBox="1"/>
          <p:nvPr/>
        </p:nvSpPr>
        <p:spPr>
          <a:xfrm>
            <a:off x="574567" y="750151"/>
            <a:ext cx="43991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Komm, Herr Jesus! | 22,17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45415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74567" y="1492409"/>
            <a:ext cx="10316157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"Ich bezeuge jedem, der die Worte der Weissagung dieses </a:t>
            </a:r>
          </a:p>
          <a:p>
            <a:r>
              <a:rPr lang="de-CH" sz="3000" dirty="0"/>
              <a:t>Buches hört: Wenn jemand ⟨etwas⟩ zu diesen Dingen hinzufügt, </a:t>
            </a:r>
          </a:p>
          <a:p>
            <a:r>
              <a:rPr lang="de-CH" sz="3000" dirty="0"/>
              <a:t>so wird Gott ihm die Plagen hinzufügen, die in diesem Buch </a:t>
            </a:r>
          </a:p>
          <a:p>
            <a:r>
              <a:rPr lang="de-CH" sz="3000" dirty="0"/>
              <a:t>geschrieben sind; 19 und wenn jemand ⟨etwas⟩ von den Worten </a:t>
            </a:r>
          </a:p>
          <a:p>
            <a:r>
              <a:rPr lang="de-CH" sz="3000" dirty="0"/>
              <a:t>des Buches dieser Weissagung wegnimmt, so wird Gott seinen </a:t>
            </a:r>
          </a:p>
          <a:p>
            <a:r>
              <a:rPr lang="de-CH" sz="3000" dirty="0"/>
              <a:t>Teil wegnehmen von dem Baum des Lebens und aus der heiligen </a:t>
            </a:r>
          </a:p>
          <a:p>
            <a:r>
              <a:rPr lang="de-CH" sz="3000" dirty="0"/>
              <a:t>Stadt, von denen in diesem Buch geschrieben ist." </a:t>
            </a:r>
            <a:r>
              <a:rPr lang="de-CH" sz="3000" b="1" dirty="0"/>
              <a:t>(22,18-19)</a:t>
            </a:r>
            <a:endParaRPr lang="de-CH" sz="3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FFF44A4-C506-E3F1-DD51-528FA318B77F}"/>
              </a:ext>
            </a:extLst>
          </p:cNvPr>
          <p:cNvSpPr txBox="1"/>
          <p:nvPr/>
        </p:nvSpPr>
        <p:spPr>
          <a:xfrm>
            <a:off x="574567" y="750151"/>
            <a:ext cx="1095825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Warnung hinsichtlich des Umgangs mit dem Wort Gottes | 22,18-19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286049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69851" y="1128469"/>
            <a:ext cx="985122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Benedikt Peters kommentiert diese beiden Verse treffend: </a:t>
            </a:r>
          </a:p>
          <a:p>
            <a:r>
              <a:rPr lang="de-CH" sz="2800" dirty="0"/>
              <a:t>Weil die biblische Botschaft so gross, so ernst und so herrlich ist, </a:t>
            </a:r>
          </a:p>
          <a:p>
            <a:r>
              <a:rPr lang="de-CH" sz="2800" dirty="0"/>
              <a:t>verstehen wir, dass mit dem letzten Buch der Bibel Gottes Wort </a:t>
            </a:r>
          </a:p>
          <a:p>
            <a:r>
              <a:rPr lang="de-CH" sz="2800" dirty="0"/>
              <a:t>versiegelt wird. Jedes Herumflicken an ihm ist verboten. Wir </a:t>
            </a:r>
          </a:p>
          <a:p>
            <a:r>
              <a:rPr lang="de-CH" sz="2800" dirty="0"/>
              <a:t>dürfen zum Wort Gottes nicht menschliche Theorien, Heilslehren, </a:t>
            </a:r>
          </a:p>
          <a:p>
            <a:r>
              <a:rPr lang="de-CH" sz="2800" dirty="0"/>
              <a:t>Mythen, Philosophien, apokryphe "Evangelien", "Apokalypsen" </a:t>
            </a:r>
          </a:p>
          <a:p>
            <a:r>
              <a:rPr lang="de-CH" sz="2800" dirty="0"/>
              <a:t>oder Traditionen hinzufügen; denn damit stellten wir menschliche </a:t>
            </a:r>
          </a:p>
          <a:p>
            <a:r>
              <a:rPr lang="de-CH" sz="2800" dirty="0"/>
              <a:t>Worte auf eine Ebene mit dem göttlichen Wort. Das wäre </a:t>
            </a:r>
          </a:p>
          <a:p>
            <a:r>
              <a:rPr lang="de-CH" sz="2800" dirty="0"/>
              <a:t>gotteslästerlich. ….</a:t>
            </a:r>
          </a:p>
        </p:txBody>
      </p:sp>
    </p:spTree>
    <p:extLst>
      <p:ext uri="{BB962C8B-B14F-4D97-AF65-F5344CB8AC3E}">
        <p14:creationId xmlns:p14="http://schemas.microsoft.com/office/powerpoint/2010/main" val="32525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69851" y="1310444"/>
            <a:ext cx="1015919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… Und wir dürfen nicht Teile der Bibel als nicht inspiriert deklarieren </a:t>
            </a:r>
          </a:p>
          <a:p>
            <a:r>
              <a:rPr lang="de-CH" sz="2800" dirty="0"/>
              <a:t>und tilgen wollen; denn damit zögen wir das ganze göttliche </a:t>
            </a:r>
          </a:p>
          <a:p>
            <a:r>
              <a:rPr lang="de-CH" sz="2800" dirty="0"/>
              <a:t>Wort auf die Ebene menschlicher Worte herab - auch das ist </a:t>
            </a:r>
          </a:p>
          <a:p>
            <a:r>
              <a:rPr lang="de-CH" sz="2800" dirty="0"/>
              <a:t>gotteslästerlich. Einzig ungebrochener Glaube an Gottes Wort </a:t>
            </a:r>
          </a:p>
          <a:p>
            <a:r>
              <a:rPr lang="de-CH" sz="2800" dirty="0"/>
              <a:t>macht uns zu Erben aller in diesem letzten Buch der Bibel </a:t>
            </a:r>
          </a:p>
          <a:p>
            <a:r>
              <a:rPr lang="de-CH" sz="2800" dirty="0"/>
              <a:t>geschilderten Herrlichkeit. Unglaube - und was anderes ist es, </a:t>
            </a:r>
          </a:p>
          <a:p>
            <a:r>
              <a:rPr lang="de-CH" sz="2800" dirty="0"/>
              <a:t>das dem Menschen die Kühnheit gibt, Gottes lebendige </a:t>
            </a:r>
          </a:p>
          <a:p>
            <a:r>
              <a:rPr lang="de-CH" sz="2800" dirty="0"/>
              <a:t>Aussprüche anzutasten? - schliesst mich von allen von Gott </a:t>
            </a:r>
          </a:p>
          <a:p>
            <a:r>
              <a:rPr lang="de-CH" sz="2800" dirty="0"/>
              <a:t>bereiteten Segnungen ewig und unwiederbringlich aus.</a:t>
            </a:r>
          </a:p>
        </p:txBody>
      </p:sp>
    </p:spTree>
    <p:extLst>
      <p:ext uri="{BB962C8B-B14F-4D97-AF65-F5344CB8AC3E}">
        <p14:creationId xmlns:p14="http://schemas.microsoft.com/office/powerpoint/2010/main" val="243856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74567" y="1492409"/>
            <a:ext cx="8692251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"Der diese Dinge bezeugt, spricht: Ja, ich komme bald. </a:t>
            </a:r>
          </a:p>
          <a:p>
            <a:endParaRPr lang="de-CH" sz="3000" dirty="0"/>
          </a:p>
          <a:p>
            <a:r>
              <a:rPr lang="de-CH" sz="3000" dirty="0"/>
              <a:t>Amen; komm, Herr Jesus!</a:t>
            </a:r>
          </a:p>
          <a:p>
            <a:endParaRPr lang="de-CH" sz="3000" dirty="0"/>
          </a:p>
          <a:p>
            <a:r>
              <a:rPr lang="de-CH" sz="3000" dirty="0"/>
              <a:t>Die Gnade des Herrn Jesus  sei mit allen!"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FFF44A4-C506-E3F1-DD51-528FA318B77F}"/>
              </a:ext>
            </a:extLst>
          </p:cNvPr>
          <p:cNvSpPr txBox="1"/>
          <p:nvPr/>
        </p:nvSpPr>
        <p:spPr>
          <a:xfrm>
            <a:off x="574567" y="750151"/>
            <a:ext cx="55936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Schlusswort und Segen | 22,20-21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405004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522361" y="2606660"/>
            <a:ext cx="304762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300" dirty="0"/>
              <a:t>Die Gnade des </a:t>
            </a:r>
            <a:r>
              <a:rPr lang="de-CH" sz="1300" b="1" dirty="0"/>
              <a:t>HERRN JESUS</a:t>
            </a:r>
            <a:r>
              <a:rPr lang="de-CH" sz="1300" dirty="0"/>
              <a:t> sei mit allen!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42487F5-9C12-0037-43E0-88786A3206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406" y="3106195"/>
            <a:ext cx="4301188" cy="350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6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EE4D47CD-DDF8-47C4-AAF4-84C23F5A2AFB}"/>
              </a:ext>
            </a:extLst>
          </p:cNvPr>
          <p:cNvSpPr txBox="1"/>
          <p:nvPr/>
        </p:nvSpPr>
        <p:spPr>
          <a:xfrm>
            <a:off x="3149968" y="5056954"/>
            <a:ext cx="589206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5000" b="1" dirty="0"/>
              <a:t>Offb Teil 28 | </a:t>
            </a:r>
            <a:r>
              <a:rPr lang="de-CH" sz="5000" b="1" dirty="0">
                <a:latin typeface="Calibri" panose="020F0502020204030204" pitchFamily="34" charset="0"/>
              </a:rPr>
              <a:t>Epilog 2</a:t>
            </a:r>
            <a:endParaRPr lang="de-CH" sz="5000" b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7EE75FE-684C-6445-630F-5B0E62C58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083" y="291720"/>
            <a:ext cx="7885833" cy="362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72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47B524C5-032A-EB4C-39BB-CCCE7E10A5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16845"/>
              </p:ext>
            </p:extLst>
          </p:nvPr>
        </p:nvGraphicFramePr>
        <p:xfrm>
          <a:off x="0" y="0"/>
          <a:ext cx="12191999" cy="6861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317400" imgH="6933240" progId="">
                  <p:embed/>
                </p:oleObj>
              </mc:Choice>
              <mc:Fallback>
                <p:oleObj r:id="rId2" imgW="12317400" imgH="69332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1999" cy="6861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5572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>
            <a:extLst>
              <a:ext uri="{FF2B5EF4-FFF2-40B4-BE49-F238E27FC236}">
                <a16:creationId xmlns:a16="http://schemas.microsoft.com/office/drawing/2014/main" id="{12F42753-123D-D640-4C0C-0B639AE7550D}"/>
              </a:ext>
            </a:extLst>
          </p:cNvPr>
          <p:cNvSpPr/>
          <p:nvPr/>
        </p:nvSpPr>
        <p:spPr>
          <a:xfrm rot="10800000">
            <a:off x="4587720" y="0"/>
            <a:ext cx="3007079" cy="3254420"/>
          </a:xfrm>
          <a:prstGeom prst="trapezoid">
            <a:avLst>
              <a:gd name="adj" fmla="val 392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107930BD-D66B-1B30-BD41-B88F9964CAC2}"/>
              </a:ext>
            </a:extLst>
          </p:cNvPr>
          <p:cNvSpPr/>
          <p:nvPr/>
        </p:nvSpPr>
        <p:spPr>
          <a:xfrm>
            <a:off x="3701338" y="1563287"/>
            <a:ext cx="4789323" cy="4789323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468E0F1F-6E37-07D6-E840-9A4BA3B0BFCB}"/>
              </a:ext>
            </a:extLst>
          </p:cNvPr>
          <p:cNvCxnSpPr>
            <a:cxnSpLocks/>
          </p:cNvCxnSpPr>
          <p:nvPr/>
        </p:nvCxnSpPr>
        <p:spPr>
          <a:xfrm flipH="1" flipV="1">
            <a:off x="4950673" y="1022323"/>
            <a:ext cx="1187696" cy="297970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B43083-D636-FDFF-39FB-3B4AA8EE07E8}"/>
              </a:ext>
            </a:extLst>
          </p:cNvPr>
          <p:cNvCxnSpPr>
            <a:cxnSpLocks/>
          </p:cNvCxnSpPr>
          <p:nvPr/>
        </p:nvCxnSpPr>
        <p:spPr>
          <a:xfrm flipV="1">
            <a:off x="6138372" y="1031302"/>
            <a:ext cx="1083366" cy="30035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04E9C225-7C2A-CD0B-C2B4-2801F5506AE5}"/>
              </a:ext>
            </a:extLst>
          </p:cNvPr>
          <p:cNvCxnSpPr>
            <a:cxnSpLocks/>
          </p:cNvCxnSpPr>
          <p:nvPr/>
        </p:nvCxnSpPr>
        <p:spPr>
          <a:xfrm flipV="1">
            <a:off x="6138371" y="2009211"/>
            <a:ext cx="2501274" cy="19928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154334B5-319E-DB93-EFAE-98F51D4804BF}"/>
              </a:ext>
            </a:extLst>
          </p:cNvPr>
          <p:cNvCxnSpPr>
            <a:cxnSpLocks/>
          </p:cNvCxnSpPr>
          <p:nvPr/>
        </p:nvCxnSpPr>
        <p:spPr>
          <a:xfrm flipV="1">
            <a:off x="6138370" y="3784705"/>
            <a:ext cx="3132573" cy="2173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5EFF4095-4E67-4170-0CE5-6C54A00F97D3}"/>
              </a:ext>
            </a:extLst>
          </p:cNvPr>
          <p:cNvCxnSpPr>
            <a:cxnSpLocks/>
          </p:cNvCxnSpPr>
          <p:nvPr/>
        </p:nvCxnSpPr>
        <p:spPr>
          <a:xfrm flipV="1">
            <a:off x="3222952" y="4002029"/>
            <a:ext cx="2953778" cy="109533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D91F22FF-EFE6-DA34-26D8-7DF163A4281D}"/>
              </a:ext>
            </a:extLst>
          </p:cNvPr>
          <p:cNvCxnSpPr>
            <a:cxnSpLocks/>
          </p:cNvCxnSpPr>
          <p:nvPr/>
        </p:nvCxnSpPr>
        <p:spPr>
          <a:xfrm flipH="1" flipV="1">
            <a:off x="3222952" y="2810337"/>
            <a:ext cx="2953778" cy="11476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97860EBA-FBB2-E702-5A69-BF417C76FC7D}"/>
              </a:ext>
            </a:extLst>
          </p:cNvPr>
          <p:cNvSpPr/>
          <p:nvPr/>
        </p:nvSpPr>
        <p:spPr>
          <a:xfrm>
            <a:off x="4103523" y="1965471"/>
            <a:ext cx="3984952" cy="3984952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02F33182-3979-FF9E-DB4D-0D860B544292}"/>
              </a:ext>
            </a:extLst>
          </p:cNvPr>
          <p:cNvSpPr txBox="1"/>
          <p:nvPr/>
        </p:nvSpPr>
        <p:spPr>
          <a:xfrm>
            <a:off x="4808563" y="433222"/>
            <a:ext cx="25748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3000" b="1" dirty="0"/>
              <a:t>Hier und heute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D0925203-74CF-7C06-F675-29E72B12BD38}"/>
              </a:ext>
            </a:extLst>
          </p:cNvPr>
          <p:cNvSpPr txBox="1"/>
          <p:nvPr/>
        </p:nvSpPr>
        <p:spPr>
          <a:xfrm>
            <a:off x="7457324" y="1249114"/>
            <a:ext cx="2553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400" dirty="0"/>
              <a:t>Sieben Gemeinden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BD661AB4-7EAB-8593-9747-D78D1695CB5A}"/>
              </a:ext>
            </a:extLst>
          </p:cNvPr>
          <p:cNvSpPr txBox="1"/>
          <p:nvPr/>
        </p:nvSpPr>
        <p:spPr>
          <a:xfrm>
            <a:off x="8639645" y="2666126"/>
            <a:ext cx="1599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400" dirty="0"/>
              <a:t>Entrückung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3D279928-DC8D-990A-0484-D4FC67793AB7}"/>
              </a:ext>
            </a:extLst>
          </p:cNvPr>
          <p:cNvSpPr txBox="1"/>
          <p:nvPr/>
        </p:nvSpPr>
        <p:spPr>
          <a:xfrm>
            <a:off x="9121319" y="3454060"/>
            <a:ext cx="2000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400" dirty="0"/>
              <a:t>Reiter auf</a:t>
            </a:r>
          </a:p>
          <a:p>
            <a:pPr algn="ctr"/>
            <a:r>
              <a:rPr lang="de-CH" sz="2400" dirty="0"/>
              <a:t>weissem Pferd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A70D8B42-D909-B01D-9228-8C961F73D125}"/>
              </a:ext>
            </a:extLst>
          </p:cNvPr>
          <p:cNvSpPr txBox="1"/>
          <p:nvPr/>
        </p:nvSpPr>
        <p:spPr>
          <a:xfrm>
            <a:off x="4890177" y="4759073"/>
            <a:ext cx="4260397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CH" sz="2400" dirty="0"/>
              <a:t>Trübsal</a:t>
            </a:r>
          </a:p>
          <a:p>
            <a:pPr algn="ctr"/>
            <a:r>
              <a:rPr lang="de-CH" sz="2400" dirty="0"/>
              <a:t>70. Jahrwoche Daniels</a:t>
            </a:r>
          </a:p>
          <a:p>
            <a:pPr algn="ctr"/>
            <a:r>
              <a:rPr lang="de-CH" sz="2400" dirty="0"/>
              <a:t>Ende des Zeitalters der Nationen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B958126F-F561-0DBE-83DA-1F7940427F10}"/>
              </a:ext>
            </a:extLst>
          </p:cNvPr>
          <p:cNvSpPr txBox="1"/>
          <p:nvPr/>
        </p:nvSpPr>
        <p:spPr>
          <a:xfrm>
            <a:off x="1172416" y="5062843"/>
            <a:ext cx="22450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400" dirty="0"/>
              <a:t>Reiter auf</a:t>
            </a:r>
          </a:p>
          <a:p>
            <a:pPr algn="ctr"/>
            <a:r>
              <a:rPr lang="de-CH" sz="2400" dirty="0"/>
              <a:t>weissem Cherub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FA1EB88B-B4B5-10F1-D52E-0E472BCBBA35}"/>
              </a:ext>
            </a:extLst>
          </p:cNvPr>
          <p:cNvSpPr txBox="1"/>
          <p:nvPr/>
        </p:nvSpPr>
        <p:spPr>
          <a:xfrm>
            <a:off x="694765" y="3334083"/>
            <a:ext cx="2697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b="1" dirty="0"/>
              <a:t>Alt / Neue Ordnung</a:t>
            </a:r>
          </a:p>
          <a:p>
            <a:pPr algn="ctr"/>
            <a:r>
              <a:rPr lang="de-CH" sz="2400" dirty="0"/>
              <a:t>1000 Jahre</a:t>
            </a:r>
          </a:p>
          <a:p>
            <a:pPr algn="ctr"/>
            <a:r>
              <a:rPr lang="de-CH" sz="2400" dirty="0"/>
              <a:t>Neues Jerusalem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A302730E-5525-60EB-96B8-456A847354E0}"/>
              </a:ext>
            </a:extLst>
          </p:cNvPr>
          <p:cNvSpPr txBox="1"/>
          <p:nvPr/>
        </p:nvSpPr>
        <p:spPr>
          <a:xfrm>
            <a:off x="2039441" y="1164215"/>
            <a:ext cx="2145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b="1" dirty="0"/>
              <a:t>Neue Ordnung</a:t>
            </a:r>
          </a:p>
          <a:p>
            <a:pPr algn="ctr"/>
            <a:r>
              <a:rPr lang="de-CH" sz="2400" dirty="0"/>
              <a:t>Neuer Himmel</a:t>
            </a:r>
          </a:p>
          <a:p>
            <a:pPr algn="ctr"/>
            <a:r>
              <a:rPr lang="de-CH" sz="2400" dirty="0"/>
              <a:t>Neue Erde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BAD98B3-1300-A016-7E19-FADF7AB887D4}"/>
              </a:ext>
            </a:extLst>
          </p:cNvPr>
          <p:cNvSpPr/>
          <p:nvPr/>
        </p:nvSpPr>
        <p:spPr>
          <a:xfrm>
            <a:off x="0" y="0"/>
            <a:ext cx="12192000" cy="433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2510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/>
      <p:bldP spid="31" grpId="0"/>
      <p:bldP spid="32" grpId="0"/>
      <p:bldP spid="33" grpId="0" animBg="1"/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81BCFE91-D305-67DB-01F9-DD1214F9648A}"/>
              </a:ext>
            </a:extLst>
          </p:cNvPr>
          <p:cNvSpPr txBox="1"/>
          <p:nvPr/>
        </p:nvSpPr>
        <p:spPr>
          <a:xfrm>
            <a:off x="474484" y="783131"/>
            <a:ext cx="7938905" cy="4939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2 Tim 3,16-17</a:t>
            </a:r>
          </a:p>
          <a:p>
            <a:endParaRPr lang="de-CH" sz="1500" dirty="0"/>
          </a:p>
          <a:p>
            <a:r>
              <a:rPr lang="de-DE" sz="3000" dirty="0"/>
              <a:t>Alle Schrift ist von Gott eingegeben und</a:t>
            </a:r>
          </a:p>
          <a:p>
            <a:endParaRPr lang="de-DE" sz="1000" dirty="0"/>
          </a:p>
          <a:p>
            <a:r>
              <a:rPr lang="de-DE" sz="3000" dirty="0"/>
              <a:t>① nützlich zur Lehre (Belehrung, Unterrichtung),</a:t>
            </a:r>
          </a:p>
          <a:p>
            <a:r>
              <a:rPr lang="de-DE" sz="1000" dirty="0"/>
              <a:t> </a:t>
            </a:r>
          </a:p>
          <a:p>
            <a:r>
              <a:rPr lang="de-DE" sz="3000" dirty="0"/>
              <a:t>② zur Überführung,</a:t>
            </a:r>
          </a:p>
          <a:p>
            <a:endParaRPr lang="de-DE" sz="1000" dirty="0"/>
          </a:p>
          <a:p>
            <a:r>
              <a:rPr lang="de-DE" sz="3000" dirty="0"/>
              <a:t>③ zur Zurechtweisung, </a:t>
            </a:r>
          </a:p>
          <a:p>
            <a:endParaRPr lang="de-DE" sz="1000" dirty="0"/>
          </a:p>
          <a:p>
            <a:r>
              <a:rPr lang="de-DE" sz="3000" dirty="0"/>
              <a:t>④ zur Unterweisung in der Gerechtigkeit, </a:t>
            </a:r>
          </a:p>
          <a:p>
            <a:endParaRPr lang="de-DE" sz="1000" dirty="0"/>
          </a:p>
          <a:p>
            <a:r>
              <a:rPr lang="de-DE" sz="3000" dirty="0"/>
              <a:t>⑤ damit der Mensch Gottes richtig ist, </a:t>
            </a:r>
          </a:p>
          <a:p>
            <a:endParaRPr lang="de-DE" sz="1000" dirty="0"/>
          </a:p>
          <a:p>
            <a:r>
              <a:rPr lang="de-DE" sz="3000" dirty="0"/>
              <a:t>⑥ für jedes gute Werk ausgerüstet.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276631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74567" y="1492409"/>
            <a:ext cx="93062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"Siehe, ich komme bald und mein Lohn mit mir, um einem </a:t>
            </a:r>
          </a:p>
          <a:p>
            <a:r>
              <a:rPr lang="de-CH" sz="3000" dirty="0"/>
              <a:t>jeden zu vergelten, wie sein Werk ist. 13 Ich bin das Alpha </a:t>
            </a:r>
          </a:p>
          <a:p>
            <a:r>
              <a:rPr lang="de-CH" sz="3000" dirty="0"/>
              <a:t>und das Omega, der Erste und der Letzte, der Anfang und </a:t>
            </a:r>
          </a:p>
          <a:p>
            <a:r>
              <a:rPr lang="de-CH" sz="3000" dirty="0"/>
              <a:t>das Ende." </a:t>
            </a:r>
            <a:r>
              <a:rPr lang="de-CH" sz="3000" b="1" dirty="0"/>
              <a:t>(22,12-13)</a:t>
            </a:r>
            <a:endParaRPr lang="de-CH" sz="3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FFF44A4-C506-E3F1-DD51-528FA318B77F}"/>
              </a:ext>
            </a:extLst>
          </p:cNvPr>
          <p:cNvSpPr txBox="1"/>
          <p:nvPr/>
        </p:nvSpPr>
        <p:spPr>
          <a:xfrm>
            <a:off x="574567" y="750151"/>
            <a:ext cx="36519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Belohnung | 22,12-13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312106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74567" y="1492409"/>
            <a:ext cx="1092735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"Wenn aber jemand auf den Grund Gold, Silber, kostbare Steine, </a:t>
            </a:r>
          </a:p>
          <a:p>
            <a:r>
              <a:rPr lang="de-CH" sz="3000" dirty="0"/>
              <a:t>Holz, Heu, Stroh baut, 13 so wird das Werk eines jeden offenbar </a:t>
            </a:r>
          </a:p>
          <a:p>
            <a:r>
              <a:rPr lang="de-CH" sz="3000" dirty="0"/>
              <a:t>werden, denn der Tag wird es klarmachen, weil er in Feuer offenbart </a:t>
            </a:r>
          </a:p>
          <a:p>
            <a:r>
              <a:rPr lang="de-CH" sz="3000" dirty="0"/>
              <a:t>wird. Und wie das Werk eines jeden beschaffen ist, das wird das </a:t>
            </a:r>
          </a:p>
          <a:p>
            <a:r>
              <a:rPr lang="de-CH" sz="3000" dirty="0"/>
              <a:t>Feuer erweisen. 14 Wenn jemandes Werk bleiben wird, das er </a:t>
            </a:r>
          </a:p>
          <a:p>
            <a:r>
              <a:rPr lang="de-CH" sz="3000" dirty="0"/>
              <a:t>darauf gebaut hat, so wird er Lohn empfangen; 15 wenn jemandes </a:t>
            </a:r>
          </a:p>
          <a:p>
            <a:r>
              <a:rPr lang="de-CH" sz="3000" dirty="0"/>
              <a:t>Werk verbrennen wird, so wird er Schaden leiden, er selbst aber </a:t>
            </a:r>
          </a:p>
          <a:p>
            <a:r>
              <a:rPr lang="de-CH" sz="3000" dirty="0"/>
              <a:t>wird gerettet werden, doch so wie durchs Feuer." </a:t>
            </a:r>
            <a:r>
              <a:rPr lang="de-CH" sz="3000" b="1" dirty="0"/>
              <a:t>(1Kor 3,12-15)</a:t>
            </a:r>
            <a:endParaRPr lang="de-CH" sz="3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FFF44A4-C506-E3F1-DD51-528FA318B77F}"/>
              </a:ext>
            </a:extLst>
          </p:cNvPr>
          <p:cNvSpPr txBox="1"/>
          <p:nvPr/>
        </p:nvSpPr>
        <p:spPr>
          <a:xfrm>
            <a:off x="574567" y="750151"/>
            <a:ext cx="36519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Belohnung | 22,12-13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252064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74567" y="1492409"/>
            <a:ext cx="948862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"Glückselig, die ihre Kleider waschen, damit sie ein Anrecht </a:t>
            </a:r>
          </a:p>
          <a:p>
            <a:r>
              <a:rPr lang="de-CH" sz="3000" dirty="0"/>
              <a:t>am Baum des Lebens haben und durch die Tore in die Stadt </a:t>
            </a:r>
          </a:p>
          <a:p>
            <a:r>
              <a:rPr lang="de-CH" sz="3000" dirty="0"/>
              <a:t>hineingehen! 15 Draußen sind die Hunde und die Zauberer </a:t>
            </a:r>
          </a:p>
          <a:p>
            <a:r>
              <a:rPr lang="de-CH" sz="3000" dirty="0"/>
              <a:t>und die Unzüchtigen und die Mörder und die Götzendiener </a:t>
            </a:r>
          </a:p>
          <a:p>
            <a:r>
              <a:rPr lang="de-CH" sz="3000" dirty="0"/>
              <a:t>und jeder, der die Lüge liebt und tut." </a:t>
            </a:r>
            <a:r>
              <a:rPr lang="de-CH" sz="3000" b="1" dirty="0"/>
              <a:t>(22,14-15)</a:t>
            </a:r>
            <a:endParaRPr lang="de-CH" sz="3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FFF44A4-C506-E3F1-DD51-528FA318B77F}"/>
              </a:ext>
            </a:extLst>
          </p:cNvPr>
          <p:cNvSpPr txBox="1"/>
          <p:nvPr/>
        </p:nvSpPr>
        <p:spPr>
          <a:xfrm>
            <a:off x="574567" y="750151"/>
            <a:ext cx="4169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Zwei Gruppen | 22,14-15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155472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74567" y="1492409"/>
            <a:ext cx="9348778" cy="346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/>
              <a:t>Donald C. Stamps kommentiert:</a:t>
            </a:r>
          </a:p>
          <a:p>
            <a:endParaRPr lang="de-CH" sz="1500" dirty="0"/>
          </a:p>
          <a:p>
            <a:r>
              <a:rPr lang="de-CH" sz="3000" dirty="0"/>
              <a:t>Lüge ist die letzte Sünde, die in der Bibel verurteilt wird, </a:t>
            </a:r>
          </a:p>
          <a:p>
            <a:r>
              <a:rPr lang="de-CH" sz="3000" dirty="0"/>
              <a:t>vielleicht weil es eine Lüge war, durch die die Sünde zuerst </a:t>
            </a:r>
          </a:p>
          <a:p>
            <a:r>
              <a:rPr lang="de-CH" sz="3000" dirty="0"/>
              <a:t>in die Menschheit kam (Gen 3,1-5; vgl. Joh 8,44). </a:t>
            </a:r>
          </a:p>
          <a:p>
            <a:r>
              <a:rPr lang="de-CH" sz="3000" dirty="0"/>
              <a:t>Diese Worte sollten eine Warnung für diejenigen in den </a:t>
            </a:r>
          </a:p>
          <a:p>
            <a:r>
              <a:rPr lang="de-CH" sz="3000" dirty="0"/>
              <a:t>Gemeinden sein, die meinen, Gott würde Lüge, Heuchelei </a:t>
            </a:r>
          </a:p>
          <a:p>
            <a:r>
              <a:rPr lang="de-CH" sz="3000" dirty="0"/>
              <a:t>und Betrug tolerieren.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FFF44A4-C506-E3F1-DD51-528FA318B77F}"/>
              </a:ext>
            </a:extLst>
          </p:cNvPr>
          <p:cNvSpPr txBox="1"/>
          <p:nvPr/>
        </p:nvSpPr>
        <p:spPr>
          <a:xfrm>
            <a:off x="574567" y="750151"/>
            <a:ext cx="4169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Zwei Gruppen | 22,14-15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356376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74567" y="1492409"/>
            <a:ext cx="95007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"Ich, Jesus, habe meinen Engel gesandt, euch diese Dinge </a:t>
            </a:r>
          </a:p>
          <a:p>
            <a:r>
              <a:rPr lang="de-CH" sz="3000" dirty="0"/>
              <a:t>für die Gemeinden zu bezeugen. Ich bin die Wurzel und das </a:t>
            </a:r>
          </a:p>
          <a:p>
            <a:r>
              <a:rPr lang="de-CH" sz="3000" dirty="0"/>
              <a:t>Geschlecht Davids, der glänzende Morgenstern." </a:t>
            </a:r>
            <a:r>
              <a:rPr lang="de-CH" sz="3000" b="1" dirty="0"/>
              <a:t>(22,16)</a:t>
            </a:r>
            <a:endParaRPr lang="de-CH" sz="3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FFF44A4-C506-E3F1-DD51-528FA318B77F}"/>
              </a:ext>
            </a:extLst>
          </p:cNvPr>
          <p:cNvSpPr txBox="1"/>
          <p:nvPr/>
        </p:nvSpPr>
        <p:spPr>
          <a:xfrm>
            <a:off x="574567" y="750151"/>
            <a:ext cx="33216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Christologie | 22,16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204243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795</Words>
  <Application>Microsoft Office PowerPoint</Application>
  <PresentationFormat>Breitbild</PresentationFormat>
  <Paragraphs>103</Paragraphs>
  <Slides>16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0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Offenbarung</dc:title>
  <dc:creator>Reinhard</dc:creator>
  <cp:keywords>Offenbarung, Bibel</cp:keywords>
  <cp:lastModifiedBy>Reinhard Briggeler</cp:lastModifiedBy>
  <cp:revision>394</cp:revision>
  <dcterms:created xsi:type="dcterms:W3CDTF">2018-05-19T05:14:58Z</dcterms:created>
  <dcterms:modified xsi:type="dcterms:W3CDTF">2022-10-14T06:10:51Z</dcterms:modified>
</cp:coreProperties>
</file>