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53" r:id="rId2"/>
    <p:sldId id="685" r:id="rId3"/>
    <p:sldId id="689" r:id="rId4"/>
    <p:sldId id="691" r:id="rId5"/>
    <p:sldId id="705" r:id="rId6"/>
    <p:sldId id="703" r:id="rId7"/>
    <p:sldId id="704" r:id="rId8"/>
    <p:sldId id="677" r:id="rId9"/>
    <p:sldId id="708" r:id="rId10"/>
    <p:sldId id="670" r:id="rId11"/>
    <p:sldId id="692" r:id="rId12"/>
    <p:sldId id="701" r:id="rId13"/>
    <p:sldId id="693" r:id="rId14"/>
    <p:sldId id="706" r:id="rId15"/>
    <p:sldId id="694" r:id="rId16"/>
    <p:sldId id="695" r:id="rId17"/>
    <p:sldId id="696" r:id="rId18"/>
    <p:sldId id="697" r:id="rId19"/>
    <p:sldId id="698" r:id="rId20"/>
    <p:sldId id="678" r:id="rId21"/>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A3"/>
    <a:srgbClr val="D5F7FF"/>
    <a:srgbClr val="A4EDFE"/>
    <a:srgbClr val="000000"/>
    <a:srgbClr val="FFFBB3"/>
    <a:srgbClr val="FFFFFF"/>
    <a:srgbClr val="3B3838"/>
    <a:srgbClr val="595959"/>
    <a:srgbClr val="CCFFFF"/>
    <a:srgbClr val="F7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8" d="100"/>
          <a:sy n="108" d="100"/>
        </p:scale>
        <p:origin x="114" y="180"/>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17.09.2022</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17.09.2022</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17.09.2022</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17.09.2022</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17.09.2022</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17.09.2022</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17.09.2022</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17.09.2022</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17.09.2022</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17.09.2022</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17.09.2022</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17.09.2022</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17.09.2022</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1942269" y="4855618"/>
            <a:ext cx="8307467" cy="938719"/>
          </a:xfrm>
          <a:prstGeom prst="rect">
            <a:avLst/>
          </a:prstGeom>
          <a:noFill/>
        </p:spPr>
        <p:txBody>
          <a:bodyPr wrap="none" rtlCol="0">
            <a:spAutoFit/>
          </a:bodyPr>
          <a:lstStyle/>
          <a:p>
            <a:pPr algn="ctr"/>
            <a:r>
              <a:rPr lang="de-CH" sz="5500" b="1" dirty="0"/>
              <a:t>Offb Teil 26 | Kp. 21,9 - 22,5</a:t>
            </a:r>
          </a:p>
        </p:txBody>
      </p:sp>
    </p:spTree>
    <p:extLst>
      <p:ext uri="{BB962C8B-B14F-4D97-AF65-F5344CB8AC3E}">
        <p14:creationId xmlns:p14="http://schemas.microsoft.com/office/powerpoint/2010/main" val="14007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Mauer und Tore | 21,12-14</a:t>
            </a:r>
          </a:p>
        </p:txBody>
      </p:sp>
      <p:sp>
        <p:nvSpPr>
          <p:cNvPr id="2" name="Rechteck 1">
            <a:extLst>
              <a:ext uri="{FF2B5EF4-FFF2-40B4-BE49-F238E27FC236}">
                <a16:creationId xmlns:a16="http://schemas.microsoft.com/office/drawing/2014/main" id="{2CEE92F1-D5B4-471B-B7AB-610D25E9C44E}"/>
              </a:ext>
            </a:extLst>
          </p:cNvPr>
          <p:cNvSpPr/>
          <p:nvPr/>
        </p:nvSpPr>
        <p:spPr>
          <a:xfrm>
            <a:off x="563099" y="1409323"/>
            <a:ext cx="7302607" cy="4401205"/>
          </a:xfrm>
          <a:prstGeom prst="rect">
            <a:avLst/>
          </a:prstGeom>
        </p:spPr>
        <p:txBody>
          <a:bodyPr wrap="square">
            <a:spAutoFit/>
          </a:bodyPr>
          <a:lstStyle/>
          <a:p>
            <a:r>
              <a:rPr lang="de-CH" sz="2800" dirty="0"/>
              <a:t>"Und sie hatte eine große und hohe Mauer und hatte zwölf Tore und an den Toren zwölf Engel und Namen darauf geschrieben, welche die Namen der zwölf Stämme der Söhne Israel sind:</a:t>
            </a:r>
          </a:p>
          <a:p>
            <a:r>
              <a:rPr lang="de-CH" sz="2800" dirty="0"/>
              <a:t>13 nach Osten drei Tore und nach Norden drei Tore und nach Süden drei Tore und nach Westen drei Tore.</a:t>
            </a:r>
          </a:p>
          <a:p>
            <a:r>
              <a:rPr lang="de-CH" sz="2800" dirty="0"/>
              <a:t>14 Und die Mauer der Stadt hatte zwölf Grundsteine und auf ihnen zwölf Namen der zwölf Apostel des Lammes." </a:t>
            </a:r>
            <a:r>
              <a:rPr lang="de-CH" sz="2800" b="1" dirty="0"/>
              <a:t>(21,12-14)</a:t>
            </a:r>
            <a:endParaRPr lang="de-CH" sz="2800" dirty="0"/>
          </a:p>
        </p:txBody>
      </p:sp>
      <p:pic>
        <p:nvPicPr>
          <p:cNvPr id="3074" name="Picture 2" descr="The New Jerusalem—a Pattern for Living—the Gates of Pearl - LetterPile">
            <a:extLst>
              <a:ext uri="{FF2B5EF4-FFF2-40B4-BE49-F238E27FC236}">
                <a16:creationId xmlns:a16="http://schemas.microsoft.com/office/drawing/2014/main" id="{6D2D568A-AA1A-4D77-9644-F27268C20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105" y="1233614"/>
            <a:ext cx="4390772" cy="439077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16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Die Masse der Stadt | 21,15-17</a:t>
            </a:r>
          </a:p>
        </p:txBody>
      </p:sp>
      <p:sp>
        <p:nvSpPr>
          <p:cNvPr id="2" name="Rechteck 1">
            <a:extLst>
              <a:ext uri="{FF2B5EF4-FFF2-40B4-BE49-F238E27FC236}">
                <a16:creationId xmlns:a16="http://schemas.microsoft.com/office/drawing/2014/main" id="{2CEE92F1-D5B4-471B-B7AB-610D25E9C44E}"/>
              </a:ext>
            </a:extLst>
          </p:cNvPr>
          <p:cNvSpPr/>
          <p:nvPr/>
        </p:nvSpPr>
        <p:spPr>
          <a:xfrm>
            <a:off x="563099" y="1409323"/>
            <a:ext cx="10334397" cy="3108543"/>
          </a:xfrm>
          <a:prstGeom prst="rect">
            <a:avLst/>
          </a:prstGeom>
        </p:spPr>
        <p:txBody>
          <a:bodyPr wrap="square">
            <a:spAutoFit/>
          </a:bodyPr>
          <a:lstStyle/>
          <a:p>
            <a:r>
              <a:rPr lang="de-CH" sz="2800" dirty="0"/>
              <a:t>"Und der mit mir redete, hatte ein Maß, ein goldenes Rohr, um die Stadt und ihre Tore und ihre Mauer zu messen.</a:t>
            </a:r>
          </a:p>
          <a:p>
            <a:r>
              <a:rPr lang="de-CH" sz="2800" dirty="0"/>
              <a:t>16 Und die Stadt ist viereckig angelegt, und ihre Länge ist so groß wie die Breite. Und er maß die Stadt mit dem Rohr auf 12 000 Stadien; ihre Länge und Breite und Höhe sind gleich.</a:t>
            </a:r>
          </a:p>
          <a:p>
            <a:r>
              <a:rPr lang="de-CH" sz="2800" dirty="0"/>
              <a:t>17 Und er maß ihre Mauer, 144 Ellen, eines Menschen Maß, das ist eines Engels ⟨Maß⟩." </a:t>
            </a:r>
            <a:r>
              <a:rPr lang="de-CH" sz="2800" b="1" dirty="0"/>
              <a:t>(21,15-17)</a:t>
            </a:r>
            <a:endParaRPr lang="de-CH" sz="2800" dirty="0"/>
          </a:p>
        </p:txBody>
      </p:sp>
    </p:spTree>
    <p:extLst>
      <p:ext uri="{BB962C8B-B14F-4D97-AF65-F5344CB8AC3E}">
        <p14:creationId xmlns:p14="http://schemas.microsoft.com/office/powerpoint/2010/main" val="202769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Open Discussion: What is New Jerusalem? 09/22 by What Is To be Done | The  Bible">
            <a:extLst>
              <a:ext uri="{FF2B5EF4-FFF2-40B4-BE49-F238E27FC236}">
                <a16:creationId xmlns:a16="http://schemas.microsoft.com/office/drawing/2014/main" id="{9D1B4370-3B4C-4E83-94D8-07E99D2C6B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86" b="15028"/>
          <a:stretch/>
        </p:blipFill>
        <p:spPr bwMode="auto">
          <a:xfrm>
            <a:off x="2080236" y="1203650"/>
            <a:ext cx="8245642" cy="463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250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Das Baumaterial | 21,18-21</a:t>
            </a:r>
          </a:p>
        </p:txBody>
      </p:sp>
      <p:sp>
        <p:nvSpPr>
          <p:cNvPr id="2" name="Rechteck 1">
            <a:extLst>
              <a:ext uri="{FF2B5EF4-FFF2-40B4-BE49-F238E27FC236}">
                <a16:creationId xmlns:a16="http://schemas.microsoft.com/office/drawing/2014/main" id="{2CEE92F1-D5B4-471B-B7AB-610D25E9C44E}"/>
              </a:ext>
            </a:extLst>
          </p:cNvPr>
          <p:cNvSpPr/>
          <p:nvPr/>
        </p:nvSpPr>
        <p:spPr>
          <a:xfrm>
            <a:off x="563099" y="1409323"/>
            <a:ext cx="9601833" cy="3970318"/>
          </a:xfrm>
          <a:prstGeom prst="rect">
            <a:avLst/>
          </a:prstGeom>
        </p:spPr>
        <p:txBody>
          <a:bodyPr wrap="square">
            <a:spAutoFit/>
          </a:bodyPr>
          <a:lstStyle/>
          <a:p>
            <a:r>
              <a:rPr lang="de-CH" sz="2800" dirty="0"/>
              <a:t>"Und der Baustoff ihrer Mauer war Jaspis und die Stadt reines Gold, gleich reinem Glas.</a:t>
            </a:r>
          </a:p>
          <a:p>
            <a:r>
              <a:rPr lang="de-CH" sz="2800" dirty="0"/>
              <a:t>19 Die Grundsteine der Mauer der Stadt waren mit jeder ⟨Art⟩ Edelstein geschmückt: der erste Grundstein ein Jaspis; der zweite ein Saphir; der dritte ein Chalzedon; der vierte ein Smaragd;</a:t>
            </a:r>
          </a:p>
          <a:p>
            <a:r>
              <a:rPr lang="de-CH" sz="2800" dirty="0"/>
              <a:t>20 der fünfte ein Sardonyx; der sechste ein Sarder; der siebente ein Chrysolith; der achte ein Beryll; der neunte ein Topas; der zehnte ein Chrysopras; der elfte ein Hyazinth; der zwölfte ein Amethyst." </a:t>
            </a:r>
            <a:r>
              <a:rPr lang="de-CH" sz="2800" b="1" dirty="0"/>
              <a:t>(21,18-20)</a:t>
            </a:r>
            <a:endParaRPr lang="de-CH" sz="2800" dirty="0"/>
          </a:p>
        </p:txBody>
      </p:sp>
    </p:spTree>
    <p:extLst>
      <p:ext uri="{BB962C8B-B14F-4D97-AF65-F5344CB8AC3E}">
        <p14:creationId xmlns:p14="http://schemas.microsoft.com/office/powerpoint/2010/main" val="311186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Das Baumaterial | 21,18-21</a:t>
            </a:r>
          </a:p>
        </p:txBody>
      </p:sp>
      <p:sp>
        <p:nvSpPr>
          <p:cNvPr id="2" name="Rechteck 1">
            <a:extLst>
              <a:ext uri="{FF2B5EF4-FFF2-40B4-BE49-F238E27FC236}">
                <a16:creationId xmlns:a16="http://schemas.microsoft.com/office/drawing/2014/main" id="{2CEE92F1-D5B4-471B-B7AB-610D25E9C44E}"/>
              </a:ext>
            </a:extLst>
          </p:cNvPr>
          <p:cNvSpPr/>
          <p:nvPr/>
        </p:nvSpPr>
        <p:spPr>
          <a:xfrm>
            <a:off x="563099" y="1409323"/>
            <a:ext cx="10334397" cy="1384995"/>
          </a:xfrm>
          <a:prstGeom prst="rect">
            <a:avLst/>
          </a:prstGeom>
        </p:spPr>
        <p:txBody>
          <a:bodyPr wrap="square">
            <a:spAutoFit/>
          </a:bodyPr>
          <a:lstStyle/>
          <a:p>
            <a:r>
              <a:rPr lang="de-CH" sz="2800" dirty="0"/>
              <a:t>"Und die zwölf Tore waren zwölf Perlen, je eines der Tore war aus einer Perle, und die Straße der Stadt reines Gold, wie durchsichtiges Glas." </a:t>
            </a:r>
            <a:r>
              <a:rPr lang="de-CH" sz="2800" b="1" dirty="0"/>
              <a:t>(21,21)</a:t>
            </a:r>
            <a:endParaRPr lang="de-CH" sz="2800" dirty="0"/>
          </a:p>
        </p:txBody>
      </p:sp>
      <p:sp>
        <p:nvSpPr>
          <p:cNvPr id="4" name="Rechteck 3">
            <a:extLst>
              <a:ext uri="{FF2B5EF4-FFF2-40B4-BE49-F238E27FC236}">
                <a16:creationId xmlns:a16="http://schemas.microsoft.com/office/drawing/2014/main" id="{CB450204-B443-4523-99F7-A7714EBDD7BD}"/>
              </a:ext>
            </a:extLst>
          </p:cNvPr>
          <p:cNvSpPr/>
          <p:nvPr/>
        </p:nvSpPr>
        <p:spPr>
          <a:xfrm>
            <a:off x="563099" y="3133965"/>
            <a:ext cx="8610601" cy="2246769"/>
          </a:xfrm>
          <a:prstGeom prst="rect">
            <a:avLst/>
          </a:prstGeom>
        </p:spPr>
        <p:txBody>
          <a:bodyPr wrap="square">
            <a:spAutoFit/>
          </a:bodyPr>
          <a:lstStyle/>
          <a:p>
            <a:r>
              <a:rPr lang="de-CH" sz="2800" dirty="0"/>
              <a:t>Wiederum gleicht das Reich der Himmel einem Kaufmann, der schöne Perlen suchte;</a:t>
            </a:r>
          </a:p>
          <a:p>
            <a:r>
              <a:rPr lang="de-CH" sz="2800" dirty="0"/>
              <a:t>46 als er aber eine sehr kostbare Perle gefunden hatte, ging er hin und verkaufte alles, was er hatte, und kaufte sie. </a:t>
            </a:r>
            <a:r>
              <a:rPr lang="de-CH" sz="2800" b="1" dirty="0"/>
              <a:t>(Mt 13,45-46)</a:t>
            </a:r>
            <a:endParaRPr lang="de-CH" sz="2800" dirty="0"/>
          </a:p>
        </p:txBody>
      </p:sp>
    </p:spTree>
    <p:extLst>
      <p:ext uri="{BB962C8B-B14F-4D97-AF65-F5344CB8AC3E}">
        <p14:creationId xmlns:p14="http://schemas.microsoft.com/office/powerpoint/2010/main" val="332911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Das Lamm - die Lichtquelle | 21,22-23</a:t>
            </a:r>
          </a:p>
        </p:txBody>
      </p:sp>
      <p:sp>
        <p:nvSpPr>
          <p:cNvPr id="2" name="Rechteck 1">
            <a:extLst>
              <a:ext uri="{FF2B5EF4-FFF2-40B4-BE49-F238E27FC236}">
                <a16:creationId xmlns:a16="http://schemas.microsoft.com/office/drawing/2014/main" id="{2CEE92F1-D5B4-471B-B7AB-610D25E9C44E}"/>
              </a:ext>
            </a:extLst>
          </p:cNvPr>
          <p:cNvSpPr/>
          <p:nvPr/>
        </p:nvSpPr>
        <p:spPr>
          <a:xfrm>
            <a:off x="563102" y="1268820"/>
            <a:ext cx="7789589" cy="2677656"/>
          </a:xfrm>
          <a:prstGeom prst="rect">
            <a:avLst/>
          </a:prstGeom>
        </p:spPr>
        <p:txBody>
          <a:bodyPr wrap="square">
            <a:spAutoFit/>
          </a:bodyPr>
          <a:lstStyle/>
          <a:p>
            <a:r>
              <a:rPr lang="de-CH" sz="2800" dirty="0"/>
              <a:t>"Und ich sah keinen Tempel in ihr, denn der Herr, Gott, der Allmächtige, ist ihr Tempel, und das Lamm.</a:t>
            </a:r>
          </a:p>
          <a:p>
            <a:r>
              <a:rPr lang="de-CH" sz="2800" dirty="0"/>
              <a:t>23 Und die Stadt bedarf nicht der Sonne noch des Mondes, damit sie ihr scheinen; denn die Herrlichkeit Gottes hat sie erleuchtet, und ihre Lampe ist das Lamm." </a:t>
            </a:r>
            <a:r>
              <a:rPr lang="de-CH" sz="2800" b="1" dirty="0"/>
              <a:t>(21,22-23)</a:t>
            </a:r>
            <a:endParaRPr lang="de-CH" sz="2800" dirty="0"/>
          </a:p>
        </p:txBody>
      </p:sp>
      <p:pic>
        <p:nvPicPr>
          <p:cNvPr id="1028" name="Picture 4" descr="Heavenly Jerusalem – Prophetic Art Gallery">
            <a:extLst>
              <a:ext uri="{FF2B5EF4-FFF2-40B4-BE49-F238E27FC236}">
                <a16:creationId xmlns:a16="http://schemas.microsoft.com/office/drawing/2014/main" id="{F29A84D0-15F0-4D1E-8077-BA9A6FB3E0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97" r="18171"/>
          <a:stretch/>
        </p:blipFill>
        <p:spPr bwMode="auto">
          <a:xfrm>
            <a:off x="8044149" y="546456"/>
            <a:ext cx="3866103" cy="51349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310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New Jerusalem – Prophetic Art Gallery">
            <a:extLst>
              <a:ext uri="{FF2B5EF4-FFF2-40B4-BE49-F238E27FC236}">
                <a16:creationId xmlns:a16="http://schemas.microsoft.com/office/drawing/2014/main" id="{CCC5BF17-6505-427B-A43A-6C2D86BEDB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57" r="18173"/>
          <a:stretch/>
        </p:blipFill>
        <p:spPr bwMode="auto">
          <a:xfrm>
            <a:off x="8537331" y="1281532"/>
            <a:ext cx="3332285" cy="429493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Ihre Beziehung zu den Nationen | 21,24-27</a:t>
            </a:r>
          </a:p>
        </p:txBody>
      </p:sp>
      <p:sp>
        <p:nvSpPr>
          <p:cNvPr id="2" name="Rechteck 1">
            <a:extLst>
              <a:ext uri="{FF2B5EF4-FFF2-40B4-BE49-F238E27FC236}">
                <a16:creationId xmlns:a16="http://schemas.microsoft.com/office/drawing/2014/main" id="{2CEE92F1-D5B4-471B-B7AB-610D25E9C44E}"/>
              </a:ext>
            </a:extLst>
          </p:cNvPr>
          <p:cNvSpPr/>
          <p:nvPr/>
        </p:nvSpPr>
        <p:spPr>
          <a:xfrm>
            <a:off x="563100" y="1409323"/>
            <a:ext cx="8264378" cy="4401205"/>
          </a:xfrm>
          <a:prstGeom prst="rect">
            <a:avLst/>
          </a:prstGeom>
        </p:spPr>
        <p:txBody>
          <a:bodyPr wrap="square">
            <a:spAutoFit/>
          </a:bodyPr>
          <a:lstStyle/>
          <a:p>
            <a:r>
              <a:rPr lang="de-CH" sz="2800" dirty="0"/>
              <a:t>"Und die Nationen werden in ihrem Licht wandeln, und die Könige der Erde bringen ihre Herrlichkeit zu ihr.</a:t>
            </a:r>
          </a:p>
          <a:p>
            <a:r>
              <a:rPr lang="de-CH" sz="2800" dirty="0"/>
              <a:t>25 Und ihre Tore werden bei Tag nicht geschlossen werden, denn Nacht wird dort nicht sein.</a:t>
            </a:r>
          </a:p>
          <a:p>
            <a:r>
              <a:rPr lang="de-CH" sz="2800" dirty="0"/>
              <a:t>26 Und man wird die Herrlichkeit und die Ehre der Nationen zu ihr bringen.</a:t>
            </a:r>
          </a:p>
          <a:p>
            <a:r>
              <a:rPr lang="de-CH" sz="2800" dirty="0"/>
              <a:t>27 Und alles Unreine wird nicht in sie hineinkommen, noch ⟨derjenige⟩, der Gräuel und Lüge tut, sondern nur die, welche geschrieben sind im Buch des Lebens des Lammes." </a:t>
            </a:r>
            <a:r>
              <a:rPr lang="de-CH" sz="2800" b="1" dirty="0"/>
              <a:t>(21,24-27)</a:t>
            </a:r>
            <a:endParaRPr lang="de-CH" sz="2800" dirty="0"/>
          </a:p>
        </p:txBody>
      </p:sp>
    </p:spTree>
    <p:extLst>
      <p:ext uri="{BB962C8B-B14F-4D97-AF65-F5344CB8AC3E}">
        <p14:creationId xmlns:p14="http://schemas.microsoft.com/office/powerpoint/2010/main" val="879257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1384995"/>
          </a:xfrm>
          <a:prstGeom prst="rect">
            <a:avLst/>
          </a:prstGeom>
          <a:noFill/>
        </p:spPr>
        <p:txBody>
          <a:bodyPr wrap="square" rtlCol="0">
            <a:spAutoFit/>
          </a:bodyPr>
          <a:lstStyle/>
          <a:p>
            <a:r>
              <a:rPr lang="de-CH" sz="2800" b="1" dirty="0"/>
              <a:t>Das neue Paradies - Überfluss | 22,1-5</a:t>
            </a:r>
          </a:p>
          <a:p>
            <a:endParaRPr lang="de-CH" sz="2800" b="1" dirty="0"/>
          </a:p>
          <a:p>
            <a:r>
              <a:rPr lang="de-CH" sz="2800" b="1" dirty="0"/>
              <a:t>Der Strom des Lebens | 22,1</a:t>
            </a:r>
          </a:p>
        </p:txBody>
      </p:sp>
      <p:sp>
        <p:nvSpPr>
          <p:cNvPr id="2" name="Rechteck 1">
            <a:extLst>
              <a:ext uri="{FF2B5EF4-FFF2-40B4-BE49-F238E27FC236}">
                <a16:creationId xmlns:a16="http://schemas.microsoft.com/office/drawing/2014/main" id="{2CEE92F1-D5B4-471B-B7AB-610D25E9C44E}"/>
              </a:ext>
            </a:extLst>
          </p:cNvPr>
          <p:cNvSpPr/>
          <p:nvPr/>
        </p:nvSpPr>
        <p:spPr>
          <a:xfrm>
            <a:off x="563102" y="2403623"/>
            <a:ext cx="9584075" cy="1384995"/>
          </a:xfrm>
          <a:prstGeom prst="rect">
            <a:avLst/>
          </a:prstGeom>
        </p:spPr>
        <p:txBody>
          <a:bodyPr wrap="square">
            <a:spAutoFit/>
          </a:bodyPr>
          <a:lstStyle/>
          <a:p>
            <a:r>
              <a:rPr lang="de-CH" sz="2800" dirty="0"/>
              <a:t>"Und er zeigte mir einen Strom von Wasser des Lebens, glänzend wie Kristall, der hervorging aus dem Thron Gottes und des Lammes." </a:t>
            </a:r>
            <a:r>
              <a:rPr lang="de-CH" sz="2800" b="1" dirty="0"/>
              <a:t>(22,1)</a:t>
            </a:r>
            <a:endParaRPr lang="de-CH" sz="2800" dirty="0"/>
          </a:p>
        </p:txBody>
      </p:sp>
    </p:spTree>
    <p:extLst>
      <p:ext uri="{BB962C8B-B14F-4D97-AF65-F5344CB8AC3E}">
        <p14:creationId xmlns:p14="http://schemas.microsoft.com/office/powerpoint/2010/main" val="915811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Der Baum des Lebens | 22,2</a:t>
            </a:r>
          </a:p>
        </p:txBody>
      </p:sp>
      <p:sp>
        <p:nvSpPr>
          <p:cNvPr id="2" name="Rechteck 1">
            <a:extLst>
              <a:ext uri="{FF2B5EF4-FFF2-40B4-BE49-F238E27FC236}">
                <a16:creationId xmlns:a16="http://schemas.microsoft.com/office/drawing/2014/main" id="{2CEE92F1-D5B4-471B-B7AB-610D25E9C44E}"/>
              </a:ext>
            </a:extLst>
          </p:cNvPr>
          <p:cNvSpPr/>
          <p:nvPr/>
        </p:nvSpPr>
        <p:spPr>
          <a:xfrm>
            <a:off x="563103" y="1276158"/>
            <a:ext cx="6110260" cy="2677656"/>
          </a:xfrm>
          <a:prstGeom prst="rect">
            <a:avLst/>
          </a:prstGeom>
        </p:spPr>
        <p:txBody>
          <a:bodyPr wrap="square">
            <a:spAutoFit/>
          </a:bodyPr>
          <a:lstStyle/>
          <a:p>
            <a:r>
              <a:rPr lang="de-CH" sz="2800" dirty="0"/>
              <a:t>"In der Mitte ihrer Straße und des Stromes, diesseits und jenseits, ⟨war der⟩ Baum des Lebens, der zwölf⟨mal⟩ Früchte trägt und jeden Monat seine Frucht gibt; und die Blätter des Baumes ⟨sind⟩ zur Heilung der Nationen." </a:t>
            </a:r>
            <a:r>
              <a:rPr lang="de-CH" sz="2800" b="1" dirty="0"/>
              <a:t>(22,2)</a:t>
            </a:r>
            <a:endParaRPr lang="de-CH" sz="2800" dirty="0"/>
          </a:p>
        </p:txBody>
      </p:sp>
      <p:pic>
        <p:nvPicPr>
          <p:cNvPr id="4098" name="Picture 2" descr="What Will The New Jerusalem Be Like?">
            <a:extLst>
              <a:ext uri="{FF2B5EF4-FFF2-40B4-BE49-F238E27FC236}">
                <a16:creationId xmlns:a16="http://schemas.microsoft.com/office/drawing/2014/main" id="{E2E4055B-E219-4062-A705-A9F63E4B0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231" y="918007"/>
            <a:ext cx="5368666" cy="429254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15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9992448" cy="523220"/>
          </a:xfrm>
          <a:prstGeom prst="rect">
            <a:avLst/>
          </a:prstGeom>
          <a:noFill/>
        </p:spPr>
        <p:txBody>
          <a:bodyPr wrap="square" rtlCol="0">
            <a:spAutoFit/>
          </a:bodyPr>
          <a:lstStyle/>
          <a:p>
            <a:r>
              <a:rPr lang="de-CH" sz="2800" b="1" dirty="0"/>
              <a:t>Die alles erfüllende Herrlichkeit Gottes und des Lammes | 22,3-5</a:t>
            </a:r>
          </a:p>
        </p:txBody>
      </p:sp>
      <p:sp>
        <p:nvSpPr>
          <p:cNvPr id="2" name="Rechteck 1">
            <a:extLst>
              <a:ext uri="{FF2B5EF4-FFF2-40B4-BE49-F238E27FC236}">
                <a16:creationId xmlns:a16="http://schemas.microsoft.com/office/drawing/2014/main" id="{2CEE92F1-D5B4-471B-B7AB-610D25E9C44E}"/>
              </a:ext>
            </a:extLst>
          </p:cNvPr>
          <p:cNvSpPr/>
          <p:nvPr/>
        </p:nvSpPr>
        <p:spPr>
          <a:xfrm>
            <a:off x="563102" y="1453713"/>
            <a:ext cx="10334397" cy="3539430"/>
          </a:xfrm>
          <a:prstGeom prst="rect">
            <a:avLst/>
          </a:prstGeom>
        </p:spPr>
        <p:txBody>
          <a:bodyPr wrap="square">
            <a:spAutoFit/>
          </a:bodyPr>
          <a:lstStyle/>
          <a:p>
            <a:r>
              <a:rPr lang="de-CH" sz="2800" dirty="0"/>
              <a:t>"Und keinerlei Fluch wird mehr sein; und der Thron Gottes und des Lammes wird in ihr sein; und seine Knechte werden ihm dienen,</a:t>
            </a:r>
          </a:p>
          <a:p>
            <a:r>
              <a:rPr lang="de-CH" sz="2800" dirty="0"/>
              <a:t>4 und sie werden sein Angesicht sehen; und sein Name wird an ihren Stirnen sein.</a:t>
            </a:r>
          </a:p>
          <a:p>
            <a:r>
              <a:rPr lang="de-CH" sz="2800" dirty="0"/>
              <a:t>5 Und Nacht wird nicht mehr sein, und sie bedürfen nicht des Lichtes einer Lampe und des Lichtes der Sonne; denn der Herr, Gott, wird über ihnen leuchten, und sie werden herrschen von Ewigkeit zu Ewigkeit." </a:t>
            </a:r>
            <a:r>
              <a:rPr lang="de-CH" sz="2800" b="1" dirty="0"/>
              <a:t>(22,3-5)</a:t>
            </a:r>
            <a:endParaRPr lang="de-CH" sz="2800" dirty="0"/>
          </a:p>
        </p:txBody>
      </p:sp>
    </p:spTree>
    <p:extLst>
      <p:ext uri="{BB962C8B-B14F-4D97-AF65-F5344CB8AC3E}">
        <p14:creationId xmlns:p14="http://schemas.microsoft.com/office/powerpoint/2010/main" val="38591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n on Biblical">
            <a:extLst>
              <a:ext uri="{FF2B5EF4-FFF2-40B4-BE49-F238E27FC236}">
                <a16:creationId xmlns:a16="http://schemas.microsoft.com/office/drawing/2014/main" id="{241B4A50-0689-4A23-833C-88092326A5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384"/>
          <a:stretch/>
        </p:blipFill>
        <p:spPr bwMode="auto">
          <a:xfrm>
            <a:off x="2022493" y="3907206"/>
            <a:ext cx="3330756" cy="17565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hteck 11">
            <a:extLst>
              <a:ext uri="{FF2B5EF4-FFF2-40B4-BE49-F238E27FC236}">
                <a16:creationId xmlns:a16="http://schemas.microsoft.com/office/drawing/2014/main" id="{702B80CD-6ACC-45D6-B00D-7D555512DE27}"/>
              </a:ext>
            </a:extLst>
          </p:cNvPr>
          <p:cNvSpPr/>
          <p:nvPr/>
        </p:nvSpPr>
        <p:spPr>
          <a:xfrm>
            <a:off x="1802957" y="3536965"/>
            <a:ext cx="3585206" cy="1825384"/>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3" name="Gerader Verbinder 2">
            <a:extLst>
              <a:ext uri="{FF2B5EF4-FFF2-40B4-BE49-F238E27FC236}">
                <a16:creationId xmlns:a16="http://schemas.microsoft.com/office/drawing/2014/main" id="{8BC73FE6-9A5B-4C49-9647-8E3D3176955D}"/>
              </a:ext>
            </a:extLst>
          </p:cNvPr>
          <p:cNvCxnSpPr>
            <a:cxnSpLocks/>
          </p:cNvCxnSpPr>
          <p:nvPr/>
        </p:nvCxnSpPr>
        <p:spPr>
          <a:xfrm>
            <a:off x="0" y="5129165"/>
            <a:ext cx="12192000" cy="5975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66317136-A0D0-4F24-B69B-582B66EB671B}"/>
              </a:ext>
            </a:extLst>
          </p:cNvPr>
          <p:cNvSpPr txBox="1"/>
          <p:nvPr/>
        </p:nvSpPr>
        <p:spPr>
          <a:xfrm>
            <a:off x="9695805" y="4429888"/>
            <a:ext cx="2020681" cy="461665"/>
          </a:xfrm>
          <a:prstGeom prst="rect">
            <a:avLst/>
          </a:prstGeom>
          <a:solidFill>
            <a:srgbClr val="FFFF00"/>
          </a:solidFill>
          <a:ln w="28575">
            <a:solidFill>
              <a:schemeClr val="tx1"/>
            </a:solidFill>
          </a:ln>
        </p:spPr>
        <p:txBody>
          <a:bodyPr wrap="none" rtlCol="0">
            <a:spAutoFit/>
          </a:bodyPr>
          <a:lstStyle/>
          <a:p>
            <a:pPr algn="ctr"/>
            <a:r>
              <a:rPr lang="de-CH" sz="2400" dirty="0"/>
              <a:t>Neue Ordnung</a:t>
            </a:r>
          </a:p>
        </p:txBody>
      </p:sp>
      <p:sp>
        <p:nvSpPr>
          <p:cNvPr id="5" name="Textfeld 4">
            <a:extLst>
              <a:ext uri="{FF2B5EF4-FFF2-40B4-BE49-F238E27FC236}">
                <a16:creationId xmlns:a16="http://schemas.microsoft.com/office/drawing/2014/main" id="{9A87A108-9E7A-4F91-914B-323403D9BB08}"/>
              </a:ext>
            </a:extLst>
          </p:cNvPr>
          <p:cNvSpPr txBox="1"/>
          <p:nvPr/>
        </p:nvSpPr>
        <p:spPr>
          <a:xfrm>
            <a:off x="9709205" y="3839831"/>
            <a:ext cx="2007281" cy="461665"/>
          </a:xfrm>
          <a:prstGeom prst="rect">
            <a:avLst/>
          </a:prstGeom>
          <a:solidFill>
            <a:srgbClr val="FFFF00"/>
          </a:solidFill>
          <a:ln w="28575">
            <a:noFill/>
          </a:ln>
        </p:spPr>
        <p:txBody>
          <a:bodyPr wrap="none" rtlCol="0">
            <a:spAutoFit/>
          </a:bodyPr>
          <a:lstStyle/>
          <a:p>
            <a:pPr algn="r"/>
            <a:r>
              <a:rPr lang="de-CH" sz="2400" dirty="0"/>
              <a:t>Neuer Himmel</a:t>
            </a:r>
          </a:p>
        </p:txBody>
      </p:sp>
      <p:sp>
        <p:nvSpPr>
          <p:cNvPr id="6" name="Textfeld 5">
            <a:extLst>
              <a:ext uri="{FF2B5EF4-FFF2-40B4-BE49-F238E27FC236}">
                <a16:creationId xmlns:a16="http://schemas.microsoft.com/office/drawing/2014/main" id="{FA55AC86-F709-48E4-BAF3-29BFD0C2EA8E}"/>
              </a:ext>
            </a:extLst>
          </p:cNvPr>
          <p:cNvSpPr txBox="1"/>
          <p:nvPr/>
        </p:nvSpPr>
        <p:spPr>
          <a:xfrm>
            <a:off x="10224796" y="3313970"/>
            <a:ext cx="1491690" cy="461665"/>
          </a:xfrm>
          <a:prstGeom prst="rect">
            <a:avLst/>
          </a:prstGeom>
          <a:solidFill>
            <a:srgbClr val="FFFF00"/>
          </a:solidFill>
          <a:ln w="28575">
            <a:noFill/>
          </a:ln>
        </p:spPr>
        <p:txBody>
          <a:bodyPr wrap="none" rtlCol="0">
            <a:spAutoFit/>
          </a:bodyPr>
          <a:lstStyle/>
          <a:p>
            <a:pPr algn="r"/>
            <a:r>
              <a:rPr lang="de-CH" sz="2400" dirty="0"/>
              <a:t>Neue Erde</a:t>
            </a:r>
          </a:p>
        </p:txBody>
      </p:sp>
      <p:sp>
        <p:nvSpPr>
          <p:cNvPr id="7" name="Rechteck 6">
            <a:extLst>
              <a:ext uri="{FF2B5EF4-FFF2-40B4-BE49-F238E27FC236}">
                <a16:creationId xmlns:a16="http://schemas.microsoft.com/office/drawing/2014/main" id="{2EA4D2AC-24BB-4BA8-9E49-6420F1F25E45}"/>
              </a:ext>
            </a:extLst>
          </p:cNvPr>
          <p:cNvSpPr/>
          <p:nvPr/>
        </p:nvSpPr>
        <p:spPr>
          <a:xfrm>
            <a:off x="1487931" y="4326868"/>
            <a:ext cx="4383764" cy="830997"/>
          </a:xfrm>
          <a:prstGeom prst="rect">
            <a:avLst/>
          </a:prstGeom>
        </p:spPr>
        <p:txBody>
          <a:bodyPr wrap="none">
            <a:spAutoFit/>
          </a:bodyPr>
          <a:lstStyle/>
          <a:p>
            <a:pPr algn="ctr"/>
            <a:r>
              <a:rPr lang="de-DE" sz="2400" dirty="0"/>
              <a:t>75 Tage Übergangszeit</a:t>
            </a:r>
            <a:endParaRPr lang="de-CH" sz="2400" dirty="0"/>
          </a:p>
          <a:p>
            <a:pPr algn="ctr"/>
            <a:r>
              <a:rPr lang="de-CH" sz="2400" dirty="0"/>
              <a:t>1000-jähriges Reich </a:t>
            </a:r>
            <a:r>
              <a:rPr lang="de-DE" sz="2400" dirty="0"/>
              <a:t>F</a:t>
            </a:r>
            <a:r>
              <a:rPr lang="de-CH" sz="2400" dirty="0"/>
              <a:t>riedensreich</a:t>
            </a:r>
            <a:endParaRPr lang="de-CH" sz="2000" dirty="0"/>
          </a:p>
        </p:txBody>
      </p:sp>
      <p:cxnSp>
        <p:nvCxnSpPr>
          <p:cNvPr id="11" name="Gerader Verbinder 10">
            <a:extLst>
              <a:ext uri="{FF2B5EF4-FFF2-40B4-BE49-F238E27FC236}">
                <a16:creationId xmlns:a16="http://schemas.microsoft.com/office/drawing/2014/main" id="{250DDF83-5AA6-4B5A-A3AC-F370ECC0FBA1}"/>
              </a:ext>
            </a:extLst>
          </p:cNvPr>
          <p:cNvCxnSpPr>
            <a:cxnSpLocks/>
          </p:cNvCxnSpPr>
          <p:nvPr/>
        </p:nvCxnSpPr>
        <p:spPr>
          <a:xfrm>
            <a:off x="6013271" y="4730594"/>
            <a:ext cx="0" cy="9166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D5E0F6D-B919-45A2-BF07-B1890E989782}"/>
              </a:ext>
            </a:extLst>
          </p:cNvPr>
          <p:cNvSpPr/>
          <p:nvPr/>
        </p:nvSpPr>
        <p:spPr>
          <a:xfrm>
            <a:off x="10251347" y="5547367"/>
            <a:ext cx="978153" cy="461665"/>
          </a:xfrm>
          <a:prstGeom prst="rect">
            <a:avLst/>
          </a:prstGeom>
        </p:spPr>
        <p:txBody>
          <a:bodyPr wrap="none">
            <a:spAutoFit/>
          </a:bodyPr>
          <a:lstStyle/>
          <a:p>
            <a:r>
              <a:rPr lang="de-CH" sz="2400" dirty="0"/>
              <a:t>21,1-8</a:t>
            </a:r>
          </a:p>
        </p:txBody>
      </p:sp>
      <p:sp>
        <p:nvSpPr>
          <p:cNvPr id="17" name="Rechteck 16">
            <a:extLst>
              <a:ext uri="{FF2B5EF4-FFF2-40B4-BE49-F238E27FC236}">
                <a16:creationId xmlns:a16="http://schemas.microsoft.com/office/drawing/2014/main" id="{482B58D1-0D91-4F0D-86E5-48006DDDD331}"/>
              </a:ext>
            </a:extLst>
          </p:cNvPr>
          <p:cNvSpPr/>
          <p:nvPr/>
        </p:nvSpPr>
        <p:spPr>
          <a:xfrm>
            <a:off x="7053045" y="5500994"/>
            <a:ext cx="1289135" cy="461665"/>
          </a:xfrm>
          <a:prstGeom prst="rect">
            <a:avLst/>
          </a:prstGeom>
        </p:spPr>
        <p:txBody>
          <a:bodyPr wrap="none">
            <a:spAutoFit/>
          </a:bodyPr>
          <a:lstStyle/>
          <a:p>
            <a:r>
              <a:rPr lang="de-CH" sz="2400" dirty="0"/>
              <a:t>20,11-15</a:t>
            </a:r>
          </a:p>
        </p:txBody>
      </p:sp>
      <p:pic>
        <p:nvPicPr>
          <p:cNvPr id="18" name="Grafik 17">
            <a:extLst>
              <a:ext uri="{FF2B5EF4-FFF2-40B4-BE49-F238E27FC236}">
                <a16:creationId xmlns:a16="http://schemas.microsoft.com/office/drawing/2014/main" id="{FD0CB814-7839-4939-A0FE-A4D2148FAD52}"/>
              </a:ext>
            </a:extLst>
          </p:cNvPr>
          <p:cNvPicPr>
            <a:picLocks noChangeAspect="1"/>
          </p:cNvPicPr>
          <p:nvPr/>
        </p:nvPicPr>
        <p:blipFill>
          <a:blip r:embed="rId3"/>
          <a:stretch>
            <a:fillRect/>
          </a:stretch>
        </p:blipFill>
        <p:spPr>
          <a:xfrm>
            <a:off x="275281" y="3756623"/>
            <a:ext cx="724627" cy="1343514"/>
          </a:xfrm>
          <a:prstGeom prst="rect">
            <a:avLst/>
          </a:prstGeom>
        </p:spPr>
      </p:pic>
      <p:pic>
        <p:nvPicPr>
          <p:cNvPr id="1028" name="Picture 4" descr="Christliche Erweckung und Endzeit Prophetie: Der grosse, weisse Thron">
            <a:extLst>
              <a:ext uri="{FF2B5EF4-FFF2-40B4-BE49-F238E27FC236}">
                <a16:creationId xmlns:a16="http://schemas.microsoft.com/office/drawing/2014/main" id="{6B7AB981-FA16-484D-B67C-6E10E8D620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425" y="3260238"/>
            <a:ext cx="2705100" cy="1685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Rechteck 20">
            <a:extLst>
              <a:ext uri="{FF2B5EF4-FFF2-40B4-BE49-F238E27FC236}">
                <a16:creationId xmlns:a16="http://schemas.microsoft.com/office/drawing/2014/main" id="{C96CDB5B-97FB-4409-A68B-5B2318EA9649}"/>
              </a:ext>
            </a:extLst>
          </p:cNvPr>
          <p:cNvSpPr/>
          <p:nvPr/>
        </p:nvSpPr>
        <p:spPr>
          <a:xfrm>
            <a:off x="66964" y="5498708"/>
            <a:ext cx="1289135" cy="461665"/>
          </a:xfrm>
          <a:prstGeom prst="rect">
            <a:avLst/>
          </a:prstGeom>
        </p:spPr>
        <p:txBody>
          <a:bodyPr wrap="none">
            <a:spAutoFit/>
          </a:bodyPr>
          <a:lstStyle/>
          <a:p>
            <a:r>
              <a:rPr lang="de-CH" sz="2400" dirty="0"/>
              <a:t>19,11-21</a:t>
            </a:r>
          </a:p>
        </p:txBody>
      </p:sp>
      <p:sp>
        <p:nvSpPr>
          <p:cNvPr id="22" name="Rechteck 21">
            <a:extLst>
              <a:ext uri="{FF2B5EF4-FFF2-40B4-BE49-F238E27FC236}">
                <a16:creationId xmlns:a16="http://schemas.microsoft.com/office/drawing/2014/main" id="{7C617EDF-0D2B-44AB-AF42-63B209D693ED}"/>
              </a:ext>
            </a:extLst>
          </p:cNvPr>
          <p:cNvSpPr/>
          <p:nvPr/>
        </p:nvSpPr>
        <p:spPr>
          <a:xfrm>
            <a:off x="3078837" y="5542216"/>
            <a:ext cx="1133644" cy="461665"/>
          </a:xfrm>
          <a:prstGeom prst="rect">
            <a:avLst/>
          </a:prstGeom>
        </p:spPr>
        <p:txBody>
          <a:bodyPr wrap="none">
            <a:spAutoFit/>
          </a:bodyPr>
          <a:lstStyle/>
          <a:p>
            <a:r>
              <a:rPr lang="de-CH" sz="2400" dirty="0"/>
              <a:t>20,1-10</a:t>
            </a:r>
          </a:p>
        </p:txBody>
      </p:sp>
      <p:cxnSp>
        <p:nvCxnSpPr>
          <p:cNvPr id="23" name="Gerader Verbinder 22">
            <a:extLst>
              <a:ext uri="{FF2B5EF4-FFF2-40B4-BE49-F238E27FC236}">
                <a16:creationId xmlns:a16="http://schemas.microsoft.com/office/drawing/2014/main" id="{709EF06C-4FDD-4BA0-80BC-76F58413B71B}"/>
              </a:ext>
            </a:extLst>
          </p:cNvPr>
          <p:cNvCxnSpPr>
            <a:cxnSpLocks/>
          </p:cNvCxnSpPr>
          <p:nvPr/>
        </p:nvCxnSpPr>
        <p:spPr>
          <a:xfrm>
            <a:off x="1349726" y="4700715"/>
            <a:ext cx="0" cy="9166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83988B4-86F5-499D-B918-FD05F443357F}"/>
              </a:ext>
            </a:extLst>
          </p:cNvPr>
          <p:cNvCxnSpPr>
            <a:cxnSpLocks/>
          </p:cNvCxnSpPr>
          <p:nvPr/>
        </p:nvCxnSpPr>
        <p:spPr>
          <a:xfrm>
            <a:off x="1565030" y="5726675"/>
            <a:ext cx="131158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834F231D-FD8A-4CBD-BC61-1C53B29C699B}"/>
              </a:ext>
            </a:extLst>
          </p:cNvPr>
          <p:cNvCxnSpPr>
            <a:cxnSpLocks/>
          </p:cNvCxnSpPr>
          <p:nvPr/>
        </p:nvCxnSpPr>
        <p:spPr>
          <a:xfrm>
            <a:off x="4441874" y="5773048"/>
            <a:ext cx="2505665" cy="5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802CBBB2-CFB8-4994-A4EC-07D2E4376498}"/>
              </a:ext>
            </a:extLst>
          </p:cNvPr>
          <p:cNvCxnSpPr>
            <a:cxnSpLocks/>
          </p:cNvCxnSpPr>
          <p:nvPr/>
        </p:nvCxnSpPr>
        <p:spPr>
          <a:xfrm flipV="1">
            <a:off x="8466993" y="5773048"/>
            <a:ext cx="1757803" cy="99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AA7EA9CF-A67C-4321-BA57-9FC469E3CADF}"/>
              </a:ext>
            </a:extLst>
          </p:cNvPr>
          <p:cNvSpPr/>
          <p:nvPr/>
        </p:nvSpPr>
        <p:spPr>
          <a:xfrm>
            <a:off x="533263" y="618966"/>
            <a:ext cx="9749323" cy="1815882"/>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"Und es kam einer von den sieben Engeln, welche die sieben Schalen hatten, voll der sieben letzten Plagen, und redete mit mir und sprach: Komm her! Ich will dir die Braut, die Frau des Lammes, zeigen." </a:t>
            </a:r>
            <a:r>
              <a:rPr lang="de-CH" sz="2800" b="1" dirty="0">
                <a:latin typeface="Calibri" panose="020F0502020204030204" pitchFamily="34" charset="0"/>
                <a:ea typeface="Calibri" panose="020F0502020204030204" pitchFamily="34" charset="0"/>
                <a:cs typeface="Times New Roman" panose="02020603050405020304" pitchFamily="18" charset="0"/>
              </a:rPr>
              <a:t>(21,9)</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hteck 23">
            <a:extLst>
              <a:ext uri="{FF2B5EF4-FFF2-40B4-BE49-F238E27FC236}">
                <a16:creationId xmlns:a16="http://schemas.microsoft.com/office/drawing/2014/main" id="{5DFFDF8E-BA4D-435E-A304-2145EDBA5D76}"/>
              </a:ext>
            </a:extLst>
          </p:cNvPr>
          <p:cNvSpPr/>
          <p:nvPr/>
        </p:nvSpPr>
        <p:spPr>
          <a:xfrm>
            <a:off x="2909869" y="6127160"/>
            <a:ext cx="1552028" cy="461665"/>
          </a:xfrm>
          <a:prstGeom prst="rect">
            <a:avLst/>
          </a:prstGeom>
        </p:spPr>
        <p:txBody>
          <a:bodyPr wrap="none">
            <a:spAutoFit/>
          </a:bodyPr>
          <a:lstStyle/>
          <a:p>
            <a:r>
              <a:rPr lang="de-CH" sz="2400" dirty="0"/>
              <a:t>(21,9-22,5)</a:t>
            </a:r>
          </a:p>
        </p:txBody>
      </p:sp>
      <p:cxnSp>
        <p:nvCxnSpPr>
          <p:cNvPr id="26" name="Gerade Verbindung mit Pfeil 25">
            <a:extLst>
              <a:ext uri="{FF2B5EF4-FFF2-40B4-BE49-F238E27FC236}">
                <a16:creationId xmlns:a16="http://schemas.microsoft.com/office/drawing/2014/main" id="{9E3A9C9C-01DD-4470-9CAB-67122E0EB504}"/>
              </a:ext>
            </a:extLst>
          </p:cNvPr>
          <p:cNvCxnSpPr/>
          <p:nvPr/>
        </p:nvCxnSpPr>
        <p:spPr>
          <a:xfrm flipH="1">
            <a:off x="5345724" y="6357992"/>
            <a:ext cx="312126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37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000" fill="hold"/>
                                        <p:tgtEl>
                                          <p:spTgt spid="26"/>
                                        </p:tgtEl>
                                        <p:attrNameLst>
                                          <p:attrName>ppt_x</p:attrName>
                                        </p:attrNameLst>
                                      </p:cBhvr>
                                      <p:tavLst>
                                        <p:tav tm="0">
                                          <p:val>
                                            <p:strVal val="1+#ppt_w/2"/>
                                          </p:val>
                                        </p:tav>
                                        <p:tav tm="100000">
                                          <p:val>
                                            <p:strVal val="#ppt_x"/>
                                          </p:val>
                                        </p:tav>
                                      </p:tavLst>
                                    </p:anim>
                                    <p:anim calcmode="lin" valueType="num">
                                      <p:cBhvr additive="base">
                                        <p:cTn id="44" dur="10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1000" fill="hold"/>
                                        <p:tgtEl>
                                          <p:spTgt spid="24"/>
                                        </p:tgtEl>
                                        <p:attrNameLst>
                                          <p:attrName>ppt_x</p:attrName>
                                        </p:attrNameLst>
                                      </p:cBhvr>
                                      <p:tavLst>
                                        <p:tav tm="0">
                                          <p:val>
                                            <p:strVal val="1+#ppt_w/2"/>
                                          </p:val>
                                        </p:tav>
                                        <p:tav tm="100000">
                                          <p:val>
                                            <p:strVal val="#ppt_x"/>
                                          </p:val>
                                        </p:tav>
                                      </p:tavLst>
                                    </p:anim>
                                    <p:anim calcmode="lin" valueType="num">
                                      <p:cBhvr additive="base">
                                        <p:cTn id="4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3" grpId="0"/>
      <p:bldP spid="17" grpId="0"/>
      <p:bldP spid="21" grpId="0"/>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1942267" y="4855618"/>
            <a:ext cx="8307467" cy="938719"/>
          </a:xfrm>
          <a:prstGeom prst="rect">
            <a:avLst/>
          </a:prstGeom>
          <a:noFill/>
        </p:spPr>
        <p:txBody>
          <a:bodyPr wrap="none" rtlCol="0">
            <a:spAutoFit/>
          </a:bodyPr>
          <a:lstStyle/>
          <a:p>
            <a:pPr algn="ctr"/>
            <a:r>
              <a:rPr lang="de-CH" sz="5500" b="1" dirty="0"/>
              <a:t>Offb Teil 26 | Kp. 21,9 - 22,5</a:t>
            </a:r>
          </a:p>
        </p:txBody>
      </p:sp>
    </p:spTree>
    <p:extLst>
      <p:ext uri="{BB962C8B-B14F-4D97-AF65-F5344CB8AC3E}">
        <p14:creationId xmlns:p14="http://schemas.microsoft.com/office/powerpoint/2010/main" val="1126205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77167B16-A452-44C8-A561-37BBE5F47352}"/>
              </a:ext>
            </a:extLst>
          </p:cNvPr>
          <p:cNvGraphicFramePr>
            <a:graphicFrameLocks noGrp="1"/>
          </p:cNvGraphicFramePr>
          <p:nvPr>
            <p:extLst>
              <p:ext uri="{D42A27DB-BD31-4B8C-83A1-F6EECF244321}">
                <p14:modId xmlns:p14="http://schemas.microsoft.com/office/powerpoint/2010/main" val="4143835848"/>
              </p:ext>
            </p:extLst>
          </p:nvPr>
        </p:nvGraphicFramePr>
        <p:xfrm>
          <a:off x="343408" y="275335"/>
          <a:ext cx="10034588" cy="6496057"/>
        </p:xfrm>
        <a:graphic>
          <a:graphicData uri="http://schemas.openxmlformats.org/drawingml/2006/table">
            <a:tbl>
              <a:tblPr firstRow="1" firstCol="1" bandRow="1"/>
              <a:tblGrid>
                <a:gridCol w="5014902">
                  <a:extLst>
                    <a:ext uri="{9D8B030D-6E8A-4147-A177-3AD203B41FA5}">
                      <a16:colId xmlns:a16="http://schemas.microsoft.com/office/drawing/2014/main" val="3467092437"/>
                    </a:ext>
                  </a:extLst>
                </a:gridCol>
                <a:gridCol w="5019686">
                  <a:extLst>
                    <a:ext uri="{9D8B030D-6E8A-4147-A177-3AD203B41FA5}">
                      <a16:colId xmlns:a16="http://schemas.microsoft.com/office/drawing/2014/main" val="1786645472"/>
                    </a:ext>
                  </a:extLst>
                </a:gridCol>
              </a:tblGrid>
              <a:tr h="315384">
                <a:tc>
                  <a:txBody>
                    <a:bodyPr/>
                    <a:lstStyle/>
                    <a:p>
                      <a:pPr algn="l">
                        <a:spcAft>
                          <a:spcPts val="0"/>
                        </a:spcAft>
                      </a:pPr>
                      <a:r>
                        <a:rPr lang="de-CH" sz="2000" dirty="0">
                          <a:effectLst/>
                          <a:latin typeface="+mn-lt"/>
                          <a:ea typeface="Calibri" panose="020F0502020204030204" pitchFamily="34" charset="0"/>
                          <a:cs typeface="Times New Roman" panose="02020603050405020304" pitchFamily="18" charset="0"/>
                        </a:rPr>
                        <a:t>Kp. 17,1-4 (ab Mitte Trübsalszeit)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de-CH" sz="2000" dirty="0">
                          <a:effectLst/>
                          <a:latin typeface="+mn-lt"/>
                          <a:ea typeface="Calibri" panose="020F0502020204030204" pitchFamily="34" charset="0"/>
                          <a:cs typeface="Times New Roman" panose="02020603050405020304" pitchFamily="18" charset="0"/>
                        </a:rPr>
                        <a:t>Kp. 21,9-11 (Beginn 1000-jähriges Reich)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65852857"/>
                  </a:ext>
                </a:extLst>
              </a:tr>
              <a:tr h="946152">
                <a:tc>
                  <a:txBody>
                    <a:bodyPr/>
                    <a:lstStyle/>
                    <a:p>
                      <a:pPr algn="l">
                        <a:spcAft>
                          <a:spcPts val="0"/>
                        </a:spcAft>
                      </a:pPr>
                      <a:r>
                        <a:rPr lang="de-CH" sz="2000">
                          <a:effectLst/>
                          <a:latin typeface="+mn-lt"/>
                          <a:ea typeface="Calibri" panose="020F0502020204030204" pitchFamily="34" charset="0"/>
                          <a:cs typeface="Times New Roman" panose="02020603050405020304" pitchFamily="18" charset="0"/>
                        </a:rPr>
                        <a:t>"Und es kam einer von den sieben Engeln, welche die sieben Schalen hatten,"</a:t>
                      </a:r>
                    </a:p>
                    <a:p>
                      <a:pPr algn="l">
                        <a:spcAft>
                          <a:spcPts val="0"/>
                        </a:spcAft>
                      </a:pPr>
                      <a:r>
                        <a:rPr lang="de-CH" sz="200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CH" sz="2000" dirty="0">
                          <a:effectLst/>
                          <a:latin typeface="+mn-lt"/>
                          <a:ea typeface="Calibri" panose="020F0502020204030204" pitchFamily="34" charset="0"/>
                          <a:cs typeface="Times New Roman" panose="02020603050405020304" pitchFamily="18" charset="0"/>
                        </a:rPr>
                        <a:t>"Und es kam einer von den sieben Engeln, welche die sieben Schalen hatten, voll der sieben letzten Plagen,"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476190"/>
                  </a:ext>
                </a:extLst>
              </a:tr>
              <a:tr h="1892305">
                <a:tc>
                  <a:txBody>
                    <a:bodyPr/>
                    <a:lstStyle/>
                    <a:p>
                      <a:pPr algn="l">
                        <a:spcAft>
                          <a:spcPts val="0"/>
                        </a:spcAft>
                      </a:pPr>
                      <a:r>
                        <a:rPr lang="de-CH" sz="2000">
                          <a:effectLst/>
                          <a:latin typeface="+mn-lt"/>
                          <a:ea typeface="Calibri" panose="020F0502020204030204" pitchFamily="34" charset="0"/>
                          <a:cs typeface="Times New Roman" panose="02020603050405020304" pitchFamily="18" charset="0"/>
                        </a:rPr>
                        <a:t>"und redete mit mir und sprach: Komm her! Ich will dir das Gericht über die große Hure zeigen, die an vielen Wassern sitzt,</a:t>
                      </a:r>
                    </a:p>
                    <a:p>
                      <a:pPr algn="l">
                        <a:spcAft>
                          <a:spcPts val="0"/>
                        </a:spcAft>
                      </a:pPr>
                      <a:r>
                        <a:rPr lang="de-CH" sz="2000">
                          <a:effectLst/>
                          <a:latin typeface="+mn-lt"/>
                          <a:ea typeface="Calibri" panose="020F0502020204030204" pitchFamily="34" charset="0"/>
                          <a:cs typeface="Times New Roman" panose="02020603050405020304" pitchFamily="18" charset="0"/>
                        </a:rPr>
                        <a:t>2 mit der die Könige der Erde Unzucht getrieben haben; und die Bewohner der Erde sind trunken geworden von dem Wein ihrer Unzucht."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CH" sz="2000">
                          <a:effectLst/>
                          <a:latin typeface="+mn-lt"/>
                          <a:ea typeface="Calibri" panose="020F0502020204030204" pitchFamily="34" charset="0"/>
                          <a:cs typeface="Times New Roman" panose="02020603050405020304" pitchFamily="18" charset="0"/>
                        </a:rPr>
                        <a:t>"und redete mit mir und sprach: Komm her! Ich will dir die Braut, die Frau des Lammes, zeigen."</a:t>
                      </a:r>
                    </a:p>
                    <a:p>
                      <a:pPr algn="l">
                        <a:spcAft>
                          <a:spcPts val="0"/>
                        </a:spcAft>
                      </a:pPr>
                      <a:r>
                        <a:rPr lang="de-CH" sz="200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249756"/>
                  </a:ext>
                </a:extLst>
              </a:tr>
              <a:tr h="1261537">
                <a:tc>
                  <a:txBody>
                    <a:bodyPr/>
                    <a:lstStyle/>
                    <a:p>
                      <a:pPr algn="l">
                        <a:spcAft>
                          <a:spcPts val="0"/>
                        </a:spcAft>
                      </a:pPr>
                      <a:r>
                        <a:rPr lang="de-CH" sz="2000">
                          <a:effectLst/>
                          <a:latin typeface="+mn-lt"/>
                          <a:ea typeface="Calibri" panose="020F0502020204030204" pitchFamily="34" charset="0"/>
                          <a:cs typeface="Times New Roman" panose="02020603050405020304" pitchFamily="18" charset="0"/>
                        </a:rPr>
                        <a:t>"3 Und er führte mich im Geist hinweg in eine Wüste; und ich sah eine Frau auf einem scharlachroten Tier sitzen, das voller Lästernamen war und sieben Köpfe und zehn Hörner hatte."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CH" sz="2000">
                          <a:effectLst/>
                          <a:latin typeface="+mn-lt"/>
                          <a:ea typeface="Calibri" panose="020F0502020204030204" pitchFamily="34" charset="0"/>
                          <a:cs typeface="Times New Roman" panose="02020603050405020304" pitchFamily="18" charset="0"/>
                        </a:rPr>
                        <a:t>"10 Und er führte mich im Geist hinweg auf einen großen und hohen Berg und zeigte mir die heilige Stadt Jerusalem, wie sie aus dem Himmel von Gott herabkam,"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749206"/>
                  </a:ext>
                </a:extLst>
              </a:tr>
              <a:tr h="1576921">
                <a:tc>
                  <a:txBody>
                    <a:bodyPr/>
                    <a:lstStyle/>
                    <a:p>
                      <a:pPr algn="l">
                        <a:spcAft>
                          <a:spcPts val="0"/>
                        </a:spcAft>
                      </a:pPr>
                      <a:r>
                        <a:rPr lang="de-CH" sz="2000">
                          <a:effectLst/>
                          <a:latin typeface="+mn-lt"/>
                          <a:ea typeface="Calibri" panose="020F0502020204030204" pitchFamily="34" charset="0"/>
                          <a:cs typeface="Times New Roman" panose="02020603050405020304" pitchFamily="18" charset="0"/>
                        </a:rPr>
                        <a:t>"4 Und die Frau war bekleidet mit Purpur und Scharlach und übergoldet mit Gold und Edelgestein und Perlen, und sie hatte einen goldenen Becher in ihrer Hand, voller Gräuel und Unreinheit ihrer Unzucht;"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CH" sz="2000" dirty="0">
                          <a:effectLst/>
                          <a:latin typeface="+mn-lt"/>
                          <a:ea typeface="Calibri" panose="020F0502020204030204" pitchFamily="34" charset="0"/>
                          <a:cs typeface="Times New Roman" panose="02020603050405020304" pitchFamily="18" charset="0"/>
                        </a:rPr>
                        <a:t>"11 und sie hatte die Herrlichkeit Gottes. Ihr Lichtglanz war gleich einem sehr kostbaren Edelstein, wie ein kristallheller Jaspisstein;"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295458"/>
                  </a:ext>
                </a:extLst>
              </a:tr>
            </a:tbl>
          </a:graphicData>
        </a:graphic>
      </p:graphicFrame>
    </p:spTree>
    <p:extLst>
      <p:ext uri="{BB962C8B-B14F-4D97-AF65-F5344CB8AC3E}">
        <p14:creationId xmlns:p14="http://schemas.microsoft.com/office/powerpoint/2010/main" val="212601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Pin on Biblical">
            <a:extLst>
              <a:ext uri="{FF2B5EF4-FFF2-40B4-BE49-F238E27FC236}">
                <a16:creationId xmlns:a16="http://schemas.microsoft.com/office/drawing/2014/main" id="{241B4A50-0689-4A23-833C-88092326A5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384"/>
          <a:stretch/>
        </p:blipFill>
        <p:spPr bwMode="auto">
          <a:xfrm>
            <a:off x="2022493" y="3907206"/>
            <a:ext cx="3330756" cy="17565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hteck 11">
            <a:extLst>
              <a:ext uri="{FF2B5EF4-FFF2-40B4-BE49-F238E27FC236}">
                <a16:creationId xmlns:a16="http://schemas.microsoft.com/office/drawing/2014/main" id="{702B80CD-6ACC-45D6-B00D-7D555512DE27}"/>
              </a:ext>
            </a:extLst>
          </p:cNvPr>
          <p:cNvSpPr/>
          <p:nvPr/>
        </p:nvSpPr>
        <p:spPr>
          <a:xfrm>
            <a:off x="1802957" y="3536965"/>
            <a:ext cx="3585206" cy="1825384"/>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3" name="Gerader Verbinder 2">
            <a:extLst>
              <a:ext uri="{FF2B5EF4-FFF2-40B4-BE49-F238E27FC236}">
                <a16:creationId xmlns:a16="http://schemas.microsoft.com/office/drawing/2014/main" id="{8BC73FE6-9A5B-4C49-9647-8E3D3176955D}"/>
              </a:ext>
            </a:extLst>
          </p:cNvPr>
          <p:cNvCxnSpPr>
            <a:cxnSpLocks/>
          </p:cNvCxnSpPr>
          <p:nvPr/>
        </p:nvCxnSpPr>
        <p:spPr>
          <a:xfrm>
            <a:off x="0" y="5129165"/>
            <a:ext cx="12192000" cy="5975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66317136-A0D0-4F24-B69B-582B66EB671B}"/>
              </a:ext>
            </a:extLst>
          </p:cNvPr>
          <p:cNvSpPr txBox="1"/>
          <p:nvPr/>
        </p:nvSpPr>
        <p:spPr>
          <a:xfrm>
            <a:off x="9695805" y="4429888"/>
            <a:ext cx="2020681" cy="461665"/>
          </a:xfrm>
          <a:prstGeom prst="rect">
            <a:avLst/>
          </a:prstGeom>
          <a:solidFill>
            <a:srgbClr val="FFFF00"/>
          </a:solidFill>
          <a:ln w="28575">
            <a:solidFill>
              <a:schemeClr val="tx1"/>
            </a:solidFill>
          </a:ln>
        </p:spPr>
        <p:txBody>
          <a:bodyPr wrap="none" rtlCol="0">
            <a:spAutoFit/>
          </a:bodyPr>
          <a:lstStyle/>
          <a:p>
            <a:pPr algn="ctr"/>
            <a:r>
              <a:rPr lang="de-CH" sz="2400" dirty="0"/>
              <a:t>Neue Ordnung</a:t>
            </a:r>
          </a:p>
        </p:txBody>
      </p:sp>
      <p:sp>
        <p:nvSpPr>
          <p:cNvPr id="5" name="Textfeld 4">
            <a:extLst>
              <a:ext uri="{FF2B5EF4-FFF2-40B4-BE49-F238E27FC236}">
                <a16:creationId xmlns:a16="http://schemas.microsoft.com/office/drawing/2014/main" id="{9A87A108-9E7A-4F91-914B-323403D9BB08}"/>
              </a:ext>
            </a:extLst>
          </p:cNvPr>
          <p:cNvSpPr txBox="1"/>
          <p:nvPr/>
        </p:nvSpPr>
        <p:spPr>
          <a:xfrm>
            <a:off x="9709205" y="3839831"/>
            <a:ext cx="2007281" cy="461665"/>
          </a:xfrm>
          <a:prstGeom prst="rect">
            <a:avLst/>
          </a:prstGeom>
          <a:solidFill>
            <a:srgbClr val="FFFF00"/>
          </a:solidFill>
          <a:ln w="28575">
            <a:noFill/>
          </a:ln>
        </p:spPr>
        <p:txBody>
          <a:bodyPr wrap="none" rtlCol="0">
            <a:spAutoFit/>
          </a:bodyPr>
          <a:lstStyle/>
          <a:p>
            <a:pPr algn="r"/>
            <a:r>
              <a:rPr lang="de-CH" sz="2400" dirty="0"/>
              <a:t>Neuer Himmel</a:t>
            </a:r>
          </a:p>
        </p:txBody>
      </p:sp>
      <p:sp>
        <p:nvSpPr>
          <p:cNvPr id="6" name="Textfeld 5">
            <a:extLst>
              <a:ext uri="{FF2B5EF4-FFF2-40B4-BE49-F238E27FC236}">
                <a16:creationId xmlns:a16="http://schemas.microsoft.com/office/drawing/2014/main" id="{FA55AC86-F709-48E4-BAF3-29BFD0C2EA8E}"/>
              </a:ext>
            </a:extLst>
          </p:cNvPr>
          <p:cNvSpPr txBox="1"/>
          <p:nvPr/>
        </p:nvSpPr>
        <p:spPr>
          <a:xfrm>
            <a:off x="10224796" y="3313970"/>
            <a:ext cx="1491690" cy="461665"/>
          </a:xfrm>
          <a:prstGeom prst="rect">
            <a:avLst/>
          </a:prstGeom>
          <a:solidFill>
            <a:srgbClr val="FFFF00"/>
          </a:solidFill>
          <a:ln w="28575">
            <a:noFill/>
          </a:ln>
        </p:spPr>
        <p:txBody>
          <a:bodyPr wrap="none" rtlCol="0">
            <a:spAutoFit/>
          </a:bodyPr>
          <a:lstStyle/>
          <a:p>
            <a:pPr algn="r"/>
            <a:r>
              <a:rPr lang="de-CH" sz="2400" dirty="0"/>
              <a:t>Neue Erde</a:t>
            </a:r>
          </a:p>
        </p:txBody>
      </p:sp>
      <p:sp>
        <p:nvSpPr>
          <p:cNvPr id="7" name="Rechteck 6">
            <a:extLst>
              <a:ext uri="{FF2B5EF4-FFF2-40B4-BE49-F238E27FC236}">
                <a16:creationId xmlns:a16="http://schemas.microsoft.com/office/drawing/2014/main" id="{2EA4D2AC-24BB-4BA8-9E49-6420F1F25E45}"/>
              </a:ext>
            </a:extLst>
          </p:cNvPr>
          <p:cNvSpPr/>
          <p:nvPr/>
        </p:nvSpPr>
        <p:spPr>
          <a:xfrm>
            <a:off x="1487931" y="4647138"/>
            <a:ext cx="4383764" cy="461665"/>
          </a:xfrm>
          <a:prstGeom prst="rect">
            <a:avLst/>
          </a:prstGeom>
        </p:spPr>
        <p:txBody>
          <a:bodyPr wrap="none">
            <a:spAutoFit/>
          </a:bodyPr>
          <a:lstStyle/>
          <a:p>
            <a:r>
              <a:rPr lang="de-CH" sz="2400" dirty="0"/>
              <a:t>1000-jähriges Reich </a:t>
            </a:r>
            <a:r>
              <a:rPr lang="de-DE" sz="2400" dirty="0"/>
              <a:t>F</a:t>
            </a:r>
            <a:r>
              <a:rPr lang="de-CH" sz="2400" dirty="0"/>
              <a:t>riedensreich</a:t>
            </a:r>
            <a:endParaRPr lang="de-CH" sz="2000" dirty="0"/>
          </a:p>
        </p:txBody>
      </p:sp>
      <p:sp>
        <p:nvSpPr>
          <p:cNvPr id="10" name="Rechteck 9">
            <a:extLst>
              <a:ext uri="{FF2B5EF4-FFF2-40B4-BE49-F238E27FC236}">
                <a16:creationId xmlns:a16="http://schemas.microsoft.com/office/drawing/2014/main" id="{4C275D29-9AD7-4395-9D41-9CF0B1DCCF13}"/>
              </a:ext>
            </a:extLst>
          </p:cNvPr>
          <p:cNvSpPr/>
          <p:nvPr/>
        </p:nvSpPr>
        <p:spPr>
          <a:xfrm>
            <a:off x="2909869" y="6127160"/>
            <a:ext cx="1552028" cy="461665"/>
          </a:xfrm>
          <a:prstGeom prst="rect">
            <a:avLst/>
          </a:prstGeom>
        </p:spPr>
        <p:txBody>
          <a:bodyPr wrap="none">
            <a:spAutoFit/>
          </a:bodyPr>
          <a:lstStyle/>
          <a:p>
            <a:r>
              <a:rPr lang="de-CH" sz="2400" dirty="0"/>
              <a:t>(21,9-22,5)</a:t>
            </a:r>
          </a:p>
        </p:txBody>
      </p:sp>
      <p:cxnSp>
        <p:nvCxnSpPr>
          <p:cNvPr id="11" name="Gerader Verbinder 10">
            <a:extLst>
              <a:ext uri="{FF2B5EF4-FFF2-40B4-BE49-F238E27FC236}">
                <a16:creationId xmlns:a16="http://schemas.microsoft.com/office/drawing/2014/main" id="{250DDF83-5AA6-4B5A-A3AC-F370ECC0FBA1}"/>
              </a:ext>
            </a:extLst>
          </p:cNvPr>
          <p:cNvCxnSpPr>
            <a:cxnSpLocks/>
          </p:cNvCxnSpPr>
          <p:nvPr/>
        </p:nvCxnSpPr>
        <p:spPr>
          <a:xfrm>
            <a:off x="6013271" y="4730594"/>
            <a:ext cx="0" cy="9166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D5E0F6D-B919-45A2-BF07-B1890E989782}"/>
              </a:ext>
            </a:extLst>
          </p:cNvPr>
          <p:cNvSpPr/>
          <p:nvPr/>
        </p:nvSpPr>
        <p:spPr>
          <a:xfrm>
            <a:off x="10251347" y="5547367"/>
            <a:ext cx="978153" cy="461665"/>
          </a:xfrm>
          <a:prstGeom prst="rect">
            <a:avLst/>
          </a:prstGeom>
        </p:spPr>
        <p:txBody>
          <a:bodyPr wrap="none">
            <a:spAutoFit/>
          </a:bodyPr>
          <a:lstStyle/>
          <a:p>
            <a:r>
              <a:rPr lang="de-CH" sz="2400" dirty="0"/>
              <a:t>21,1-8</a:t>
            </a:r>
          </a:p>
        </p:txBody>
      </p:sp>
      <p:sp>
        <p:nvSpPr>
          <p:cNvPr id="17" name="Rechteck 16">
            <a:extLst>
              <a:ext uri="{FF2B5EF4-FFF2-40B4-BE49-F238E27FC236}">
                <a16:creationId xmlns:a16="http://schemas.microsoft.com/office/drawing/2014/main" id="{482B58D1-0D91-4F0D-86E5-48006DDDD331}"/>
              </a:ext>
            </a:extLst>
          </p:cNvPr>
          <p:cNvSpPr/>
          <p:nvPr/>
        </p:nvSpPr>
        <p:spPr>
          <a:xfrm>
            <a:off x="7053045" y="5500994"/>
            <a:ext cx="1289135" cy="461665"/>
          </a:xfrm>
          <a:prstGeom prst="rect">
            <a:avLst/>
          </a:prstGeom>
        </p:spPr>
        <p:txBody>
          <a:bodyPr wrap="none">
            <a:spAutoFit/>
          </a:bodyPr>
          <a:lstStyle/>
          <a:p>
            <a:r>
              <a:rPr lang="de-CH" sz="2400" dirty="0"/>
              <a:t>20,11-15</a:t>
            </a:r>
          </a:p>
        </p:txBody>
      </p:sp>
      <p:pic>
        <p:nvPicPr>
          <p:cNvPr id="18" name="Grafik 17">
            <a:extLst>
              <a:ext uri="{FF2B5EF4-FFF2-40B4-BE49-F238E27FC236}">
                <a16:creationId xmlns:a16="http://schemas.microsoft.com/office/drawing/2014/main" id="{FD0CB814-7839-4939-A0FE-A4D2148FAD52}"/>
              </a:ext>
            </a:extLst>
          </p:cNvPr>
          <p:cNvPicPr>
            <a:picLocks noChangeAspect="1"/>
          </p:cNvPicPr>
          <p:nvPr/>
        </p:nvPicPr>
        <p:blipFill>
          <a:blip r:embed="rId3"/>
          <a:stretch>
            <a:fillRect/>
          </a:stretch>
        </p:blipFill>
        <p:spPr>
          <a:xfrm>
            <a:off x="275281" y="3756623"/>
            <a:ext cx="724627" cy="1343514"/>
          </a:xfrm>
          <a:prstGeom prst="rect">
            <a:avLst/>
          </a:prstGeom>
        </p:spPr>
      </p:pic>
      <p:pic>
        <p:nvPicPr>
          <p:cNvPr id="1028" name="Picture 4" descr="Christliche Erweckung und Endzeit Prophetie: Der grosse, weisse Thron">
            <a:extLst>
              <a:ext uri="{FF2B5EF4-FFF2-40B4-BE49-F238E27FC236}">
                <a16:creationId xmlns:a16="http://schemas.microsoft.com/office/drawing/2014/main" id="{6B7AB981-FA16-484D-B67C-6E10E8D620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425" y="3260238"/>
            <a:ext cx="2705100" cy="1685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Rechteck 20">
            <a:extLst>
              <a:ext uri="{FF2B5EF4-FFF2-40B4-BE49-F238E27FC236}">
                <a16:creationId xmlns:a16="http://schemas.microsoft.com/office/drawing/2014/main" id="{C96CDB5B-97FB-4409-A68B-5B2318EA9649}"/>
              </a:ext>
            </a:extLst>
          </p:cNvPr>
          <p:cNvSpPr/>
          <p:nvPr/>
        </p:nvSpPr>
        <p:spPr>
          <a:xfrm>
            <a:off x="66964" y="5498708"/>
            <a:ext cx="1289135" cy="461665"/>
          </a:xfrm>
          <a:prstGeom prst="rect">
            <a:avLst/>
          </a:prstGeom>
        </p:spPr>
        <p:txBody>
          <a:bodyPr wrap="none">
            <a:spAutoFit/>
          </a:bodyPr>
          <a:lstStyle/>
          <a:p>
            <a:r>
              <a:rPr lang="de-CH" sz="2400" dirty="0"/>
              <a:t>19,11-21</a:t>
            </a:r>
          </a:p>
        </p:txBody>
      </p:sp>
      <p:sp>
        <p:nvSpPr>
          <p:cNvPr id="22" name="Rechteck 21">
            <a:extLst>
              <a:ext uri="{FF2B5EF4-FFF2-40B4-BE49-F238E27FC236}">
                <a16:creationId xmlns:a16="http://schemas.microsoft.com/office/drawing/2014/main" id="{7C617EDF-0D2B-44AB-AF42-63B209D693ED}"/>
              </a:ext>
            </a:extLst>
          </p:cNvPr>
          <p:cNvSpPr/>
          <p:nvPr/>
        </p:nvSpPr>
        <p:spPr>
          <a:xfrm>
            <a:off x="3078837" y="5542216"/>
            <a:ext cx="1133644" cy="461665"/>
          </a:xfrm>
          <a:prstGeom prst="rect">
            <a:avLst/>
          </a:prstGeom>
        </p:spPr>
        <p:txBody>
          <a:bodyPr wrap="none">
            <a:spAutoFit/>
          </a:bodyPr>
          <a:lstStyle/>
          <a:p>
            <a:r>
              <a:rPr lang="de-CH" sz="2400" dirty="0"/>
              <a:t>20,1-10</a:t>
            </a:r>
          </a:p>
        </p:txBody>
      </p:sp>
      <p:cxnSp>
        <p:nvCxnSpPr>
          <p:cNvPr id="23" name="Gerader Verbinder 22">
            <a:extLst>
              <a:ext uri="{FF2B5EF4-FFF2-40B4-BE49-F238E27FC236}">
                <a16:creationId xmlns:a16="http://schemas.microsoft.com/office/drawing/2014/main" id="{709EF06C-4FDD-4BA0-80BC-76F58413B71B}"/>
              </a:ext>
            </a:extLst>
          </p:cNvPr>
          <p:cNvCxnSpPr>
            <a:cxnSpLocks/>
          </p:cNvCxnSpPr>
          <p:nvPr/>
        </p:nvCxnSpPr>
        <p:spPr>
          <a:xfrm>
            <a:off x="1349726" y="4700715"/>
            <a:ext cx="0" cy="9166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9B3E5C16-F1A9-4273-B533-88A3C4B24E81}"/>
              </a:ext>
            </a:extLst>
          </p:cNvPr>
          <p:cNvCxnSpPr/>
          <p:nvPr/>
        </p:nvCxnSpPr>
        <p:spPr>
          <a:xfrm flipH="1">
            <a:off x="5345724" y="6357992"/>
            <a:ext cx="312126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83988B4-86F5-499D-B918-FD05F443357F}"/>
              </a:ext>
            </a:extLst>
          </p:cNvPr>
          <p:cNvCxnSpPr>
            <a:cxnSpLocks/>
          </p:cNvCxnSpPr>
          <p:nvPr/>
        </p:nvCxnSpPr>
        <p:spPr>
          <a:xfrm>
            <a:off x="1565030" y="5726675"/>
            <a:ext cx="131158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834F231D-FD8A-4CBD-BC61-1C53B29C699B}"/>
              </a:ext>
            </a:extLst>
          </p:cNvPr>
          <p:cNvCxnSpPr>
            <a:cxnSpLocks/>
          </p:cNvCxnSpPr>
          <p:nvPr/>
        </p:nvCxnSpPr>
        <p:spPr>
          <a:xfrm>
            <a:off x="4441874" y="5773048"/>
            <a:ext cx="2505665" cy="5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802CBBB2-CFB8-4994-A4EC-07D2E4376498}"/>
              </a:ext>
            </a:extLst>
          </p:cNvPr>
          <p:cNvCxnSpPr>
            <a:cxnSpLocks/>
          </p:cNvCxnSpPr>
          <p:nvPr/>
        </p:nvCxnSpPr>
        <p:spPr>
          <a:xfrm flipV="1">
            <a:off x="8466993" y="5773048"/>
            <a:ext cx="1757803" cy="99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hteck 25">
            <a:extLst>
              <a:ext uri="{FF2B5EF4-FFF2-40B4-BE49-F238E27FC236}">
                <a16:creationId xmlns:a16="http://schemas.microsoft.com/office/drawing/2014/main" id="{F2BAE941-1631-48FD-B2CC-D644A8C06443}"/>
              </a:ext>
            </a:extLst>
          </p:cNvPr>
          <p:cNvSpPr/>
          <p:nvPr/>
        </p:nvSpPr>
        <p:spPr>
          <a:xfrm>
            <a:off x="637099" y="554019"/>
            <a:ext cx="10317165" cy="138499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"Und er führte mich im Geist hinweg auf einen großen und hohen Berg und zeigte mir die heilige Stadt Jerusalem, wie sie aus dem Himmel von Gott herabkam," </a:t>
            </a:r>
            <a:r>
              <a:rPr lang="de-CH" sz="2800" b="1" dirty="0">
                <a:latin typeface="Calibri" panose="020F0502020204030204" pitchFamily="34" charset="0"/>
                <a:ea typeface="Calibri" panose="020F0502020204030204" pitchFamily="34" charset="0"/>
                <a:cs typeface="Times New Roman" panose="02020603050405020304" pitchFamily="18" charset="0"/>
              </a:rPr>
              <a:t>(21,10)</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Heavenly Jerusalem – Prophetic Art Gallery">
            <a:extLst>
              <a:ext uri="{FF2B5EF4-FFF2-40B4-BE49-F238E27FC236}">
                <a16:creationId xmlns:a16="http://schemas.microsoft.com/office/drawing/2014/main" id="{1C37025E-62EA-4F8B-957E-368FABC463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995" t="1398" r="22905" b="46074"/>
          <a:stretch/>
        </p:blipFill>
        <p:spPr bwMode="auto">
          <a:xfrm>
            <a:off x="2375472" y="1827012"/>
            <a:ext cx="2583217" cy="2210811"/>
          </a:xfrm>
          <a:prstGeom prst="ellipse">
            <a:avLst/>
          </a:prstGeom>
          <a:ln>
            <a:noFill/>
          </a:ln>
          <a:effectLst>
            <a:glow rad="1803400">
              <a:srgbClr val="FFFBA3">
                <a:alpha val="75000"/>
              </a:srgbClr>
            </a:glow>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1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00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2750" fill="hold"/>
                                        <p:tgtEl>
                                          <p:spTgt spid="5122"/>
                                        </p:tgtEl>
                                        <p:attrNameLst>
                                          <p:attrName>ppt_x</p:attrName>
                                        </p:attrNameLst>
                                      </p:cBhvr>
                                      <p:tavLst>
                                        <p:tav tm="0">
                                          <p:val>
                                            <p:strVal val="#ppt_x"/>
                                          </p:val>
                                        </p:tav>
                                        <p:tav tm="100000">
                                          <p:val>
                                            <p:strVal val="#ppt_x"/>
                                          </p:val>
                                        </p:tav>
                                      </p:tavLst>
                                    </p:anim>
                                    <p:anim calcmode="lin" valueType="num">
                                      <p:cBhvr additive="base">
                                        <p:cTn id="8" dur="2750" fill="hold"/>
                                        <p:tgtEl>
                                          <p:spTgt spid="51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7E3084B4-869C-48BF-A04A-453A9648B1FC}"/>
              </a:ext>
            </a:extLst>
          </p:cNvPr>
          <p:cNvSpPr/>
          <p:nvPr/>
        </p:nvSpPr>
        <p:spPr>
          <a:xfrm>
            <a:off x="637099" y="554019"/>
            <a:ext cx="9491639" cy="1815882"/>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a:t>
            </a:r>
            <a:r>
              <a:rPr lang="de-DE" sz="2800" dirty="0">
                <a:latin typeface="Calibri" panose="020F0502020204030204" pitchFamily="34" charset="0"/>
                <a:ea typeface="Calibri" panose="020F0502020204030204" pitchFamily="34" charset="0"/>
                <a:cs typeface="Times New Roman" panose="02020603050405020304" pitchFamily="18" charset="0"/>
              </a:rPr>
              <a:t>Ich, Johannes, euer Bruder und Mitteilhaber an der Bedrängnis und am Königtum und am Ausharren in Jesus, war auf der Insel, die Patmos genannt wird, um des Wortes Gottes und des Zeugnisses Jesu willen.</a:t>
            </a:r>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b="1" dirty="0">
                <a:latin typeface="Calibri" panose="020F0502020204030204" pitchFamily="34" charset="0"/>
                <a:ea typeface="Calibri" panose="020F0502020204030204" pitchFamily="34" charset="0"/>
                <a:cs typeface="Times New Roman" panose="02020603050405020304" pitchFamily="18" charset="0"/>
              </a:rPr>
              <a:t>(1,9)</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hora Patmos (Pátmos) - Aktuell für 2022 - Lohnt es sich? (Mit fotos)">
            <a:extLst>
              <a:ext uri="{FF2B5EF4-FFF2-40B4-BE49-F238E27FC236}">
                <a16:creationId xmlns:a16="http://schemas.microsoft.com/office/drawing/2014/main" id="{9836DF5C-DE91-4ECA-8DC0-D1A4FEF42AF4}"/>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2216" y="4645956"/>
            <a:ext cx="3565713" cy="18514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135EDEBD-B30E-424E-BE08-82EE1C542127}"/>
              </a:ext>
            </a:extLst>
          </p:cNvPr>
          <p:cNvSpPr/>
          <p:nvPr/>
        </p:nvSpPr>
        <p:spPr>
          <a:xfrm>
            <a:off x="1554635" y="6266551"/>
            <a:ext cx="1114408" cy="461665"/>
          </a:xfrm>
          <a:prstGeom prst="rect">
            <a:avLst/>
          </a:prstGeom>
        </p:spPr>
        <p:txBody>
          <a:bodyPr wrap="none">
            <a:spAutoFit/>
          </a:bodyPr>
          <a:lstStyle/>
          <a:p>
            <a:r>
              <a:rPr lang="de-CH" sz="2400" dirty="0">
                <a:latin typeface="Calibri" panose="020F0502020204030204" pitchFamily="34" charset="0"/>
                <a:ea typeface="Calibri" panose="020F0502020204030204" pitchFamily="34" charset="0"/>
                <a:cs typeface="Times New Roman" panose="02020603050405020304" pitchFamily="18" charset="0"/>
              </a:rPr>
              <a:t>Kp 1 - 3</a:t>
            </a:r>
            <a:endParaRPr lang="de-CH" dirty="0"/>
          </a:p>
        </p:txBody>
      </p:sp>
    </p:spTree>
    <p:extLst>
      <p:ext uri="{BB962C8B-B14F-4D97-AF65-F5344CB8AC3E}">
        <p14:creationId xmlns:p14="http://schemas.microsoft.com/office/powerpoint/2010/main" val="261016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7E3084B4-869C-48BF-A04A-453A9648B1FC}"/>
              </a:ext>
            </a:extLst>
          </p:cNvPr>
          <p:cNvSpPr/>
          <p:nvPr/>
        </p:nvSpPr>
        <p:spPr>
          <a:xfrm>
            <a:off x="637099" y="554019"/>
            <a:ext cx="10317165" cy="954107"/>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a:t>
            </a:r>
            <a:r>
              <a:rPr lang="de-DE" sz="2800" dirty="0">
                <a:latin typeface="Calibri" panose="020F0502020204030204" pitchFamily="34" charset="0"/>
                <a:ea typeface="Calibri" panose="020F0502020204030204" pitchFamily="34" charset="0"/>
                <a:cs typeface="Times New Roman" panose="02020603050405020304" pitchFamily="18" charset="0"/>
              </a:rPr>
              <a:t>Komm hier herauf! Und ich werde dir zeigen, was nach diesem geschehen muss.</a:t>
            </a:r>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b="1" dirty="0">
                <a:latin typeface="Calibri" panose="020F0502020204030204" pitchFamily="34" charset="0"/>
                <a:ea typeface="Calibri" panose="020F0502020204030204" pitchFamily="34" charset="0"/>
                <a:cs typeface="Times New Roman" panose="02020603050405020304" pitchFamily="18" charset="0"/>
              </a:rPr>
              <a:t>(4,1)</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hora Patmos (Pátmos) - Aktuell für 2022 - Lohnt es sich? (Mit fotos)">
            <a:extLst>
              <a:ext uri="{FF2B5EF4-FFF2-40B4-BE49-F238E27FC236}">
                <a16:creationId xmlns:a16="http://schemas.microsoft.com/office/drawing/2014/main" id="{9836DF5C-DE91-4ECA-8DC0-D1A4FEF42AF4}"/>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2216" y="4645956"/>
            <a:ext cx="3565713" cy="18514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Tür zum Himmel stock abbildung. Illustration von grün - 11095797">
            <a:extLst>
              <a:ext uri="{FF2B5EF4-FFF2-40B4-BE49-F238E27FC236}">
                <a16:creationId xmlns:a16="http://schemas.microsoft.com/office/drawing/2014/main" id="{2D0277CF-82E9-4AAE-810E-3C28D40848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64"/>
          <a:stretch/>
        </p:blipFill>
        <p:spPr bwMode="auto">
          <a:xfrm>
            <a:off x="3469341" y="2122394"/>
            <a:ext cx="2326341" cy="31116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135EDEBD-B30E-424E-BE08-82EE1C542127}"/>
              </a:ext>
            </a:extLst>
          </p:cNvPr>
          <p:cNvSpPr/>
          <p:nvPr/>
        </p:nvSpPr>
        <p:spPr>
          <a:xfrm>
            <a:off x="1554635" y="6266551"/>
            <a:ext cx="1114408" cy="461665"/>
          </a:xfrm>
          <a:prstGeom prst="rect">
            <a:avLst/>
          </a:prstGeom>
        </p:spPr>
        <p:txBody>
          <a:bodyPr wrap="none">
            <a:spAutoFit/>
          </a:bodyPr>
          <a:lstStyle/>
          <a:p>
            <a:r>
              <a:rPr lang="de-CH" sz="2400" dirty="0">
                <a:latin typeface="Calibri" panose="020F0502020204030204" pitchFamily="34" charset="0"/>
                <a:ea typeface="Calibri" panose="020F0502020204030204" pitchFamily="34" charset="0"/>
                <a:cs typeface="Times New Roman" panose="02020603050405020304" pitchFamily="18" charset="0"/>
              </a:rPr>
              <a:t>Kp 1 - 3</a:t>
            </a:r>
            <a:endParaRPr lang="de-CH" dirty="0"/>
          </a:p>
        </p:txBody>
      </p:sp>
      <p:sp>
        <p:nvSpPr>
          <p:cNvPr id="11" name="Rechteck 10">
            <a:extLst>
              <a:ext uri="{FF2B5EF4-FFF2-40B4-BE49-F238E27FC236}">
                <a16:creationId xmlns:a16="http://schemas.microsoft.com/office/drawing/2014/main" id="{ED3A2C41-3B14-4B4E-BEA5-F38CD83BA6F7}"/>
              </a:ext>
            </a:extLst>
          </p:cNvPr>
          <p:cNvSpPr/>
          <p:nvPr/>
        </p:nvSpPr>
        <p:spPr>
          <a:xfrm>
            <a:off x="4133680" y="6266551"/>
            <a:ext cx="1338828" cy="461665"/>
          </a:xfrm>
          <a:prstGeom prst="rect">
            <a:avLst/>
          </a:prstGeom>
        </p:spPr>
        <p:txBody>
          <a:bodyPr wrap="none">
            <a:spAutoFit/>
          </a:bodyPr>
          <a:lstStyle/>
          <a:p>
            <a:r>
              <a:rPr lang="de-CH" sz="2400" dirty="0">
                <a:latin typeface="Calibri" panose="020F0502020204030204" pitchFamily="34" charset="0"/>
                <a:ea typeface="Calibri" panose="020F0502020204030204" pitchFamily="34" charset="0"/>
                <a:cs typeface="Times New Roman" panose="02020603050405020304" pitchFamily="18" charset="0"/>
              </a:rPr>
              <a:t>Kp 4 - 16 </a:t>
            </a:r>
            <a:endParaRPr lang="de-CH" dirty="0"/>
          </a:p>
        </p:txBody>
      </p:sp>
    </p:spTree>
    <p:extLst>
      <p:ext uri="{BB962C8B-B14F-4D97-AF65-F5344CB8AC3E}">
        <p14:creationId xmlns:p14="http://schemas.microsoft.com/office/powerpoint/2010/main" val="3682867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7E3084B4-869C-48BF-A04A-453A9648B1FC}"/>
              </a:ext>
            </a:extLst>
          </p:cNvPr>
          <p:cNvSpPr/>
          <p:nvPr/>
        </p:nvSpPr>
        <p:spPr>
          <a:xfrm>
            <a:off x="637099" y="554019"/>
            <a:ext cx="10317165" cy="523220"/>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a:t>
            </a:r>
            <a:r>
              <a:rPr lang="de-DE" sz="2800" dirty="0">
                <a:latin typeface="Calibri" panose="020F0502020204030204" pitchFamily="34" charset="0"/>
                <a:ea typeface="Calibri" panose="020F0502020204030204" pitchFamily="34" charset="0"/>
                <a:cs typeface="Times New Roman" panose="02020603050405020304" pitchFamily="18" charset="0"/>
              </a:rPr>
              <a:t>Und er führte mich im Geist hinweg in eine Wüste;</a:t>
            </a:r>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b="1" dirty="0">
                <a:latin typeface="Calibri" panose="020F0502020204030204" pitchFamily="34" charset="0"/>
                <a:ea typeface="Calibri" panose="020F0502020204030204" pitchFamily="34" charset="0"/>
                <a:cs typeface="Times New Roman" panose="02020603050405020304" pitchFamily="18" charset="0"/>
              </a:rPr>
              <a:t>(17,3)</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hora Patmos (Pátmos) - Aktuell für 2022 - Lohnt es sich? (Mit fotos)">
            <a:extLst>
              <a:ext uri="{FF2B5EF4-FFF2-40B4-BE49-F238E27FC236}">
                <a16:creationId xmlns:a16="http://schemas.microsoft.com/office/drawing/2014/main" id="{9836DF5C-DE91-4ECA-8DC0-D1A4FEF42AF4}"/>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2216" y="4645956"/>
            <a:ext cx="3565713" cy="18514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Tür zum Himmel stock abbildung. Illustration von grün - 11095797">
            <a:extLst>
              <a:ext uri="{FF2B5EF4-FFF2-40B4-BE49-F238E27FC236}">
                <a16:creationId xmlns:a16="http://schemas.microsoft.com/office/drawing/2014/main" id="{2D0277CF-82E9-4AAE-810E-3C28D40848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64"/>
          <a:stretch/>
        </p:blipFill>
        <p:spPr bwMode="auto">
          <a:xfrm>
            <a:off x="3469341" y="2122394"/>
            <a:ext cx="2326341" cy="31116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Birds-online.ch - Ornithologisches - Lebensräume - Wüste">
            <a:extLst>
              <a:ext uri="{FF2B5EF4-FFF2-40B4-BE49-F238E27FC236}">
                <a16:creationId xmlns:a16="http://schemas.microsoft.com/office/drawing/2014/main" id="{77BA318F-BB97-49D1-9D4B-09C049045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259" y="4514796"/>
            <a:ext cx="3334871" cy="19825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135EDEBD-B30E-424E-BE08-82EE1C542127}"/>
              </a:ext>
            </a:extLst>
          </p:cNvPr>
          <p:cNvSpPr/>
          <p:nvPr/>
        </p:nvSpPr>
        <p:spPr>
          <a:xfrm>
            <a:off x="1554635" y="6266551"/>
            <a:ext cx="1114408" cy="461665"/>
          </a:xfrm>
          <a:prstGeom prst="rect">
            <a:avLst/>
          </a:prstGeom>
        </p:spPr>
        <p:txBody>
          <a:bodyPr wrap="none">
            <a:spAutoFit/>
          </a:bodyPr>
          <a:lstStyle/>
          <a:p>
            <a:r>
              <a:rPr lang="de-CH" sz="2400" dirty="0">
                <a:latin typeface="Calibri" panose="020F0502020204030204" pitchFamily="34" charset="0"/>
                <a:ea typeface="Calibri" panose="020F0502020204030204" pitchFamily="34" charset="0"/>
                <a:cs typeface="Times New Roman" panose="02020603050405020304" pitchFamily="18" charset="0"/>
              </a:rPr>
              <a:t>Kp 1 - 3</a:t>
            </a:r>
            <a:endParaRPr lang="de-CH" dirty="0"/>
          </a:p>
        </p:txBody>
      </p:sp>
      <p:sp>
        <p:nvSpPr>
          <p:cNvPr id="11" name="Rechteck 10">
            <a:extLst>
              <a:ext uri="{FF2B5EF4-FFF2-40B4-BE49-F238E27FC236}">
                <a16:creationId xmlns:a16="http://schemas.microsoft.com/office/drawing/2014/main" id="{ED3A2C41-3B14-4B4E-BEA5-F38CD83BA6F7}"/>
              </a:ext>
            </a:extLst>
          </p:cNvPr>
          <p:cNvSpPr/>
          <p:nvPr/>
        </p:nvSpPr>
        <p:spPr>
          <a:xfrm>
            <a:off x="4133680" y="6266551"/>
            <a:ext cx="1338828" cy="461665"/>
          </a:xfrm>
          <a:prstGeom prst="rect">
            <a:avLst/>
          </a:prstGeom>
        </p:spPr>
        <p:txBody>
          <a:bodyPr wrap="none">
            <a:spAutoFit/>
          </a:bodyPr>
          <a:lstStyle/>
          <a:p>
            <a:r>
              <a:rPr lang="de-CH" sz="2400" dirty="0">
                <a:latin typeface="Calibri" panose="020F0502020204030204" pitchFamily="34" charset="0"/>
                <a:ea typeface="Calibri" panose="020F0502020204030204" pitchFamily="34" charset="0"/>
                <a:cs typeface="Times New Roman" panose="02020603050405020304" pitchFamily="18" charset="0"/>
              </a:rPr>
              <a:t>Kp 4 - 16 </a:t>
            </a:r>
            <a:endParaRPr lang="de-CH" dirty="0"/>
          </a:p>
        </p:txBody>
      </p:sp>
      <p:sp>
        <p:nvSpPr>
          <p:cNvPr id="12" name="Rechteck 11">
            <a:extLst>
              <a:ext uri="{FF2B5EF4-FFF2-40B4-BE49-F238E27FC236}">
                <a16:creationId xmlns:a16="http://schemas.microsoft.com/office/drawing/2014/main" id="{B0208B04-564A-417A-BD48-64AD0772DC7A}"/>
              </a:ext>
            </a:extLst>
          </p:cNvPr>
          <p:cNvSpPr/>
          <p:nvPr/>
        </p:nvSpPr>
        <p:spPr>
          <a:xfrm>
            <a:off x="6607939" y="6266551"/>
            <a:ext cx="1786066" cy="461665"/>
          </a:xfrm>
          <a:prstGeom prst="rect">
            <a:avLst/>
          </a:prstGeom>
        </p:spPr>
        <p:txBody>
          <a:bodyPr wrap="none">
            <a:spAutoFit/>
          </a:bodyPr>
          <a:lstStyle/>
          <a:p>
            <a:r>
              <a:rPr lang="de-CH" sz="2400" dirty="0">
                <a:latin typeface="Calibri" panose="020F0502020204030204" pitchFamily="34" charset="0"/>
                <a:ea typeface="Calibri" panose="020F0502020204030204" pitchFamily="34" charset="0"/>
                <a:cs typeface="Times New Roman" panose="02020603050405020304" pitchFamily="18" charset="0"/>
              </a:rPr>
              <a:t>Kp 17 – 21,8 </a:t>
            </a:r>
            <a:endParaRPr lang="de-CH" dirty="0"/>
          </a:p>
        </p:txBody>
      </p:sp>
    </p:spTree>
    <p:extLst>
      <p:ext uri="{BB962C8B-B14F-4D97-AF65-F5344CB8AC3E}">
        <p14:creationId xmlns:p14="http://schemas.microsoft.com/office/powerpoint/2010/main" val="411943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7E3084B4-869C-48BF-A04A-453A9648B1FC}"/>
              </a:ext>
            </a:extLst>
          </p:cNvPr>
          <p:cNvSpPr/>
          <p:nvPr/>
        </p:nvSpPr>
        <p:spPr>
          <a:xfrm>
            <a:off x="637099" y="554019"/>
            <a:ext cx="10317165" cy="138499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"Und er führte mich im Geist hinweg auf einen großen und hohen Berg und zeigte mir die heilige Stadt Jerusalem, wie sie aus dem Himmel von Gott herabkam," </a:t>
            </a:r>
            <a:r>
              <a:rPr lang="de-CH" sz="2800" b="1" dirty="0">
                <a:latin typeface="Calibri" panose="020F0502020204030204" pitchFamily="34" charset="0"/>
                <a:ea typeface="Calibri" panose="020F0502020204030204" pitchFamily="34" charset="0"/>
                <a:cs typeface="Times New Roman" panose="02020603050405020304" pitchFamily="18" charset="0"/>
              </a:rPr>
              <a:t>(21,10)</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hora Patmos (Pátmos) - Aktuell für 2022 - Lohnt es sich? (Mit fotos)">
            <a:extLst>
              <a:ext uri="{FF2B5EF4-FFF2-40B4-BE49-F238E27FC236}">
                <a16:creationId xmlns:a16="http://schemas.microsoft.com/office/drawing/2014/main" id="{9836DF5C-DE91-4ECA-8DC0-D1A4FEF42AF4}"/>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2216" y="4645956"/>
            <a:ext cx="3565713" cy="18514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Tür zum Himmel stock abbildung. Illustration von grün - 11095797">
            <a:extLst>
              <a:ext uri="{FF2B5EF4-FFF2-40B4-BE49-F238E27FC236}">
                <a16:creationId xmlns:a16="http://schemas.microsoft.com/office/drawing/2014/main" id="{2D0277CF-82E9-4AAE-810E-3C28D40848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64"/>
          <a:stretch/>
        </p:blipFill>
        <p:spPr bwMode="auto">
          <a:xfrm>
            <a:off x="3469341" y="2122394"/>
            <a:ext cx="2326341" cy="31116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Birds-online.ch - Ornithologisches - Lebensräume - Wüste">
            <a:extLst>
              <a:ext uri="{FF2B5EF4-FFF2-40B4-BE49-F238E27FC236}">
                <a16:creationId xmlns:a16="http://schemas.microsoft.com/office/drawing/2014/main" id="{77BA318F-BB97-49D1-9D4B-09C049045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259" y="4514796"/>
            <a:ext cx="3334871" cy="19825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Schöner Gipfel Der Berge Lizenzfreie Fotos, Bilder Und Stock Fotografie.  Image 34854885.">
            <a:extLst>
              <a:ext uri="{FF2B5EF4-FFF2-40B4-BE49-F238E27FC236}">
                <a16:creationId xmlns:a16="http://schemas.microsoft.com/office/drawing/2014/main" id="{F480EE54-05FE-4CD6-9810-35D81846DC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9371" y="2508596"/>
            <a:ext cx="2936188" cy="27908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135EDEBD-B30E-424E-BE08-82EE1C542127}"/>
              </a:ext>
            </a:extLst>
          </p:cNvPr>
          <p:cNvSpPr/>
          <p:nvPr/>
        </p:nvSpPr>
        <p:spPr>
          <a:xfrm>
            <a:off x="1554635" y="6266551"/>
            <a:ext cx="1114408" cy="461665"/>
          </a:xfrm>
          <a:prstGeom prst="rect">
            <a:avLst/>
          </a:prstGeom>
        </p:spPr>
        <p:txBody>
          <a:bodyPr wrap="none">
            <a:spAutoFit/>
          </a:bodyPr>
          <a:lstStyle/>
          <a:p>
            <a:r>
              <a:rPr lang="de-CH" sz="2400" dirty="0">
                <a:latin typeface="Calibri" panose="020F0502020204030204" pitchFamily="34" charset="0"/>
                <a:ea typeface="Calibri" panose="020F0502020204030204" pitchFamily="34" charset="0"/>
                <a:cs typeface="Times New Roman" panose="02020603050405020304" pitchFamily="18" charset="0"/>
              </a:rPr>
              <a:t>Kp 1 - 3</a:t>
            </a:r>
            <a:endParaRPr lang="de-CH" dirty="0"/>
          </a:p>
        </p:txBody>
      </p:sp>
      <p:sp>
        <p:nvSpPr>
          <p:cNvPr id="11" name="Rechteck 10">
            <a:extLst>
              <a:ext uri="{FF2B5EF4-FFF2-40B4-BE49-F238E27FC236}">
                <a16:creationId xmlns:a16="http://schemas.microsoft.com/office/drawing/2014/main" id="{ED3A2C41-3B14-4B4E-BEA5-F38CD83BA6F7}"/>
              </a:ext>
            </a:extLst>
          </p:cNvPr>
          <p:cNvSpPr/>
          <p:nvPr/>
        </p:nvSpPr>
        <p:spPr>
          <a:xfrm>
            <a:off x="4133680" y="6266551"/>
            <a:ext cx="1338828" cy="461665"/>
          </a:xfrm>
          <a:prstGeom prst="rect">
            <a:avLst/>
          </a:prstGeom>
        </p:spPr>
        <p:txBody>
          <a:bodyPr wrap="none">
            <a:spAutoFit/>
          </a:bodyPr>
          <a:lstStyle/>
          <a:p>
            <a:r>
              <a:rPr lang="de-CH" sz="2400" dirty="0">
                <a:latin typeface="Calibri" panose="020F0502020204030204" pitchFamily="34" charset="0"/>
                <a:ea typeface="Calibri" panose="020F0502020204030204" pitchFamily="34" charset="0"/>
                <a:cs typeface="Times New Roman" panose="02020603050405020304" pitchFamily="18" charset="0"/>
              </a:rPr>
              <a:t>Kp 4 - 16 </a:t>
            </a:r>
            <a:endParaRPr lang="de-CH" dirty="0"/>
          </a:p>
        </p:txBody>
      </p:sp>
      <p:sp>
        <p:nvSpPr>
          <p:cNvPr id="12" name="Rechteck 11">
            <a:extLst>
              <a:ext uri="{FF2B5EF4-FFF2-40B4-BE49-F238E27FC236}">
                <a16:creationId xmlns:a16="http://schemas.microsoft.com/office/drawing/2014/main" id="{B0208B04-564A-417A-BD48-64AD0772DC7A}"/>
              </a:ext>
            </a:extLst>
          </p:cNvPr>
          <p:cNvSpPr/>
          <p:nvPr/>
        </p:nvSpPr>
        <p:spPr>
          <a:xfrm>
            <a:off x="6607939" y="6266551"/>
            <a:ext cx="1786066" cy="461665"/>
          </a:xfrm>
          <a:prstGeom prst="rect">
            <a:avLst/>
          </a:prstGeom>
        </p:spPr>
        <p:txBody>
          <a:bodyPr wrap="none">
            <a:spAutoFit/>
          </a:bodyPr>
          <a:lstStyle/>
          <a:p>
            <a:r>
              <a:rPr lang="de-CH" sz="2400" dirty="0">
                <a:latin typeface="Calibri" panose="020F0502020204030204" pitchFamily="34" charset="0"/>
                <a:ea typeface="Calibri" panose="020F0502020204030204" pitchFamily="34" charset="0"/>
                <a:cs typeface="Times New Roman" panose="02020603050405020304" pitchFamily="18" charset="0"/>
              </a:rPr>
              <a:t>Kp 17 – 21,8 </a:t>
            </a:r>
            <a:endParaRPr lang="de-CH" dirty="0"/>
          </a:p>
        </p:txBody>
      </p:sp>
      <p:sp>
        <p:nvSpPr>
          <p:cNvPr id="13" name="Rechteck 12">
            <a:extLst>
              <a:ext uri="{FF2B5EF4-FFF2-40B4-BE49-F238E27FC236}">
                <a16:creationId xmlns:a16="http://schemas.microsoft.com/office/drawing/2014/main" id="{34252EBC-7B4A-4471-95A6-11ADC8A03AB7}"/>
              </a:ext>
            </a:extLst>
          </p:cNvPr>
          <p:cNvSpPr/>
          <p:nvPr/>
        </p:nvSpPr>
        <p:spPr>
          <a:xfrm>
            <a:off x="9529436" y="6266550"/>
            <a:ext cx="2018501" cy="461665"/>
          </a:xfrm>
          <a:prstGeom prst="rect">
            <a:avLst/>
          </a:prstGeom>
        </p:spPr>
        <p:txBody>
          <a:bodyPr wrap="none">
            <a:spAutoFit/>
          </a:bodyPr>
          <a:lstStyle/>
          <a:p>
            <a:r>
              <a:rPr lang="de-CH" sz="2400" dirty="0">
                <a:latin typeface="Calibri" panose="020F0502020204030204" pitchFamily="34" charset="0"/>
                <a:ea typeface="Calibri" panose="020F0502020204030204" pitchFamily="34" charset="0"/>
                <a:cs typeface="Times New Roman" panose="02020603050405020304" pitchFamily="18" charset="0"/>
              </a:rPr>
              <a:t>Kp 21,9 – 22,5 </a:t>
            </a:r>
            <a:endParaRPr lang="de-CH" dirty="0"/>
          </a:p>
        </p:txBody>
      </p:sp>
    </p:spTree>
    <p:extLst>
      <p:ext uri="{BB962C8B-B14F-4D97-AF65-F5344CB8AC3E}">
        <p14:creationId xmlns:p14="http://schemas.microsoft.com/office/powerpoint/2010/main" val="186038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7E3084B4-869C-48BF-A04A-453A9648B1FC}"/>
              </a:ext>
            </a:extLst>
          </p:cNvPr>
          <p:cNvSpPr/>
          <p:nvPr/>
        </p:nvSpPr>
        <p:spPr>
          <a:xfrm>
            <a:off x="637099" y="554019"/>
            <a:ext cx="9491639" cy="1384995"/>
          </a:xfrm>
          <a:prstGeom prst="rect">
            <a:avLst/>
          </a:prstGeom>
        </p:spPr>
        <p:txBody>
          <a:bodyPr wrap="squar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"U</a:t>
            </a:r>
            <a:r>
              <a:rPr lang="de-CH" sz="2800" dirty="0">
                <a:ea typeface="Calibri" panose="020F0502020204030204" pitchFamily="34" charset="0"/>
                <a:cs typeface="Times New Roman" panose="02020603050405020304" pitchFamily="18" charset="0"/>
              </a:rPr>
              <a:t>nd sie hatte die Herrlichkeit Gottes. Ihr Lichtglanz war gleich einem sehr kostbaren Edelstein, wie ein kristallheller Jaspisstein;</a:t>
            </a:r>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b="1" dirty="0">
                <a:latin typeface="Calibri" panose="020F0502020204030204" pitchFamily="34" charset="0"/>
                <a:ea typeface="Calibri" panose="020F0502020204030204" pitchFamily="34" charset="0"/>
                <a:cs typeface="Times New Roman" panose="02020603050405020304" pitchFamily="18" charset="0"/>
              </a:rPr>
              <a:t>(21,11)</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Diamantqualität kompakt erklärt - Elegance Schmuck">
            <a:extLst>
              <a:ext uri="{FF2B5EF4-FFF2-40B4-BE49-F238E27FC236}">
                <a16:creationId xmlns:a16="http://schemas.microsoft.com/office/drawing/2014/main" id="{0838A061-0FF8-4AA6-A183-A908DB07F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946" y="3071674"/>
            <a:ext cx="3823446" cy="252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753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1327</Words>
  <Application>Microsoft Office PowerPoint</Application>
  <PresentationFormat>Breitbild</PresentationFormat>
  <Paragraphs>85</Paragraphs>
  <Slides>20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Calibri Light</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lastModifiedBy>Mätthu</cp:lastModifiedBy>
  <cp:revision>14</cp:revision>
  <dcterms:created xsi:type="dcterms:W3CDTF">2022-09-08T15:42:11Z</dcterms:created>
  <dcterms:modified xsi:type="dcterms:W3CDTF">2022-09-17T15:22:57Z</dcterms:modified>
</cp:coreProperties>
</file>