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653" r:id="rId2"/>
    <p:sldId id="840" r:id="rId3"/>
    <p:sldId id="842" r:id="rId4"/>
    <p:sldId id="677" r:id="rId5"/>
    <p:sldId id="679" r:id="rId6"/>
    <p:sldId id="681" r:id="rId7"/>
    <p:sldId id="682" r:id="rId8"/>
    <p:sldId id="684" r:id="rId9"/>
    <p:sldId id="683" r:id="rId10"/>
    <p:sldId id="685" r:id="rId11"/>
    <p:sldId id="687" r:id="rId12"/>
    <p:sldId id="688" r:id="rId13"/>
    <p:sldId id="843" r:id="rId14"/>
    <p:sldId id="678" r:id="rId15"/>
  </p:sldIdLst>
  <p:sldSz cx="12192000" cy="6858000"/>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0415B4"/>
    <a:srgbClr val="3B3838"/>
    <a:srgbClr val="595959"/>
    <a:srgbClr val="CCFFFF"/>
    <a:srgbClr val="F7FEFF"/>
    <a:srgbClr val="A7230D"/>
    <a:srgbClr val="219EAB"/>
    <a:srgbClr val="B486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autoAdjust="0"/>
  </p:normalViewPr>
  <p:slideViewPr>
    <p:cSldViewPr snapToGrid="0">
      <p:cViewPr varScale="1">
        <p:scale>
          <a:sx n="108" d="100"/>
          <a:sy n="108" d="100"/>
        </p:scale>
        <p:origin x="114" y="180"/>
      </p:cViewPr>
      <p:guideLst>
        <p:guide orient="horz" pos="2160"/>
        <p:guide pos="3840"/>
      </p:guideLst>
    </p:cSldViewPr>
  </p:slideViewPr>
  <p:outlineViewPr>
    <p:cViewPr>
      <p:scale>
        <a:sx n="33" d="100"/>
        <a:sy n="33" d="100"/>
      </p:scale>
      <p:origin x="0" y="2898"/>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09.09.2022</a:t>
            </a:fld>
            <a:endParaRPr lang="de-CH" dirty="0"/>
          </a:p>
        </p:txBody>
      </p:sp>
      <p:sp>
        <p:nvSpPr>
          <p:cNvPr id="5" name="Fußzeilenplatzhalter 4">
            <a:extLst>
              <a:ext uri="{FF2B5EF4-FFF2-40B4-BE49-F238E27FC236}">
                <a16:creationId xmlns:a16="http://schemas.microsoft.com/office/drawing/2014/main" id="{2E05BB20-5DCD-4760-9D5E-988C0503BB5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01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09.09.2022</a:t>
            </a:fld>
            <a:endParaRPr lang="de-CH" dirty="0"/>
          </a:p>
        </p:txBody>
      </p:sp>
      <p:sp>
        <p:nvSpPr>
          <p:cNvPr id="5" name="Fußzeilenplatzhalter 4">
            <a:extLst>
              <a:ext uri="{FF2B5EF4-FFF2-40B4-BE49-F238E27FC236}">
                <a16:creationId xmlns:a16="http://schemas.microsoft.com/office/drawing/2014/main" id="{F6542659-DAC6-4426-B04C-9806088DA22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7336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09.09.2022</a:t>
            </a:fld>
            <a:endParaRPr lang="de-CH" dirty="0"/>
          </a:p>
        </p:txBody>
      </p:sp>
      <p:sp>
        <p:nvSpPr>
          <p:cNvPr id="5" name="Fußzeilenplatzhalter 4">
            <a:extLst>
              <a:ext uri="{FF2B5EF4-FFF2-40B4-BE49-F238E27FC236}">
                <a16:creationId xmlns:a16="http://schemas.microsoft.com/office/drawing/2014/main" id="{48B2E89A-CF8F-4D6D-AF35-EB171072BA42}"/>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36950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09.09.2022</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dirty="0"/>
          </a:p>
        </p:txBody>
      </p:sp>
    </p:spTree>
    <p:extLst>
      <p:ext uri="{BB962C8B-B14F-4D97-AF65-F5344CB8AC3E}">
        <p14:creationId xmlns:p14="http://schemas.microsoft.com/office/powerpoint/2010/main" val="20973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09.09.2022</a:t>
            </a:fld>
            <a:endParaRPr lang="de-CH" dirty="0"/>
          </a:p>
        </p:txBody>
      </p:sp>
      <p:sp>
        <p:nvSpPr>
          <p:cNvPr id="5" name="Fußzeilenplatzhalter 4">
            <a:extLst>
              <a:ext uri="{FF2B5EF4-FFF2-40B4-BE49-F238E27FC236}">
                <a16:creationId xmlns:a16="http://schemas.microsoft.com/office/drawing/2014/main" id="{95C59EC5-C91E-46FC-8100-8D0AB9B55B1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1712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09.09.2022</a:t>
            </a:fld>
            <a:endParaRPr lang="de-CH" dirty="0"/>
          </a:p>
        </p:txBody>
      </p:sp>
      <p:sp>
        <p:nvSpPr>
          <p:cNvPr id="5" name="Fußzeilenplatzhalter 4">
            <a:extLst>
              <a:ext uri="{FF2B5EF4-FFF2-40B4-BE49-F238E27FC236}">
                <a16:creationId xmlns:a16="http://schemas.microsoft.com/office/drawing/2014/main" id="{B1C82FC5-7446-4D67-9B17-F0C553B5CB7A}"/>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300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09.09.2022</a:t>
            </a:fld>
            <a:endParaRPr lang="de-CH" dirty="0"/>
          </a:p>
        </p:txBody>
      </p:sp>
      <p:sp>
        <p:nvSpPr>
          <p:cNvPr id="6" name="Fußzeilenplatzhalter 5">
            <a:extLst>
              <a:ext uri="{FF2B5EF4-FFF2-40B4-BE49-F238E27FC236}">
                <a16:creationId xmlns:a16="http://schemas.microsoft.com/office/drawing/2014/main" id="{8811F98A-9D23-49CA-956E-38001D1AF024}"/>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4216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09.09.2022</a:t>
            </a:fld>
            <a:endParaRPr lang="de-CH" dirty="0"/>
          </a:p>
        </p:txBody>
      </p:sp>
      <p:sp>
        <p:nvSpPr>
          <p:cNvPr id="8" name="Fußzeilenplatzhalter 7">
            <a:extLst>
              <a:ext uri="{FF2B5EF4-FFF2-40B4-BE49-F238E27FC236}">
                <a16:creationId xmlns:a16="http://schemas.microsoft.com/office/drawing/2014/main" id="{320B9363-56C1-41C6-9A23-DEA4A69272D3}"/>
              </a:ext>
            </a:extLst>
          </p:cNvPr>
          <p:cNvSpPr>
            <a:spLocks noGrp="1"/>
          </p:cNvSpPr>
          <p:nvPr>
            <p:ph type="ftr" sz="quarter" idx="11"/>
          </p:nvPr>
        </p:nvSpPr>
        <p:spPr/>
        <p:txBody>
          <a:bodyPr/>
          <a:lstStyle/>
          <a:p>
            <a:endParaRPr lang="de-CH" dirty="0"/>
          </a:p>
        </p:txBody>
      </p:sp>
      <p:sp>
        <p:nvSpPr>
          <p:cNvPr id="9" name="Foliennummernplatzhalter 8">
            <a:extLst>
              <a:ext uri="{FF2B5EF4-FFF2-40B4-BE49-F238E27FC236}">
                <a16:creationId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8602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09.09.2022</a:t>
            </a:fld>
            <a:endParaRPr lang="de-CH" dirty="0"/>
          </a:p>
        </p:txBody>
      </p:sp>
      <p:sp>
        <p:nvSpPr>
          <p:cNvPr id="4" name="Fußzeilenplatzhalter 3">
            <a:extLst>
              <a:ext uri="{FF2B5EF4-FFF2-40B4-BE49-F238E27FC236}">
                <a16:creationId xmlns:a16="http://schemas.microsoft.com/office/drawing/2014/main" id="{6F19CFC8-DB1C-4D03-9B72-4747664E3732}"/>
              </a:ext>
            </a:extLst>
          </p:cNvPr>
          <p:cNvSpPr>
            <a:spLocks noGrp="1"/>
          </p:cNvSpPr>
          <p:nvPr>
            <p:ph type="ftr" sz="quarter" idx="11"/>
          </p:nvPr>
        </p:nvSpPr>
        <p:spPr/>
        <p:txBody>
          <a:bodyPr/>
          <a:lstStyle/>
          <a:p>
            <a:endParaRPr lang="de-CH" dirty="0"/>
          </a:p>
        </p:txBody>
      </p:sp>
      <p:sp>
        <p:nvSpPr>
          <p:cNvPr id="5" name="Foliennummernplatzhalter 4">
            <a:extLst>
              <a:ext uri="{FF2B5EF4-FFF2-40B4-BE49-F238E27FC236}">
                <a16:creationId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7142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09.09.2022</a:t>
            </a:fld>
            <a:endParaRPr lang="de-CH" dirty="0"/>
          </a:p>
        </p:txBody>
      </p:sp>
      <p:sp>
        <p:nvSpPr>
          <p:cNvPr id="3" name="Fußzeilenplatzhalter 2">
            <a:extLst>
              <a:ext uri="{FF2B5EF4-FFF2-40B4-BE49-F238E27FC236}">
                <a16:creationId xmlns:a16="http://schemas.microsoft.com/office/drawing/2014/main" id="{8F9EE877-C1C5-4795-8461-AD707E5B4C61}"/>
              </a:ext>
            </a:extLst>
          </p:cNvPr>
          <p:cNvSpPr>
            <a:spLocks noGrp="1"/>
          </p:cNvSpPr>
          <p:nvPr>
            <p:ph type="ftr" sz="quarter" idx="11"/>
          </p:nvPr>
        </p:nvSpPr>
        <p:spPr/>
        <p:txBody>
          <a:bodyPr/>
          <a:lstStyle/>
          <a:p>
            <a:endParaRPr lang="de-CH" dirty="0"/>
          </a:p>
        </p:txBody>
      </p:sp>
      <p:sp>
        <p:nvSpPr>
          <p:cNvPr id="4" name="Foliennummernplatzhalter 3">
            <a:extLst>
              <a:ext uri="{FF2B5EF4-FFF2-40B4-BE49-F238E27FC236}">
                <a16:creationId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654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09.09.2022</a:t>
            </a:fld>
            <a:endParaRPr lang="de-CH" dirty="0"/>
          </a:p>
        </p:txBody>
      </p:sp>
      <p:sp>
        <p:nvSpPr>
          <p:cNvPr id="6" name="Fußzeilenplatzhalter 5">
            <a:extLst>
              <a:ext uri="{FF2B5EF4-FFF2-40B4-BE49-F238E27FC236}">
                <a16:creationId xmlns:a16="http://schemas.microsoft.com/office/drawing/2014/main" id="{BDDF0475-7058-4858-B2E6-5AD06A6440B6}"/>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01069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dirty="0"/>
          </a:p>
        </p:txBody>
      </p:sp>
      <p:sp>
        <p:nvSpPr>
          <p:cNvPr id="4" name="Textplatzhalter 3">
            <a:extLst>
              <a:ext uri="{FF2B5EF4-FFF2-40B4-BE49-F238E27FC236}">
                <a16:creationId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09.09.2022</a:t>
            </a:fld>
            <a:endParaRPr lang="de-CH" dirty="0"/>
          </a:p>
        </p:txBody>
      </p:sp>
      <p:sp>
        <p:nvSpPr>
          <p:cNvPr id="6" name="Fußzeilenplatzhalter 5">
            <a:extLst>
              <a:ext uri="{FF2B5EF4-FFF2-40B4-BE49-F238E27FC236}">
                <a16:creationId xmlns:a16="http://schemas.microsoft.com/office/drawing/2014/main" id="{114A8470-CCF7-4C1E-A4D7-DC0ACDDFBFBF}"/>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19136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09.09.2022</a:t>
            </a:fld>
            <a:endParaRPr lang="de-CH" dirty="0"/>
          </a:p>
        </p:txBody>
      </p:sp>
      <p:sp>
        <p:nvSpPr>
          <p:cNvPr id="5" name="Fußzeilenplatzhalter 4">
            <a:extLst>
              <a:ext uri="{FF2B5EF4-FFF2-40B4-BE49-F238E27FC236}">
                <a16:creationId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dirty="0"/>
          </a:p>
        </p:txBody>
      </p:sp>
      <p:sp>
        <p:nvSpPr>
          <p:cNvPr id="6" name="Foliennummernplatzhalter 5">
            <a:extLst>
              <a:ext uri="{FF2B5EF4-FFF2-40B4-BE49-F238E27FC236}">
                <a16:creationId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dirty="0"/>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2.xml"/><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2549005" y="4855618"/>
            <a:ext cx="7093993" cy="938719"/>
          </a:xfrm>
          <a:prstGeom prst="rect">
            <a:avLst/>
          </a:prstGeom>
          <a:noFill/>
        </p:spPr>
        <p:txBody>
          <a:bodyPr wrap="none" rtlCol="0">
            <a:spAutoFit/>
          </a:bodyPr>
          <a:lstStyle/>
          <a:p>
            <a:pPr algn="ctr"/>
            <a:r>
              <a:rPr lang="de-CH" sz="5500" b="1" dirty="0"/>
              <a:t>Offb Teil 25 | Kp. 21,1-8</a:t>
            </a:r>
          </a:p>
        </p:txBody>
      </p:sp>
    </p:spTree>
    <p:extLst>
      <p:ext uri="{BB962C8B-B14F-4D97-AF65-F5344CB8AC3E}">
        <p14:creationId xmlns:p14="http://schemas.microsoft.com/office/powerpoint/2010/main" val="1400719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CEE92F1-D5B4-471B-B7AB-610D25E9C44E}"/>
              </a:ext>
            </a:extLst>
          </p:cNvPr>
          <p:cNvSpPr/>
          <p:nvPr/>
        </p:nvSpPr>
        <p:spPr>
          <a:xfrm>
            <a:off x="727353" y="848968"/>
            <a:ext cx="9523994" cy="2246769"/>
          </a:xfrm>
          <a:prstGeom prst="rect">
            <a:avLst/>
          </a:prstGeom>
        </p:spPr>
        <p:txBody>
          <a:bodyPr wrap="square">
            <a:spAutoFit/>
          </a:bodyPr>
          <a:lstStyle/>
          <a:p>
            <a:r>
              <a:rPr lang="de-CH" sz="2800" dirty="0"/>
              <a:t>"Und der, welcher auf dem Thron saß, sprach: Siehe, ich mache alles neu. Und er spricht: Schreibe! Denn diese Worte sind gewiss und wahrhaftig.</a:t>
            </a:r>
          </a:p>
          <a:p>
            <a:r>
              <a:rPr lang="de-CH" sz="2800" dirty="0"/>
              <a:t>6 Und er sprach zu mir: Es ist geschehen. Ich bin das Alpha und das Omega, der Anfang und das Ende." </a:t>
            </a:r>
            <a:r>
              <a:rPr lang="de-CH" sz="2800" b="1" dirty="0"/>
              <a:t>(21,5-6a)</a:t>
            </a:r>
            <a:endParaRPr lang="de-CH" sz="2800" dirty="0"/>
          </a:p>
        </p:txBody>
      </p:sp>
      <p:cxnSp>
        <p:nvCxnSpPr>
          <p:cNvPr id="3" name="Gerader Verbinder 2">
            <a:extLst>
              <a:ext uri="{FF2B5EF4-FFF2-40B4-BE49-F238E27FC236}">
                <a16:creationId xmlns:a16="http://schemas.microsoft.com/office/drawing/2014/main" id="{8BC73FE6-9A5B-4C49-9647-8E3D3176955D}"/>
              </a:ext>
            </a:extLst>
          </p:cNvPr>
          <p:cNvCxnSpPr>
            <a:cxnSpLocks/>
          </p:cNvCxnSpPr>
          <p:nvPr/>
        </p:nvCxnSpPr>
        <p:spPr>
          <a:xfrm>
            <a:off x="0" y="5188922"/>
            <a:ext cx="121920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feld 3">
            <a:extLst>
              <a:ext uri="{FF2B5EF4-FFF2-40B4-BE49-F238E27FC236}">
                <a16:creationId xmlns:a16="http://schemas.microsoft.com/office/drawing/2014/main" id="{66317136-A0D0-4F24-B69B-582B66EB671B}"/>
              </a:ext>
            </a:extLst>
          </p:cNvPr>
          <p:cNvSpPr txBox="1"/>
          <p:nvPr/>
        </p:nvSpPr>
        <p:spPr>
          <a:xfrm>
            <a:off x="9695805" y="4429888"/>
            <a:ext cx="2020681" cy="461665"/>
          </a:xfrm>
          <a:prstGeom prst="rect">
            <a:avLst/>
          </a:prstGeom>
          <a:solidFill>
            <a:srgbClr val="FFFF00"/>
          </a:solidFill>
          <a:ln w="28575">
            <a:solidFill>
              <a:schemeClr val="tx1"/>
            </a:solidFill>
          </a:ln>
        </p:spPr>
        <p:txBody>
          <a:bodyPr wrap="none" rtlCol="0">
            <a:spAutoFit/>
          </a:bodyPr>
          <a:lstStyle/>
          <a:p>
            <a:pPr algn="ctr"/>
            <a:r>
              <a:rPr lang="de-CH" sz="2400" dirty="0"/>
              <a:t>Neue Ordnung</a:t>
            </a:r>
          </a:p>
        </p:txBody>
      </p:sp>
      <p:sp>
        <p:nvSpPr>
          <p:cNvPr id="5" name="Textfeld 4">
            <a:extLst>
              <a:ext uri="{FF2B5EF4-FFF2-40B4-BE49-F238E27FC236}">
                <a16:creationId xmlns:a16="http://schemas.microsoft.com/office/drawing/2014/main" id="{9A87A108-9E7A-4F91-914B-323403D9BB08}"/>
              </a:ext>
            </a:extLst>
          </p:cNvPr>
          <p:cNvSpPr txBox="1"/>
          <p:nvPr/>
        </p:nvSpPr>
        <p:spPr>
          <a:xfrm>
            <a:off x="9709205" y="3839831"/>
            <a:ext cx="2007281" cy="461665"/>
          </a:xfrm>
          <a:prstGeom prst="rect">
            <a:avLst/>
          </a:prstGeom>
          <a:solidFill>
            <a:srgbClr val="FFFF00"/>
          </a:solidFill>
          <a:ln w="28575">
            <a:noFill/>
          </a:ln>
        </p:spPr>
        <p:txBody>
          <a:bodyPr wrap="none" rtlCol="0">
            <a:spAutoFit/>
          </a:bodyPr>
          <a:lstStyle/>
          <a:p>
            <a:pPr algn="r"/>
            <a:r>
              <a:rPr lang="de-CH" sz="2400" dirty="0"/>
              <a:t>Neuer Himmel</a:t>
            </a:r>
          </a:p>
        </p:txBody>
      </p:sp>
      <p:sp>
        <p:nvSpPr>
          <p:cNvPr id="6" name="Textfeld 5">
            <a:extLst>
              <a:ext uri="{FF2B5EF4-FFF2-40B4-BE49-F238E27FC236}">
                <a16:creationId xmlns:a16="http://schemas.microsoft.com/office/drawing/2014/main" id="{FA55AC86-F709-48E4-BAF3-29BFD0C2EA8E}"/>
              </a:ext>
            </a:extLst>
          </p:cNvPr>
          <p:cNvSpPr txBox="1"/>
          <p:nvPr/>
        </p:nvSpPr>
        <p:spPr>
          <a:xfrm>
            <a:off x="10224796" y="3313970"/>
            <a:ext cx="1491690" cy="461665"/>
          </a:xfrm>
          <a:prstGeom prst="rect">
            <a:avLst/>
          </a:prstGeom>
          <a:solidFill>
            <a:srgbClr val="FFFF00"/>
          </a:solidFill>
          <a:ln w="28575">
            <a:noFill/>
          </a:ln>
        </p:spPr>
        <p:txBody>
          <a:bodyPr wrap="none" rtlCol="0">
            <a:spAutoFit/>
          </a:bodyPr>
          <a:lstStyle/>
          <a:p>
            <a:pPr algn="r"/>
            <a:r>
              <a:rPr lang="de-CH" sz="2400" dirty="0"/>
              <a:t>Neue Erde</a:t>
            </a:r>
          </a:p>
        </p:txBody>
      </p:sp>
      <p:sp>
        <p:nvSpPr>
          <p:cNvPr id="7" name="Rechteck 6">
            <a:extLst>
              <a:ext uri="{FF2B5EF4-FFF2-40B4-BE49-F238E27FC236}">
                <a16:creationId xmlns:a16="http://schemas.microsoft.com/office/drawing/2014/main" id="{2EA4D2AC-24BB-4BA8-9E49-6420F1F25E45}"/>
              </a:ext>
            </a:extLst>
          </p:cNvPr>
          <p:cNvSpPr/>
          <p:nvPr/>
        </p:nvSpPr>
        <p:spPr>
          <a:xfrm>
            <a:off x="1712591" y="4232593"/>
            <a:ext cx="3879908" cy="830997"/>
          </a:xfrm>
          <a:prstGeom prst="rect">
            <a:avLst/>
          </a:prstGeom>
        </p:spPr>
        <p:txBody>
          <a:bodyPr wrap="none">
            <a:spAutoFit/>
          </a:bodyPr>
          <a:lstStyle/>
          <a:p>
            <a:r>
              <a:rPr lang="de-DE" sz="2400" dirty="0"/>
              <a:t>75 Tage Überganszeit und das</a:t>
            </a:r>
            <a:endParaRPr lang="de-CH" sz="2400" dirty="0"/>
          </a:p>
          <a:p>
            <a:r>
              <a:rPr lang="de-CH" sz="2400" dirty="0"/>
              <a:t>1000-jähriges </a:t>
            </a:r>
            <a:r>
              <a:rPr lang="de-DE" sz="2400" dirty="0"/>
              <a:t>F</a:t>
            </a:r>
            <a:r>
              <a:rPr lang="de-CH" sz="2400" dirty="0" err="1"/>
              <a:t>riedensreich</a:t>
            </a:r>
            <a:endParaRPr lang="de-CH" sz="2000" dirty="0"/>
          </a:p>
        </p:txBody>
      </p:sp>
      <p:sp>
        <p:nvSpPr>
          <p:cNvPr id="10" name="Rechteck 9">
            <a:extLst>
              <a:ext uri="{FF2B5EF4-FFF2-40B4-BE49-F238E27FC236}">
                <a16:creationId xmlns:a16="http://schemas.microsoft.com/office/drawing/2014/main" id="{4C275D29-9AD7-4395-9D41-9CF0B1DCCF13}"/>
              </a:ext>
            </a:extLst>
          </p:cNvPr>
          <p:cNvSpPr/>
          <p:nvPr/>
        </p:nvSpPr>
        <p:spPr>
          <a:xfrm>
            <a:off x="2909869" y="6127160"/>
            <a:ext cx="1552028" cy="461665"/>
          </a:xfrm>
          <a:prstGeom prst="rect">
            <a:avLst/>
          </a:prstGeom>
        </p:spPr>
        <p:txBody>
          <a:bodyPr wrap="none">
            <a:spAutoFit/>
          </a:bodyPr>
          <a:lstStyle/>
          <a:p>
            <a:r>
              <a:rPr lang="de-CH" sz="2400" dirty="0"/>
              <a:t>(21,9-22,5)</a:t>
            </a:r>
          </a:p>
        </p:txBody>
      </p:sp>
      <p:cxnSp>
        <p:nvCxnSpPr>
          <p:cNvPr id="11" name="Gerader Verbinder 10">
            <a:extLst>
              <a:ext uri="{FF2B5EF4-FFF2-40B4-BE49-F238E27FC236}">
                <a16:creationId xmlns:a16="http://schemas.microsoft.com/office/drawing/2014/main" id="{250DDF83-5AA6-4B5A-A3AC-F370ECC0FBA1}"/>
              </a:ext>
            </a:extLst>
          </p:cNvPr>
          <p:cNvCxnSpPr>
            <a:cxnSpLocks/>
          </p:cNvCxnSpPr>
          <p:nvPr/>
        </p:nvCxnSpPr>
        <p:spPr>
          <a:xfrm>
            <a:off x="6013271" y="4950401"/>
            <a:ext cx="0" cy="916655"/>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hteck 12">
            <a:extLst>
              <a:ext uri="{FF2B5EF4-FFF2-40B4-BE49-F238E27FC236}">
                <a16:creationId xmlns:a16="http://schemas.microsoft.com/office/drawing/2014/main" id="{6D5E0F6D-B919-45A2-BF07-B1890E989782}"/>
              </a:ext>
            </a:extLst>
          </p:cNvPr>
          <p:cNvSpPr/>
          <p:nvPr/>
        </p:nvSpPr>
        <p:spPr>
          <a:xfrm>
            <a:off x="10251347" y="5547367"/>
            <a:ext cx="978153" cy="461665"/>
          </a:xfrm>
          <a:prstGeom prst="rect">
            <a:avLst/>
          </a:prstGeom>
        </p:spPr>
        <p:txBody>
          <a:bodyPr wrap="none">
            <a:spAutoFit/>
          </a:bodyPr>
          <a:lstStyle/>
          <a:p>
            <a:r>
              <a:rPr lang="de-CH" sz="2400" dirty="0"/>
              <a:t>21,1-8</a:t>
            </a:r>
          </a:p>
        </p:txBody>
      </p:sp>
      <p:sp>
        <p:nvSpPr>
          <p:cNvPr id="17" name="Rechteck 16">
            <a:extLst>
              <a:ext uri="{FF2B5EF4-FFF2-40B4-BE49-F238E27FC236}">
                <a16:creationId xmlns:a16="http://schemas.microsoft.com/office/drawing/2014/main" id="{482B58D1-0D91-4F0D-86E5-48006DDDD331}"/>
              </a:ext>
            </a:extLst>
          </p:cNvPr>
          <p:cNvSpPr/>
          <p:nvPr/>
        </p:nvSpPr>
        <p:spPr>
          <a:xfrm>
            <a:off x="7053045" y="5500994"/>
            <a:ext cx="1289135" cy="461665"/>
          </a:xfrm>
          <a:prstGeom prst="rect">
            <a:avLst/>
          </a:prstGeom>
        </p:spPr>
        <p:txBody>
          <a:bodyPr wrap="none">
            <a:spAutoFit/>
          </a:bodyPr>
          <a:lstStyle/>
          <a:p>
            <a:r>
              <a:rPr lang="de-CH" sz="2400" dirty="0"/>
              <a:t>20,11-15</a:t>
            </a:r>
          </a:p>
        </p:txBody>
      </p:sp>
      <p:pic>
        <p:nvPicPr>
          <p:cNvPr id="18" name="Grafik 17">
            <a:extLst>
              <a:ext uri="{FF2B5EF4-FFF2-40B4-BE49-F238E27FC236}">
                <a16:creationId xmlns:a16="http://schemas.microsoft.com/office/drawing/2014/main" id="{FD0CB814-7839-4939-A0FE-A4D2148FAD52}"/>
              </a:ext>
            </a:extLst>
          </p:cNvPr>
          <p:cNvPicPr>
            <a:picLocks noChangeAspect="1"/>
          </p:cNvPicPr>
          <p:nvPr/>
        </p:nvPicPr>
        <p:blipFill>
          <a:blip r:embed="rId2"/>
          <a:stretch>
            <a:fillRect/>
          </a:stretch>
        </p:blipFill>
        <p:spPr>
          <a:xfrm>
            <a:off x="275281" y="3756623"/>
            <a:ext cx="724627" cy="1343514"/>
          </a:xfrm>
          <a:prstGeom prst="rect">
            <a:avLst/>
          </a:prstGeom>
        </p:spPr>
      </p:pic>
      <p:pic>
        <p:nvPicPr>
          <p:cNvPr id="1028" name="Picture 4" descr="Christliche Erweckung und Endzeit Prophetie: Der grosse, weisse Thron">
            <a:extLst>
              <a:ext uri="{FF2B5EF4-FFF2-40B4-BE49-F238E27FC236}">
                <a16:creationId xmlns:a16="http://schemas.microsoft.com/office/drawing/2014/main" id="{6B7AB981-FA16-484D-B67C-6E10E8D620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6425" y="3260238"/>
            <a:ext cx="2705100" cy="1685925"/>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1" name="Rechteck 20">
            <a:extLst>
              <a:ext uri="{FF2B5EF4-FFF2-40B4-BE49-F238E27FC236}">
                <a16:creationId xmlns:a16="http://schemas.microsoft.com/office/drawing/2014/main" id="{C96CDB5B-97FB-4409-A68B-5B2318EA9649}"/>
              </a:ext>
            </a:extLst>
          </p:cNvPr>
          <p:cNvSpPr/>
          <p:nvPr/>
        </p:nvSpPr>
        <p:spPr>
          <a:xfrm>
            <a:off x="66964" y="5498708"/>
            <a:ext cx="1289135" cy="461665"/>
          </a:xfrm>
          <a:prstGeom prst="rect">
            <a:avLst/>
          </a:prstGeom>
        </p:spPr>
        <p:txBody>
          <a:bodyPr wrap="none">
            <a:spAutoFit/>
          </a:bodyPr>
          <a:lstStyle/>
          <a:p>
            <a:r>
              <a:rPr lang="de-CH" sz="2400" dirty="0"/>
              <a:t>19,11-21</a:t>
            </a:r>
          </a:p>
        </p:txBody>
      </p:sp>
      <p:sp>
        <p:nvSpPr>
          <p:cNvPr id="22" name="Rechteck 21">
            <a:extLst>
              <a:ext uri="{FF2B5EF4-FFF2-40B4-BE49-F238E27FC236}">
                <a16:creationId xmlns:a16="http://schemas.microsoft.com/office/drawing/2014/main" id="{7C617EDF-0D2B-44AB-AF42-63B209D693ED}"/>
              </a:ext>
            </a:extLst>
          </p:cNvPr>
          <p:cNvSpPr/>
          <p:nvPr/>
        </p:nvSpPr>
        <p:spPr>
          <a:xfrm>
            <a:off x="3078837" y="5542216"/>
            <a:ext cx="1133644" cy="461665"/>
          </a:xfrm>
          <a:prstGeom prst="rect">
            <a:avLst/>
          </a:prstGeom>
        </p:spPr>
        <p:txBody>
          <a:bodyPr wrap="none">
            <a:spAutoFit/>
          </a:bodyPr>
          <a:lstStyle/>
          <a:p>
            <a:r>
              <a:rPr lang="de-CH" sz="2400" dirty="0"/>
              <a:t>20,1-10</a:t>
            </a:r>
          </a:p>
        </p:txBody>
      </p:sp>
      <p:cxnSp>
        <p:nvCxnSpPr>
          <p:cNvPr id="23" name="Gerader Verbinder 22">
            <a:extLst>
              <a:ext uri="{FF2B5EF4-FFF2-40B4-BE49-F238E27FC236}">
                <a16:creationId xmlns:a16="http://schemas.microsoft.com/office/drawing/2014/main" id="{709EF06C-4FDD-4BA0-80BC-76F58413B71B}"/>
              </a:ext>
            </a:extLst>
          </p:cNvPr>
          <p:cNvCxnSpPr>
            <a:cxnSpLocks/>
          </p:cNvCxnSpPr>
          <p:nvPr/>
        </p:nvCxnSpPr>
        <p:spPr>
          <a:xfrm>
            <a:off x="1349726" y="4929314"/>
            <a:ext cx="0" cy="916655"/>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 Verbindung mit Pfeil 19">
            <a:extLst>
              <a:ext uri="{FF2B5EF4-FFF2-40B4-BE49-F238E27FC236}">
                <a16:creationId xmlns:a16="http://schemas.microsoft.com/office/drawing/2014/main" id="{9B3E5C16-F1A9-4273-B533-88A3C4B24E81}"/>
              </a:ext>
            </a:extLst>
          </p:cNvPr>
          <p:cNvCxnSpPr/>
          <p:nvPr/>
        </p:nvCxnSpPr>
        <p:spPr>
          <a:xfrm flipH="1">
            <a:off x="5345724" y="6357992"/>
            <a:ext cx="3121269"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683988B4-86F5-499D-B918-FD05F443357F}"/>
              </a:ext>
            </a:extLst>
          </p:cNvPr>
          <p:cNvCxnSpPr>
            <a:cxnSpLocks/>
          </p:cNvCxnSpPr>
          <p:nvPr/>
        </p:nvCxnSpPr>
        <p:spPr>
          <a:xfrm>
            <a:off x="1565030" y="5726675"/>
            <a:ext cx="1311583"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834F231D-FD8A-4CBD-BC61-1C53B29C699B}"/>
              </a:ext>
            </a:extLst>
          </p:cNvPr>
          <p:cNvCxnSpPr>
            <a:cxnSpLocks/>
          </p:cNvCxnSpPr>
          <p:nvPr/>
        </p:nvCxnSpPr>
        <p:spPr>
          <a:xfrm>
            <a:off x="4441874" y="5773048"/>
            <a:ext cx="2505665" cy="51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r Verbinder 30">
            <a:extLst>
              <a:ext uri="{FF2B5EF4-FFF2-40B4-BE49-F238E27FC236}">
                <a16:creationId xmlns:a16="http://schemas.microsoft.com/office/drawing/2014/main" id="{802CBBB2-CFB8-4994-A4EC-07D2E4376498}"/>
              </a:ext>
            </a:extLst>
          </p:cNvPr>
          <p:cNvCxnSpPr>
            <a:cxnSpLocks/>
          </p:cNvCxnSpPr>
          <p:nvPr/>
        </p:nvCxnSpPr>
        <p:spPr>
          <a:xfrm flipV="1">
            <a:off x="8466993" y="5773048"/>
            <a:ext cx="1757803" cy="995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6379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nodeType="click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1500" fill="hold"/>
                                        <p:tgtEl>
                                          <p:spTgt spid="20"/>
                                        </p:tgtEl>
                                        <p:attrNameLst>
                                          <p:attrName>ppt_x</p:attrName>
                                        </p:attrNameLst>
                                      </p:cBhvr>
                                      <p:tavLst>
                                        <p:tav tm="0">
                                          <p:val>
                                            <p:strVal val="1+#ppt_w/2"/>
                                          </p:val>
                                        </p:tav>
                                        <p:tav tm="100000">
                                          <p:val>
                                            <p:strVal val="#ppt_x"/>
                                          </p:val>
                                        </p:tav>
                                      </p:tavLst>
                                    </p:anim>
                                    <p:anim calcmode="lin" valueType="num">
                                      <p:cBhvr additive="base">
                                        <p:cTn id="42" dur="1500" fill="hold"/>
                                        <p:tgtEl>
                                          <p:spTgt spid="20"/>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additive="base">
                                        <p:cTn id="45" dur="1500" fill="hold"/>
                                        <p:tgtEl>
                                          <p:spTgt spid="10"/>
                                        </p:tgtEl>
                                        <p:attrNameLst>
                                          <p:attrName>ppt_x</p:attrName>
                                        </p:attrNameLst>
                                      </p:cBhvr>
                                      <p:tavLst>
                                        <p:tav tm="0">
                                          <p:val>
                                            <p:strVal val="1+#ppt_w/2"/>
                                          </p:val>
                                        </p:tav>
                                        <p:tav tm="100000">
                                          <p:val>
                                            <p:strVal val="#ppt_x"/>
                                          </p:val>
                                        </p:tav>
                                      </p:tavLst>
                                    </p:anim>
                                    <p:anim calcmode="lin" valueType="num">
                                      <p:cBhvr additive="base">
                                        <p:cTn id="46" dur="1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10" grpId="0"/>
      <p:bldP spid="13" grpId="0"/>
      <p:bldP spid="17" grpId="0"/>
      <p:bldP spid="21" grpId="0"/>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0493E7F1-69E6-41ED-BA90-235AAB4285BF}"/>
              </a:ext>
            </a:extLst>
          </p:cNvPr>
          <p:cNvSpPr/>
          <p:nvPr/>
        </p:nvSpPr>
        <p:spPr>
          <a:xfrm>
            <a:off x="727353" y="1976364"/>
            <a:ext cx="8852875" cy="1815882"/>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"Ich will dem Dürstenden aus der Quelle des Wassers des Lebens geben umsonst. </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7 Wer überwindet, wird dies erben, und ich werde ihm Gott sein, und er wird mir Sohn sein." </a:t>
            </a:r>
            <a:r>
              <a:rPr lang="de-CH" sz="2800" b="1" dirty="0">
                <a:latin typeface="Calibri" panose="020F0502020204030204" pitchFamily="34" charset="0"/>
                <a:ea typeface="Calibri" panose="020F0502020204030204" pitchFamily="34" charset="0"/>
                <a:cs typeface="Times New Roman" panose="02020603050405020304" pitchFamily="18" charset="0"/>
              </a:rPr>
              <a:t>(21,6b-7)</a:t>
            </a:r>
            <a:endParaRPr lang="de-CH"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hteck 3">
            <a:extLst>
              <a:ext uri="{FF2B5EF4-FFF2-40B4-BE49-F238E27FC236}">
                <a16:creationId xmlns:a16="http://schemas.microsoft.com/office/drawing/2014/main" id="{34E476CB-0D42-47B2-8E76-080A63F00151}"/>
              </a:ext>
            </a:extLst>
          </p:cNvPr>
          <p:cNvSpPr/>
          <p:nvPr/>
        </p:nvSpPr>
        <p:spPr>
          <a:xfrm>
            <a:off x="727353" y="1271695"/>
            <a:ext cx="9951892" cy="523220"/>
          </a:xfrm>
          <a:prstGeom prst="rect">
            <a:avLst/>
          </a:prstGeom>
        </p:spPr>
        <p:txBody>
          <a:bodyPr wrap="none">
            <a:spAutoFit/>
          </a:bodyPr>
          <a:lstStyle/>
          <a:p>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Zwei entscheidende Bedingungen für wunderbare Verheissungen </a:t>
            </a:r>
            <a:endParaRPr lang="de-CH" sz="2800" dirty="0"/>
          </a:p>
        </p:txBody>
      </p:sp>
      <p:pic>
        <p:nvPicPr>
          <p:cNvPr id="4098" name="Picture 2" descr="Lebensraum Quelle - LfU Bayern">
            <a:extLst>
              <a:ext uri="{FF2B5EF4-FFF2-40B4-BE49-F238E27FC236}">
                <a16:creationId xmlns:a16="http://schemas.microsoft.com/office/drawing/2014/main" id="{00227EE9-0720-4DF4-B034-B30C091156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587" y="3900690"/>
            <a:ext cx="3502458" cy="2623463"/>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4102" name="Picture 6" descr="Hürden überwinden und Neues entdecken - Nachrichten aus Marktoberdorf -  Allgäuer Zeitung">
            <a:extLst>
              <a:ext uri="{FF2B5EF4-FFF2-40B4-BE49-F238E27FC236}">
                <a16:creationId xmlns:a16="http://schemas.microsoft.com/office/drawing/2014/main" id="{757D44E6-10F3-49C0-8DAE-8B6394D667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2849" y="3973695"/>
            <a:ext cx="4069270" cy="255045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Rechteck 5">
            <a:extLst>
              <a:ext uri="{FF2B5EF4-FFF2-40B4-BE49-F238E27FC236}">
                <a16:creationId xmlns:a16="http://schemas.microsoft.com/office/drawing/2014/main" id="{848EF1AF-A7E6-48AC-A870-1DDD55CBA55D}"/>
              </a:ext>
            </a:extLst>
          </p:cNvPr>
          <p:cNvSpPr/>
          <p:nvPr/>
        </p:nvSpPr>
        <p:spPr>
          <a:xfrm>
            <a:off x="727353" y="664302"/>
            <a:ext cx="5200206" cy="523220"/>
          </a:xfrm>
          <a:prstGeom prst="rect">
            <a:avLst/>
          </a:prstGeom>
        </p:spPr>
        <p:txBody>
          <a:bodyPr wrap="none">
            <a:spAutoFit/>
          </a:bodyPr>
          <a:lstStyle/>
          <a:p>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Welche Entscheidung treffen wir?</a:t>
            </a:r>
          </a:p>
        </p:txBody>
      </p:sp>
    </p:spTree>
    <p:extLst>
      <p:ext uri="{BB962C8B-B14F-4D97-AF65-F5344CB8AC3E}">
        <p14:creationId xmlns:p14="http://schemas.microsoft.com/office/powerpoint/2010/main" val="2322392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09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CEE92F1-D5B4-471B-B7AB-610D25E9C44E}"/>
              </a:ext>
            </a:extLst>
          </p:cNvPr>
          <p:cNvSpPr/>
          <p:nvPr/>
        </p:nvSpPr>
        <p:spPr>
          <a:xfrm>
            <a:off x="727353" y="1502736"/>
            <a:ext cx="9523994" cy="1815882"/>
          </a:xfrm>
          <a:prstGeom prst="rect">
            <a:avLst/>
          </a:prstGeom>
        </p:spPr>
        <p:txBody>
          <a:bodyPr wrap="square">
            <a:spAutoFit/>
          </a:bodyPr>
          <a:lstStyle/>
          <a:p>
            <a:r>
              <a:rPr lang="de-CH" sz="2800" dirty="0"/>
              <a:t>"Aber den Feigen und Ungläubigen und mit Gräueln Befleckten und Mördern und Unzüchtigen und Zauberern und Götzendienern und allen Lügnern ist ihr Teil in dem See, der mit Feuer und Schwefel brennt; das ist der zweite Tod." </a:t>
            </a:r>
            <a:r>
              <a:rPr lang="de-CH" sz="2800" b="1" dirty="0"/>
              <a:t>(21,8)</a:t>
            </a:r>
            <a:endParaRPr lang="de-CH" sz="2800" dirty="0"/>
          </a:p>
        </p:txBody>
      </p:sp>
      <p:sp>
        <p:nvSpPr>
          <p:cNvPr id="3" name="Rechteck 2">
            <a:extLst>
              <a:ext uri="{FF2B5EF4-FFF2-40B4-BE49-F238E27FC236}">
                <a16:creationId xmlns:a16="http://schemas.microsoft.com/office/drawing/2014/main" id="{A461E927-2C5C-4B52-97EB-DC8CEA535036}"/>
              </a:ext>
            </a:extLst>
          </p:cNvPr>
          <p:cNvSpPr/>
          <p:nvPr/>
        </p:nvSpPr>
        <p:spPr>
          <a:xfrm>
            <a:off x="727353" y="664302"/>
            <a:ext cx="3146823" cy="523220"/>
          </a:xfrm>
          <a:prstGeom prst="rect">
            <a:avLst/>
          </a:prstGeom>
        </p:spPr>
        <p:txBody>
          <a:bodyPr wrap="none">
            <a:spAutoFit/>
          </a:bodyPr>
          <a:lstStyle/>
          <a:p>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Die Ausgestossenen</a:t>
            </a:r>
          </a:p>
        </p:txBody>
      </p:sp>
      <p:pic>
        <p:nvPicPr>
          <p:cNvPr id="4" name="Picture 2" descr="Warnung vor betrügerischen Emails - ELECTRONICON Kondensatoren GmbH">
            <a:extLst>
              <a:ext uri="{FF2B5EF4-FFF2-40B4-BE49-F238E27FC236}">
                <a16:creationId xmlns:a16="http://schemas.microsoft.com/office/drawing/2014/main" id="{E32EF827-8D5D-4105-ABF6-185ECB5CB9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0764" y="3633833"/>
            <a:ext cx="4111898" cy="2822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07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A461E927-2C5C-4B52-97EB-DC8CEA535036}"/>
              </a:ext>
            </a:extLst>
          </p:cNvPr>
          <p:cNvSpPr/>
          <p:nvPr/>
        </p:nvSpPr>
        <p:spPr>
          <a:xfrm>
            <a:off x="1244609" y="1453385"/>
            <a:ext cx="7091300" cy="1938992"/>
          </a:xfrm>
          <a:prstGeom prst="rect">
            <a:avLst/>
          </a:prstGeom>
        </p:spPr>
        <p:txBody>
          <a:bodyPr wrap="none">
            <a:spAutoFit/>
          </a:bodyPr>
          <a:lstStyle/>
          <a:p>
            <a:r>
              <a:rPr lang="de-DE" sz="4000" b="1" dirty="0">
                <a:solidFill>
                  <a:srgbClr val="000000"/>
                </a:solidFill>
                <a:latin typeface="Calibri" panose="020F0502020204030204" pitchFamily="34" charset="0"/>
                <a:cs typeface="Times New Roman" panose="02020603050405020304" pitchFamily="18" charset="0"/>
              </a:rPr>
              <a:t>Entscheide Dich – </a:t>
            </a:r>
          </a:p>
          <a:p>
            <a:endParaRPr lang="de-DE" sz="4000" b="1" dirty="0">
              <a:solidFill>
                <a:srgbClr val="000000"/>
              </a:solidFill>
              <a:latin typeface="Calibri" panose="020F0502020204030204" pitchFamily="34" charset="0"/>
              <a:cs typeface="Times New Roman" panose="02020603050405020304" pitchFamily="18" charset="0"/>
            </a:endParaRPr>
          </a:p>
          <a:p>
            <a:r>
              <a:rPr lang="de-DE" sz="4000" b="1" dirty="0">
                <a:solidFill>
                  <a:srgbClr val="000000"/>
                </a:solidFill>
                <a:latin typeface="Calibri" panose="020F0502020204030204" pitchFamily="34" charset="0"/>
                <a:cs typeface="Times New Roman" panose="02020603050405020304" pitchFamily="18" charset="0"/>
              </a:rPr>
              <a:t>ewiger </a:t>
            </a:r>
            <a:r>
              <a:rPr lang="de-DE" sz="4000" b="1" dirty="0">
                <a:solidFill>
                  <a:schemeClr val="accent6">
                    <a:lumMod val="75000"/>
                  </a:schemeClr>
                </a:solidFill>
                <a:cs typeface="Times New Roman" panose="02020603050405020304" pitchFamily="18" charset="0"/>
              </a:rPr>
              <a:t>Segen</a:t>
            </a:r>
            <a:r>
              <a:rPr lang="de-DE" sz="4000" b="1" dirty="0">
                <a:solidFill>
                  <a:srgbClr val="000000"/>
                </a:solidFill>
                <a:latin typeface="Calibri" panose="020F0502020204030204" pitchFamily="34" charset="0"/>
                <a:cs typeface="Times New Roman" panose="02020603050405020304" pitchFamily="18" charset="0"/>
              </a:rPr>
              <a:t> oder ewiger </a:t>
            </a:r>
            <a:r>
              <a:rPr lang="de-DE" sz="4000" b="1" dirty="0">
                <a:solidFill>
                  <a:srgbClr val="FF0000"/>
                </a:solidFill>
                <a:latin typeface="Calibri" panose="020F0502020204030204" pitchFamily="34" charset="0"/>
                <a:cs typeface="Times New Roman" panose="02020603050405020304" pitchFamily="18" charset="0"/>
              </a:rPr>
              <a:t>Fluch</a:t>
            </a:r>
            <a:r>
              <a:rPr lang="de-CH" sz="4000" b="1" dirty="0">
                <a:solidFill>
                  <a:srgbClr val="000000"/>
                </a:solidFill>
                <a:latin typeface="Calibri" panose="020F0502020204030204" pitchFamily="34" charset="0"/>
                <a:cs typeface="Times New Roman" panose="02020603050405020304" pitchFamily="18" charset="0"/>
              </a:rPr>
              <a:t>!</a:t>
            </a:r>
            <a:endParaRPr lang="de-CH" sz="4000" dirty="0"/>
          </a:p>
        </p:txBody>
      </p:sp>
    </p:spTree>
    <p:extLst>
      <p:ext uri="{BB962C8B-B14F-4D97-AF65-F5344CB8AC3E}">
        <p14:creationId xmlns:p14="http://schemas.microsoft.com/office/powerpoint/2010/main" val="588251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2549005" y="4855618"/>
            <a:ext cx="7093993" cy="938719"/>
          </a:xfrm>
          <a:prstGeom prst="rect">
            <a:avLst/>
          </a:prstGeom>
          <a:noFill/>
        </p:spPr>
        <p:txBody>
          <a:bodyPr wrap="none" rtlCol="0">
            <a:spAutoFit/>
          </a:bodyPr>
          <a:lstStyle/>
          <a:p>
            <a:pPr algn="ctr"/>
            <a:r>
              <a:rPr lang="de-CH" sz="5500" b="1" dirty="0"/>
              <a:t>Offb Teil 25 | Kp. 21,1-8</a:t>
            </a:r>
          </a:p>
        </p:txBody>
      </p:sp>
    </p:spTree>
    <p:extLst>
      <p:ext uri="{BB962C8B-B14F-4D97-AF65-F5344CB8AC3E}">
        <p14:creationId xmlns:p14="http://schemas.microsoft.com/office/powerpoint/2010/main" val="1126205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26291AEC-EF91-F139-33CC-7E568E51ED69}"/>
              </a:ext>
            </a:extLst>
          </p:cNvPr>
          <p:cNvPicPr>
            <a:picLocks noChangeAspect="1"/>
          </p:cNvPicPr>
          <p:nvPr/>
        </p:nvPicPr>
        <p:blipFill>
          <a:blip r:embed="rId2"/>
          <a:stretch>
            <a:fillRect/>
          </a:stretch>
        </p:blipFill>
        <p:spPr>
          <a:xfrm>
            <a:off x="155910" y="1162294"/>
            <a:ext cx="1268219" cy="2351376"/>
          </a:xfrm>
          <a:prstGeom prst="rect">
            <a:avLst/>
          </a:prstGeom>
        </p:spPr>
      </p:pic>
      <p:pic>
        <p:nvPicPr>
          <p:cNvPr id="9" name="Grafik 8">
            <a:extLst>
              <a:ext uri="{FF2B5EF4-FFF2-40B4-BE49-F238E27FC236}">
                <a16:creationId xmlns:a16="http://schemas.microsoft.com/office/drawing/2014/main" id="{AE9C3AF0-3318-E863-9F46-CD6099C34C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4791" y="169816"/>
            <a:ext cx="2831202" cy="3345966"/>
          </a:xfrm>
          <a:prstGeom prst="rect">
            <a:avLst/>
          </a:prstGeom>
        </p:spPr>
      </p:pic>
      <p:cxnSp>
        <p:nvCxnSpPr>
          <p:cNvPr id="11" name="Gerader Verbinder 10">
            <a:extLst>
              <a:ext uri="{FF2B5EF4-FFF2-40B4-BE49-F238E27FC236}">
                <a16:creationId xmlns:a16="http://schemas.microsoft.com/office/drawing/2014/main" id="{A24B167D-CCF3-AF33-3C29-D31AAB962620}"/>
              </a:ext>
            </a:extLst>
          </p:cNvPr>
          <p:cNvCxnSpPr>
            <a:cxnSpLocks/>
          </p:cNvCxnSpPr>
          <p:nvPr/>
        </p:nvCxnSpPr>
        <p:spPr>
          <a:xfrm>
            <a:off x="77908" y="3531993"/>
            <a:ext cx="10670957" cy="3276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feld 4">
            <a:extLst>
              <a:ext uri="{FF2B5EF4-FFF2-40B4-BE49-F238E27FC236}">
                <a16:creationId xmlns:a16="http://schemas.microsoft.com/office/drawing/2014/main" id="{71C624F9-F90D-4870-F698-23C5E545C239}"/>
              </a:ext>
            </a:extLst>
          </p:cNvPr>
          <p:cNvSpPr txBox="1"/>
          <p:nvPr/>
        </p:nvSpPr>
        <p:spPr>
          <a:xfrm>
            <a:off x="1583216" y="2362827"/>
            <a:ext cx="2437206" cy="461665"/>
          </a:xfrm>
          <a:prstGeom prst="rect">
            <a:avLst/>
          </a:prstGeom>
          <a:noFill/>
          <a:ln w="28575">
            <a:noFill/>
          </a:ln>
        </p:spPr>
        <p:txBody>
          <a:bodyPr wrap="none" rtlCol="0">
            <a:spAutoFit/>
          </a:bodyPr>
          <a:lstStyle/>
          <a:p>
            <a:pPr algn="ctr"/>
            <a:r>
              <a:rPr lang="de-CH" sz="2400" dirty="0"/>
              <a:t>75-Tage Übergang</a:t>
            </a:r>
          </a:p>
        </p:txBody>
      </p:sp>
      <p:sp>
        <p:nvSpPr>
          <p:cNvPr id="12" name="Textfeld 11">
            <a:extLst>
              <a:ext uri="{FF2B5EF4-FFF2-40B4-BE49-F238E27FC236}">
                <a16:creationId xmlns:a16="http://schemas.microsoft.com/office/drawing/2014/main" id="{8687B7FE-7FB8-75A2-D2F4-D61A210D36B6}"/>
              </a:ext>
            </a:extLst>
          </p:cNvPr>
          <p:cNvSpPr txBox="1"/>
          <p:nvPr/>
        </p:nvSpPr>
        <p:spPr>
          <a:xfrm>
            <a:off x="7911716" y="2366210"/>
            <a:ext cx="1393009" cy="461665"/>
          </a:xfrm>
          <a:prstGeom prst="rect">
            <a:avLst/>
          </a:prstGeom>
          <a:noFill/>
          <a:ln w="28575">
            <a:noFill/>
          </a:ln>
        </p:spPr>
        <p:txBody>
          <a:bodyPr wrap="none" rtlCol="0">
            <a:spAutoFit/>
          </a:bodyPr>
          <a:lstStyle/>
          <a:p>
            <a:pPr algn="ctr"/>
            <a:r>
              <a:rPr lang="de-CH" sz="2400" dirty="0"/>
              <a:t>Übergang</a:t>
            </a:r>
          </a:p>
        </p:txBody>
      </p:sp>
      <p:sp>
        <p:nvSpPr>
          <p:cNvPr id="22" name="Textfeld 21">
            <a:extLst>
              <a:ext uri="{FF2B5EF4-FFF2-40B4-BE49-F238E27FC236}">
                <a16:creationId xmlns:a16="http://schemas.microsoft.com/office/drawing/2014/main" id="{FE3BD37B-0166-C29C-DF53-33CAE984E863}"/>
              </a:ext>
            </a:extLst>
          </p:cNvPr>
          <p:cNvSpPr txBox="1"/>
          <p:nvPr/>
        </p:nvSpPr>
        <p:spPr>
          <a:xfrm>
            <a:off x="4508709" y="496342"/>
            <a:ext cx="2525051" cy="492443"/>
          </a:xfrm>
          <a:prstGeom prst="rect">
            <a:avLst/>
          </a:prstGeom>
          <a:noFill/>
          <a:ln w="28575">
            <a:noFill/>
          </a:ln>
        </p:spPr>
        <p:txBody>
          <a:bodyPr wrap="none" rtlCol="0">
            <a:spAutoFit/>
          </a:bodyPr>
          <a:lstStyle/>
          <a:p>
            <a:pPr algn="ctr"/>
            <a:r>
              <a:rPr lang="de-CH" sz="2600" b="1" dirty="0">
                <a:ln w="12700">
                  <a:solidFill>
                    <a:schemeClr val="bg1"/>
                  </a:solidFill>
                </a:ln>
              </a:rPr>
              <a:t>Neues Jerusalem</a:t>
            </a:r>
          </a:p>
        </p:txBody>
      </p:sp>
      <p:sp>
        <p:nvSpPr>
          <p:cNvPr id="23" name="Textfeld 22">
            <a:extLst>
              <a:ext uri="{FF2B5EF4-FFF2-40B4-BE49-F238E27FC236}">
                <a16:creationId xmlns:a16="http://schemas.microsoft.com/office/drawing/2014/main" id="{A491468F-FE5A-EC03-DA93-6EBFB56FCD10}"/>
              </a:ext>
            </a:extLst>
          </p:cNvPr>
          <p:cNvSpPr txBox="1"/>
          <p:nvPr/>
        </p:nvSpPr>
        <p:spPr>
          <a:xfrm>
            <a:off x="4576003" y="2620310"/>
            <a:ext cx="2452723" cy="892552"/>
          </a:xfrm>
          <a:prstGeom prst="rect">
            <a:avLst/>
          </a:prstGeom>
          <a:noFill/>
          <a:ln w="28575">
            <a:noFill/>
          </a:ln>
        </p:spPr>
        <p:txBody>
          <a:bodyPr wrap="none" rtlCol="0">
            <a:spAutoFit/>
          </a:bodyPr>
          <a:lstStyle/>
          <a:p>
            <a:pPr algn="ctr"/>
            <a:r>
              <a:rPr lang="de-CH" sz="2600" b="1" dirty="0">
                <a:ln w="12700">
                  <a:solidFill>
                    <a:schemeClr val="bg1"/>
                  </a:solidFill>
                </a:ln>
              </a:rPr>
              <a:t>Neue Schöpfung</a:t>
            </a:r>
          </a:p>
          <a:p>
            <a:pPr algn="ctr"/>
            <a:r>
              <a:rPr lang="de-CH" sz="2600" b="1" dirty="0">
                <a:ln w="12700">
                  <a:solidFill>
                    <a:schemeClr val="bg1"/>
                  </a:solidFill>
                </a:ln>
              </a:rPr>
              <a:t>Friedensreich</a:t>
            </a:r>
          </a:p>
        </p:txBody>
      </p:sp>
      <p:grpSp>
        <p:nvGrpSpPr>
          <p:cNvPr id="41" name="Gruppieren 40">
            <a:extLst>
              <a:ext uri="{FF2B5EF4-FFF2-40B4-BE49-F238E27FC236}">
                <a16:creationId xmlns:a16="http://schemas.microsoft.com/office/drawing/2014/main" id="{501F6AD1-C720-5029-3D78-ACE2C225D3F7}"/>
              </a:ext>
            </a:extLst>
          </p:cNvPr>
          <p:cNvGrpSpPr/>
          <p:nvPr/>
        </p:nvGrpSpPr>
        <p:grpSpPr>
          <a:xfrm>
            <a:off x="1513200" y="3531993"/>
            <a:ext cx="1969001" cy="2076903"/>
            <a:chOff x="1513200" y="3531993"/>
            <a:chExt cx="1969001" cy="2076903"/>
          </a:xfrm>
        </p:grpSpPr>
        <p:sp>
          <p:nvSpPr>
            <p:cNvPr id="4" name="Textfeld 3">
              <a:extLst>
                <a:ext uri="{FF2B5EF4-FFF2-40B4-BE49-F238E27FC236}">
                  <a16:creationId xmlns:a16="http://schemas.microsoft.com/office/drawing/2014/main" id="{25F9F01D-F7CF-E5B8-B391-D0A0F808D335}"/>
                </a:ext>
              </a:extLst>
            </p:cNvPr>
            <p:cNvSpPr txBox="1"/>
            <p:nvPr/>
          </p:nvSpPr>
          <p:spPr>
            <a:xfrm>
              <a:off x="1513200" y="4962565"/>
              <a:ext cx="1969001" cy="646331"/>
            </a:xfrm>
            <a:prstGeom prst="rect">
              <a:avLst/>
            </a:prstGeom>
            <a:noFill/>
            <a:ln w="28575">
              <a:solidFill>
                <a:schemeClr val="tx1"/>
              </a:solidFill>
            </a:ln>
          </p:spPr>
          <p:txBody>
            <a:bodyPr wrap="none" rtlCol="0">
              <a:spAutoFit/>
            </a:bodyPr>
            <a:lstStyle/>
            <a:p>
              <a:pPr algn="ctr"/>
              <a:r>
                <a:rPr lang="de-CH" dirty="0"/>
                <a:t>Vollendung</a:t>
              </a:r>
            </a:p>
            <a:p>
              <a:pPr algn="ctr"/>
              <a:r>
                <a:rPr lang="de-CH" dirty="0"/>
                <a:t>erste Auferstehung</a:t>
              </a:r>
            </a:p>
          </p:txBody>
        </p:sp>
        <p:cxnSp>
          <p:nvCxnSpPr>
            <p:cNvPr id="25" name="Gerader Verbinder 24">
              <a:extLst>
                <a:ext uri="{FF2B5EF4-FFF2-40B4-BE49-F238E27FC236}">
                  <a16:creationId xmlns:a16="http://schemas.microsoft.com/office/drawing/2014/main" id="{5CFB6150-F068-0549-1A02-63B28B81EEE2}"/>
                </a:ext>
              </a:extLst>
            </p:cNvPr>
            <p:cNvCxnSpPr/>
            <p:nvPr/>
          </p:nvCxnSpPr>
          <p:spPr>
            <a:xfrm>
              <a:off x="2673492" y="3531993"/>
              <a:ext cx="0" cy="143057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Gruppieren 41">
            <a:extLst>
              <a:ext uri="{FF2B5EF4-FFF2-40B4-BE49-F238E27FC236}">
                <a16:creationId xmlns:a16="http://schemas.microsoft.com/office/drawing/2014/main" id="{836EB85E-F9E2-8D55-3E81-4DCAFFA914D0}"/>
              </a:ext>
            </a:extLst>
          </p:cNvPr>
          <p:cNvGrpSpPr/>
          <p:nvPr/>
        </p:nvGrpSpPr>
        <p:grpSpPr>
          <a:xfrm>
            <a:off x="3691060" y="3531993"/>
            <a:ext cx="1561261" cy="3058409"/>
            <a:chOff x="3654160" y="3531993"/>
            <a:chExt cx="1561261" cy="3058409"/>
          </a:xfrm>
        </p:grpSpPr>
        <p:sp>
          <p:nvSpPr>
            <p:cNvPr id="13" name="Textfeld 12">
              <a:extLst>
                <a:ext uri="{FF2B5EF4-FFF2-40B4-BE49-F238E27FC236}">
                  <a16:creationId xmlns:a16="http://schemas.microsoft.com/office/drawing/2014/main" id="{C0DAD6FF-1352-004C-205F-0BEB8FA30837}"/>
                </a:ext>
              </a:extLst>
            </p:cNvPr>
            <p:cNvSpPr txBox="1"/>
            <p:nvPr/>
          </p:nvSpPr>
          <p:spPr>
            <a:xfrm>
              <a:off x="3654160" y="5944071"/>
              <a:ext cx="1561261" cy="646331"/>
            </a:xfrm>
            <a:prstGeom prst="rect">
              <a:avLst/>
            </a:prstGeom>
            <a:noFill/>
            <a:ln w="28575">
              <a:solidFill>
                <a:schemeClr val="tx1"/>
              </a:solidFill>
            </a:ln>
          </p:spPr>
          <p:txBody>
            <a:bodyPr wrap="none" rtlCol="0">
              <a:spAutoFit/>
            </a:bodyPr>
            <a:lstStyle/>
            <a:p>
              <a:pPr algn="ctr"/>
              <a:r>
                <a:rPr lang="de-CH" dirty="0"/>
                <a:t>Hochzeitsmahl</a:t>
              </a:r>
            </a:p>
            <a:p>
              <a:pPr algn="ctr"/>
              <a:r>
                <a:rPr lang="de-CH" dirty="0"/>
                <a:t>des Lammes</a:t>
              </a:r>
            </a:p>
          </p:txBody>
        </p:sp>
        <p:cxnSp>
          <p:nvCxnSpPr>
            <p:cNvPr id="26" name="Gerader Verbinder 25">
              <a:extLst>
                <a:ext uri="{FF2B5EF4-FFF2-40B4-BE49-F238E27FC236}">
                  <a16:creationId xmlns:a16="http://schemas.microsoft.com/office/drawing/2014/main" id="{32D83402-7F29-4536-1ADA-7347A7025C62}"/>
                </a:ext>
              </a:extLst>
            </p:cNvPr>
            <p:cNvCxnSpPr>
              <a:cxnSpLocks/>
            </p:cNvCxnSpPr>
            <p:nvPr/>
          </p:nvCxnSpPr>
          <p:spPr>
            <a:xfrm flipH="1">
              <a:off x="4442991" y="3531993"/>
              <a:ext cx="0" cy="24120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Gruppieren 39">
            <a:extLst>
              <a:ext uri="{FF2B5EF4-FFF2-40B4-BE49-F238E27FC236}">
                <a16:creationId xmlns:a16="http://schemas.microsoft.com/office/drawing/2014/main" id="{CCBA9218-E991-E644-9900-E80768921A27}"/>
              </a:ext>
            </a:extLst>
          </p:cNvPr>
          <p:cNvGrpSpPr/>
          <p:nvPr/>
        </p:nvGrpSpPr>
        <p:grpSpPr>
          <a:xfrm>
            <a:off x="419679" y="3531993"/>
            <a:ext cx="1705467" cy="1145462"/>
            <a:chOff x="419679" y="3531993"/>
            <a:chExt cx="1705467" cy="1145462"/>
          </a:xfrm>
        </p:grpSpPr>
        <p:sp>
          <p:nvSpPr>
            <p:cNvPr id="3" name="Textfeld 2">
              <a:extLst>
                <a:ext uri="{FF2B5EF4-FFF2-40B4-BE49-F238E27FC236}">
                  <a16:creationId xmlns:a16="http://schemas.microsoft.com/office/drawing/2014/main" id="{3293BA3F-D10B-8437-5558-1A6439D0DEF3}"/>
                </a:ext>
              </a:extLst>
            </p:cNvPr>
            <p:cNvSpPr txBox="1"/>
            <p:nvPr/>
          </p:nvSpPr>
          <p:spPr>
            <a:xfrm>
              <a:off x="419679" y="4031124"/>
              <a:ext cx="1705467" cy="646331"/>
            </a:xfrm>
            <a:prstGeom prst="rect">
              <a:avLst/>
            </a:prstGeom>
            <a:noFill/>
            <a:ln w="28575">
              <a:solidFill>
                <a:schemeClr val="tx1"/>
              </a:solidFill>
            </a:ln>
          </p:spPr>
          <p:txBody>
            <a:bodyPr wrap="none" rtlCol="0">
              <a:spAutoFit/>
            </a:bodyPr>
            <a:lstStyle/>
            <a:p>
              <a:pPr algn="ctr"/>
              <a:r>
                <a:rPr lang="de-CH" dirty="0"/>
                <a:t>Satan gebunden</a:t>
              </a:r>
            </a:p>
            <a:p>
              <a:pPr algn="ctr"/>
              <a:r>
                <a:rPr lang="de-CH" dirty="0"/>
                <a:t>für 1000 Jahre</a:t>
              </a:r>
            </a:p>
          </p:txBody>
        </p:sp>
        <p:cxnSp>
          <p:nvCxnSpPr>
            <p:cNvPr id="28" name="Gerader Verbinder 27">
              <a:extLst>
                <a:ext uri="{FF2B5EF4-FFF2-40B4-BE49-F238E27FC236}">
                  <a16:creationId xmlns:a16="http://schemas.microsoft.com/office/drawing/2014/main" id="{3FB66294-F290-89F4-644B-9A5132197EDE}"/>
                </a:ext>
              </a:extLst>
            </p:cNvPr>
            <p:cNvCxnSpPr>
              <a:cxnSpLocks/>
            </p:cNvCxnSpPr>
            <p:nvPr/>
          </p:nvCxnSpPr>
          <p:spPr>
            <a:xfrm>
              <a:off x="1029895" y="3531993"/>
              <a:ext cx="0" cy="4991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3" name="Gruppieren 42">
            <a:extLst>
              <a:ext uri="{FF2B5EF4-FFF2-40B4-BE49-F238E27FC236}">
                <a16:creationId xmlns:a16="http://schemas.microsoft.com/office/drawing/2014/main" id="{1336D91D-E0F2-DDE8-9314-72E183F92034}"/>
              </a:ext>
            </a:extLst>
          </p:cNvPr>
          <p:cNvGrpSpPr/>
          <p:nvPr/>
        </p:nvGrpSpPr>
        <p:grpSpPr>
          <a:xfrm>
            <a:off x="4665706" y="3536614"/>
            <a:ext cx="2211055" cy="1409800"/>
            <a:chOff x="4665706" y="3536614"/>
            <a:chExt cx="2211055" cy="1409800"/>
          </a:xfrm>
        </p:grpSpPr>
        <p:sp>
          <p:nvSpPr>
            <p:cNvPr id="15" name="Textfeld 14">
              <a:extLst>
                <a:ext uri="{FF2B5EF4-FFF2-40B4-BE49-F238E27FC236}">
                  <a16:creationId xmlns:a16="http://schemas.microsoft.com/office/drawing/2014/main" id="{DC981DEE-BFE2-2527-8BFB-8820F091CD45}"/>
                </a:ext>
              </a:extLst>
            </p:cNvPr>
            <p:cNvSpPr txBox="1"/>
            <p:nvPr/>
          </p:nvSpPr>
          <p:spPr>
            <a:xfrm>
              <a:off x="4665706" y="4023084"/>
              <a:ext cx="2211055" cy="923330"/>
            </a:xfrm>
            <a:prstGeom prst="rect">
              <a:avLst/>
            </a:prstGeom>
            <a:noFill/>
            <a:ln w="28575">
              <a:solidFill>
                <a:schemeClr val="tx1"/>
              </a:solidFill>
            </a:ln>
          </p:spPr>
          <p:txBody>
            <a:bodyPr wrap="none" rtlCol="0">
              <a:spAutoFit/>
            </a:bodyPr>
            <a:lstStyle/>
            <a:p>
              <a:pPr algn="ctr"/>
              <a:r>
                <a:rPr lang="de-CH" dirty="0"/>
                <a:t>Aufstand des Fürsten </a:t>
              </a:r>
            </a:p>
            <a:p>
              <a:pPr algn="ctr"/>
              <a:r>
                <a:rPr lang="de-CH" dirty="0"/>
                <a:t>Gog im Lande Magog</a:t>
              </a:r>
            </a:p>
            <a:p>
              <a:pPr algn="ctr"/>
              <a:r>
                <a:rPr lang="de-CH" dirty="0"/>
                <a:t>Hes 38-39</a:t>
              </a:r>
            </a:p>
          </p:txBody>
        </p:sp>
        <p:cxnSp>
          <p:nvCxnSpPr>
            <p:cNvPr id="31" name="Gerader Verbinder 30">
              <a:extLst>
                <a:ext uri="{FF2B5EF4-FFF2-40B4-BE49-F238E27FC236}">
                  <a16:creationId xmlns:a16="http://schemas.microsoft.com/office/drawing/2014/main" id="{CA92B822-EEBF-D8B8-ED62-5EF9B0378044}"/>
                </a:ext>
              </a:extLst>
            </p:cNvPr>
            <p:cNvCxnSpPr>
              <a:cxnSpLocks/>
            </p:cNvCxnSpPr>
            <p:nvPr/>
          </p:nvCxnSpPr>
          <p:spPr>
            <a:xfrm>
              <a:off x="5417181" y="3536614"/>
              <a:ext cx="0" cy="4991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4" name="Gruppieren 43">
            <a:extLst>
              <a:ext uri="{FF2B5EF4-FFF2-40B4-BE49-F238E27FC236}">
                <a16:creationId xmlns:a16="http://schemas.microsoft.com/office/drawing/2014/main" id="{19E4A55C-9E74-6B60-9E05-CF1C4B43665A}"/>
              </a:ext>
            </a:extLst>
          </p:cNvPr>
          <p:cNvGrpSpPr/>
          <p:nvPr/>
        </p:nvGrpSpPr>
        <p:grpSpPr>
          <a:xfrm>
            <a:off x="6436251" y="3536612"/>
            <a:ext cx="1825693" cy="3052845"/>
            <a:chOff x="6444451" y="3536612"/>
            <a:chExt cx="1825693" cy="3052845"/>
          </a:xfrm>
        </p:grpSpPr>
        <p:sp>
          <p:nvSpPr>
            <p:cNvPr id="14" name="Textfeld 13">
              <a:extLst>
                <a:ext uri="{FF2B5EF4-FFF2-40B4-BE49-F238E27FC236}">
                  <a16:creationId xmlns:a16="http://schemas.microsoft.com/office/drawing/2014/main" id="{BB59D7EB-9DBF-B73A-E522-0A7F9A42739F}"/>
                </a:ext>
              </a:extLst>
            </p:cNvPr>
            <p:cNvSpPr txBox="1"/>
            <p:nvPr/>
          </p:nvSpPr>
          <p:spPr>
            <a:xfrm>
              <a:off x="6444451" y="5943126"/>
              <a:ext cx="1825693" cy="646331"/>
            </a:xfrm>
            <a:prstGeom prst="rect">
              <a:avLst/>
            </a:prstGeom>
            <a:noFill/>
            <a:ln w="28575">
              <a:solidFill>
                <a:schemeClr val="tx1"/>
              </a:solidFill>
            </a:ln>
          </p:spPr>
          <p:txBody>
            <a:bodyPr wrap="none" rtlCol="0">
              <a:spAutoFit/>
            </a:bodyPr>
            <a:lstStyle/>
            <a:p>
              <a:pPr algn="ctr"/>
              <a:r>
                <a:rPr lang="de-CH" dirty="0"/>
                <a:t>Satan losgelassen</a:t>
              </a:r>
            </a:p>
            <a:p>
              <a:pPr algn="ctr"/>
              <a:r>
                <a:rPr lang="de-CH" dirty="0"/>
                <a:t>Gog und Magog</a:t>
              </a:r>
            </a:p>
          </p:txBody>
        </p:sp>
        <p:cxnSp>
          <p:nvCxnSpPr>
            <p:cNvPr id="32" name="Gerader Verbinder 31">
              <a:extLst>
                <a:ext uri="{FF2B5EF4-FFF2-40B4-BE49-F238E27FC236}">
                  <a16:creationId xmlns:a16="http://schemas.microsoft.com/office/drawing/2014/main" id="{DE2B7F46-7F30-B257-C41B-AC5482A5B6D0}"/>
                </a:ext>
              </a:extLst>
            </p:cNvPr>
            <p:cNvCxnSpPr>
              <a:cxnSpLocks/>
            </p:cNvCxnSpPr>
            <p:nvPr/>
          </p:nvCxnSpPr>
          <p:spPr>
            <a:xfrm flipH="1">
              <a:off x="7273943" y="3536612"/>
              <a:ext cx="0" cy="24120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5" name="Gruppieren 44">
            <a:extLst>
              <a:ext uri="{FF2B5EF4-FFF2-40B4-BE49-F238E27FC236}">
                <a16:creationId xmlns:a16="http://schemas.microsoft.com/office/drawing/2014/main" id="{4BC1C604-2544-A82B-3C58-24527001CBC2}"/>
              </a:ext>
            </a:extLst>
          </p:cNvPr>
          <p:cNvGrpSpPr/>
          <p:nvPr/>
        </p:nvGrpSpPr>
        <p:grpSpPr>
          <a:xfrm>
            <a:off x="7608913" y="3536613"/>
            <a:ext cx="2904129" cy="2313737"/>
            <a:chOff x="7608913" y="3536613"/>
            <a:chExt cx="2904129" cy="2313737"/>
          </a:xfrm>
        </p:grpSpPr>
        <p:sp>
          <p:nvSpPr>
            <p:cNvPr id="16" name="Textfeld 15">
              <a:extLst>
                <a:ext uri="{FF2B5EF4-FFF2-40B4-BE49-F238E27FC236}">
                  <a16:creationId xmlns:a16="http://schemas.microsoft.com/office/drawing/2014/main" id="{7850E955-F847-176A-2A6C-F998C5C98A41}"/>
                </a:ext>
              </a:extLst>
            </p:cNvPr>
            <p:cNvSpPr txBox="1"/>
            <p:nvPr/>
          </p:nvSpPr>
          <p:spPr>
            <a:xfrm>
              <a:off x="7608913" y="5204019"/>
              <a:ext cx="2904129" cy="646331"/>
            </a:xfrm>
            <a:prstGeom prst="rect">
              <a:avLst/>
            </a:prstGeom>
            <a:noFill/>
            <a:ln w="28575">
              <a:solidFill>
                <a:schemeClr val="tx1"/>
              </a:solidFill>
            </a:ln>
          </p:spPr>
          <p:txBody>
            <a:bodyPr wrap="none" rtlCol="0">
              <a:spAutoFit/>
            </a:bodyPr>
            <a:lstStyle/>
            <a:p>
              <a:pPr algn="ctr"/>
              <a:r>
                <a:rPr lang="de-CH" dirty="0"/>
                <a:t>Der grosse weisse Thron</a:t>
              </a:r>
            </a:p>
            <a:p>
              <a:pPr algn="ctr"/>
              <a:r>
                <a:rPr lang="de-CH" dirty="0"/>
                <a:t>Auflösung der alten Ordnung</a:t>
              </a:r>
            </a:p>
          </p:txBody>
        </p:sp>
        <p:cxnSp>
          <p:nvCxnSpPr>
            <p:cNvPr id="33" name="Gerader Verbinder 32">
              <a:extLst>
                <a:ext uri="{FF2B5EF4-FFF2-40B4-BE49-F238E27FC236}">
                  <a16:creationId xmlns:a16="http://schemas.microsoft.com/office/drawing/2014/main" id="{18C5AC55-0434-9B3A-15F8-2B6CDF42F87F}"/>
                </a:ext>
              </a:extLst>
            </p:cNvPr>
            <p:cNvCxnSpPr>
              <a:cxnSpLocks/>
            </p:cNvCxnSpPr>
            <p:nvPr/>
          </p:nvCxnSpPr>
          <p:spPr>
            <a:xfrm>
              <a:off x="7957430" y="3536613"/>
              <a:ext cx="0" cy="16674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6" name="Gruppieren 45">
            <a:extLst>
              <a:ext uri="{FF2B5EF4-FFF2-40B4-BE49-F238E27FC236}">
                <a16:creationId xmlns:a16="http://schemas.microsoft.com/office/drawing/2014/main" id="{5682C272-4D8C-7E16-DAEF-19CB7ADD15A9}"/>
              </a:ext>
            </a:extLst>
          </p:cNvPr>
          <p:cNvGrpSpPr/>
          <p:nvPr/>
        </p:nvGrpSpPr>
        <p:grpSpPr>
          <a:xfrm>
            <a:off x="8269170" y="3548586"/>
            <a:ext cx="2110451" cy="1562986"/>
            <a:chOff x="8269170" y="3548586"/>
            <a:chExt cx="2110451" cy="1562986"/>
          </a:xfrm>
        </p:grpSpPr>
        <p:sp>
          <p:nvSpPr>
            <p:cNvPr id="17" name="Textfeld 16">
              <a:extLst>
                <a:ext uri="{FF2B5EF4-FFF2-40B4-BE49-F238E27FC236}">
                  <a16:creationId xmlns:a16="http://schemas.microsoft.com/office/drawing/2014/main" id="{CEDD013A-41C3-6826-12FD-DB561BA310E1}"/>
                </a:ext>
              </a:extLst>
            </p:cNvPr>
            <p:cNvSpPr txBox="1"/>
            <p:nvPr/>
          </p:nvSpPr>
          <p:spPr>
            <a:xfrm>
              <a:off x="8269170" y="4465241"/>
              <a:ext cx="2110451" cy="646331"/>
            </a:xfrm>
            <a:prstGeom prst="rect">
              <a:avLst/>
            </a:prstGeom>
            <a:noFill/>
            <a:ln w="28575">
              <a:solidFill>
                <a:schemeClr val="tx1"/>
              </a:solidFill>
            </a:ln>
          </p:spPr>
          <p:txBody>
            <a:bodyPr wrap="none" rtlCol="0">
              <a:spAutoFit/>
            </a:bodyPr>
            <a:lstStyle/>
            <a:p>
              <a:pPr algn="ctr"/>
              <a:r>
                <a:rPr lang="de-CH" dirty="0"/>
                <a:t>Vollendung</a:t>
              </a:r>
            </a:p>
            <a:p>
              <a:pPr algn="ctr"/>
              <a:r>
                <a:rPr lang="de-CH" dirty="0"/>
                <a:t>zweite Auferstehung</a:t>
              </a:r>
            </a:p>
          </p:txBody>
        </p:sp>
        <p:cxnSp>
          <p:nvCxnSpPr>
            <p:cNvPr id="35" name="Gerader Verbinder 34">
              <a:extLst>
                <a:ext uri="{FF2B5EF4-FFF2-40B4-BE49-F238E27FC236}">
                  <a16:creationId xmlns:a16="http://schemas.microsoft.com/office/drawing/2014/main" id="{6C2DCC6C-0BBA-9A21-159F-6CE6EB009A2A}"/>
                </a:ext>
              </a:extLst>
            </p:cNvPr>
            <p:cNvCxnSpPr>
              <a:cxnSpLocks/>
            </p:cNvCxnSpPr>
            <p:nvPr/>
          </p:nvCxnSpPr>
          <p:spPr>
            <a:xfrm>
              <a:off x="8571649" y="3548586"/>
              <a:ext cx="0" cy="91665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7" name="Gruppieren 46">
            <a:extLst>
              <a:ext uri="{FF2B5EF4-FFF2-40B4-BE49-F238E27FC236}">
                <a16:creationId xmlns:a16="http://schemas.microsoft.com/office/drawing/2014/main" id="{EFEF77E6-FE48-4F9D-41D8-A99FD9531AA2}"/>
              </a:ext>
            </a:extLst>
          </p:cNvPr>
          <p:cNvGrpSpPr/>
          <p:nvPr/>
        </p:nvGrpSpPr>
        <p:grpSpPr>
          <a:xfrm>
            <a:off x="9096228" y="3564756"/>
            <a:ext cx="1574150" cy="816263"/>
            <a:chOff x="9096228" y="3564756"/>
            <a:chExt cx="1574150" cy="816263"/>
          </a:xfrm>
        </p:grpSpPr>
        <p:sp>
          <p:nvSpPr>
            <p:cNvPr id="18" name="Textfeld 17">
              <a:extLst>
                <a:ext uri="{FF2B5EF4-FFF2-40B4-BE49-F238E27FC236}">
                  <a16:creationId xmlns:a16="http://schemas.microsoft.com/office/drawing/2014/main" id="{F961A3B9-1EA2-8155-34E2-6D3F8D696741}"/>
                </a:ext>
              </a:extLst>
            </p:cNvPr>
            <p:cNvSpPr txBox="1"/>
            <p:nvPr/>
          </p:nvSpPr>
          <p:spPr>
            <a:xfrm>
              <a:off x="9096228" y="3734688"/>
              <a:ext cx="1574150" cy="646331"/>
            </a:xfrm>
            <a:prstGeom prst="rect">
              <a:avLst/>
            </a:prstGeom>
            <a:noFill/>
            <a:ln w="28575">
              <a:solidFill>
                <a:schemeClr val="tx1"/>
              </a:solidFill>
            </a:ln>
          </p:spPr>
          <p:txBody>
            <a:bodyPr wrap="none" rtlCol="0">
              <a:spAutoFit/>
            </a:bodyPr>
            <a:lstStyle/>
            <a:p>
              <a:pPr algn="ctr"/>
              <a:r>
                <a:rPr lang="de-CH" dirty="0"/>
                <a:t>Gericht</a:t>
              </a:r>
            </a:p>
            <a:p>
              <a:pPr algn="ctr"/>
              <a:r>
                <a:rPr lang="de-CH" dirty="0"/>
                <a:t>Der zweite Tod</a:t>
              </a:r>
            </a:p>
          </p:txBody>
        </p:sp>
        <p:cxnSp>
          <p:nvCxnSpPr>
            <p:cNvPr id="37" name="Gerader Verbinder 36">
              <a:extLst>
                <a:ext uri="{FF2B5EF4-FFF2-40B4-BE49-F238E27FC236}">
                  <a16:creationId xmlns:a16="http://schemas.microsoft.com/office/drawing/2014/main" id="{60DBEDE5-8DD2-AD07-1023-F57A30688FBA}"/>
                </a:ext>
              </a:extLst>
            </p:cNvPr>
            <p:cNvCxnSpPr>
              <a:cxnSpLocks/>
            </p:cNvCxnSpPr>
            <p:nvPr/>
          </p:nvCxnSpPr>
          <p:spPr>
            <a:xfrm>
              <a:off x="9490668" y="3564756"/>
              <a:ext cx="0" cy="1699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4" name="Textfeld 33">
            <a:extLst>
              <a:ext uri="{FF2B5EF4-FFF2-40B4-BE49-F238E27FC236}">
                <a16:creationId xmlns:a16="http://schemas.microsoft.com/office/drawing/2014/main" id="{86971A3D-F7BE-4CCC-8C77-9D75C7545299}"/>
              </a:ext>
            </a:extLst>
          </p:cNvPr>
          <p:cNvSpPr txBox="1"/>
          <p:nvPr/>
        </p:nvSpPr>
        <p:spPr>
          <a:xfrm>
            <a:off x="10003536" y="2788711"/>
            <a:ext cx="2020681" cy="461665"/>
          </a:xfrm>
          <a:prstGeom prst="rect">
            <a:avLst/>
          </a:prstGeom>
          <a:solidFill>
            <a:srgbClr val="FFFF00"/>
          </a:solidFill>
          <a:ln w="28575">
            <a:solidFill>
              <a:schemeClr val="tx1"/>
            </a:solidFill>
          </a:ln>
        </p:spPr>
        <p:txBody>
          <a:bodyPr wrap="none" rtlCol="0">
            <a:spAutoFit/>
          </a:bodyPr>
          <a:lstStyle/>
          <a:p>
            <a:pPr algn="ctr"/>
            <a:r>
              <a:rPr lang="de-CH" sz="2400" dirty="0"/>
              <a:t>Neue Ordnung</a:t>
            </a:r>
          </a:p>
        </p:txBody>
      </p:sp>
      <p:sp>
        <p:nvSpPr>
          <p:cNvPr id="36" name="Textfeld 35">
            <a:extLst>
              <a:ext uri="{FF2B5EF4-FFF2-40B4-BE49-F238E27FC236}">
                <a16:creationId xmlns:a16="http://schemas.microsoft.com/office/drawing/2014/main" id="{0A58A9CC-5F21-4E62-AD74-76E320C98742}"/>
              </a:ext>
            </a:extLst>
          </p:cNvPr>
          <p:cNvSpPr txBox="1"/>
          <p:nvPr/>
        </p:nvSpPr>
        <p:spPr>
          <a:xfrm>
            <a:off x="10016936" y="2198654"/>
            <a:ext cx="2007281" cy="461665"/>
          </a:xfrm>
          <a:prstGeom prst="rect">
            <a:avLst/>
          </a:prstGeom>
          <a:solidFill>
            <a:srgbClr val="FFFF00"/>
          </a:solidFill>
          <a:ln w="28575">
            <a:noFill/>
          </a:ln>
        </p:spPr>
        <p:txBody>
          <a:bodyPr wrap="none" rtlCol="0">
            <a:spAutoFit/>
          </a:bodyPr>
          <a:lstStyle/>
          <a:p>
            <a:pPr algn="r"/>
            <a:r>
              <a:rPr lang="de-CH" sz="2400" dirty="0"/>
              <a:t>Neuer Himmel</a:t>
            </a:r>
          </a:p>
        </p:txBody>
      </p:sp>
      <p:sp>
        <p:nvSpPr>
          <p:cNvPr id="38" name="Textfeld 37">
            <a:extLst>
              <a:ext uri="{FF2B5EF4-FFF2-40B4-BE49-F238E27FC236}">
                <a16:creationId xmlns:a16="http://schemas.microsoft.com/office/drawing/2014/main" id="{A50B4269-28C8-4206-86A6-D3621FDF15E2}"/>
              </a:ext>
            </a:extLst>
          </p:cNvPr>
          <p:cNvSpPr txBox="1"/>
          <p:nvPr/>
        </p:nvSpPr>
        <p:spPr>
          <a:xfrm>
            <a:off x="10532527" y="1672793"/>
            <a:ext cx="1491690" cy="461665"/>
          </a:xfrm>
          <a:prstGeom prst="rect">
            <a:avLst/>
          </a:prstGeom>
          <a:solidFill>
            <a:srgbClr val="FFFF00"/>
          </a:solidFill>
          <a:ln w="28575">
            <a:noFill/>
          </a:ln>
        </p:spPr>
        <p:txBody>
          <a:bodyPr wrap="none" rtlCol="0">
            <a:spAutoFit/>
          </a:bodyPr>
          <a:lstStyle/>
          <a:p>
            <a:pPr algn="r"/>
            <a:r>
              <a:rPr lang="de-CH" sz="2400" dirty="0"/>
              <a:t>Neue Erde</a:t>
            </a:r>
          </a:p>
        </p:txBody>
      </p:sp>
      <p:cxnSp>
        <p:nvCxnSpPr>
          <p:cNvPr id="39" name="Gerader Verbinder 38">
            <a:extLst>
              <a:ext uri="{FF2B5EF4-FFF2-40B4-BE49-F238E27FC236}">
                <a16:creationId xmlns:a16="http://schemas.microsoft.com/office/drawing/2014/main" id="{492BB15D-7DAF-4EAA-B6E0-09EA1BA16E5F}"/>
              </a:ext>
            </a:extLst>
          </p:cNvPr>
          <p:cNvCxnSpPr>
            <a:cxnSpLocks/>
          </p:cNvCxnSpPr>
          <p:nvPr/>
        </p:nvCxnSpPr>
        <p:spPr>
          <a:xfrm>
            <a:off x="10769911" y="3253024"/>
            <a:ext cx="0" cy="916655"/>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9319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500" fill="hold"/>
                                        <p:tgtEl>
                                          <p:spTgt spid="10"/>
                                        </p:tgtEl>
                                        <p:attrNameLst>
                                          <p:attrName>ppt_w</p:attrName>
                                        </p:attrNameLst>
                                      </p:cBhvr>
                                      <p:tavLst>
                                        <p:tav tm="0">
                                          <p:val>
                                            <p:fltVal val="0"/>
                                          </p:val>
                                        </p:tav>
                                        <p:tav tm="100000">
                                          <p:val>
                                            <p:strVal val="#ppt_w"/>
                                          </p:val>
                                        </p:tav>
                                      </p:tavLst>
                                    </p:anim>
                                    <p:anim calcmode="lin" valueType="num">
                                      <p:cBhvr>
                                        <p:cTn id="8" dur="1500" fill="hold"/>
                                        <p:tgtEl>
                                          <p:spTgt spid="10"/>
                                        </p:tgtEl>
                                        <p:attrNameLst>
                                          <p:attrName>ppt_h</p:attrName>
                                        </p:attrNameLst>
                                      </p:cBhvr>
                                      <p:tavLst>
                                        <p:tav tm="0">
                                          <p:val>
                                            <p:fltVal val="0"/>
                                          </p:val>
                                        </p:tav>
                                        <p:tav tm="100000">
                                          <p:val>
                                            <p:strVal val="#ppt_h"/>
                                          </p:val>
                                        </p:tav>
                                      </p:tavLst>
                                    </p:anim>
                                    <p:animEffect transition="in" filter="fade">
                                      <p:cBhvr>
                                        <p:cTn id="9" dur="1500"/>
                                        <p:tgtEl>
                                          <p:spTgt spid="10"/>
                                        </p:tgtEl>
                                      </p:cBhvr>
                                    </p:animEffect>
                                  </p:childTnLst>
                                </p:cTn>
                              </p:par>
                              <p:par>
                                <p:cTn id="10" presetID="53" presetClass="entr" presetSubtype="16"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500" fill="hold"/>
                                        <p:tgtEl>
                                          <p:spTgt spid="9"/>
                                        </p:tgtEl>
                                        <p:attrNameLst>
                                          <p:attrName>ppt_w</p:attrName>
                                        </p:attrNameLst>
                                      </p:cBhvr>
                                      <p:tavLst>
                                        <p:tav tm="0">
                                          <p:val>
                                            <p:fltVal val="0"/>
                                          </p:val>
                                        </p:tav>
                                        <p:tav tm="100000">
                                          <p:val>
                                            <p:strVal val="#ppt_w"/>
                                          </p:val>
                                        </p:tav>
                                      </p:tavLst>
                                    </p:anim>
                                    <p:anim calcmode="lin" valueType="num">
                                      <p:cBhvr>
                                        <p:cTn id="13" dur="1500" fill="hold"/>
                                        <p:tgtEl>
                                          <p:spTgt spid="9"/>
                                        </p:tgtEl>
                                        <p:attrNameLst>
                                          <p:attrName>ppt_h</p:attrName>
                                        </p:attrNameLst>
                                      </p:cBhvr>
                                      <p:tavLst>
                                        <p:tav tm="0">
                                          <p:val>
                                            <p:fltVal val="0"/>
                                          </p:val>
                                        </p:tav>
                                        <p:tav tm="100000">
                                          <p:val>
                                            <p:strVal val="#ppt_h"/>
                                          </p:val>
                                        </p:tav>
                                      </p:tavLst>
                                    </p:anim>
                                    <p:animEffect transition="in" filter="fade">
                                      <p:cBhvr>
                                        <p:cTn id="14" dur="1500"/>
                                        <p:tgtEl>
                                          <p:spTgt spid="9"/>
                                        </p:tgtEl>
                                      </p:cBhvr>
                                    </p:animEffect>
                                  </p:childTnLst>
                                </p:cTn>
                              </p:par>
                              <p:par>
                                <p:cTn id="15" presetID="53" presetClass="entr" presetSubtype="16"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1500" fill="hold"/>
                                        <p:tgtEl>
                                          <p:spTgt spid="11"/>
                                        </p:tgtEl>
                                        <p:attrNameLst>
                                          <p:attrName>ppt_w</p:attrName>
                                        </p:attrNameLst>
                                      </p:cBhvr>
                                      <p:tavLst>
                                        <p:tav tm="0">
                                          <p:val>
                                            <p:fltVal val="0"/>
                                          </p:val>
                                        </p:tav>
                                        <p:tav tm="100000">
                                          <p:val>
                                            <p:strVal val="#ppt_w"/>
                                          </p:val>
                                        </p:tav>
                                      </p:tavLst>
                                    </p:anim>
                                    <p:anim calcmode="lin" valueType="num">
                                      <p:cBhvr>
                                        <p:cTn id="18" dur="1500" fill="hold"/>
                                        <p:tgtEl>
                                          <p:spTgt spid="11"/>
                                        </p:tgtEl>
                                        <p:attrNameLst>
                                          <p:attrName>ppt_h</p:attrName>
                                        </p:attrNameLst>
                                      </p:cBhvr>
                                      <p:tavLst>
                                        <p:tav tm="0">
                                          <p:val>
                                            <p:fltVal val="0"/>
                                          </p:val>
                                        </p:tav>
                                        <p:tav tm="100000">
                                          <p:val>
                                            <p:strVal val="#ppt_h"/>
                                          </p:val>
                                        </p:tav>
                                      </p:tavLst>
                                    </p:anim>
                                    <p:animEffect transition="in" filter="fade">
                                      <p:cBhvr>
                                        <p:cTn id="19" dur="1500"/>
                                        <p:tgtEl>
                                          <p:spTgt spid="11"/>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1500" fill="hold"/>
                                        <p:tgtEl>
                                          <p:spTgt spid="5"/>
                                        </p:tgtEl>
                                        <p:attrNameLst>
                                          <p:attrName>ppt_w</p:attrName>
                                        </p:attrNameLst>
                                      </p:cBhvr>
                                      <p:tavLst>
                                        <p:tav tm="0">
                                          <p:val>
                                            <p:fltVal val="0"/>
                                          </p:val>
                                        </p:tav>
                                        <p:tav tm="100000">
                                          <p:val>
                                            <p:strVal val="#ppt_w"/>
                                          </p:val>
                                        </p:tav>
                                      </p:tavLst>
                                    </p:anim>
                                    <p:anim calcmode="lin" valueType="num">
                                      <p:cBhvr>
                                        <p:cTn id="23" dur="1500" fill="hold"/>
                                        <p:tgtEl>
                                          <p:spTgt spid="5"/>
                                        </p:tgtEl>
                                        <p:attrNameLst>
                                          <p:attrName>ppt_h</p:attrName>
                                        </p:attrNameLst>
                                      </p:cBhvr>
                                      <p:tavLst>
                                        <p:tav tm="0">
                                          <p:val>
                                            <p:fltVal val="0"/>
                                          </p:val>
                                        </p:tav>
                                        <p:tav tm="100000">
                                          <p:val>
                                            <p:strVal val="#ppt_h"/>
                                          </p:val>
                                        </p:tav>
                                      </p:tavLst>
                                    </p:anim>
                                    <p:animEffect transition="in" filter="fade">
                                      <p:cBhvr>
                                        <p:cTn id="24" dur="1500"/>
                                        <p:tgtEl>
                                          <p:spTgt spid="5"/>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1500" fill="hold"/>
                                        <p:tgtEl>
                                          <p:spTgt spid="12"/>
                                        </p:tgtEl>
                                        <p:attrNameLst>
                                          <p:attrName>ppt_w</p:attrName>
                                        </p:attrNameLst>
                                      </p:cBhvr>
                                      <p:tavLst>
                                        <p:tav tm="0">
                                          <p:val>
                                            <p:fltVal val="0"/>
                                          </p:val>
                                        </p:tav>
                                        <p:tav tm="100000">
                                          <p:val>
                                            <p:strVal val="#ppt_w"/>
                                          </p:val>
                                        </p:tav>
                                      </p:tavLst>
                                    </p:anim>
                                    <p:anim calcmode="lin" valueType="num">
                                      <p:cBhvr>
                                        <p:cTn id="28" dur="1500" fill="hold"/>
                                        <p:tgtEl>
                                          <p:spTgt spid="12"/>
                                        </p:tgtEl>
                                        <p:attrNameLst>
                                          <p:attrName>ppt_h</p:attrName>
                                        </p:attrNameLst>
                                      </p:cBhvr>
                                      <p:tavLst>
                                        <p:tav tm="0">
                                          <p:val>
                                            <p:fltVal val="0"/>
                                          </p:val>
                                        </p:tav>
                                        <p:tav tm="100000">
                                          <p:val>
                                            <p:strVal val="#ppt_h"/>
                                          </p:val>
                                        </p:tav>
                                      </p:tavLst>
                                    </p:anim>
                                    <p:animEffect transition="in" filter="fade">
                                      <p:cBhvr>
                                        <p:cTn id="29" dur="1500"/>
                                        <p:tgtEl>
                                          <p:spTgt spid="1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p:cTn id="32" dur="1500" fill="hold"/>
                                        <p:tgtEl>
                                          <p:spTgt spid="22"/>
                                        </p:tgtEl>
                                        <p:attrNameLst>
                                          <p:attrName>ppt_w</p:attrName>
                                        </p:attrNameLst>
                                      </p:cBhvr>
                                      <p:tavLst>
                                        <p:tav tm="0">
                                          <p:val>
                                            <p:fltVal val="0"/>
                                          </p:val>
                                        </p:tav>
                                        <p:tav tm="100000">
                                          <p:val>
                                            <p:strVal val="#ppt_w"/>
                                          </p:val>
                                        </p:tav>
                                      </p:tavLst>
                                    </p:anim>
                                    <p:anim calcmode="lin" valueType="num">
                                      <p:cBhvr>
                                        <p:cTn id="33" dur="1500" fill="hold"/>
                                        <p:tgtEl>
                                          <p:spTgt spid="22"/>
                                        </p:tgtEl>
                                        <p:attrNameLst>
                                          <p:attrName>ppt_h</p:attrName>
                                        </p:attrNameLst>
                                      </p:cBhvr>
                                      <p:tavLst>
                                        <p:tav tm="0">
                                          <p:val>
                                            <p:fltVal val="0"/>
                                          </p:val>
                                        </p:tav>
                                        <p:tav tm="100000">
                                          <p:val>
                                            <p:strVal val="#ppt_h"/>
                                          </p:val>
                                        </p:tav>
                                      </p:tavLst>
                                    </p:anim>
                                    <p:animEffect transition="in" filter="fade">
                                      <p:cBhvr>
                                        <p:cTn id="34" dur="1500"/>
                                        <p:tgtEl>
                                          <p:spTgt spid="22"/>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1500" fill="hold"/>
                                        <p:tgtEl>
                                          <p:spTgt spid="23"/>
                                        </p:tgtEl>
                                        <p:attrNameLst>
                                          <p:attrName>ppt_w</p:attrName>
                                        </p:attrNameLst>
                                      </p:cBhvr>
                                      <p:tavLst>
                                        <p:tav tm="0">
                                          <p:val>
                                            <p:fltVal val="0"/>
                                          </p:val>
                                        </p:tav>
                                        <p:tav tm="100000">
                                          <p:val>
                                            <p:strVal val="#ppt_w"/>
                                          </p:val>
                                        </p:tav>
                                      </p:tavLst>
                                    </p:anim>
                                    <p:anim calcmode="lin" valueType="num">
                                      <p:cBhvr>
                                        <p:cTn id="38" dur="1500" fill="hold"/>
                                        <p:tgtEl>
                                          <p:spTgt spid="23"/>
                                        </p:tgtEl>
                                        <p:attrNameLst>
                                          <p:attrName>ppt_h</p:attrName>
                                        </p:attrNameLst>
                                      </p:cBhvr>
                                      <p:tavLst>
                                        <p:tav tm="0">
                                          <p:val>
                                            <p:fltVal val="0"/>
                                          </p:val>
                                        </p:tav>
                                        <p:tav tm="100000">
                                          <p:val>
                                            <p:strVal val="#ppt_h"/>
                                          </p:val>
                                        </p:tav>
                                      </p:tavLst>
                                    </p:anim>
                                    <p:animEffect transition="in" filter="fade">
                                      <p:cBhvr>
                                        <p:cTn id="39" dur="1500"/>
                                        <p:tgtEl>
                                          <p:spTgt spid="23"/>
                                        </p:tgtEl>
                                      </p:cBhvr>
                                    </p:animEffect>
                                  </p:childTnLst>
                                </p:cTn>
                              </p:par>
                              <p:par>
                                <p:cTn id="40" presetID="53" presetClass="entr" presetSubtype="16" fill="hold" nodeType="withEffect">
                                  <p:stCondLst>
                                    <p:cond delay="0"/>
                                  </p:stCondLst>
                                  <p:childTnLst>
                                    <p:set>
                                      <p:cBhvr>
                                        <p:cTn id="41" dur="1" fill="hold">
                                          <p:stCondLst>
                                            <p:cond delay="0"/>
                                          </p:stCondLst>
                                        </p:cTn>
                                        <p:tgtEl>
                                          <p:spTgt spid="41"/>
                                        </p:tgtEl>
                                        <p:attrNameLst>
                                          <p:attrName>style.visibility</p:attrName>
                                        </p:attrNameLst>
                                      </p:cBhvr>
                                      <p:to>
                                        <p:strVal val="visible"/>
                                      </p:to>
                                    </p:set>
                                    <p:anim calcmode="lin" valueType="num">
                                      <p:cBhvr>
                                        <p:cTn id="42" dur="1500" fill="hold"/>
                                        <p:tgtEl>
                                          <p:spTgt spid="41"/>
                                        </p:tgtEl>
                                        <p:attrNameLst>
                                          <p:attrName>ppt_w</p:attrName>
                                        </p:attrNameLst>
                                      </p:cBhvr>
                                      <p:tavLst>
                                        <p:tav tm="0">
                                          <p:val>
                                            <p:fltVal val="0"/>
                                          </p:val>
                                        </p:tav>
                                        <p:tav tm="100000">
                                          <p:val>
                                            <p:strVal val="#ppt_w"/>
                                          </p:val>
                                        </p:tav>
                                      </p:tavLst>
                                    </p:anim>
                                    <p:anim calcmode="lin" valueType="num">
                                      <p:cBhvr>
                                        <p:cTn id="43" dur="1500" fill="hold"/>
                                        <p:tgtEl>
                                          <p:spTgt spid="41"/>
                                        </p:tgtEl>
                                        <p:attrNameLst>
                                          <p:attrName>ppt_h</p:attrName>
                                        </p:attrNameLst>
                                      </p:cBhvr>
                                      <p:tavLst>
                                        <p:tav tm="0">
                                          <p:val>
                                            <p:fltVal val="0"/>
                                          </p:val>
                                        </p:tav>
                                        <p:tav tm="100000">
                                          <p:val>
                                            <p:strVal val="#ppt_h"/>
                                          </p:val>
                                        </p:tav>
                                      </p:tavLst>
                                    </p:anim>
                                    <p:animEffect transition="in" filter="fade">
                                      <p:cBhvr>
                                        <p:cTn id="44" dur="1500"/>
                                        <p:tgtEl>
                                          <p:spTgt spid="41"/>
                                        </p:tgtEl>
                                      </p:cBhvr>
                                    </p:animEffect>
                                  </p:childTnLst>
                                </p:cTn>
                              </p:par>
                              <p:par>
                                <p:cTn id="45" presetID="53" presetClass="entr" presetSubtype="16" fill="hold" nodeType="with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1500" fill="hold"/>
                                        <p:tgtEl>
                                          <p:spTgt spid="42"/>
                                        </p:tgtEl>
                                        <p:attrNameLst>
                                          <p:attrName>ppt_w</p:attrName>
                                        </p:attrNameLst>
                                      </p:cBhvr>
                                      <p:tavLst>
                                        <p:tav tm="0">
                                          <p:val>
                                            <p:fltVal val="0"/>
                                          </p:val>
                                        </p:tav>
                                        <p:tav tm="100000">
                                          <p:val>
                                            <p:strVal val="#ppt_w"/>
                                          </p:val>
                                        </p:tav>
                                      </p:tavLst>
                                    </p:anim>
                                    <p:anim calcmode="lin" valueType="num">
                                      <p:cBhvr>
                                        <p:cTn id="48" dur="1500" fill="hold"/>
                                        <p:tgtEl>
                                          <p:spTgt spid="42"/>
                                        </p:tgtEl>
                                        <p:attrNameLst>
                                          <p:attrName>ppt_h</p:attrName>
                                        </p:attrNameLst>
                                      </p:cBhvr>
                                      <p:tavLst>
                                        <p:tav tm="0">
                                          <p:val>
                                            <p:fltVal val="0"/>
                                          </p:val>
                                        </p:tav>
                                        <p:tav tm="100000">
                                          <p:val>
                                            <p:strVal val="#ppt_h"/>
                                          </p:val>
                                        </p:tav>
                                      </p:tavLst>
                                    </p:anim>
                                    <p:animEffect transition="in" filter="fade">
                                      <p:cBhvr>
                                        <p:cTn id="49" dur="1500"/>
                                        <p:tgtEl>
                                          <p:spTgt spid="42"/>
                                        </p:tgtEl>
                                      </p:cBhvr>
                                    </p:animEffect>
                                  </p:childTnLst>
                                </p:cTn>
                              </p:par>
                              <p:par>
                                <p:cTn id="50" presetID="53" presetClass="entr" presetSubtype="16" fill="hold" nodeType="withEffect">
                                  <p:stCondLst>
                                    <p:cond delay="0"/>
                                  </p:stCondLst>
                                  <p:childTnLst>
                                    <p:set>
                                      <p:cBhvr>
                                        <p:cTn id="51" dur="1" fill="hold">
                                          <p:stCondLst>
                                            <p:cond delay="0"/>
                                          </p:stCondLst>
                                        </p:cTn>
                                        <p:tgtEl>
                                          <p:spTgt spid="40"/>
                                        </p:tgtEl>
                                        <p:attrNameLst>
                                          <p:attrName>style.visibility</p:attrName>
                                        </p:attrNameLst>
                                      </p:cBhvr>
                                      <p:to>
                                        <p:strVal val="visible"/>
                                      </p:to>
                                    </p:set>
                                    <p:anim calcmode="lin" valueType="num">
                                      <p:cBhvr>
                                        <p:cTn id="52" dur="1500" fill="hold"/>
                                        <p:tgtEl>
                                          <p:spTgt spid="40"/>
                                        </p:tgtEl>
                                        <p:attrNameLst>
                                          <p:attrName>ppt_w</p:attrName>
                                        </p:attrNameLst>
                                      </p:cBhvr>
                                      <p:tavLst>
                                        <p:tav tm="0">
                                          <p:val>
                                            <p:fltVal val="0"/>
                                          </p:val>
                                        </p:tav>
                                        <p:tav tm="100000">
                                          <p:val>
                                            <p:strVal val="#ppt_w"/>
                                          </p:val>
                                        </p:tav>
                                      </p:tavLst>
                                    </p:anim>
                                    <p:anim calcmode="lin" valueType="num">
                                      <p:cBhvr>
                                        <p:cTn id="53" dur="1500" fill="hold"/>
                                        <p:tgtEl>
                                          <p:spTgt spid="40"/>
                                        </p:tgtEl>
                                        <p:attrNameLst>
                                          <p:attrName>ppt_h</p:attrName>
                                        </p:attrNameLst>
                                      </p:cBhvr>
                                      <p:tavLst>
                                        <p:tav tm="0">
                                          <p:val>
                                            <p:fltVal val="0"/>
                                          </p:val>
                                        </p:tav>
                                        <p:tav tm="100000">
                                          <p:val>
                                            <p:strVal val="#ppt_h"/>
                                          </p:val>
                                        </p:tav>
                                      </p:tavLst>
                                    </p:anim>
                                    <p:animEffect transition="in" filter="fade">
                                      <p:cBhvr>
                                        <p:cTn id="54" dur="1500"/>
                                        <p:tgtEl>
                                          <p:spTgt spid="40"/>
                                        </p:tgtEl>
                                      </p:cBhvr>
                                    </p:animEffect>
                                  </p:childTnLst>
                                </p:cTn>
                              </p:par>
                              <p:par>
                                <p:cTn id="55" presetID="53" presetClass="entr" presetSubtype="16" fill="hold" nodeType="with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p:cTn id="57" dur="1500" fill="hold"/>
                                        <p:tgtEl>
                                          <p:spTgt spid="43"/>
                                        </p:tgtEl>
                                        <p:attrNameLst>
                                          <p:attrName>ppt_w</p:attrName>
                                        </p:attrNameLst>
                                      </p:cBhvr>
                                      <p:tavLst>
                                        <p:tav tm="0">
                                          <p:val>
                                            <p:fltVal val="0"/>
                                          </p:val>
                                        </p:tav>
                                        <p:tav tm="100000">
                                          <p:val>
                                            <p:strVal val="#ppt_w"/>
                                          </p:val>
                                        </p:tav>
                                      </p:tavLst>
                                    </p:anim>
                                    <p:anim calcmode="lin" valueType="num">
                                      <p:cBhvr>
                                        <p:cTn id="58" dur="1500" fill="hold"/>
                                        <p:tgtEl>
                                          <p:spTgt spid="43"/>
                                        </p:tgtEl>
                                        <p:attrNameLst>
                                          <p:attrName>ppt_h</p:attrName>
                                        </p:attrNameLst>
                                      </p:cBhvr>
                                      <p:tavLst>
                                        <p:tav tm="0">
                                          <p:val>
                                            <p:fltVal val="0"/>
                                          </p:val>
                                        </p:tav>
                                        <p:tav tm="100000">
                                          <p:val>
                                            <p:strVal val="#ppt_h"/>
                                          </p:val>
                                        </p:tav>
                                      </p:tavLst>
                                    </p:anim>
                                    <p:animEffect transition="in" filter="fade">
                                      <p:cBhvr>
                                        <p:cTn id="59" dur="1500"/>
                                        <p:tgtEl>
                                          <p:spTgt spid="43"/>
                                        </p:tgtEl>
                                      </p:cBhvr>
                                    </p:animEffect>
                                  </p:childTnLst>
                                </p:cTn>
                              </p:par>
                              <p:par>
                                <p:cTn id="60" presetID="53" presetClass="entr" presetSubtype="16" fill="hold" nodeType="withEffect">
                                  <p:stCondLst>
                                    <p:cond delay="0"/>
                                  </p:stCondLst>
                                  <p:childTnLst>
                                    <p:set>
                                      <p:cBhvr>
                                        <p:cTn id="61" dur="1" fill="hold">
                                          <p:stCondLst>
                                            <p:cond delay="0"/>
                                          </p:stCondLst>
                                        </p:cTn>
                                        <p:tgtEl>
                                          <p:spTgt spid="44"/>
                                        </p:tgtEl>
                                        <p:attrNameLst>
                                          <p:attrName>style.visibility</p:attrName>
                                        </p:attrNameLst>
                                      </p:cBhvr>
                                      <p:to>
                                        <p:strVal val="visible"/>
                                      </p:to>
                                    </p:set>
                                    <p:anim calcmode="lin" valueType="num">
                                      <p:cBhvr>
                                        <p:cTn id="62" dur="1500" fill="hold"/>
                                        <p:tgtEl>
                                          <p:spTgt spid="44"/>
                                        </p:tgtEl>
                                        <p:attrNameLst>
                                          <p:attrName>ppt_w</p:attrName>
                                        </p:attrNameLst>
                                      </p:cBhvr>
                                      <p:tavLst>
                                        <p:tav tm="0">
                                          <p:val>
                                            <p:fltVal val="0"/>
                                          </p:val>
                                        </p:tav>
                                        <p:tav tm="100000">
                                          <p:val>
                                            <p:strVal val="#ppt_w"/>
                                          </p:val>
                                        </p:tav>
                                      </p:tavLst>
                                    </p:anim>
                                    <p:anim calcmode="lin" valueType="num">
                                      <p:cBhvr>
                                        <p:cTn id="63" dur="1500" fill="hold"/>
                                        <p:tgtEl>
                                          <p:spTgt spid="44"/>
                                        </p:tgtEl>
                                        <p:attrNameLst>
                                          <p:attrName>ppt_h</p:attrName>
                                        </p:attrNameLst>
                                      </p:cBhvr>
                                      <p:tavLst>
                                        <p:tav tm="0">
                                          <p:val>
                                            <p:fltVal val="0"/>
                                          </p:val>
                                        </p:tav>
                                        <p:tav tm="100000">
                                          <p:val>
                                            <p:strVal val="#ppt_h"/>
                                          </p:val>
                                        </p:tav>
                                      </p:tavLst>
                                    </p:anim>
                                    <p:animEffect transition="in" filter="fade">
                                      <p:cBhvr>
                                        <p:cTn id="64" dur="1500"/>
                                        <p:tgtEl>
                                          <p:spTgt spid="44"/>
                                        </p:tgtEl>
                                      </p:cBhvr>
                                    </p:animEffect>
                                  </p:childTnLst>
                                </p:cTn>
                              </p:par>
                              <p:par>
                                <p:cTn id="65" presetID="53" presetClass="entr" presetSubtype="16" fill="hold" nodeType="withEffect">
                                  <p:stCondLst>
                                    <p:cond delay="0"/>
                                  </p:stCondLst>
                                  <p:childTnLst>
                                    <p:set>
                                      <p:cBhvr>
                                        <p:cTn id="66" dur="1" fill="hold">
                                          <p:stCondLst>
                                            <p:cond delay="0"/>
                                          </p:stCondLst>
                                        </p:cTn>
                                        <p:tgtEl>
                                          <p:spTgt spid="45"/>
                                        </p:tgtEl>
                                        <p:attrNameLst>
                                          <p:attrName>style.visibility</p:attrName>
                                        </p:attrNameLst>
                                      </p:cBhvr>
                                      <p:to>
                                        <p:strVal val="visible"/>
                                      </p:to>
                                    </p:set>
                                    <p:anim calcmode="lin" valueType="num">
                                      <p:cBhvr>
                                        <p:cTn id="67" dur="1500" fill="hold"/>
                                        <p:tgtEl>
                                          <p:spTgt spid="45"/>
                                        </p:tgtEl>
                                        <p:attrNameLst>
                                          <p:attrName>ppt_w</p:attrName>
                                        </p:attrNameLst>
                                      </p:cBhvr>
                                      <p:tavLst>
                                        <p:tav tm="0">
                                          <p:val>
                                            <p:fltVal val="0"/>
                                          </p:val>
                                        </p:tav>
                                        <p:tav tm="100000">
                                          <p:val>
                                            <p:strVal val="#ppt_w"/>
                                          </p:val>
                                        </p:tav>
                                      </p:tavLst>
                                    </p:anim>
                                    <p:anim calcmode="lin" valueType="num">
                                      <p:cBhvr>
                                        <p:cTn id="68" dur="1500" fill="hold"/>
                                        <p:tgtEl>
                                          <p:spTgt spid="45"/>
                                        </p:tgtEl>
                                        <p:attrNameLst>
                                          <p:attrName>ppt_h</p:attrName>
                                        </p:attrNameLst>
                                      </p:cBhvr>
                                      <p:tavLst>
                                        <p:tav tm="0">
                                          <p:val>
                                            <p:fltVal val="0"/>
                                          </p:val>
                                        </p:tav>
                                        <p:tav tm="100000">
                                          <p:val>
                                            <p:strVal val="#ppt_h"/>
                                          </p:val>
                                        </p:tav>
                                      </p:tavLst>
                                    </p:anim>
                                    <p:animEffect transition="in" filter="fade">
                                      <p:cBhvr>
                                        <p:cTn id="69" dur="1500"/>
                                        <p:tgtEl>
                                          <p:spTgt spid="45"/>
                                        </p:tgtEl>
                                      </p:cBhvr>
                                    </p:animEffect>
                                  </p:childTnLst>
                                </p:cTn>
                              </p:par>
                              <p:par>
                                <p:cTn id="70" presetID="53" presetClass="entr" presetSubtype="16" fill="hold" nodeType="withEffect">
                                  <p:stCondLst>
                                    <p:cond delay="0"/>
                                  </p:stCondLst>
                                  <p:childTnLst>
                                    <p:set>
                                      <p:cBhvr>
                                        <p:cTn id="71" dur="1" fill="hold">
                                          <p:stCondLst>
                                            <p:cond delay="0"/>
                                          </p:stCondLst>
                                        </p:cTn>
                                        <p:tgtEl>
                                          <p:spTgt spid="46"/>
                                        </p:tgtEl>
                                        <p:attrNameLst>
                                          <p:attrName>style.visibility</p:attrName>
                                        </p:attrNameLst>
                                      </p:cBhvr>
                                      <p:to>
                                        <p:strVal val="visible"/>
                                      </p:to>
                                    </p:set>
                                    <p:anim calcmode="lin" valueType="num">
                                      <p:cBhvr>
                                        <p:cTn id="72" dur="1500" fill="hold"/>
                                        <p:tgtEl>
                                          <p:spTgt spid="46"/>
                                        </p:tgtEl>
                                        <p:attrNameLst>
                                          <p:attrName>ppt_w</p:attrName>
                                        </p:attrNameLst>
                                      </p:cBhvr>
                                      <p:tavLst>
                                        <p:tav tm="0">
                                          <p:val>
                                            <p:fltVal val="0"/>
                                          </p:val>
                                        </p:tav>
                                        <p:tav tm="100000">
                                          <p:val>
                                            <p:strVal val="#ppt_w"/>
                                          </p:val>
                                        </p:tav>
                                      </p:tavLst>
                                    </p:anim>
                                    <p:anim calcmode="lin" valueType="num">
                                      <p:cBhvr>
                                        <p:cTn id="73" dur="1500" fill="hold"/>
                                        <p:tgtEl>
                                          <p:spTgt spid="46"/>
                                        </p:tgtEl>
                                        <p:attrNameLst>
                                          <p:attrName>ppt_h</p:attrName>
                                        </p:attrNameLst>
                                      </p:cBhvr>
                                      <p:tavLst>
                                        <p:tav tm="0">
                                          <p:val>
                                            <p:fltVal val="0"/>
                                          </p:val>
                                        </p:tav>
                                        <p:tav tm="100000">
                                          <p:val>
                                            <p:strVal val="#ppt_h"/>
                                          </p:val>
                                        </p:tav>
                                      </p:tavLst>
                                    </p:anim>
                                    <p:animEffect transition="in" filter="fade">
                                      <p:cBhvr>
                                        <p:cTn id="74" dur="1500"/>
                                        <p:tgtEl>
                                          <p:spTgt spid="46"/>
                                        </p:tgtEl>
                                      </p:cBhvr>
                                    </p:animEffect>
                                  </p:childTnLst>
                                </p:cTn>
                              </p:par>
                              <p:par>
                                <p:cTn id="75" presetID="53" presetClass="entr" presetSubtype="16" fill="hold" nodeType="withEffect">
                                  <p:stCondLst>
                                    <p:cond delay="0"/>
                                  </p:stCondLst>
                                  <p:childTnLst>
                                    <p:set>
                                      <p:cBhvr>
                                        <p:cTn id="76" dur="1" fill="hold">
                                          <p:stCondLst>
                                            <p:cond delay="0"/>
                                          </p:stCondLst>
                                        </p:cTn>
                                        <p:tgtEl>
                                          <p:spTgt spid="47"/>
                                        </p:tgtEl>
                                        <p:attrNameLst>
                                          <p:attrName>style.visibility</p:attrName>
                                        </p:attrNameLst>
                                      </p:cBhvr>
                                      <p:to>
                                        <p:strVal val="visible"/>
                                      </p:to>
                                    </p:set>
                                    <p:anim calcmode="lin" valueType="num">
                                      <p:cBhvr>
                                        <p:cTn id="77" dur="1500" fill="hold"/>
                                        <p:tgtEl>
                                          <p:spTgt spid="47"/>
                                        </p:tgtEl>
                                        <p:attrNameLst>
                                          <p:attrName>ppt_w</p:attrName>
                                        </p:attrNameLst>
                                      </p:cBhvr>
                                      <p:tavLst>
                                        <p:tav tm="0">
                                          <p:val>
                                            <p:fltVal val="0"/>
                                          </p:val>
                                        </p:tav>
                                        <p:tav tm="100000">
                                          <p:val>
                                            <p:strVal val="#ppt_w"/>
                                          </p:val>
                                        </p:tav>
                                      </p:tavLst>
                                    </p:anim>
                                    <p:anim calcmode="lin" valueType="num">
                                      <p:cBhvr>
                                        <p:cTn id="78" dur="1500" fill="hold"/>
                                        <p:tgtEl>
                                          <p:spTgt spid="47"/>
                                        </p:tgtEl>
                                        <p:attrNameLst>
                                          <p:attrName>ppt_h</p:attrName>
                                        </p:attrNameLst>
                                      </p:cBhvr>
                                      <p:tavLst>
                                        <p:tav tm="0">
                                          <p:val>
                                            <p:fltVal val="0"/>
                                          </p:val>
                                        </p:tav>
                                        <p:tav tm="100000">
                                          <p:val>
                                            <p:strVal val="#ppt_h"/>
                                          </p:val>
                                        </p:tav>
                                      </p:tavLst>
                                    </p:anim>
                                    <p:animEffect transition="in" filter="fade">
                                      <p:cBhvr>
                                        <p:cTn id="79" dur="1500"/>
                                        <p:tgtEl>
                                          <p:spTgt spid="47"/>
                                        </p:tgtEl>
                                      </p:cBhvr>
                                    </p:animEffect>
                                  </p:childTnLst>
                                </p:cTn>
                              </p:par>
                              <p:par>
                                <p:cTn id="80" presetID="53" presetClass="entr" presetSubtype="16" fill="hold" nodeType="withEffect">
                                  <p:stCondLst>
                                    <p:cond delay="0"/>
                                  </p:stCondLst>
                                  <p:childTnLst>
                                    <p:set>
                                      <p:cBhvr>
                                        <p:cTn id="81" dur="1" fill="hold">
                                          <p:stCondLst>
                                            <p:cond delay="0"/>
                                          </p:stCondLst>
                                        </p:cTn>
                                        <p:tgtEl>
                                          <p:spTgt spid="39"/>
                                        </p:tgtEl>
                                        <p:attrNameLst>
                                          <p:attrName>style.visibility</p:attrName>
                                        </p:attrNameLst>
                                      </p:cBhvr>
                                      <p:to>
                                        <p:strVal val="visible"/>
                                      </p:to>
                                    </p:set>
                                    <p:anim calcmode="lin" valueType="num">
                                      <p:cBhvr>
                                        <p:cTn id="82" dur="1500" fill="hold"/>
                                        <p:tgtEl>
                                          <p:spTgt spid="39"/>
                                        </p:tgtEl>
                                        <p:attrNameLst>
                                          <p:attrName>ppt_w</p:attrName>
                                        </p:attrNameLst>
                                      </p:cBhvr>
                                      <p:tavLst>
                                        <p:tav tm="0">
                                          <p:val>
                                            <p:fltVal val="0"/>
                                          </p:val>
                                        </p:tav>
                                        <p:tav tm="100000">
                                          <p:val>
                                            <p:strVal val="#ppt_w"/>
                                          </p:val>
                                        </p:tav>
                                      </p:tavLst>
                                    </p:anim>
                                    <p:anim calcmode="lin" valueType="num">
                                      <p:cBhvr>
                                        <p:cTn id="83" dur="1500" fill="hold"/>
                                        <p:tgtEl>
                                          <p:spTgt spid="39"/>
                                        </p:tgtEl>
                                        <p:attrNameLst>
                                          <p:attrName>ppt_h</p:attrName>
                                        </p:attrNameLst>
                                      </p:cBhvr>
                                      <p:tavLst>
                                        <p:tav tm="0">
                                          <p:val>
                                            <p:fltVal val="0"/>
                                          </p:val>
                                        </p:tav>
                                        <p:tav tm="100000">
                                          <p:val>
                                            <p:strVal val="#ppt_h"/>
                                          </p:val>
                                        </p:tav>
                                      </p:tavLst>
                                    </p:anim>
                                    <p:animEffect transition="in" filter="fade">
                                      <p:cBhvr>
                                        <p:cTn id="84" dur="1500"/>
                                        <p:tgtEl>
                                          <p:spTgt spid="39"/>
                                        </p:tgtEl>
                                      </p:cBhvr>
                                    </p:animEffect>
                                  </p:childTnLst>
                                </p:cTn>
                              </p:par>
                              <p:par>
                                <p:cTn id="85" presetID="53" presetClass="entr" presetSubtype="16" fill="hold" grpId="0" nodeType="withEffect">
                                  <p:stCondLst>
                                    <p:cond delay="1000"/>
                                  </p:stCondLst>
                                  <p:childTnLst>
                                    <p:set>
                                      <p:cBhvr>
                                        <p:cTn id="86" dur="1" fill="hold">
                                          <p:stCondLst>
                                            <p:cond delay="0"/>
                                          </p:stCondLst>
                                        </p:cTn>
                                        <p:tgtEl>
                                          <p:spTgt spid="38"/>
                                        </p:tgtEl>
                                        <p:attrNameLst>
                                          <p:attrName>style.visibility</p:attrName>
                                        </p:attrNameLst>
                                      </p:cBhvr>
                                      <p:to>
                                        <p:strVal val="visible"/>
                                      </p:to>
                                    </p:set>
                                    <p:anim calcmode="lin" valueType="num">
                                      <p:cBhvr>
                                        <p:cTn id="87" dur="500" fill="hold"/>
                                        <p:tgtEl>
                                          <p:spTgt spid="38"/>
                                        </p:tgtEl>
                                        <p:attrNameLst>
                                          <p:attrName>ppt_w</p:attrName>
                                        </p:attrNameLst>
                                      </p:cBhvr>
                                      <p:tavLst>
                                        <p:tav tm="0">
                                          <p:val>
                                            <p:fltVal val="0"/>
                                          </p:val>
                                        </p:tav>
                                        <p:tav tm="100000">
                                          <p:val>
                                            <p:strVal val="#ppt_w"/>
                                          </p:val>
                                        </p:tav>
                                      </p:tavLst>
                                    </p:anim>
                                    <p:anim calcmode="lin" valueType="num">
                                      <p:cBhvr>
                                        <p:cTn id="88" dur="500" fill="hold"/>
                                        <p:tgtEl>
                                          <p:spTgt spid="38"/>
                                        </p:tgtEl>
                                        <p:attrNameLst>
                                          <p:attrName>ppt_h</p:attrName>
                                        </p:attrNameLst>
                                      </p:cBhvr>
                                      <p:tavLst>
                                        <p:tav tm="0">
                                          <p:val>
                                            <p:fltVal val="0"/>
                                          </p:val>
                                        </p:tav>
                                        <p:tav tm="100000">
                                          <p:val>
                                            <p:strVal val="#ppt_h"/>
                                          </p:val>
                                        </p:tav>
                                      </p:tavLst>
                                    </p:anim>
                                    <p:animEffect transition="in" filter="fade">
                                      <p:cBhvr>
                                        <p:cTn id="89" dur="500"/>
                                        <p:tgtEl>
                                          <p:spTgt spid="38"/>
                                        </p:tgtEl>
                                      </p:cBhvr>
                                    </p:animEffect>
                                  </p:childTnLst>
                                </p:cTn>
                              </p:par>
                              <p:par>
                                <p:cTn id="90" presetID="53" presetClass="entr" presetSubtype="16" fill="hold" grpId="0" nodeType="withEffect">
                                  <p:stCondLst>
                                    <p:cond delay="1000"/>
                                  </p:stCondLst>
                                  <p:childTnLst>
                                    <p:set>
                                      <p:cBhvr>
                                        <p:cTn id="91" dur="1" fill="hold">
                                          <p:stCondLst>
                                            <p:cond delay="0"/>
                                          </p:stCondLst>
                                        </p:cTn>
                                        <p:tgtEl>
                                          <p:spTgt spid="36"/>
                                        </p:tgtEl>
                                        <p:attrNameLst>
                                          <p:attrName>style.visibility</p:attrName>
                                        </p:attrNameLst>
                                      </p:cBhvr>
                                      <p:to>
                                        <p:strVal val="visible"/>
                                      </p:to>
                                    </p:set>
                                    <p:anim calcmode="lin" valueType="num">
                                      <p:cBhvr>
                                        <p:cTn id="92" dur="500" fill="hold"/>
                                        <p:tgtEl>
                                          <p:spTgt spid="36"/>
                                        </p:tgtEl>
                                        <p:attrNameLst>
                                          <p:attrName>ppt_w</p:attrName>
                                        </p:attrNameLst>
                                      </p:cBhvr>
                                      <p:tavLst>
                                        <p:tav tm="0">
                                          <p:val>
                                            <p:fltVal val="0"/>
                                          </p:val>
                                        </p:tav>
                                        <p:tav tm="100000">
                                          <p:val>
                                            <p:strVal val="#ppt_w"/>
                                          </p:val>
                                        </p:tav>
                                      </p:tavLst>
                                    </p:anim>
                                    <p:anim calcmode="lin" valueType="num">
                                      <p:cBhvr>
                                        <p:cTn id="93" dur="500" fill="hold"/>
                                        <p:tgtEl>
                                          <p:spTgt spid="36"/>
                                        </p:tgtEl>
                                        <p:attrNameLst>
                                          <p:attrName>ppt_h</p:attrName>
                                        </p:attrNameLst>
                                      </p:cBhvr>
                                      <p:tavLst>
                                        <p:tav tm="0">
                                          <p:val>
                                            <p:fltVal val="0"/>
                                          </p:val>
                                        </p:tav>
                                        <p:tav tm="100000">
                                          <p:val>
                                            <p:strVal val="#ppt_h"/>
                                          </p:val>
                                        </p:tav>
                                      </p:tavLst>
                                    </p:anim>
                                    <p:animEffect transition="in" filter="fade">
                                      <p:cBhvr>
                                        <p:cTn id="94" dur="500"/>
                                        <p:tgtEl>
                                          <p:spTgt spid="36"/>
                                        </p:tgtEl>
                                      </p:cBhvr>
                                    </p:animEffect>
                                  </p:childTnLst>
                                </p:cTn>
                              </p:par>
                              <p:par>
                                <p:cTn id="95" presetID="53" presetClass="entr" presetSubtype="16" fill="hold" grpId="0" nodeType="withEffect">
                                  <p:stCondLst>
                                    <p:cond delay="1000"/>
                                  </p:stCondLst>
                                  <p:childTnLst>
                                    <p:set>
                                      <p:cBhvr>
                                        <p:cTn id="96" dur="1" fill="hold">
                                          <p:stCondLst>
                                            <p:cond delay="0"/>
                                          </p:stCondLst>
                                        </p:cTn>
                                        <p:tgtEl>
                                          <p:spTgt spid="34"/>
                                        </p:tgtEl>
                                        <p:attrNameLst>
                                          <p:attrName>style.visibility</p:attrName>
                                        </p:attrNameLst>
                                      </p:cBhvr>
                                      <p:to>
                                        <p:strVal val="visible"/>
                                      </p:to>
                                    </p:set>
                                    <p:anim calcmode="lin" valueType="num">
                                      <p:cBhvr>
                                        <p:cTn id="97" dur="500" fill="hold"/>
                                        <p:tgtEl>
                                          <p:spTgt spid="34"/>
                                        </p:tgtEl>
                                        <p:attrNameLst>
                                          <p:attrName>ppt_w</p:attrName>
                                        </p:attrNameLst>
                                      </p:cBhvr>
                                      <p:tavLst>
                                        <p:tav tm="0">
                                          <p:val>
                                            <p:fltVal val="0"/>
                                          </p:val>
                                        </p:tav>
                                        <p:tav tm="100000">
                                          <p:val>
                                            <p:strVal val="#ppt_w"/>
                                          </p:val>
                                        </p:tav>
                                      </p:tavLst>
                                    </p:anim>
                                    <p:anim calcmode="lin" valueType="num">
                                      <p:cBhvr>
                                        <p:cTn id="98" dur="500" fill="hold"/>
                                        <p:tgtEl>
                                          <p:spTgt spid="34"/>
                                        </p:tgtEl>
                                        <p:attrNameLst>
                                          <p:attrName>ppt_h</p:attrName>
                                        </p:attrNameLst>
                                      </p:cBhvr>
                                      <p:tavLst>
                                        <p:tav tm="0">
                                          <p:val>
                                            <p:fltVal val="0"/>
                                          </p:val>
                                        </p:tav>
                                        <p:tav tm="100000">
                                          <p:val>
                                            <p:strVal val="#ppt_h"/>
                                          </p:val>
                                        </p:tav>
                                      </p:tavLst>
                                    </p:anim>
                                    <p:animEffect transition="in" filter="fade">
                                      <p:cBhvr>
                                        <p:cTn id="99"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P spid="22" grpId="0"/>
      <p:bldP spid="23" grpId="0"/>
      <p:bldP spid="34" grpId="0" animBg="1"/>
      <p:bldP spid="36" grpId="0" animBg="1"/>
      <p:bldP spid="3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ussdiagramm: Verbinder 1">
            <a:extLst>
              <a:ext uri="{FF2B5EF4-FFF2-40B4-BE49-F238E27FC236}">
                <a16:creationId xmlns:a16="http://schemas.microsoft.com/office/drawing/2014/main" id="{0347D6B8-4BDE-B40A-6A64-F2267DE8DCE8}"/>
              </a:ext>
            </a:extLst>
          </p:cNvPr>
          <p:cNvSpPr/>
          <p:nvPr/>
        </p:nvSpPr>
        <p:spPr>
          <a:xfrm>
            <a:off x="6421760" y="1990750"/>
            <a:ext cx="4872257" cy="4701332"/>
          </a:xfrm>
          <a:prstGeom prst="flowChartConnector">
            <a:avLst/>
          </a:prstGeom>
          <a:gradFill flip="none" rotWithShape="1">
            <a:gsLst>
              <a:gs pos="24000">
                <a:srgbClr val="0415B4"/>
              </a:gs>
              <a:gs pos="0">
                <a:schemeClr val="accent1">
                  <a:lumMod val="5000"/>
                  <a:lumOff val="95000"/>
                </a:schemeClr>
              </a:gs>
              <a:gs pos="91000">
                <a:schemeClr val="accent1">
                  <a:lumMod val="45000"/>
                  <a:lumOff val="55000"/>
                </a:schemeClr>
              </a:gs>
              <a:gs pos="62000">
                <a:srgbClr val="00B050"/>
              </a:gs>
              <a:gs pos="42000">
                <a:schemeClr val="accent1">
                  <a:lumMod val="30000"/>
                  <a:lumOff val="70000"/>
                </a:schemeClr>
              </a:gs>
            </a:gsLst>
            <a:path path="circle">
              <a:fillToRect t="100000" r="100000"/>
            </a:path>
            <a:tileRect l="-100000" b="-100000"/>
          </a:gra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12" name="Rechteck 11">
            <a:extLst>
              <a:ext uri="{FF2B5EF4-FFF2-40B4-BE49-F238E27FC236}">
                <a16:creationId xmlns:a16="http://schemas.microsoft.com/office/drawing/2014/main" id="{024C9E4A-BD3A-4F55-95B6-A6B1C6B3204E}"/>
              </a:ext>
            </a:extLst>
          </p:cNvPr>
          <p:cNvSpPr/>
          <p:nvPr/>
        </p:nvSpPr>
        <p:spPr>
          <a:xfrm>
            <a:off x="6312024" y="1838770"/>
            <a:ext cx="5308846" cy="5019230"/>
          </a:xfrm>
          <a:prstGeom prst="rect">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pic>
        <p:nvPicPr>
          <p:cNvPr id="2050" name="Picture 2" descr="Menschenmenge - Illustrationen und Vektorgrafiken - iStock">
            <a:extLst>
              <a:ext uri="{FF2B5EF4-FFF2-40B4-BE49-F238E27FC236}">
                <a16:creationId xmlns:a16="http://schemas.microsoft.com/office/drawing/2014/main" id="{FAE72AE3-6AFD-DEBA-507E-4DF248F3BFC4}"/>
              </a:ext>
            </a:extLst>
          </p:cNvPr>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778559" y="3126990"/>
            <a:ext cx="4561503" cy="2428852"/>
          </a:xfrm>
          <a:prstGeom prst="rect">
            <a:avLst/>
          </a:prstGeom>
          <a:ln>
            <a:solidFill>
              <a:schemeClr val="bg2"/>
            </a:solidFill>
          </a:ln>
          <a:effectLst>
            <a:softEdge rad="112500"/>
          </a:effectLst>
          <a:extLst>
            <a:ext uri="{909E8E84-426E-40DD-AFC4-6F175D3DCCD1}">
              <a14:hiddenFill xmlns:a14="http://schemas.microsoft.com/office/drawing/2010/main">
                <a:solidFill>
                  <a:srgbClr val="FFFFFF"/>
                </a:solidFill>
              </a14:hiddenFill>
            </a:ext>
          </a:extLst>
        </p:spPr>
      </p:pic>
      <p:sp>
        <p:nvSpPr>
          <p:cNvPr id="11" name="Rechteck 10">
            <a:extLst>
              <a:ext uri="{FF2B5EF4-FFF2-40B4-BE49-F238E27FC236}">
                <a16:creationId xmlns:a16="http://schemas.microsoft.com/office/drawing/2014/main" id="{F7D13E59-6365-42CD-8C34-9B993A96BDFF}"/>
              </a:ext>
            </a:extLst>
          </p:cNvPr>
          <p:cNvSpPr/>
          <p:nvPr/>
        </p:nvSpPr>
        <p:spPr>
          <a:xfrm>
            <a:off x="463730" y="2226582"/>
            <a:ext cx="9265733" cy="1384995"/>
          </a:xfrm>
          <a:prstGeom prst="rect">
            <a:avLst/>
          </a:prstGeom>
        </p:spPr>
        <p:txBody>
          <a:bodyPr wrap="square">
            <a:spAutoFit/>
          </a:bodyPr>
          <a:lstStyle/>
          <a:p>
            <a:r>
              <a:rPr lang="de-CH" sz="2800" dirty="0"/>
              <a:t>"Und ich sah einen neuen Himmel und eine neue Erde; denn der erste Himmel und die erste Erde waren vergangen, und das Meer gibt es nicht mehr." </a:t>
            </a:r>
            <a:r>
              <a:rPr lang="de-CH" sz="2800" b="1" dirty="0"/>
              <a:t>(21,1)</a:t>
            </a:r>
          </a:p>
        </p:txBody>
      </p:sp>
      <p:sp>
        <p:nvSpPr>
          <p:cNvPr id="3" name="Rechteck 2">
            <a:extLst>
              <a:ext uri="{FF2B5EF4-FFF2-40B4-BE49-F238E27FC236}">
                <a16:creationId xmlns:a16="http://schemas.microsoft.com/office/drawing/2014/main" id="{F7E6892F-EE03-4A22-B369-4BCCCBDC9620}"/>
              </a:ext>
            </a:extLst>
          </p:cNvPr>
          <p:cNvSpPr/>
          <p:nvPr/>
        </p:nvSpPr>
        <p:spPr>
          <a:xfrm>
            <a:off x="463730" y="453774"/>
            <a:ext cx="9905387" cy="1384995"/>
          </a:xfrm>
          <a:prstGeom prst="rect">
            <a:avLst/>
          </a:prstGeom>
        </p:spPr>
        <p:txBody>
          <a:bodyPr wrap="square">
            <a:spAutoFit/>
          </a:bodyPr>
          <a:lstStyle/>
          <a:p>
            <a:r>
              <a:rPr lang="de-CH" sz="2800" dirty="0"/>
              <a:t>"Und ich sah einen großen weißen Thron und den, der darauf saß, vor dessen Angesicht die Erde entfloh und der Himmel, und keine Stätte wurde für sie gefunden." </a:t>
            </a:r>
            <a:r>
              <a:rPr lang="de-CH" sz="2800" b="1" dirty="0"/>
              <a:t>(20,11)</a:t>
            </a:r>
            <a:endParaRPr lang="de-CH" sz="2800" dirty="0"/>
          </a:p>
        </p:txBody>
      </p:sp>
    </p:spTree>
    <p:extLst>
      <p:ext uri="{BB962C8B-B14F-4D97-AF65-F5344CB8AC3E}">
        <p14:creationId xmlns:p14="http://schemas.microsoft.com/office/powerpoint/2010/main" val="377439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31" presetClass="entr" presetSubtype="0" fill="hold" grpId="0" nodeType="withEffect">
                                  <p:stCondLst>
                                    <p:cond delay="3000"/>
                                  </p:stCondLst>
                                  <p:childTnLst>
                                    <p:set>
                                      <p:cBhvr>
                                        <p:cTn id="8" dur="1" fill="hold">
                                          <p:stCondLst>
                                            <p:cond delay="0"/>
                                          </p:stCondLst>
                                        </p:cTn>
                                        <p:tgtEl>
                                          <p:spTgt spid="2"/>
                                        </p:tgtEl>
                                        <p:attrNameLst>
                                          <p:attrName>style.visibility</p:attrName>
                                        </p:attrNameLst>
                                      </p:cBhvr>
                                      <p:to>
                                        <p:strVal val="visible"/>
                                      </p:to>
                                    </p:set>
                                    <p:anim calcmode="lin" valueType="num">
                                      <p:cBhvr>
                                        <p:cTn id="9" dur="1000" fill="hold"/>
                                        <p:tgtEl>
                                          <p:spTgt spid="2"/>
                                        </p:tgtEl>
                                        <p:attrNameLst>
                                          <p:attrName>ppt_w</p:attrName>
                                        </p:attrNameLst>
                                      </p:cBhvr>
                                      <p:tavLst>
                                        <p:tav tm="0">
                                          <p:val>
                                            <p:fltVal val="0"/>
                                          </p:val>
                                        </p:tav>
                                        <p:tav tm="100000">
                                          <p:val>
                                            <p:strVal val="#ppt_w"/>
                                          </p:val>
                                        </p:tav>
                                      </p:tavLst>
                                    </p:anim>
                                    <p:anim calcmode="lin" valueType="num">
                                      <p:cBhvr>
                                        <p:cTn id="10" dur="1000" fill="hold"/>
                                        <p:tgtEl>
                                          <p:spTgt spid="2"/>
                                        </p:tgtEl>
                                        <p:attrNameLst>
                                          <p:attrName>ppt_h</p:attrName>
                                        </p:attrNameLst>
                                      </p:cBhvr>
                                      <p:tavLst>
                                        <p:tav tm="0">
                                          <p:val>
                                            <p:fltVal val="0"/>
                                          </p:val>
                                        </p:tav>
                                        <p:tav tm="100000">
                                          <p:val>
                                            <p:strVal val="#ppt_h"/>
                                          </p:val>
                                        </p:tav>
                                      </p:tavLst>
                                    </p:anim>
                                    <p:anim calcmode="lin" valueType="num">
                                      <p:cBhvr>
                                        <p:cTn id="11" dur="1000" fill="hold"/>
                                        <p:tgtEl>
                                          <p:spTgt spid="2"/>
                                        </p:tgtEl>
                                        <p:attrNameLst>
                                          <p:attrName>style.rotation</p:attrName>
                                        </p:attrNameLst>
                                      </p:cBhvr>
                                      <p:tavLst>
                                        <p:tav tm="0">
                                          <p:val>
                                            <p:fltVal val="90"/>
                                          </p:val>
                                        </p:tav>
                                        <p:tav tm="100000">
                                          <p:val>
                                            <p:fltVal val="0"/>
                                          </p:val>
                                        </p:tav>
                                      </p:tavLst>
                                    </p:anim>
                                    <p:animEffect transition="in" filter="fade">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F09E5708-5AE6-401E-90F4-A18511288EE4}"/>
              </a:ext>
            </a:extLst>
          </p:cNvPr>
          <p:cNvSpPr/>
          <p:nvPr/>
        </p:nvSpPr>
        <p:spPr>
          <a:xfrm>
            <a:off x="700976" y="941436"/>
            <a:ext cx="9265733" cy="2246769"/>
          </a:xfrm>
          <a:prstGeom prst="rect">
            <a:avLst/>
          </a:prstGeom>
        </p:spPr>
        <p:txBody>
          <a:bodyPr wrap="square">
            <a:spAutoFit/>
          </a:bodyPr>
          <a:lstStyle/>
          <a:p>
            <a:pPr marL="457200" indent="-457200">
              <a:buFont typeface="Wingdings" panose="05000000000000000000" pitchFamily="2" charset="2"/>
              <a:buChar char="à"/>
            </a:pPr>
            <a:r>
              <a:rPr lang="de-CH" sz="2800" dirty="0"/>
              <a:t>Neuen Himmel und eine neuen Erde (1)</a:t>
            </a:r>
          </a:p>
          <a:p>
            <a:endParaRPr lang="de-CH" sz="2800" dirty="0"/>
          </a:p>
          <a:p>
            <a:pPr marL="457200" indent="-457200">
              <a:buFont typeface="Wingdings" panose="05000000000000000000" pitchFamily="2" charset="2"/>
              <a:buChar char="à"/>
            </a:pPr>
            <a:r>
              <a:rPr lang="de-DE" sz="2800" dirty="0"/>
              <a:t>Neues Jerusalem (2)</a:t>
            </a:r>
          </a:p>
          <a:p>
            <a:endParaRPr lang="de-DE" sz="2800" dirty="0"/>
          </a:p>
          <a:p>
            <a:pPr marL="457200" indent="-457200">
              <a:buFont typeface="Wingdings" panose="05000000000000000000" pitchFamily="2" charset="2"/>
              <a:buChar char="à"/>
            </a:pPr>
            <a:r>
              <a:rPr lang="de-DE" sz="2800" dirty="0"/>
              <a:t>"Siehe ich mache alles neu" (5)</a:t>
            </a:r>
            <a:endParaRPr lang="de-CH" sz="2800" dirty="0"/>
          </a:p>
        </p:txBody>
      </p:sp>
      <p:pic>
        <p:nvPicPr>
          <p:cNvPr id="1026" name="Picture 2" descr="Das Meer in der Klimakrise: Aus dem Gleichgewicht - WWF Blog">
            <a:extLst>
              <a:ext uri="{FF2B5EF4-FFF2-40B4-BE49-F238E27FC236}">
                <a16:creationId xmlns:a16="http://schemas.microsoft.com/office/drawing/2014/main" id="{8F214F1A-DCE2-45ED-B94A-3B984183AD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3321" y="3669796"/>
            <a:ext cx="4325525" cy="2878440"/>
          </a:xfrm>
          <a:prstGeom prst="rect">
            <a:avLst/>
          </a:prstGeom>
          <a:noFill/>
          <a:extLst>
            <a:ext uri="{909E8E84-426E-40DD-AFC4-6F175D3DCCD1}">
              <a14:hiddenFill xmlns:a14="http://schemas.microsoft.com/office/drawing/2010/main">
                <a:solidFill>
                  <a:srgbClr val="FFFFFF"/>
                </a:solidFill>
              </a14:hiddenFill>
            </a:ext>
          </a:extLst>
        </p:spPr>
      </p:pic>
      <p:cxnSp>
        <p:nvCxnSpPr>
          <p:cNvPr id="5" name="Gerader Verbinder 4">
            <a:extLst>
              <a:ext uri="{FF2B5EF4-FFF2-40B4-BE49-F238E27FC236}">
                <a16:creationId xmlns:a16="http://schemas.microsoft.com/office/drawing/2014/main" id="{956B7DA5-E850-452C-9B26-D7CD65C2C154}"/>
              </a:ext>
            </a:extLst>
          </p:cNvPr>
          <p:cNvCxnSpPr/>
          <p:nvPr/>
        </p:nvCxnSpPr>
        <p:spPr>
          <a:xfrm>
            <a:off x="1216241" y="3466647"/>
            <a:ext cx="3293615" cy="328473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Gerader Verbinder 6">
            <a:extLst>
              <a:ext uri="{FF2B5EF4-FFF2-40B4-BE49-F238E27FC236}">
                <a16:creationId xmlns:a16="http://schemas.microsoft.com/office/drawing/2014/main" id="{246CFE4A-63EC-4CA1-A5A0-D547835C4BD5}"/>
              </a:ext>
            </a:extLst>
          </p:cNvPr>
          <p:cNvCxnSpPr>
            <a:cxnSpLocks/>
          </p:cNvCxnSpPr>
          <p:nvPr/>
        </p:nvCxnSpPr>
        <p:spPr>
          <a:xfrm flipV="1">
            <a:off x="1642369" y="3477703"/>
            <a:ext cx="3178206" cy="327368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Rechteck 1">
            <a:extLst>
              <a:ext uri="{FF2B5EF4-FFF2-40B4-BE49-F238E27FC236}">
                <a16:creationId xmlns:a16="http://schemas.microsoft.com/office/drawing/2014/main" id="{910AEBF2-1A97-4111-9A54-4A3F4F99A51A}"/>
              </a:ext>
            </a:extLst>
          </p:cNvPr>
          <p:cNvSpPr/>
          <p:nvPr/>
        </p:nvSpPr>
        <p:spPr>
          <a:xfrm>
            <a:off x="5541766" y="3188205"/>
            <a:ext cx="1471100" cy="3770263"/>
          </a:xfrm>
          <a:prstGeom prst="rect">
            <a:avLst/>
          </a:prstGeom>
        </p:spPr>
        <p:txBody>
          <a:bodyPr wrap="square">
            <a:spAutoFit/>
          </a:bodyPr>
          <a:lstStyle/>
          <a:p>
            <a:r>
              <a:rPr lang="de-DE" sz="23900" dirty="0"/>
              <a:t>?</a:t>
            </a:r>
            <a:endParaRPr lang="de-CH" sz="23900" dirty="0"/>
          </a:p>
        </p:txBody>
      </p:sp>
    </p:spTree>
    <p:extLst>
      <p:ext uri="{BB962C8B-B14F-4D97-AF65-F5344CB8AC3E}">
        <p14:creationId xmlns:p14="http://schemas.microsoft.com/office/powerpoint/2010/main" val="1860381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par>
                                <p:cTn id="15" presetID="53" presetClass="entr" presetSubtype="16" fill="hold" nodeType="withEffect">
                                  <p:stCondLst>
                                    <p:cond delay="200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par>
                                <p:cTn id="20" presetID="53" presetClass="entr" presetSubtype="16" fill="hold" nodeType="withEffect">
                                  <p:stCondLst>
                                    <p:cond delay="200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16" fill="hold" grpId="0" nodeType="withEffect">
                                  <p:stCondLst>
                                    <p:cond delay="4000"/>
                                  </p:stCondLst>
                                  <p:childTnLst>
                                    <p:set>
                                      <p:cBhvr>
                                        <p:cTn id="26" dur="1" fill="hold">
                                          <p:stCondLst>
                                            <p:cond delay="0"/>
                                          </p:stCondLst>
                                        </p:cTn>
                                        <p:tgtEl>
                                          <p:spTgt spid="2"/>
                                        </p:tgtEl>
                                        <p:attrNameLst>
                                          <p:attrName>style.visibility</p:attrName>
                                        </p:attrNameLst>
                                      </p:cBhvr>
                                      <p:to>
                                        <p:strVal val="visible"/>
                                      </p:to>
                                    </p:set>
                                    <p:anim calcmode="lin" valueType="num">
                                      <p:cBhvr>
                                        <p:cTn id="27" dur="1250" fill="hold"/>
                                        <p:tgtEl>
                                          <p:spTgt spid="2"/>
                                        </p:tgtEl>
                                        <p:attrNameLst>
                                          <p:attrName>ppt_w</p:attrName>
                                        </p:attrNameLst>
                                      </p:cBhvr>
                                      <p:tavLst>
                                        <p:tav tm="0">
                                          <p:val>
                                            <p:fltVal val="0"/>
                                          </p:val>
                                        </p:tav>
                                        <p:tav tm="100000">
                                          <p:val>
                                            <p:strVal val="#ppt_w"/>
                                          </p:val>
                                        </p:tav>
                                      </p:tavLst>
                                    </p:anim>
                                    <p:anim calcmode="lin" valueType="num">
                                      <p:cBhvr>
                                        <p:cTn id="28" dur="1250" fill="hold"/>
                                        <p:tgtEl>
                                          <p:spTgt spid="2"/>
                                        </p:tgtEl>
                                        <p:attrNameLst>
                                          <p:attrName>ppt_h</p:attrName>
                                        </p:attrNameLst>
                                      </p:cBhvr>
                                      <p:tavLst>
                                        <p:tav tm="0">
                                          <p:val>
                                            <p:fltVal val="0"/>
                                          </p:val>
                                        </p:tav>
                                        <p:tav tm="100000">
                                          <p:val>
                                            <p:strVal val="#ppt_h"/>
                                          </p:val>
                                        </p:tav>
                                      </p:tavLst>
                                    </p:anim>
                                    <p:animEffect transition="in" filter="fade">
                                      <p:cBhvr>
                                        <p:cTn id="29" dur="1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eavenly Jerusalem – Prophetic Art Gallery">
            <a:extLst>
              <a:ext uri="{FF2B5EF4-FFF2-40B4-BE49-F238E27FC236}">
                <a16:creationId xmlns:a16="http://schemas.microsoft.com/office/drawing/2014/main" id="{7724AC8D-A68F-426E-880A-04739948AFB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995" t="1398" r="22905" b="46074"/>
          <a:stretch/>
        </p:blipFill>
        <p:spPr bwMode="auto">
          <a:xfrm>
            <a:off x="7986677" y="1585483"/>
            <a:ext cx="4012816" cy="3434314"/>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Rechteck 1">
            <a:extLst>
              <a:ext uri="{FF2B5EF4-FFF2-40B4-BE49-F238E27FC236}">
                <a16:creationId xmlns:a16="http://schemas.microsoft.com/office/drawing/2014/main" id="{2CEE92F1-D5B4-471B-B7AB-610D25E9C44E}"/>
              </a:ext>
            </a:extLst>
          </p:cNvPr>
          <p:cNvSpPr/>
          <p:nvPr/>
        </p:nvSpPr>
        <p:spPr>
          <a:xfrm>
            <a:off x="727353" y="848968"/>
            <a:ext cx="9265733" cy="1384995"/>
          </a:xfrm>
          <a:prstGeom prst="rect">
            <a:avLst/>
          </a:prstGeom>
        </p:spPr>
        <p:txBody>
          <a:bodyPr wrap="square">
            <a:spAutoFit/>
          </a:bodyPr>
          <a:lstStyle/>
          <a:p>
            <a:r>
              <a:rPr lang="de-CH" sz="2800" dirty="0"/>
              <a:t>"Und ich sah die heilige Stadt, das neue Jerusalem, aus dem Himmel von Gott herabkommen, bereitet wie eine für ihren Mann geschmückte Braut." </a:t>
            </a:r>
            <a:r>
              <a:rPr lang="de-CH" sz="2800" b="1" dirty="0"/>
              <a:t>(21,2)</a:t>
            </a:r>
          </a:p>
        </p:txBody>
      </p:sp>
      <p:sp>
        <p:nvSpPr>
          <p:cNvPr id="3" name="Rechteck 2">
            <a:extLst>
              <a:ext uri="{FF2B5EF4-FFF2-40B4-BE49-F238E27FC236}">
                <a16:creationId xmlns:a16="http://schemas.microsoft.com/office/drawing/2014/main" id="{F09E5708-5AE6-401E-90F4-A18511288EE4}"/>
              </a:ext>
            </a:extLst>
          </p:cNvPr>
          <p:cNvSpPr/>
          <p:nvPr/>
        </p:nvSpPr>
        <p:spPr>
          <a:xfrm>
            <a:off x="727352" y="3302640"/>
            <a:ext cx="9265733" cy="2246769"/>
          </a:xfrm>
          <a:prstGeom prst="rect">
            <a:avLst/>
          </a:prstGeom>
        </p:spPr>
        <p:txBody>
          <a:bodyPr wrap="square">
            <a:spAutoFit/>
          </a:bodyPr>
          <a:lstStyle/>
          <a:p>
            <a:pPr marL="457200" indent="-457200">
              <a:buFont typeface="Wingdings" panose="05000000000000000000" pitchFamily="2" charset="2"/>
              <a:buChar char="à"/>
            </a:pPr>
            <a:r>
              <a:rPr lang="de-CH" sz="2800" dirty="0"/>
              <a:t>Sie ist heilig</a:t>
            </a:r>
          </a:p>
          <a:p>
            <a:pPr marL="457200" indent="-457200">
              <a:buFont typeface="Wingdings" panose="05000000000000000000" pitchFamily="2" charset="2"/>
              <a:buChar char="à"/>
            </a:pPr>
            <a:r>
              <a:rPr lang="de-DE" sz="2800" dirty="0"/>
              <a:t>S</a:t>
            </a:r>
            <a:r>
              <a:rPr lang="de-CH" sz="2800" dirty="0" err="1"/>
              <a:t>ie</a:t>
            </a:r>
            <a:r>
              <a:rPr lang="de-CH" sz="2800" dirty="0"/>
              <a:t> ist das neue Jerusalem</a:t>
            </a:r>
          </a:p>
          <a:p>
            <a:pPr marL="457200" indent="-457200">
              <a:buFont typeface="Wingdings" panose="05000000000000000000" pitchFamily="2" charset="2"/>
              <a:buChar char="à"/>
            </a:pPr>
            <a:r>
              <a:rPr lang="de-DE" sz="2800" dirty="0"/>
              <a:t>Sie ist von ihrer Herkunft himmlisch</a:t>
            </a:r>
          </a:p>
          <a:p>
            <a:pPr marL="457200" indent="-457200">
              <a:buFont typeface="Wingdings" panose="05000000000000000000" pitchFamily="2" charset="2"/>
              <a:buChar char="à"/>
            </a:pPr>
            <a:r>
              <a:rPr lang="de-DE" sz="2800" dirty="0"/>
              <a:t>Sie ist vom Ursprung göttlich</a:t>
            </a:r>
          </a:p>
          <a:p>
            <a:pPr marL="457200" indent="-457200">
              <a:buFont typeface="Wingdings" panose="05000000000000000000" pitchFamily="2" charset="2"/>
              <a:buChar char="à"/>
            </a:pPr>
            <a:r>
              <a:rPr lang="de-DE" sz="2800" dirty="0"/>
              <a:t>Sie ist bereitet wie eine für ihren Mann geschmückte Braut</a:t>
            </a:r>
            <a:endParaRPr lang="de-CH" sz="2800" dirty="0"/>
          </a:p>
        </p:txBody>
      </p:sp>
    </p:spTree>
    <p:extLst>
      <p:ext uri="{BB962C8B-B14F-4D97-AF65-F5344CB8AC3E}">
        <p14:creationId xmlns:p14="http://schemas.microsoft.com/office/powerpoint/2010/main" val="285248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20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750" fill="hold"/>
                                        <p:tgtEl>
                                          <p:spTgt spid="5"/>
                                        </p:tgtEl>
                                        <p:attrNameLst>
                                          <p:attrName>ppt_x</p:attrName>
                                        </p:attrNameLst>
                                      </p:cBhvr>
                                      <p:tavLst>
                                        <p:tav tm="0">
                                          <p:val>
                                            <p:strVal val="#ppt_x"/>
                                          </p:val>
                                        </p:tav>
                                        <p:tav tm="100000">
                                          <p:val>
                                            <p:strVal val="#ppt_x"/>
                                          </p:val>
                                        </p:tav>
                                      </p:tavLst>
                                    </p:anim>
                                    <p:anim calcmode="lin" valueType="num">
                                      <p:cBhvr additive="base">
                                        <p:cTn id="8" dur="175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CEE92F1-D5B4-471B-B7AB-610D25E9C44E}"/>
              </a:ext>
            </a:extLst>
          </p:cNvPr>
          <p:cNvSpPr/>
          <p:nvPr/>
        </p:nvSpPr>
        <p:spPr>
          <a:xfrm>
            <a:off x="727353" y="848968"/>
            <a:ext cx="9265733" cy="954107"/>
          </a:xfrm>
          <a:prstGeom prst="rect">
            <a:avLst/>
          </a:prstGeom>
        </p:spPr>
        <p:txBody>
          <a:bodyPr wrap="square">
            <a:spAutoFit/>
          </a:bodyPr>
          <a:lstStyle/>
          <a:p>
            <a:r>
              <a:rPr lang="de-CH" sz="2800" dirty="0"/>
              <a:t>"Das Jerusalem droben aber ist frei, ⟨und⟩ das ist unsere Mutter." </a:t>
            </a:r>
            <a:r>
              <a:rPr lang="de-CH" sz="2800" b="1" dirty="0"/>
              <a:t>(Gal 4,26)</a:t>
            </a:r>
          </a:p>
        </p:txBody>
      </p:sp>
      <p:sp>
        <p:nvSpPr>
          <p:cNvPr id="4" name="Rechteck 3">
            <a:extLst>
              <a:ext uri="{FF2B5EF4-FFF2-40B4-BE49-F238E27FC236}">
                <a16:creationId xmlns:a16="http://schemas.microsoft.com/office/drawing/2014/main" id="{6E46D8E6-9ABE-4EF5-83FF-29576E38C1FD}"/>
              </a:ext>
            </a:extLst>
          </p:cNvPr>
          <p:cNvSpPr/>
          <p:nvPr/>
        </p:nvSpPr>
        <p:spPr>
          <a:xfrm>
            <a:off x="727352" y="1985768"/>
            <a:ext cx="9515605" cy="2376997"/>
          </a:xfrm>
          <a:prstGeom prst="rect">
            <a:avLst/>
          </a:prstGeom>
        </p:spPr>
        <p:txBody>
          <a:bodyPr wrap="square">
            <a:spAutoFit/>
          </a:bodyPr>
          <a:lstStyle/>
          <a:p>
            <a:pPr>
              <a:lnSpc>
                <a:spcPct val="107000"/>
              </a:lnSpc>
              <a:spcAft>
                <a:spcPts val="800"/>
              </a:spcAft>
            </a:pPr>
            <a:r>
              <a:rPr lang="de-CH" sz="2800" dirty="0">
                <a:latin typeface="Calibri" panose="020F0502020204030204" pitchFamily="34" charset="0"/>
                <a:ea typeface="Calibri" panose="020F0502020204030204" pitchFamily="34" charset="0"/>
                <a:cs typeface="Calibri" panose="020F0502020204030204" pitchFamily="34" charset="0"/>
              </a:rPr>
              <a:t>"Durch Glauben siedelte er sich im Land der Verheißung an wie in einem fremden und wohnte in Zelten mit Isaak und Jakob, den Miterben derselben Verheißung; 10 denn er erwartete die Stadt, die Grundlagen hat, deren Baumeister und Schöpfer Gott ist." </a:t>
            </a:r>
            <a:r>
              <a:rPr lang="de-CH" sz="2800" b="1" dirty="0">
                <a:latin typeface="Calibri" panose="020F0502020204030204" pitchFamily="34" charset="0"/>
                <a:ea typeface="Calibri" panose="020F0502020204030204" pitchFamily="34" charset="0"/>
                <a:cs typeface="Calibri" panose="020F0502020204030204" pitchFamily="34" charset="0"/>
              </a:rPr>
              <a:t>(Hebr 11,9-10)</a:t>
            </a:r>
            <a:endParaRPr lang="de-CH" sz="28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6156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CEE92F1-D5B4-471B-B7AB-610D25E9C44E}"/>
              </a:ext>
            </a:extLst>
          </p:cNvPr>
          <p:cNvSpPr/>
          <p:nvPr/>
        </p:nvSpPr>
        <p:spPr>
          <a:xfrm>
            <a:off x="727353" y="848968"/>
            <a:ext cx="9523994" cy="3539430"/>
          </a:xfrm>
          <a:prstGeom prst="rect">
            <a:avLst/>
          </a:prstGeom>
        </p:spPr>
        <p:txBody>
          <a:bodyPr wrap="square">
            <a:spAutoFit/>
          </a:bodyPr>
          <a:lstStyle/>
          <a:p>
            <a:r>
              <a:rPr lang="de-CH" sz="2800" dirty="0"/>
              <a:t>"… sondern ihr seid gekommen zum Berg Zion und zur Stadt des lebendigen Gottes, dem himmlischen Jerusalem; und zu </a:t>
            </a:r>
            <a:r>
              <a:rPr lang="de-CH" sz="2800" u="sng" dirty="0"/>
              <a:t>Myriaden von Engeln</a:t>
            </a:r>
            <a:r>
              <a:rPr lang="de-CH" sz="2800" dirty="0"/>
              <a:t>, einer Festversammlung; 23 und zu der </a:t>
            </a:r>
            <a:r>
              <a:rPr lang="de-CH" sz="2800" u="sng" dirty="0"/>
              <a:t>Gemeinde der Erstgeborenen</a:t>
            </a:r>
            <a:r>
              <a:rPr lang="de-CH" sz="2800" dirty="0"/>
              <a:t>, die in den Himmeln angeschrieben sind; und zu </a:t>
            </a:r>
            <a:r>
              <a:rPr lang="de-CH" sz="2800" u="sng" dirty="0"/>
              <a:t>Gott, dem Richter aller</a:t>
            </a:r>
            <a:r>
              <a:rPr lang="de-CH" sz="2800" dirty="0"/>
              <a:t>; und zu den </a:t>
            </a:r>
            <a:r>
              <a:rPr lang="de-CH" sz="2800" u="sng" dirty="0"/>
              <a:t>Geistern der vollendeten Gerechten</a:t>
            </a:r>
            <a:r>
              <a:rPr lang="de-CH" sz="2800" dirty="0"/>
              <a:t>; 24 und zu </a:t>
            </a:r>
            <a:r>
              <a:rPr lang="de-CH" sz="2800" u="sng" dirty="0"/>
              <a:t>Jesus, dem Mittler eines neuen Bundes</a:t>
            </a:r>
            <a:r>
              <a:rPr lang="de-CH" sz="2800" dirty="0"/>
              <a:t>; und zum Blut der Besprengung, das besser redet als ⟨das Blut⟩ Abels."  </a:t>
            </a:r>
            <a:r>
              <a:rPr lang="de-CH" sz="2800" b="1" dirty="0"/>
              <a:t>(Hebr 12,22-24)</a:t>
            </a:r>
          </a:p>
        </p:txBody>
      </p:sp>
    </p:spTree>
    <p:extLst>
      <p:ext uri="{BB962C8B-B14F-4D97-AF65-F5344CB8AC3E}">
        <p14:creationId xmlns:p14="http://schemas.microsoft.com/office/powerpoint/2010/main" val="2630015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Religion kreuz symbol im kreis • wandsticker Protestantismus, Jesus  Christus, opfern | myloview.de">
            <a:extLst>
              <a:ext uri="{FF2B5EF4-FFF2-40B4-BE49-F238E27FC236}">
                <a16:creationId xmlns:a16="http://schemas.microsoft.com/office/drawing/2014/main" id="{A81631C0-72B2-4B14-9C03-723F7926AA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95849" y="1932142"/>
            <a:ext cx="4008396" cy="4008396"/>
          </a:xfrm>
          <a:prstGeom prst="rect">
            <a:avLst/>
          </a:prstGeom>
          <a:noFill/>
          <a:extLst>
            <a:ext uri="{909E8E84-426E-40DD-AFC4-6F175D3DCCD1}">
              <a14:hiddenFill xmlns:a14="http://schemas.microsoft.com/office/drawing/2010/main">
                <a:solidFill>
                  <a:srgbClr val="FFFFFF"/>
                </a:solidFill>
              </a14:hiddenFill>
            </a:ext>
          </a:extLst>
        </p:spPr>
      </p:pic>
      <p:sp>
        <p:nvSpPr>
          <p:cNvPr id="2" name="Rechteck 1">
            <a:extLst>
              <a:ext uri="{FF2B5EF4-FFF2-40B4-BE49-F238E27FC236}">
                <a16:creationId xmlns:a16="http://schemas.microsoft.com/office/drawing/2014/main" id="{2CEE92F1-D5B4-471B-B7AB-610D25E9C44E}"/>
              </a:ext>
            </a:extLst>
          </p:cNvPr>
          <p:cNvSpPr/>
          <p:nvPr/>
        </p:nvSpPr>
        <p:spPr>
          <a:xfrm>
            <a:off x="727353" y="848968"/>
            <a:ext cx="9523994" cy="1815882"/>
          </a:xfrm>
          <a:prstGeom prst="rect">
            <a:avLst/>
          </a:prstGeom>
        </p:spPr>
        <p:txBody>
          <a:bodyPr wrap="square">
            <a:spAutoFit/>
          </a:bodyPr>
          <a:lstStyle/>
          <a:p>
            <a:r>
              <a:rPr lang="de-CH" sz="2800" dirty="0"/>
              <a:t>"Und ich hörte eine laute Stimme vom Thron her sagen: Siehe, das Zelt Gottes bei den Menschen! Und er wird bei ihnen wohnen, und sie werden seine Völker sein, und Gott selbst wird bei ihnen sein, ihr Gott." </a:t>
            </a:r>
            <a:r>
              <a:rPr lang="de-CH" sz="2800" b="1" dirty="0"/>
              <a:t>(21,3)</a:t>
            </a:r>
            <a:endParaRPr lang="de-CH" sz="2800" dirty="0"/>
          </a:p>
        </p:txBody>
      </p:sp>
      <p:pic>
        <p:nvPicPr>
          <p:cNvPr id="2052" name="Picture 4" descr="Baum-Piktogramme vektor abbildung. Illustration von zweig - 86585303">
            <a:extLst>
              <a:ext uri="{FF2B5EF4-FFF2-40B4-BE49-F238E27FC236}">
                <a16:creationId xmlns:a16="http://schemas.microsoft.com/office/drawing/2014/main" id="{49A03E24-B8EE-4FD3-8BE4-6F2F0E4F28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372" y="2783398"/>
            <a:ext cx="2788717" cy="197301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2,873 Jüdischer Tempel Vektorgrafiken, Cliparts und Illustrationen Kaufen -  123RF">
            <a:extLst>
              <a:ext uri="{FF2B5EF4-FFF2-40B4-BE49-F238E27FC236}">
                <a16:creationId xmlns:a16="http://schemas.microsoft.com/office/drawing/2014/main" id="{4054BB13-C83C-43BF-BBB7-232993CD7A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8540" y="2541981"/>
            <a:ext cx="2788717" cy="278871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Ark of the Covenant und christliche religiöse Gegenstände. Vektorgrafik des Bündnisses, Altar der Weihräuche, Kerzenhalter, Dreifachaltar, Altar der Opfer, Tisch des Scherbretes, Laver, Vorhang und Tabernacle. ">
            <a:extLst>
              <a:ext uri="{FF2B5EF4-FFF2-40B4-BE49-F238E27FC236}">
                <a16:creationId xmlns:a16="http://schemas.microsoft.com/office/drawing/2014/main" id="{308542F6-1406-4BF2-9B06-D6D9A0D9B4D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50000" t="64383" r="3898" b="14946"/>
          <a:stretch/>
        </p:blipFill>
        <p:spPr bwMode="auto">
          <a:xfrm>
            <a:off x="1228332" y="5286644"/>
            <a:ext cx="3886967" cy="1147394"/>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Verbinder: gekrümmt 9">
            <a:extLst>
              <a:ext uri="{FF2B5EF4-FFF2-40B4-BE49-F238E27FC236}">
                <a16:creationId xmlns:a16="http://schemas.microsoft.com/office/drawing/2014/main" id="{8FEBC600-8F9D-438A-8456-62B90EA39141}"/>
              </a:ext>
            </a:extLst>
          </p:cNvPr>
          <p:cNvCxnSpPr>
            <a:cxnSpLocks/>
          </p:cNvCxnSpPr>
          <p:nvPr/>
        </p:nvCxnSpPr>
        <p:spPr>
          <a:xfrm>
            <a:off x="5849252" y="5050560"/>
            <a:ext cx="1286609" cy="1257300"/>
          </a:xfrm>
          <a:prstGeom prst="curvedConnector3">
            <a:avLst>
              <a:gd name="adj1" fmla="val 50000"/>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Wolke 14">
            <a:extLst>
              <a:ext uri="{FF2B5EF4-FFF2-40B4-BE49-F238E27FC236}">
                <a16:creationId xmlns:a16="http://schemas.microsoft.com/office/drawing/2014/main" id="{CAD77D12-6E40-4A4B-A478-F6F2C7A6B16F}"/>
              </a:ext>
            </a:extLst>
          </p:cNvPr>
          <p:cNvSpPr/>
          <p:nvPr/>
        </p:nvSpPr>
        <p:spPr>
          <a:xfrm>
            <a:off x="6709726" y="4979571"/>
            <a:ext cx="1170427" cy="1257300"/>
          </a:xfrm>
          <a:prstGeom prst="cloud">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350107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up)">
                                      <p:cBhvr>
                                        <p:cTn id="19" dur="1250"/>
                                        <p:tgtEl>
                                          <p:spTgt spid="15"/>
                                        </p:tgtEl>
                                      </p:cBhvr>
                                    </p:animEffect>
                                  </p:childTnLst>
                                </p:cTn>
                              </p:par>
                              <p:par>
                                <p:cTn id="20" presetID="22" presetClass="entr" presetSubtype="1"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up)">
                                      <p:cBhvr>
                                        <p:cTn id="22" dur="125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CEE92F1-D5B4-471B-B7AB-610D25E9C44E}"/>
              </a:ext>
            </a:extLst>
          </p:cNvPr>
          <p:cNvSpPr/>
          <p:nvPr/>
        </p:nvSpPr>
        <p:spPr>
          <a:xfrm>
            <a:off x="727353" y="848968"/>
            <a:ext cx="9523994" cy="1384995"/>
          </a:xfrm>
          <a:prstGeom prst="rect">
            <a:avLst/>
          </a:prstGeom>
        </p:spPr>
        <p:txBody>
          <a:bodyPr wrap="square">
            <a:spAutoFit/>
          </a:bodyPr>
          <a:lstStyle/>
          <a:p>
            <a:r>
              <a:rPr lang="de-CH" sz="2800" dirty="0"/>
              <a:t>"Und er wird jede Träne von ihren Augen abwischen, und der Tod wird nicht mehr sein, noch Trauer noch Geschrei noch Schmerz wird mehr sein; denn das Erste ist vergangen." </a:t>
            </a:r>
            <a:r>
              <a:rPr lang="de-CH" sz="2800" b="1" dirty="0"/>
              <a:t>(21,4)</a:t>
            </a:r>
            <a:endParaRPr lang="de-CH" sz="2800" dirty="0"/>
          </a:p>
        </p:txBody>
      </p:sp>
    </p:spTree>
    <p:extLst>
      <p:ext uri="{BB962C8B-B14F-4D97-AF65-F5344CB8AC3E}">
        <p14:creationId xmlns:p14="http://schemas.microsoft.com/office/powerpoint/2010/main" val="78518377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661</Words>
  <Application>Microsoft Office PowerPoint</Application>
  <PresentationFormat>Breitbild</PresentationFormat>
  <Paragraphs>67</Paragraphs>
  <Slides>14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Arial</vt:lpstr>
      <vt:lpstr>Calibri</vt:lpstr>
      <vt:lpstr>Calibri Light</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Offenbarung</dc:title>
  <dc:creator>Matthias Germann</dc:creator>
  <cp:keywords>Bibel, Neues Testament, Offenbarung</cp:keywords>
  <cp:lastModifiedBy>Mätthu</cp:lastModifiedBy>
  <cp:revision>411</cp:revision>
  <dcterms:created xsi:type="dcterms:W3CDTF">2021-02-04T12:45:11Z</dcterms:created>
  <dcterms:modified xsi:type="dcterms:W3CDTF">2022-09-09T19:57:13Z</dcterms:modified>
</cp:coreProperties>
</file>