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816" r:id="rId2"/>
    <p:sldId id="840" r:id="rId3"/>
    <p:sldId id="814" r:id="rId4"/>
    <p:sldId id="841" r:id="rId5"/>
    <p:sldId id="842" r:id="rId6"/>
    <p:sldId id="843" r:id="rId7"/>
    <p:sldId id="845" r:id="rId8"/>
    <p:sldId id="844" r:id="rId9"/>
    <p:sldId id="846" r:id="rId10"/>
    <p:sldId id="847" r:id="rId11"/>
    <p:sldId id="848" r:id="rId12"/>
    <p:sldId id="832" r:id="rId13"/>
  </p:sldIdLst>
  <p:sldSz cx="12192000" cy="6858000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623" autoAdjust="0"/>
    <p:restoredTop sz="94660"/>
  </p:normalViewPr>
  <p:slideViewPr>
    <p:cSldViewPr snapToGrid="0">
      <p:cViewPr varScale="1">
        <p:scale>
          <a:sx n="122" d="100"/>
          <a:sy n="122" d="100"/>
        </p:scale>
        <p:origin x="144" y="326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EDF089-39DA-47E3-A74C-E64C6DBBD5AE}" type="datetimeFigureOut">
              <a:rPr lang="de-CH" smtClean="0"/>
              <a:t>30.08.2022</a:t>
            </a:fld>
            <a:endParaRPr lang="de-CH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2E9142-EC7B-4178-ABB6-310B1AAD4A55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6654147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Titelmasterformat durch Klicken bearbeiten</a:t>
            </a:r>
            <a:endParaRPr lang="de-CH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Textmasterformat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EDF089-39DA-47E3-A74C-E64C6DBBD5AE}" type="datetimeFigureOut">
              <a:rPr lang="de-CH" smtClean="0"/>
              <a:t>30.08.2022</a:t>
            </a:fld>
            <a:endParaRPr lang="de-CH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CH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2E9142-EC7B-4178-ABB6-310B1AAD4A55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6514596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5591" y="-1034427"/>
            <a:ext cx="10527956" cy="6359405"/>
          </a:xfrm>
          <a:prstGeom prst="rect">
            <a:avLst/>
          </a:prstGeom>
        </p:spPr>
      </p:pic>
      <p:sp>
        <p:nvSpPr>
          <p:cNvPr id="6" name="Textfeld 5">
            <a:extLst>
              <a:ext uri="{FF2B5EF4-FFF2-40B4-BE49-F238E27FC236}">
                <a16:creationId xmlns:a16="http://schemas.microsoft.com/office/drawing/2014/main" id="{EE4D47CD-DDF8-47C4-AAF4-84C23F5A2AFB}"/>
              </a:ext>
            </a:extLst>
          </p:cNvPr>
          <p:cNvSpPr txBox="1"/>
          <p:nvPr/>
        </p:nvSpPr>
        <p:spPr>
          <a:xfrm>
            <a:off x="3367431" y="4855618"/>
            <a:ext cx="5457200" cy="8617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e-CH" sz="5000" b="1" dirty="0"/>
              <a:t>Offb Teil 24 | </a:t>
            </a:r>
            <a:r>
              <a:rPr lang="de-CH" sz="50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Kp. 20</a:t>
            </a:r>
            <a:endParaRPr lang="de-CH" sz="5000" b="1" dirty="0"/>
          </a:p>
        </p:txBody>
      </p:sp>
    </p:spTree>
    <p:extLst>
      <p:ext uri="{BB962C8B-B14F-4D97-AF65-F5344CB8AC3E}">
        <p14:creationId xmlns:p14="http://schemas.microsoft.com/office/powerpoint/2010/main" val="94318216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feld 2"/>
          <p:cNvSpPr txBox="1"/>
          <p:nvPr/>
        </p:nvSpPr>
        <p:spPr>
          <a:xfrm>
            <a:off x="574567" y="1492409"/>
            <a:ext cx="9271641" cy="240065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CH" sz="3000" dirty="0"/>
              <a:t>"Und der Tod und der Hades wurden in den Feuersee </a:t>
            </a:r>
          </a:p>
          <a:p>
            <a:r>
              <a:rPr lang="de-CH" sz="3000" dirty="0"/>
              <a:t>geworfen. Dies ist der zweite Tod, der Feuersee. 15 Und </a:t>
            </a:r>
          </a:p>
          <a:p>
            <a:r>
              <a:rPr lang="de-CH" sz="3000" dirty="0"/>
              <a:t>wenn jemand nicht geschrieben gefunden wurde in dem </a:t>
            </a:r>
          </a:p>
          <a:p>
            <a:r>
              <a:rPr lang="de-CH" sz="3000" dirty="0"/>
              <a:t>Buch des Lebens, so wurde er in den Feuersee geworfen." </a:t>
            </a:r>
          </a:p>
          <a:p>
            <a:r>
              <a:rPr lang="de-CH" sz="3000" b="1" dirty="0"/>
              <a:t>								(20,14-15)</a:t>
            </a:r>
            <a:endParaRPr lang="de-CH" sz="3000" dirty="0"/>
          </a:p>
        </p:txBody>
      </p:sp>
      <p:sp>
        <p:nvSpPr>
          <p:cNvPr id="2" name="Textfeld 1">
            <a:extLst>
              <a:ext uri="{FF2B5EF4-FFF2-40B4-BE49-F238E27FC236}">
                <a16:creationId xmlns:a16="http://schemas.microsoft.com/office/drawing/2014/main" id="{EFFF44A4-C506-E3F1-DD51-528FA318B77F}"/>
              </a:ext>
            </a:extLst>
          </p:cNvPr>
          <p:cNvSpPr txBox="1"/>
          <p:nvPr/>
        </p:nvSpPr>
        <p:spPr>
          <a:xfrm>
            <a:off x="574567" y="750151"/>
            <a:ext cx="2544992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CH" sz="3000" b="1" dirty="0"/>
              <a:t>Der zweite Tod</a:t>
            </a:r>
          </a:p>
        </p:txBody>
      </p:sp>
    </p:spTree>
    <p:extLst>
      <p:ext uri="{BB962C8B-B14F-4D97-AF65-F5344CB8AC3E}">
        <p14:creationId xmlns:p14="http://schemas.microsoft.com/office/powerpoint/2010/main" val="33556366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fik 4">
            <a:extLst>
              <a:ext uri="{FF2B5EF4-FFF2-40B4-BE49-F238E27FC236}">
                <a16:creationId xmlns:a16="http://schemas.microsoft.com/office/drawing/2014/main" id="{0F3E368A-AFD3-64AB-695D-114813A92CB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175"/>
            <a:ext cx="12192000" cy="68476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19533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5591" y="-1034427"/>
            <a:ext cx="10527956" cy="6359405"/>
          </a:xfrm>
          <a:prstGeom prst="rect">
            <a:avLst/>
          </a:prstGeom>
        </p:spPr>
      </p:pic>
      <p:sp>
        <p:nvSpPr>
          <p:cNvPr id="6" name="Textfeld 5">
            <a:extLst>
              <a:ext uri="{FF2B5EF4-FFF2-40B4-BE49-F238E27FC236}">
                <a16:creationId xmlns:a16="http://schemas.microsoft.com/office/drawing/2014/main" id="{EE4D47CD-DDF8-47C4-AAF4-84C23F5A2AFB}"/>
              </a:ext>
            </a:extLst>
          </p:cNvPr>
          <p:cNvSpPr txBox="1"/>
          <p:nvPr/>
        </p:nvSpPr>
        <p:spPr>
          <a:xfrm>
            <a:off x="3367431" y="4855618"/>
            <a:ext cx="5457200" cy="8617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e-CH" sz="5000" b="1" dirty="0"/>
              <a:t>Offb Teil 24 | </a:t>
            </a:r>
            <a:r>
              <a:rPr lang="de-CH" sz="50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Kp. 20</a:t>
            </a:r>
            <a:endParaRPr lang="de-CH" sz="5000" b="1" dirty="0"/>
          </a:p>
        </p:txBody>
      </p:sp>
    </p:spTree>
    <p:extLst>
      <p:ext uri="{BB962C8B-B14F-4D97-AF65-F5344CB8AC3E}">
        <p14:creationId xmlns:p14="http://schemas.microsoft.com/office/powerpoint/2010/main" val="29449768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Grafik 9">
            <a:extLst>
              <a:ext uri="{FF2B5EF4-FFF2-40B4-BE49-F238E27FC236}">
                <a16:creationId xmlns:a16="http://schemas.microsoft.com/office/drawing/2014/main" id="{26291AEC-EF91-F139-33CC-7E568E51ED6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5910" y="1162294"/>
            <a:ext cx="1268219" cy="2351376"/>
          </a:xfrm>
          <a:prstGeom prst="rect">
            <a:avLst/>
          </a:prstGeom>
        </p:spPr>
      </p:pic>
      <p:pic>
        <p:nvPicPr>
          <p:cNvPr id="9" name="Grafik 8">
            <a:extLst>
              <a:ext uri="{FF2B5EF4-FFF2-40B4-BE49-F238E27FC236}">
                <a16:creationId xmlns:a16="http://schemas.microsoft.com/office/drawing/2014/main" id="{AE9C3AF0-3318-E863-9F46-CD6099C34CF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34791" y="169816"/>
            <a:ext cx="2831202" cy="3345966"/>
          </a:xfrm>
          <a:prstGeom prst="rect">
            <a:avLst/>
          </a:prstGeom>
        </p:spPr>
      </p:pic>
      <p:cxnSp>
        <p:nvCxnSpPr>
          <p:cNvPr id="11" name="Gerader Verbinder 10">
            <a:extLst>
              <a:ext uri="{FF2B5EF4-FFF2-40B4-BE49-F238E27FC236}">
                <a16:creationId xmlns:a16="http://schemas.microsoft.com/office/drawing/2014/main" id="{A24B167D-CCF3-AF33-3C29-D31AAB962620}"/>
              </a:ext>
            </a:extLst>
          </p:cNvPr>
          <p:cNvCxnSpPr>
            <a:cxnSpLocks/>
          </p:cNvCxnSpPr>
          <p:nvPr/>
        </p:nvCxnSpPr>
        <p:spPr>
          <a:xfrm>
            <a:off x="77908" y="3531993"/>
            <a:ext cx="11981511" cy="0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feld 4">
            <a:extLst>
              <a:ext uri="{FF2B5EF4-FFF2-40B4-BE49-F238E27FC236}">
                <a16:creationId xmlns:a16="http://schemas.microsoft.com/office/drawing/2014/main" id="{71C624F9-F90D-4870-F698-23C5E545C239}"/>
              </a:ext>
            </a:extLst>
          </p:cNvPr>
          <p:cNvSpPr txBox="1"/>
          <p:nvPr/>
        </p:nvSpPr>
        <p:spPr>
          <a:xfrm>
            <a:off x="1583216" y="2362827"/>
            <a:ext cx="2437206" cy="461665"/>
          </a:xfrm>
          <a:prstGeom prst="rect">
            <a:avLst/>
          </a:prstGeom>
          <a:noFill/>
          <a:ln w="28575">
            <a:noFill/>
          </a:ln>
        </p:spPr>
        <p:txBody>
          <a:bodyPr wrap="none" rtlCol="0">
            <a:spAutoFit/>
          </a:bodyPr>
          <a:lstStyle/>
          <a:p>
            <a:pPr algn="ctr"/>
            <a:r>
              <a:rPr lang="de-CH" sz="2400" dirty="0"/>
              <a:t>75-Tage Übergang</a:t>
            </a:r>
          </a:p>
        </p:txBody>
      </p:sp>
      <p:sp>
        <p:nvSpPr>
          <p:cNvPr id="12" name="Textfeld 11">
            <a:extLst>
              <a:ext uri="{FF2B5EF4-FFF2-40B4-BE49-F238E27FC236}">
                <a16:creationId xmlns:a16="http://schemas.microsoft.com/office/drawing/2014/main" id="{8687B7FE-7FB8-75A2-D2F4-D61A210D36B6}"/>
              </a:ext>
            </a:extLst>
          </p:cNvPr>
          <p:cNvSpPr txBox="1"/>
          <p:nvPr/>
        </p:nvSpPr>
        <p:spPr>
          <a:xfrm>
            <a:off x="7911716" y="2366210"/>
            <a:ext cx="1393009" cy="461665"/>
          </a:xfrm>
          <a:prstGeom prst="rect">
            <a:avLst/>
          </a:prstGeom>
          <a:noFill/>
          <a:ln w="28575">
            <a:noFill/>
          </a:ln>
        </p:spPr>
        <p:txBody>
          <a:bodyPr wrap="none" rtlCol="0">
            <a:spAutoFit/>
          </a:bodyPr>
          <a:lstStyle/>
          <a:p>
            <a:pPr algn="ctr"/>
            <a:r>
              <a:rPr lang="de-CH" sz="2400" dirty="0"/>
              <a:t>Übergang</a:t>
            </a:r>
          </a:p>
        </p:txBody>
      </p:sp>
      <p:sp>
        <p:nvSpPr>
          <p:cNvPr id="19" name="Textfeld 18">
            <a:extLst>
              <a:ext uri="{FF2B5EF4-FFF2-40B4-BE49-F238E27FC236}">
                <a16:creationId xmlns:a16="http://schemas.microsoft.com/office/drawing/2014/main" id="{4AACA23C-E8CA-06CA-49E3-FC1A63490E3C}"/>
              </a:ext>
            </a:extLst>
          </p:cNvPr>
          <p:cNvSpPr txBox="1"/>
          <p:nvPr/>
        </p:nvSpPr>
        <p:spPr>
          <a:xfrm>
            <a:off x="10003536" y="2788711"/>
            <a:ext cx="2020681" cy="461665"/>
          </a:xfrm>
          <a:prstGeom prst="rect">
            <a:avLst/>
          </a:prstGeom>
          <a:solidFill>
            <a:srgbClr val="FFFF00"/>
          </a:solidFill>
          <a:ln w="28575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de-CH" sz="2400" dirty="0"/>
              <a:t>Neue Ordnung</a:t>
            </a:r>
          </a:p>
        </p:txBody>
      </p:sp>
      <p:sp>
        <p:nvSpPr>
          <p:cNvPr id="20" name="Textfeld 19">
            <a:extLst>
              <a:ext uri="{FF2B5EF4-FFF2-40B4-BE49-F238E27FC236}">
                <a16:creationId xmlns:a16="http://schemas.microsoft.com/office/drawing/2014/main" id="{42BC942D-13CD-AA04-E925-C8E385D6B788}"/>
              </a:ext>
            </a:extLst>
          </p:cNvPr>
          <p:cNvSpPr txBox="1"/>
          <p:nvPr/>
        </p:nvSpPr>
        <p:spPr>
          <a:xfrm>
            <a:off x="10016936" y="2198654"/>
            <a:ext cx="2007281" cy="461665"/>
          </a:xfrm>
          <a:prstGeom prst="rect">
            <a:avLst/>
          </a:prstGeom>
          <a:solidFill>
            <a:srgbClr val="FFFF00"/>
          </a:solidFill>
          <a:ln w="28575">
            <a:noFill/>
          </a:ln>
        </p:spPr>
        <p:txBody>
          <a:bodyPr wrap="none" rtlCol="0">
            <a:spAutoFit/>
          </a:bodyPr>
          <a:lstStyle/>
          <a:p>
            <a:pPr algn="r"/>
            <a:r>
              <a:rPr lang="de-CH" sz="2400" dirty="0"/>
              <a:t>Neuer Himmel</a:t>
            </a:r>
          </a:p>
        </p:txBody>
      </p:sp>
      <p:sp>
        <p:nvSpPr>
          <p:cNvPr id="21" name="Textfeld 20">
            <a:extLst>
              <a:ext uri="{FF2B5EF4-FFF2-40B4-BE49-F238E27FC236}">
                <a16:creationId xmlns:a16="http://schemas.microsoft.com/office/drawing/2014/main" id="{9CA8F6AD-111B-0E5F-8EDB-C2F9FC232BF0}"/>
              </a:ext>
            </a:extLst>
          </p:cNvPr>
          <p:cNvSpPr txBox="1"/>
          <p:nvPr/>
        </p:nvSpPr>
        <p:spPr>
          <a:xfrm>
            <a:off x="10532527" y="1672793"/>
            <a:ext cx="1491690" cy="461665"/>
          </a:xfrm>
          <a:prstGeom prst="rect">
            <a:avLst/>
          </a:prstGeom>
          <a:solidFill>
            <a:srgbClr val="FFFF00"/>
          </a:solidFill>
          <a:ln w="28575">
            <a:noFill/>
          </a:ln>
        </p:spPr>
        <p:txBody>
          <a:bodyPr wrap="none" rtlCol="0">
            <a:spAutoFit/>
          </a:bodyPr>
          <a:lstStyle/>
          <a:p>
            <a:pPr algn="r"/>
            <a:r>
              <a:rPr lang="de-CH" sz="2400" dirty="0"/>
              <a:t>Neue Erde</a:t>
            </a:r>
          </a:p>
        </p:txBody>
      </p:sp>
      <p:sp>
        <p:nvSpPr>
          <p:cNvPr id="22" name="Textfeld 21">
            <a:extLst>
              <a:ext uri="{FF2B5EF4-FFF2-40B4-BE49-F238E27FC236}">
                <a16:creationId xmlns:a16="http://schemas.microsoft.com/office/drawing/2014/main" id="{FE3BD37B-0166-C29C-DF53-33CAE984E863}"/>
              </a:ext>
            </a:extLst>
          </p:cNvPr>
          <p:cNvSpPr txBox="1"/>
          <p:nvPr/>
        </p:nvSpPr>
        <p:spPr>
          <a:xfrm>
            <a:off x="4508709" y="496342"/>
            <a:ext cx="2525051" cy="492443"/>
          </a:xfrm>
          <a:prstGeom prst="rect">
            <a:avLst/>
          </a:prstGeom>
          <a:noFill/>
          <a:ln w="28575">
            <a:noFill/>
          </a:ln>
        </p:spPr>
        <p:txBody>
          <a:bodyPr wrap="none" rtlCol="0">
            <a:spAutoFit/>
          </a:bodyPr>
          <a:lstStyle/>
          <a:p>
            <a:pPr algn="ctr"/>
            <a:r>
              <a:rPr lang="de-CH" sz="2600" b="1" dirty="0">
                <a:ln w="12700">
                  <a:solidFill>
                    <a:schemeClr val="bg1"/>
                  </a:solidFill>
                </a:ln>
              </a:rPr>
              <a:t>Neues Jerusalem</a:t>
            </a:r>
          </a:p>
        </p:txBody>
      </p:sp>
      <p:sp>
        <p:nvSpPr>
          <p:cNvPr id="23" name="Textfeld 22">
            <a:extLst>
              <a:ext uri="{FF2B5EF4-FFF2-40B4-BE49-F238E27FC236}">
                <a16:creationId xmlns:a16="http://schemas.microsoft.com/office/drawing/2014/main" id="{A491468F-FE5A-EC03-DA93-6EBFB56FCD10}"/>
              </a:ext>
            </a:extLst>
          </p:cNvPr>
          <p:cNvSpPr txBox="1"/>
          <p:nvPr/>
        </p:nvSpPr>
        <p:spPr>
          <a:xfrm>
            <a:off x="4576003" y="2620310"/>
            <a:ext cx="2452723" cy="892552"/>
          </a:xfrm>
          <a:prstGeom prst="rect">
            <a:avLst/>
          </a:prstGeom>
          <a:noFill/>
          <a:ln w="28575">
            <a:noFill/>
          </a:ln>
        </p:spPr>
        <p:txBody>
          <a:bodyPr wrap="none" rtlCol="0">
            <a:spAutoFit/>
          </a:bodyPr>
          <a:lstStyle/>
          <a:p>
            <a:pPr algn="ctr"/>
            <a:r>
              <a:rPr lang="de-CH" sz="2600" b="1" dirty="0">
                <a:ln w="12700">
                  <a:solidFill>
                    <a:schemeClr val="bg1"/>
                  </a:solidFill>
                </a:ln>
              </a:rPr>
              <a:t>Neue Schöpfung</a:t>
            </a:r>
          </a:p>
          <a:p>
            <a:pPr algn="ctr"/>
            <a:r>
              <a:rPr lang="de-CH" sz="2600" b="1" dirty="0">
                <a:ln w="12700">
                  <a:solidFill>
                    <a:schemeClr val="bg1"/>
                  </a:solidFill>
                </a:ln>
              </a:rPr>
              <a:t>Friedensreich</a:t>
            </a:r>
          </a:p>
        </p:txBody>
      </p:sp>
      <p:grpSp>
        <p:nvGrpSpPr>
          <p:cNvPr id="41" name="Gruppieren 40">
            <a:extLst>
              <a:ext uri="{FF2B5EF4-FFF2-40B4-BE49-F238E27FC236}">
                <a16:creationId xmlns:a16="http://schemas.microsoft.com/office/drawing/2014/main" id="{501F6AD1-C720-5029-3D78-ACE2C225D3F7}"/>
              </a:ext>
            </a:extLst>
          </p:cNvPr>
          <p:cNvGrpSpPr/>
          <p:nvPr/>
        </p:nvGrpSpPr>
        <p:grpSpPr>
          <a:xfrm>
            <a:off x="1513200" y="3531993"/>
            <a:ext cx="1969001" cy="2076903"/>
            <a:chOff x="1513200" y="3531993"/>
            <a:chExt cx="1969001" cy="2076903"/>
          </a:xfrm>
        </p:grpSpPr>
        <p:sp>
          <p:nvSpPr>
            <p:cNvPr id="4" name="Textfeld 3">
              <a:extLst>
                <a:ext uri="{FF2B5EF4-FFF2-40B4-BE49-F238E27FC236}">
                  <a16:creationId xmlns:a16="http://schemas.microsoft.com/office/drawing/2014/main" id="{25F9F01D-F7CF-E5B8-B391-D0A0F808D335}"/>
                </a:ext>
              </a:extLst>
            </p:cNvPr>
            <p:cNvSpPr txBox="1"/>
            <p:nvPr/>
          </p:nvSpPr>
          <p:spPr>
            <a:xfrm>
              <a:off x="1513200" y="4962565"/>
              <a:ext cx="1969001" cy="646331"/>
            </a:xfrm>
            <a:prstGeom prst="rect">
              <a:avLst/>
            </a:prstGeom>
            <a:noFill/>
            <a:ln w="28575">
              <a:solidFill>
                <a:schemeClr val="tx1"/>
              </a:solidFill>
            </a:ln>
          </p:spPr>
          <p:txBody>
            <a:bodyPr wrap="none" rtlCol="0">
              <a:spAutoFit/>
            </a:bodyPr>
            <a:lstStyle/>
            <a:p>
              <a:pPr algn="ctr"/>
              <a:r>
                <a:rPr lang="de-CH" dirty="0"/>
                <a:t>Vollendung</a:t>
              </a:r>
            </a:p>
            <a:p>
              <a:pPr algn="ctr"/>
              <a:r>
                <a:rPr lang="de-CH" dirty="0"/>
                <a:t>erste Auferstehung</a:t>
              </a:r>
            </a:p>
          </p:txBody>
        </p:sp>
        <p:cxnSp>
          <p:nvCxnSpPr>
            <p:cNvPr id="25" name="Gerader Verbinder 24">
              <a:extLst>
                <a:ext uri="{FF2B5EF4-FFF2-40B4-BE49-F238E27FC236}">
                  <a16:creationId xmlns:a16="http://schemas.microsoft.com/office/drawing/2014/main" id="{5CFB6150-F068-0549-1A02-63B28B81EEE2}"/>
                </a:ext>
              </a:extLst>
            </p:cNvPr>
            <p:cNvCxnSpPr/>
            <p:nvPr/>
          </p:nvCxnSpPr>
          <p:spPr>
            <a:xfrm>
              <a:off x="2673492" y="3531993"/>
              <a:ext cx="0" cy="1430572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2" name="Gruppieren 41">
            <a:extLst>
              <a:ext uri="{FF2B5EF4-FFF2-40B4-BE49-F238E27FC236}">
                <a16:creationId xmlns:a16="http://schemas.microsoft.com/office/drawing/2014/main" id="{836EB85E-F9E2-8D55-3E81-4DCAFFA914D0}"/>
              </a:ext>
            </a:extLst>
          </p:cNvPr>
          <p:cNvGrpSpPr/>
          <p:nvPr/>
        </p:nvGrpSpPr>
        <p:grpSpPr>
          <a:xfrm>
            <a:off x="3691060" y="3531993"/>
            <a:ext cx="1561261" cy="3058409"/>
            <a:chOff x="3654160" y="3531993"/>
            <a:chExt cx="1561261" cy="3058409"/>
          </a:xfrm>
        </p:grpSpPr>
        <p:sp>
          <p:nvSpPr>
            <p:cNvPr id="13" name="Textfeld 12">
              <a:extLst>
                <a:ext uri="{FF2B5EF4-FFF2-40B4-BE49-F238E27FC236}">
                  <a16:creationId xmlns:a16="http://schemas.microsoft.com/office/drawing/2014/main" id="{C0DAD6FF-1352-004C-205F-0BEB8FA30837}"/>
                </a:ext>
              </a:extLst>
            </p:cNvPr>
            <p:cNvSpPr txBox="1"/>
            <p:nvPr/>
          </p:nvSpPr>
          <p:spPr>
            <a:xfrm>
              <a:off x="3654160" y="5944071"/>
              <a:ext cx="1561261" cy="646331"/>
            </a:xfrm>
            <a:prstGeom prst="rect">
              <a:avLst/>
            </a:prstGeom>
            <a:noFill/>
            <a:ln w="28575">
              <a:solidFill>
                <a:schemeClr val="tx1"/>
              </a:solidFill>
            </a:ln>
          </p:spPr>
          <p:txBody>
            <a:bodyPr wrap="none" rtlCol="0">
              <a:spAutoFit/>
            </a:bodyPr>
            <a:lstStyle/>
            <a:p>
              <a:pPr algn="ctr"/>
              <a:r>
                <a:rPr lang="de-CH" dirty="0"/>
                <a:t>Hochzeitsmahl</a:t>
              </a:r>
            </a:p>
            <a:p>
              <a:pPr algn="ctr"/>
              <a:r>
                <a:rPr lang="de-CH" dirty="0"/>
                <a:t>des Lammes</a:t>
              </a:r>
            </a:p>
          </p:txBody>
        </p:sp>
        <p:cxnSp>
          <p:nvCxnSpPr>
            <p:cNvPr id="26" name="Gerader Verbinder 25">
              <a:extLst>
                <a:ext uri="{FF2B5EF4-FFF2-40B4-BE49-F238E27FC236}">
                  <a16:creationId xmlns:a16="http://schemas.microsoft.com/office/drawing/2014/main" id="{32D83402-7F29-4536-1ADA-7347A7025C62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4442991" y="3531993"/>
              <a:ext cx="0" cy="2412078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0" name="Gruppieren 39">
            <a:extLst>
              <a:ext uri="{FF2B5EF4-FFF2-40B4-BE49-F238E27FC236}">
                <a16:creationId xmlns:a16="http://schemas.microsoft.com/office/drawing/2014/main" id="{CCBA9218-E991-E644-9900-E80768921A27}"/>
              </a:ext>
            </a:extLst>
          </p:cNvPr>
          <p:cNvGrpSpPr/>
          <p:nvPr/>
        </p:nvGrpSpPr>
        <p:grpSpPr>
          <a:xfrm>
            <a:off x="419679" y="3531993"/>
            <a:ext cx="1705467" cy="1145462"/>
            <a:chOff x="419679" y="3531993"/>
            <a:chExt cx="1705467" cy="1145462"/>
          </a:xfrm>
        </p:grpSpPr>
        <p:sp>
          <p:nvSpPr>
            <p:cNvPr id="3" name="Textfeld 2">
              <a:extLst>
                <a:ext uri="{FF2B5EF4-FFF2-40B4-BE49-F238E27FC236}">
                  <a16:creationId xmlns:a16="http://schemas.microsoft.com/office/drawing/2014/main" id="{3293BA3F-D10B-8437-5558-1A6439D0DEF3}"/>
                </a:ext>
              </a:extLst>
            </p:cNvPr>
            <p:cNvSpPr txBox="1"/>
            <p:nvPr/>
          </p:nvSpPr>
          <p:spPr>
            <a:xfrm>
              <a:off x="419679" y="4031124"/>
              <a:ext cx="1705467" cy="646331"/>
            </a:xfrm>
            <a:prstGeom prst="rect">
              <a:avLst/>
            </a:prstGeom>
            <a:noFill/>
            <a:ln w="28575">
              <a:solidFill>
                <a:schemeClr val="tx1"/>
              </a:solidFill>
            </a:ln>
          </p:spPr>
          <p:txBody>
            <a:bodyPr wrap="none" rtlCol="0">
              <a:spAutoFit/>
            </a:bodyPr>
            <a:lstStyle/>
            <a:p>
              <a:pPr algn="ctr"/>
              <a:r>
                <a:rPr lang="de-CH" dirty="0"/>
                <a:t>Satan gebunden</a:t>
              </a:r>
            </a:p>
            <a:p>
              <a:pPr algn="ctr"/>
              <a:r>
                <a:rPr lang="de-CH" dirty="0"/>
                <a:t>für 1000 Jahre</a:t>
              </a:r>
            </a:p>
          </p:txBody>
        </p:sp>
        <p:cxnSp>
          <p:nvCxnSpPr>
            <p:cNvPr id="28" name="Gerader Verbinder 27">
              <a:extLst>
                <a:ext uri="{FF2B5EF4-FFF2-40B4-BE49-F238E27FC236}">
                  <a16:creationId xmlns:a16="http://schemas.microsoft.com/office/drawing/2014/main" id="{3FB66294-F290-89F4-644B-9A5132197EDE}"/>
                </a:ext>
              </a:extLst>
            </p:cNvPr>
            <p:cNvCxnSpPr>
              <a:cxnSpLocks/>
            </p:cNvCxnSpPr>
            <p:nvPr/>
          </p:nvCxnSpPr>
          <p:spPr>
            <a:xfrm>
              <a:off x="1029895" y="3531993"/>
              <a:ext cx="0" cy="499131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3" name="Gruppieren 42">
            <a:extLst>
              <a:ext uri="{FF2B5EF4-FFF2-40B4-BE49-F238E27FC236}">
                <a16:creationId xmlns:a16="http://schemas.microsoft.com/office/drawing/2014/main" id="{1336D91D-E0F2-DDE8-9314-72E183F92034}"/>
              </a:ext>
            </a:extLst>
          </p:cNvPr>
          <p:cNvGrpSpPr/>
          <p:nvPr/>
        </p:nvGrpSpPr>
        <p:grpSpPr>
          <a:xfrm>
            <a:off x="4665706" y="3536614"/>
            <a:ext cx="2211055" cy="1409800"/>
            <a:chOff x="4665706" y="3536614"/>
            <a:chExt cx="2211055" cy="1409800"/>
          </a:xfrm>
        </p:grpSpPr>
        <p:sp>
          <p:nvSpPr>
            <p:cNvPr id="15" name="Textfeld 14">
              <a:extLst>
                <a:ext uri="{FF2B5EF4-FFF2-40B4-BE49-F238E27FC236}">
                  <a16:creationId xmlns:a16="http://schemas.microsoft.com/office/drawing/2014/main" id="{DC981DEE-BFE2-2527-8BFB-8820F091CD45}"/>
                </a:ext>
              </a:extLst>
            </p:cNvPr>
            <p:cNvSpPr txBox="1"/>
            <p:nvPr/>
          </p:nvSpPr>
          <p:spPr>
            <a:xfrm>
              <a:off x="4665706" y="4023084"/>
              <a:ext cx="2211055" cy="923330"/>
            </a:xfrm>
            <a:prstGeom prst="rect">
              <a:avLst/>
            </a:prstGeom>
            <a:noFill/>
            <a:ln w="28575">
              <a:solidFill>
                <a:schemeClr val="tx1"/>
              </a:solidFill>
            </a:ln>
          </p:spPr>
          <p:txBody>
            <a:bodyPr wrap="none" rtlCol="0">
              <a:spAutoFit/>
            </a:bodyPr>
            <a:lstStyle/>
            <a:p>
              <a:pPr algn="ctr"/>
              <a:r>
                <a:rPr lang="de-CH" dirty="0"/>
                <a:t>Aufstand des Fürsten </a:t>
              </a:r>
            </a:p>
            <a:p>
              <a:pPr algn="ctr"/>
              <a:r>
                <a:rPr lang="de-CH" dirty="0"/>
                <a:t>Gog im Lande Magog</a:t>
              </a:r>
            </a:p>
            <a:p>
              <a:pPr algn="ctr"/>
              <a:r>
                <a:rPr lang="de-CH" dirty="0"/>
                <a:t>Hes 38-39</a:t>
              </a:r>
            </a:p>
          </p:txBody>
        </p:sp>
        <p:cxnSp>
          <p:nvCxnSpPr>
            <p:cNvPr id="31" name="Gerader Verbinder 30">
              <a:extLst>
                <a:ext uri="{FF2B5EF4-FFF2-40B4-BE49-F238E27FC236}">
                  <a16:creationId xmlns:a16="http://schemas.microsoft.com/office/drawing/2014/main" id="{CA92B822-EEBF-D8B8-ED62-5EF9B0378044}"/>
                </a:ext>
              </a:extLst>
            </p:cNvPr>
            <p:cNvCxnSpPr>
              <a:cxnSpLocks/>
            </p:cNvCxnSpPr>
            <p:nvPr/>
          </p:nvCxnSpPr>
          <p:spPr>
            <a:xfrm>
              <a:off x="5417181" y="3536614"/>
              <a:ext cx="0" cy="499131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4" name="Gruppieren 43">
            <a:extLst>
              <a:ext uri="{FF2B5EF4-FFF2-40B4-BE49-F238E27FC236}">
                <a16:creationId xmlns:a16="http://schemas.microsoft.com/office/drawing/2014/main" id="{19E4A55C-9E74-6B60-9E05-CF1C4B43665A}"/>
              </a:ext>
            </a:extLst>
          </p:cNvPr>
          <p:cNvGrpSpPr/>
          <p:nvPr/>
        </p:nvGrpSpPr>
        <p:grpSpPr>
          <a:xfrm>
            <a:off x="6436251" y="3536612"/>
            <a:ext cx="1825693" cy="3052845"/>
            <a:chOff x="6444451" y="3536612"/>
            <a:chExt cx="1825693" cy="3052845"/>
          </a:xfrm>
        </p:grpSpPr>
        <p:sp>
          <p:nvSpPr>
            <p:cNvPr id="14" name="Textfeld 13">
              <a:extLst>
                <a:ext uri="{FF2B5EF4-FFF2-40B4-BE49-F238E27FC236}">
                  <a16:creationId xmlns:a16="http://schemas.microsoft.com/office/drawing/2014/main" id="{BB59D7EB-9DBF-B73A-E522-0A7F9A42739F}"/>
                </a:ext>
              </a:extLst>
            </p:cNvPr>
            <p:cNvSpPr txBox="1"/>
            <p:nvPr/>
          </p:nvSpPr>
          <p:spPr>
            <a:xfrm>
              <a:off x="6444451" y="5943126"/>
              <a:ext cx="1825693" cy="646331"/>
            </a:xfrm>
            <a:prstGeom prst="rect">
              <a:avLst/>
            </a:prstGeom>
            <a:noFill/>
            <a:ln w="28575">
              <a:solidFill>
                <a:schemeClr val="tx1"/>
              </a:solidFill>
            </a:ln>
          </p:spPr>
          <p:txBody>
            <a:bodyPr wrap="none" rtlCol="0">
              <a:spAutoFit/>
            </a:bodyPr>
            <a:lstStyle/>
            <a:p>
              <a:pPr algn="ctr"/>
              <a:r>
                <a:rPr lang="de-CH" dirty="0"/>
                <a:t>Satan losgelassen</a:t>
              </a:r>
            </a:p>
            <a:p>
              <a:pPr algn="ctr"/>
              <a:r>
                <a:rPr lang="de-CH" dirty="0"/>
                <a:t>Gog und Magog</a:t>
              </a:r>
            </a:p>
          </p:txBody>
        </p:sp>
        <p:cxnSp>
          <p:nvCxnSpPr>
            <p:cNvPr id="32" name="Gerader Verbinder 31">
              <a:extLst>
                <a:ext uri="{FF2B5EF4-FFF2-40B4-BE49-F238E27FC236}">
                  <a16:creationId xmlns:a16="http://schemas.microsoft.com/office/drawing/2014/main" id="{DE2B7F46-7F30-B257-C41B-AC5482A5B6D0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7273943" y="3536612"/>
              <a:ext cx="0" cy="2412078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5" name="Gruppieren 44">
            <a:extLst>
              <a:ext uri="{FF2B5EF4-FFF2-40B4-BE49-F238E27FC236}">
                <a16:creationId xmlns:a16="http://schemas.microsoft.com/office/drawing/2014/main" id="{4BC1C604-2544-A82B-3C58-24527001CBC2}"/>
              </a:ext>
            </a:extLst>
          </p:cNvPr>
          <p:cNvGrpSpPr/>
          <p:nvPr/>
        </p:nvGrpSpPr>
        <p:grpSpPr>
          <a:xfrm>
            <a:off x="7608913" y="3536613"/>
            <a:ext cx="2904129" cy="2313737"/>
            <a:chOff x="7608913" y="3536613"/>
            <a:chExt cx="2904129" cy="2313737"/>
          </a:xfrm>
        </p:grpSpPr>
        <p:sp>
          <p:nvSpPr>
            <p:cNvPr id="16" name="Textfeld 15">
              <a:extLst>
                <a:ext uri="{FF2B5EF4-FFF2-40B4-BE49-F238E27FC236}">
                  <a16:creationId xmlns:a16="http://schemas.microsoft.com/office/drawing/2014/main" id="{7850E955-F847-176A-2A6C-F998C5C98A41}"/>
                </a:ext>
              </a:extLst>
            </p:cNvPr>
            <p:cNvSpPr txBox="1"/>
            <p:nvPr/>
          </p:nvSpPr>
          <p:spPr>
            <a:xfrm>
              <a:off x="7608913" y="5204019"/>
              <a:ext cx="2904129" cy="646331"/>
            </a:xfrm>
            <a:prstGeom prst="rect">
              <a:avLst/>
            </a:prstGeom>
            <a:noFill/>
            <a:ln w="28575">
              <a:solidFill>
                <a:schemeClr val="tx1"/>
              </a:solidFill>
            </a:ln>
          </p:spPr>
          <p:txBody>
            <a:bodyPr wrap="none" rtlCol="0">
              <a:spAutoFit/>
            </a:bodyPr>
            <a:lstStyle/>
            <a:p>
              <a:pPr algn="ctr"/>
              <a:r>
                <a:rPr lang="de-CH" dirty="0"/>
                <a:t>Der grosse weisse Thron</a:t>
              </a:r>
            </a:p>
            <a:p>
              <a:pPr algn="ctr"/>
              <a:r>
                <a:rPr lang="de-CH" dirty="0"/>
                <a:t>Auflösung der alten Ordnung</a:t>
              </a:r>
            </a:p>
          </p:txBody>
        </p:sp>
        <p:cxnSp>
          <p:nvCxnSpPr>
            <p:cNvPr id="33" name="Gerader Verbinder 32">
              <a:extLst>
                <a:ext uri="{FF2B5EF4-FFF2-40B4-BE49-F238E27FC236}">
                  <a16:creationId xmlns:a16="http://schemas.microsoft.com/office/drawing/2014/main" id="{18C5AC55-0434-9B3A-15F8-2B6CDF42F87F}"/>
                </a:ext>
              </a:extLst>
            </p:cNvPr>
            <p:cNvCxnSpPr>
              <a:cxnSpLocks/>
            </p:cNvCxnSpPr>
            <p:nvPr/>
          </p:nvCxnSpPr>
          <p:spPr>
            <a:xfrm>
              <a:off x="7957430" y="3536613"/>
              <a:ext cx="0" cy="1667406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6" name="Gruppieren 45">
            <a:extLst>
              <a:ext uri="{FF2B5EF4-FFF2-40B4-BE49-F238E27FC236}">
                <a16:creationId xmlns:a16="http://schemas.microsoft.com/office/drawing/2014/main" id="{5682C272-4D8C-7E16-DAEF-19CB7ADD15A9}"/>
              </a:ext>
            </a:extLst>
          </p:cNvPr>
          <p:cNvGrpSpPr/>
          <p:nvPr/>
        </p:nvGrpSpPr>
        <p:grpSpPr>
          <a:xfrm>
            <a:off x="8269170" y="3548586"/>
            <a:ext cx="2110451" cy="1562986"/>
            <a:chOff x="8269170" y="3548586"/>
            <a:chExt cx="2110451" cy="1562986"/>
          </a:xfrm>
        </p:grpSpPr>
        <p:sp>
          <p:nvSpPr>
            <p:cNvPr id="17" name="Textfeld 16">
              <a:extLst>
                <a:ext uri="{FF2B5EF4-FFF2-40B4-BE49-F238E27FC236}">
                  <a16:creationId xmlns:a16="http://schemas.microsoft.com/office/drawing/2014/main" id="{CEDD013A-41C3-6826-12FD-DB561BA310E1}"/>
                </a:ext>
              </a:extLst>
            </p:cNvPr>
            <p:cNvSpPr txBox="1"/>
            <p:nvPr/>
          </p:nvSpPr>
          <p:spPr>
            <a:xfrm>
              <a:off x="8269170" y="4465241"/>
              <a:ext cx="2110451" cy="646331"/>
            </a:xfrm>
            <a:prstGeom prst="rect">
              <a:avLst/>
            </a:prstGeom>
            <a:noFill/>
            <a:ln w="28575">
              <a:solidFill>
                <a:schemeClr val="tx1"/>
              </a:solidFill>
            </a:ln>
          </p:spPr>
          <p:txBody>
            <a:bodyPr wrap="none" rtlCol="0">
              <a:spAutoFit/>
            </a:bodyPr>
            <a:lstStyle/>
            <a:p>
              <a:pPr algn="ctr"/>
              <a:r>
                <a:rPr lang="de-CH" dirty="0"/>
                <a:t>Vollendung</a:t>
              </a:r>
            </a:p>
            <a:p>
              <a:pPr algn="ctr"/>
              <a:r>
                <a:rPr lang="de-CH" dirty="0"/>
                <a:t>zweite Auferstehung</a:t>
              </a:r>
            </a:p>
          </p:txBody>
        </p:sp>
        <p:cxnSp>
          <p:nvCxnSpPr>
            <p:cNvPr id="35" name="Gerader Verbinder 34">
              <a:extLst>
                <a:ext uri="{FF2B5EF4-FFF2-40B4-BE49-F238E27FC236}">
                  <a16:creationId xmlns:a16="http://schemas.microsoft.com/office/drawing/2014/main" id="{6C2DCC6C-0BBA-9A21-159F-6CE6EB009A2A}"/>
                </a:ext>
              </a:extLst>
            </p:cNvPr>
            <p:cNvCxnSpPr>
              <a:cxnSpLocks/>
            </p:cNvCxnSpPr>
            <p:nvPr/>
          </p:nvCxnSpPr>
          <p:spPr>
            <a:xfrm>
              <a:off x="8571649" y="3548586"/>
              <a:ext cx="0" cy="916655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7" name="Gruppieren 46">
            <a:extLst>
              <a:ext uri="{FF2B5EF4-FFF2-40B4-BE49-F238E27FC236}">
                <a16:creationId xmlns:a16="http://schemas.microsoft.com/office/drawing/2014/main" id="{EFEF77E6-FE48-4F9D-41D8-A99FD9531AA2}"/>
              </a:ext>
            </a:extLst>
          </p:cNvPr>
          <p:cNvGrpSpPr/>
          <p:nvPr/>
        </p:nvGrpSpPr>
        <p:grpSpPr>
          <a:xfrm>
            <a:off x="9096228" y="3564756"/>
            <a:ext cx="1574150" cy="816263"/>
            <a:chOff x="9096228" y="3564756"/>
            <a:chExt cx="1574150" cy="816263"/>
          </a:xfrm>
        </p:grpSpPr>
        <p:sp>
          <p:nvSpPr>
            <p:cNvPr id="18" name="Textfeld 17">
              <a:extLst>
                <a:ext uri="{FF2B5EF4-FFF2-40B4-BE49-F238E27FC236}">
                  <a16:creationId xmlns:a16="http://schemas.microsoft.com/office/drawing/2014/main" id="{F961A3B9-1EA2-8155-34E2-6D3F8D696741}"/>
                </a:ext>
              </a:extLst>
            </p:cNvPr>
            <p:cNvSpPr txBox="1"/>
            <p:nvPr/>
          </p:nvSpPr>
          <p:spPr>
            <a:xfrm>
              <a:off x="9096228" y="3734688"/>
              <a:ext cx="1574150" cy="646331"/>
            </a:xfrm>
            <a:prstGeom prst="rect">
              <a:avLst/>
            </a:prstGeom>
            <a:noFill/>
            <a:ln w="28575">
              <a:solidFill>
                <a:schemeClr val="tx1"/>
              </a:solidFill>
            </a:ln>
          </p:spPr>
          <p:txBody>
            <a:bodyPr wrap="none" rtlCol="0">
              <a:spAutoFit/>
            </a:bodyPr>
            <a:lstStyle/>
            <a:p>
              <a:pPr algn="ctr"/>
              <a:r>
                <a:rPr lang="de-CH" dirty="0"/>
                <a:t>Gericht</a:t>
              </a:r>
            </a:p>
            <a:p>
              <a:pPr algn="ctr"/>
              <a:r>
                <a:rPr lang="de-CH" dirty="0"/>
                <a:t>Der zweite Tod</a:t>
              </a:r>
            </a:p>
          </p:txBody>
        </p:sp>
        <p:cxnSp>
          <p:nvCxnSpPr>
            <p:cNvPr id="37" name="Gerader Verbinder 36">
              <a:extLst>
                <a:ext uri="{FF2B5EF4-FFF2-40B4-BE49-F238E27FC236}">
                  <a16:creationId xmlns:a16="http://schemas.microsoft.com/office/drawing/2014/main" id="{60DBEDE5-8DD2-AD07-1023-F57A30688FBA}"/>
                </a:ext>
              </a:extLst>
            </p:cNvPr>
            <p:cNvCxnSpPr>
              <a:cxnSpLocks/>
            </p:cNvCxnSpPr>
            <p:nvPr/>
          </p:nvCxnSpPr>
          <p:spPr>
            <a:xfrm>
              <a:off x="9490668" y="3564756"/>
              <a:ext cx="0" cy="169932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39" name="Gerader Verbinder 38">
            <a:extLst>
              <a:ext uri="{FF2B5EF4-FFF2-40B4-BE49-F238E27FC236}">
                <a16:creationId xmlns:a16="http://schemas.microsoft.com/office/drawing/2014/main" id="{6B40AF12-45CF-6DCA-16E5-5D2DECA4C869}"/>
              </a:ext>
            </a:extLst>
          </p:cNvPr>
          <p:cNvCxnSpPr>
            <a:cxnSpLocks/>
          </p:cNvCxnSpPr>
          <p:nvPr/>
        </p:nvCxnSpPr>
        <p:spPr>
          <a:xfrm>
            <a:off x="10769911" y="3253024"/>
            <a:ext cx="0" cy="916655"/>
          </a:xfrm>
          <a:prstGeom prst="line">
            <a:avLst/>
          </a:prstGeom>
          <a:ln w="762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693191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6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1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7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2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4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9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84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89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2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5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2" grpId="0"/>
      <p:bldP spid="19" grpId="0" animBg="1"/>
      <p:bldP spid="20" grpId="0" animBg="1"/>
      <p:bldP spid="21" grpId="0" animBg="1"/>
      <p:bldP spid="22" grpId="0"/>
      <p:bldP spid="2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feld 2"/>
          <p:cNvSpPr txBox="1"/>
          <p:nvPr/>
        </p:nvSpPr>
        <p:spPr>
          <a:xfrm>
            <a:off x="574567" y="1492409"/>
            <a:ext cx="9982733" cy="378565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CH" sz="3000" dirty="0"/>
              <a:t>"Und ich sah einen Engel aus dem Himmel herabkommen, </a:t>
            </a:r>
          </a:p>
          <a:p>
            <a:r>
              <a:rPr lang="de-CH" sz="3000" dirty="0"/>
              <a:t>der den Schlüssel des Abgrundes und eine große Kette in </a:t>
            </a:r>
          </a:p>
          <a:p>
            <a:r>
              <a:rPr lang="de-CH" sz="3000" dirty="0"/>
              <a:t>seiner Hand hatte. 2 Und er griff den Drachen, die alte </a:t>
            </a:r>
          </a:p>
          <a:p>
            <a:r>
              <a:rPr lang="de-CH" sz="3000" dirty="0"/>
              <a:t>Schlange, die der Teufel und der Satan ist; und er band </a:t>
            </a:r>
          </a:p>
          <a:p>
            <a:r>
              <a:rPr lang="de-CH" sz="3000" dirty="0"/>
              <a:t>ihn tausend Jahre 3 und warf ihn in den Abgrund und schloss </a:t>
            </a:r>
          </a:p>
          <a:p>
            <a:r>
              <a:rPr lang="de-CH" sz="3000" dirty="0"/>
              <a:t>zu und versiegelte über ihm, damit er nicht mehr die Nationen </a:t>
            </a:r>
          </a:p>
          <a:p>
            <a:r>
              <a:rPr lang="de-CH" sz="3000" dirty="0"/>
              <a:t>verführte, bis die tausend Jahre vollendet sind. Nach diesem </a:t>
            </a:r>
          </a:p>
          <a:p>
            <a:r>
              <a:rPr lang="de-CH" sz="3000" dirty="0"/>
              <a:t>muss er für kurze Zeit losgelassen werden." </a:t>
            </a:r>
            <a:r>
              <a:rPr lang="de-CH" sz="3000" b="1" dirty="0"/>
              <a:t>(20,1-3)</a:t>
            </a:r>
            <a:endParaRPr lang="de-CH" sz="3000" dirty="0"/>
          </a:p>
        </p:txBody>
      </p:sp>
      <p:sp>
        <p:nvSpPr>
          <p:cNvPr id="2" name="Textfeld 1">
            <a:extLst>
              <a:ext uri="{FF2B5EF4-FFF2-40B4-BE49-F238E27FC236}">
                <a16:creationId xmlns:a16="http://schemas.microsoft.com/office/drawing/2014/main" id="{EFFF44A4-C506-E3F1-DD51-528FA318B77F}"/>
              </a:ext>
            </a:extLst>
          </p:cNvPr>
          <p:cNvSpPr txBox="1"/>
          <p:nvPr/>
        </p:nvSpPr>
        <p:spPr>
          <a:xfrm>
            <a:off x="574567" y="750151"/>
            <a:ext cx="8424101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CH" sz="3000" b="1" dirty="0"/>
              <a:t>Satan wird gebunden und in den Abgrund geworfen</a:t>
            </a:r>
          </a:p>
        </p:txBody>
      </p:sp>
    </p:spTree>
    <p:extLst>
      <p:ext uri="{BB962C8B-B14F-4D97-AF65-F5344CB8AC3E}">
        <p14:creationId xmlns:p14="http://schemas.microsoft.com/office/powerpoint/2010/main" val="39251082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feld 2"/>
          <p:cNvSpPr txBox="1"/>
          <p:nvPr/>
        </p:nvSpPr>
        <p:spPr>
          <a:xfrm>
            <a:off x="574567" y="1492409"/>
            <a:ext cx="11251863" cy="33239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CH" sz="3000" dirty="0"/>
              <a:t>"Und ich sah Throne, und sie setzten sich darauf, und das Gericht </a:t>
            </a:r>
          </a:p>
          <a:p>
            <a:r>
              <a:rPr lang="de-CH" sz="3000" dirty="0"/>
              <a:t>wurde ihnen übergeben; und ⟨ich sah⟩ die Seelen derer, die um </a:t>
            </a:r>
          </a:p>
          <a:p>
            <a:r>
              <a:rPr lang="de-CH" sz="3000" dirty="0"/>
              <a:t>des Zeugnisses Jesu und um des Wortes Gottes willen enthauptet </a:t>
            </a:r>
          </a:p>
          <a:p>
            <a:r>
              <a:rPr lang="de-CH" sz="3000" dirty="0"/>
              <a:t>worden waren, und die, welche das Tier und sein Bild nicht angebetet </a:t>
            </a:r>
          </a:p>
          <a:p>
            <a:r>
              <a:rPr lang="de-CH" sz="3000" dirty="0"/>
              <a:t>und das Malzeichen nicht an ihre Stirn und an ihre Hand angenommen </a:t>
            </a:r>
          </a:p>
          <a:p>
            <a:r>
              <a:rPr lang="de-CH" sz="3000" dirty="0"/>
              <a:t>hatten, und sie wurden lebendig und herrschten mit dem Christus </a:t>
            </a:r>
          </a:p>
          <a:p>
            <a:r>
              <a:rPr lang="de-CH" sz="3000" dirty="0"/>
              <a:t>tausend Jahre. …</a:t>
            </a:r>
          </a:p>
        </p:txBody>
      </p:sp>
      <p:sp>
        <p:nvSpPr>
          <p:cNvPr id="2" name="Textfeld 1">
            <a:extLst>
              <a:ext uri="{FF2B5EF4-FFF2-40B4-BE49-F238E27FC236}">
                <a16:creationId xmlns:a16="http://schemas.microsoft.com/office/drawing/2014/main" id="{EFFF44A4-C506-E3F1-DD51-528FA318B77F}"/>
              </a:ext>
            </a:extLst>
          </p:cNvPr>
          <p:cNvSpPr txBox="1"/>
          <p:nvPr/>
        </p:nvSpPr>
        <p:spPr>
          <a:xfrm>
            <a:off x="574567" y="750151"/>
            <a:ext cx="5950090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CH" sz="3000" b="1" dirty="0"/>
              <a:t>Vollendung der ersten Auferstehung</a:t>
            </a:r>
          </a:p>
        </p:txBody>
      </p:sp>
    </p:spTree>
    <p:extLst>
      <p:ext uri="{BB962C8B-B14F-4D97-AF65-F5344CB8AC3E}">
        <p14:creationId xmlns:p14="http://schemas.microsoft.com/office/powerpoint/2010/main" val="35200132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feld 2"/>
          <p:cNvSpPr txBox="1"/>
          <p:nvPr/>
        </p:nvSpPr>
        <p:spPr>
          <a:xfrm>
            <a:off x="574567" y="1492409"/>
            <a:ext cx="10641375" cy="286232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CH" sz="3000" dirty="0"/>
              <a:t>"… Die Übrigen der Toten wurden nicht lebendig, bis </a:t>
            </a:r>
          </a:p>
          <a:p>
            <a:r>
              <a:rPr lang="de-CH" sz="3000" dirty="0"/>
              <a:t>die tausend Jahre vollendet waren. Dies ist die erste Auferstehung. </a:t>
            </a:r>
          </a:p>
          <a:p>
            <a:r>
              <a:rPr lang="de-CH" sz="3000" dirty="0"/>
              <a:t>6 Glückselig und heilig, wer teilhat an der ersten Auferstehung! </a:t>
            </a:r>
          </a:p>
          <a:p>
            <a:r>
              <a:rPr lang="de-CH" sz="3000" dirty="0"/>
              <a:t>Über diese hat der zweite Tod keine Macht, sondern sie werden </a:t>
            </a:r>
          </a:p>
          <a:p>
            <a:r>
              <a:rPr lang="de-CH" sz="3000" dirty="0"/>
              <a:t>Priester Gottes und des Christus sein und mit ihm herrschen die </a:t>
            </a:r>
          </a:p>
          <a:p>
            <a:r>
              <a:rPr lang="de-CH" sz="3000" dirty="0"/>
              <a:t>tausend Jahre." </a:t>
            </a:r>
            <a:r>
              <a:rPr lang="de-CH" sz="3000" b="1" dirty="0"/>
              <a:t>(20,4-6)</a:t>
            </a:r>
          </a:p>
        </p:txBody>
      </p:sp>
      <p:sp>
        <p:nvSpPr>
          <p:cNvPr id="2" name="Textfeld 1">
            <a:extLst>
              <a:ext uri="{FF2B5EF4-FFF2-40B4-BE49-F238E27FC236}">
                <a16:creationId xmlns:a16="http://schemas.microsoft.com/office/drawing/2014/main" id="{EFFF44A4-C506-E3F1-DD51-528FA318B77F}"/>
              </a:ext>
            </a:extLst>
          </p:cNvPr>
          <p:cNvSpPr txBox="1"/>
          <p:nvPr/>
        </p:nvSpPr>
        <p:spPr>
          <a:xfrm>
            <a:off x="574567" y="750151"/>
            <a:ext cx="5950090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CH" sz="3000" b="1" dirty="0"/>
              <a:t>Vollendung der ersten Auferstehung</a:t>
            </a:r>
          </a:p>
        </p:txBody>
      </p:sp>
    </p:spTree>
    <p:extLst>
      <p:ext uri="{BB962C8B-B14F-4D97-AF65-F5344CB8AC3E}">
        <p14:creationId xmlns:p14="http://schemas.microsoft.com/office/powerpoint/2010/main" val="5829124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feld 2"/>
          <p:cNvSpPr txBox="1"/>
          <p:nvPr/>
        </p:nvSpPr>
        <p:spPr>
          <a:xfrm>
            <a:off x="574567" y="1492409"/>
            <a:ext cx="10500503" cy="378565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CH" sz="3000" dirty="0"/>
              <a:t>"Und wenn die tausend Jahre vollendet sind, wird der Satan aus </a:t>
            </a:r>
          </a:p>
          <a:p>
            <a:r>
              <a:rPr lang="de-CH" sz="3000" dirty="0"/>
              <a:t>seinem Gefängnis losgelassen werden 8 und wird hinausgehen, </a:t>
            </a:r>
          </a:p>
          <a:p>
            <a:r>
              <a:rPr lang="de-CH" sz="3000" dirty="0"/>
              <a:t>die Nationen zu verführen, die an den vier Ecken der Erde sind, </a:t>
            </a:r>
          </a:p>
          <a:p>
            <a:r>
              <a:rPr lang="de-CH" sz="3000" dirty="0"/>
              <a:t>den Gog und den Magog, um sie zum Krieg zu versammeln; deren </a:t>
            </a:r>
          </a:p>
          <a:p>
            <a:r>
              <a:rPr lang="de-CH" sz="3000" dirty="0"/>
              <a:t>Zahl ist wie der Sand des Meeres. 9 Und sie zogen herauf auf die </a:t>
            </a:r>
          </a:p>
          <a:p>
            <a:r>
              <a:rPr lang="de-CH" sz="3000" dirty="0"/>
              <a:t>Breite der Erde und umzingelten das Heerlager der Heiligen und </a:t>
            </a:r>
          </a:p>
          <a:p>
            <a:r>
              <a:rPr lang="de-CH" sz="3000" dirty="0"/>
              <a:t>die geliebte Stadt; und Feuer kam aus dem Himmel herab und </a:t>
            </a:r>
          </a:p>
          <a:p>
            <a:r>
              <a:rPr lang="de-CH" sz="3000" dirty="0"/>
              <a:t>verschlang sie. …</a:t>
            </a:r>
          </a:p>
        </p:txBody>
      </p:sp>
      <p:sp>
        <p:nvSpPr>
          <p:cNvPr id="2" name="Textfeld 1">
            <a:extLst>
              <a:ext uri="{FF2B5EF4-FFF2-40B4-BE49-F238E27FC236}">
                <a16:creationId xmlns:a16="http://schemas.microsoft.com/office/drawing/2014/main" id="{EFFF44A4-C506-E3F1-DD51-528FA318B77F}"/>
              </a:ext>
            </a:extLst>
          </p:cNvPr>
          <p:cNvSpPr txBox="1"/>
          <p:nvPr/>
        </p:nvSpPr>
        <p:spPr>
          <a:xfrm>
            <a:off x="574567" y="750151"/>
            <a:ext cx="7849649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CH" sz="3000" b="1" dirty="0"/>
              <a:t>Der letzte Aufstand | Satans endgültiges Gericht</a:t>
            </a:r>
          </a:p>
        </p:txBody>
      </p:sp>
    </p:spTree>
    <p:extLst>
      <p:ext uri="{BB962C8B-B14F-4D97-AF65-F5344CB8AC3E}">
        <p14:creationId xmlns:p14="http://schemas.microsoft.com/office/powerpoint/2010/main" val="8762750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feld 2"/>
          <p:cNvSpPr txBox="1"/>
          <p:nvPr/>
        </p:nvSpPr>
        <p:spPr>
          <a:xfrm>
            <a:off x="574567" y="1492409"/>
            <a:ext cx="9850966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CH" sz="3000" dirty="0"/>
              <a:t>"… Und der Teufel, der sie verführte, wurde in den Feuer- </a:t>
            </a:r>
          </a:p>
          <a:p>
            <a:r>
              <a:rPr lang="de-CH" sz="3000" dirty="0"/>
              <a:t>und Schwefelsee geworfen, wo sowohl das Tier als auch der </a:t>
            </a:r>
          </a:p>
          <a:p>
            <a:r>
              <a:rPr lang="de-CH" sz="3000" dirty="0"/>
              <a:t>falsche Prophet sind; und sie werden Tag und Nacht gepeinigt </a:t>
            </a:r>
          </a:p>
          <a:p>
            <a:r>
              <a:rPr lang="de-CH" sz="3000" dirty="0"/>
              <a:t>werden von Ewigkeit zu Ewigkeit." </a:t>
            </a:r>
            <a:r>
              <a:rPr lang="de-CH" sz="3000" b="1" dirty="0"/>
              <a:t>(20,7-10)</a:t>
            </a:r>
            <a:endParaRPr lang="de-CH" sz="3000" dirty="0"/>
          </a:p>
        </p:txBody>
      </p:sp>
      <p:sp>
        <p:nvSpPr>
          <p:cNvPr id="2" name="Textfeld 1">
            <a:extLst>
              <a:ext uri="{FF2B5EF4-FFF2-40B4-BE49-F238E27FC236}">
                <a16:creationId xmlns:a16="http://schemas.microsoft.com/office/drawing/2014/main" id="{EFFF44A4-C506-E3F1-DD51-528FA318B77F}"/>
              </a:ext>
            </a:extLst>
          </p:cNvPr>
          <p:cNvSpPr txBox="1"/>
          <p:nvPr/>
        </p:nvSpPr>
        <p:spPr>
          <a:xfrm>
            <a:off x="574567" y="750151"/>
            <a:ext cx="7849649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CH" sz="3000" b="1" dirty="0"/>
              <a:t>Der letzte Aufstand | Satans endgültiges Gericht</a:t>
            </a:r>
          </a:p>
        </p:txBody>
      </p:sp>
    </p:spTree>
    <p:extLst>
      <p:ext uri="{BB962C8B-B14F-4D97-AF65-F5344CB8AC3E}">
        <p14:creationId xmlns:p14="http://schemas.microsoft.com/office/powerpoint/2010/main" val="23608218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feld 2"/>
          <p:cNvSpPr txBox="1"/>
          <p:nvPr/>
        </p:nvSpPr>
        <p:spPr>
          <a:xfrm>
            <a:off x="574567" y="1492409"/>
            <a:ext cx="9825447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CH" sz="3000" dirty="0"/>
              <a:t>"Und ich sah einen großen weißen Thron und den, der darauf </a:t>
            </a:r>
          </a:p>
          <a:p>
            <a:r>
              <a:rPr lang="de-CH" sz="3000" dirty="0"/>
              <a:t>saß, vor dessen Angesicht die Erde entfloh und der Himmel, </a:t>
            </a:r>
          </a:p>
          <a:p>
            <a:r>
              <a:rPr lang="de-CH" sz="3000" dirty="0"/>
              <a:t>und keine Stätte wurde für sie gefunden." </a:t>
            </a:r>
            <a:r>
              <a:rPr lang="de-CH" sz="3000" b="1" dirty="0"/>
              <a:t>(20,11)</a:t>
            </a:r>
            <a:endParaRPr lang="de-CH" sz="3000" dirty="0"/>
          </a:p>
        </p:txBody>
      </p:sp>
      <p:sp>
        <p:nvSpPr>
          <p:cNvPr id="2" name="Textfeld 1">
            <a:extLst>
              <a:ext uri="{FF2B5EF4-FFF2-40B4-BE49-F238E27FC236}">
                <a16:creationId xmlns:a16="http://schemas.microsoft.com/office/drawing/2014/main" id="{EFFF44A4-C506-E3F1-DD51-528FA318B77F}"/>
              </a:ext>
            </a:extLst>
          </p:cNvPr>
          <p:cNvSpPr txBox="1"/>
          <p:nvPr/>
        </p:nvSpPr>
        <p:spPr>
          <a:xfrm>
            <a:off x="574567" y="750151"/>
            <a:ext cx="8889678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CH" sz="3000" b="1" dirty="0"/>
              <a:t>Der grosse weisse Thron | Das Ende der alten Ordnung</a:t>
            </a:r>
          </a:p>
        </p:txBody>
      </p:sp>
    </p:spTree>
    <p:extLst>
      <p:ext uri="{BB962C8B-B14F-4D97-AF65-F5344CB8AC3E}">
        <p14:creationId xmlns:p14="http://schemas.microsoft.com/office/powerpoint/2010/main" val="40022644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feld 2"/>
          <p:cNvSpPr txBox="1"/>
          <p:nvPr/>
        </p:nvSpPr>
        <p:spPr>
          <a:xfrm>
            <a:off x="574567" y="1492409"/>
            <a:ext cx="9476569" cy="378565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CH" sz="3000" dirty="0"/>
              <a:t>"Und ich sah die Toten, die Großen und die Kleinen, vor </a:t>
            </a:r>
          </a:p>
          <a:p>
            <a:r>
              <a:rPr lang="de-CH" sz="3000" dirty="0"/>
              <a:t>dem Thron stehen, und Bücher wurden geöffnet; und ein </a:t>
            </a:r>
          </a:p>
          <a:p>
            <a:r>
              <a:rPr lang="de-CH" sz="3000" dirty="0"/>
              <a:t>anderes Buch wurde geöffnet, welches das des Lebens ist. </a:t>
            </a:r>
          </a:p>
          <a:p>
            <a:r>
              <a:rPr lang="de-CH" sz="3000" dirty="0"/>
              <a:t>Und die Toten wurden gerichtet nach dem, was in den </a:t>
            </a:r>
          </a:p>
          <a:p>
            <a:r>
              <a:rPr lang="de-CH" sz="3000" dirty="0"/>
              <a:t>Büchern geschrieben war, nach ihren Werken. 13 Und das </a:t>
            </a:r>
          </a:p>
          <a:p>
            <a:r>
              <a:rPr lang="de-CH" sz="3000" dirty="0"/>
              <a:t>Meer gab die Toten, die in ihm waren, und der Tod und der </a:t>
            </a:r>
          </a:p>
          <a:p>
            <a:r>
              <a:rPr lang="de-CH" sz="3000" dirty="0"/>
              <a:t>Hades gaben die Toten, die in ihnen waren, und sie wurden </a:t>
            </a:r>
          </a:p>
          <a:p>
            <a:r>
              <a:rPr lang="de-CH" sz="3000" dirty="0"/>
              <a:t>gerichtet, ein jeder nach seinen Werken." </a:t>
            </a:r>
            <a:r>
              <a:rPr lang="de-CH" sz="3000" b="1" dirty="0"/>
              <a:t>(20,12-13)</a:t>
            </a:r>
            <a:endParaRPr lang="de-CH" sz="3000" dirty="0"/>
          </a:p>
        </p:txBody>
      </p:sp>
      <p:sp>
        <p:nvSpPr>
          <p:cNvPr id="2" name="Textfeld 1">
            <a:extLst>
              <a:ext uri="{FF2B5EF4-FFF2-40B4-BE49-F238E27FC236}">
                <a16:creationId xmlns:a16="http://schemas.microsoft.com/office/drawing/2014/main" id="{EFFF44A4-C506-E3F1-DD51-528FA318B77F}"/>
              </a:ext>
            </a:extLst>
          </p:cNvPr>
          <p:cNvSpPr txBox="1"/>
          <p:nvPr/>
        </p:nvSpPr>
        <p:spPr>
          <a:xfrm>
            <a:off x="574567" y="750151"/>
            <a:ext cx="5534207" cy="5539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CH" sz="3000" b="1" dirty="0"/>
              <a:t>Das Gericht über die Ungläubigen</a:t>
            </a:r>
          </a:p>
        </p:txBody>
      </p:sp>
    </p:spTree>
    <p:extLst>
      <p:ext uri="{BB962C8B-B14F-4D97-AF65-F5344CB8AC3E}">
        <p14:creationId xmlns:p14="http://schemas.microsoft.com/office/powerpoint/2010/main" val="28148167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2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676</Words>
  <Application>Microsoft Office PowerPoint</Application>
  <PresentationFormat>Breitbild</PresentationFormat>
  <Paragraphs>84</Paragraphs>
  <Slides>12</Slides>
  <Notes>0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3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12</vt:i4>
      </vt:variant>
    </vt:vector>
  </HeadingPairs>
  <TitlesOfParts>
    <vt:vector size="16" baseType="lpstr">
      <vt:lpstr>Arial</vt:lpstr>
      <vt:lpstr>Calibri</vt:lpstr>
      <vt:lpstr>Calibri Light</vt:lpstr>
      <vt:lpstr>Office Theme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Offenbarung</dc:title>
  <dc:creator>Reinhard</dc:creator>
  <cp:keywords>Offenbarung, Bibel</cp:keywords>
  <cp:lastModifiedBy>Reinhard Briggeler</cp:lastModifiedBy>
  <cp:revision>355</cp:revision>
  <dcterms:created xsi:type="dcterms:W3CDTF">2018-05-19T05:14:58Z</dcterms:created>
  <dcterms:modified xsi:type="dcterms:W3CDTF">2022-08-30T09:07:56Z</dcterms:modified>
</cp:coreProperties>
</file>