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98" r:id="rId3"/>
    <p:sldId id="814" r:id="rId4"/>
    <p:sldId id="813" r:id="rId5"/>
    <p:sldId id="799" r:id="rId6"/>
    <p:sldId id="800" r:id="rId7"/>
    <p:sldId id="772" r:id="rId8"/>
    <p:sldId id="802" r:id="rId9"/>
    <p:sldId id="803" r:id="rId10"/>
    <p:sldId id="804" r:id="rId11"/>
    <p:sldId id="805" r:id="rId12"/>
    <p:sldId id="807" r:id="rId13"/>
    <p:sldId id="808" r:id="rId14"/>
    <p:sldId id="810" r:id="rId15"/>
    <p:sldId id="809" r:id="rId16"/>
    <p:sldId id="812" r:id="rId17"/>
    <p:sldId id="811" r:id="rId18"/>
    <p:sldId id="80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3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0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971417" y="4855618"/>
            <a:ext cx="102492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21 | </a:t>
            </a:r>
            <a:r>
              <a:rPr lang="de-CH" sz="5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Gericht über Babylon - 2</a:t>
            </a:r>
            <a:endParaRPr lang="de-CH" sz="5000" b="1" dirty="0"/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44791" y="806491"/>
            <a:ext cx="8179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Weinen und Wehklagen der Kaufleute | 18,11-17a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FE1DA5-C199-9BD3-2911-E3D6EAEE569E}"/>
              </a:ext>
            </a:extLst>
          </p:cNvPr>
          <p:cNvSpPr txBox="1"/>
          <p:nvPr/>
        </p:nvSpPr>
        <p:spPr>
          <a:xfrm>
            <a:off x="744791" y="1686582"/>
            <a:ext cx="103119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die Kaufleute der Erde weinen und trauern um sie, weil </a:t>
            </a:r>
          </a:p>
          <a:p>
            <a:r>
              <a:rPr lang="de-CH" sz="3000" dirty="0"/>
              <a:t>niemand mehr ihre Ware kauft: … 15 Die Kaufleute dieser Dinge, </a:t>
            </a:r>
          </a:p>
          <a:p>
            <a:r>
              <a:rPr lang="de-CH" sz="3000" dirty="0"/>
              <a:t>die an ihr reich geworden sind, werden aus Furcht vor ihrer Qual </a:t>
            </a:r>
          </a:p>
          <a:p>
            <a:r>
              <a:rPr lang="de-CH" sz="3000" dirty="0"/>
              <a:t>weitab stehen, weinend und trauernd, 16 und werden sagen: </a:t>
            </a:r>
          </a:p>
          <a:p>
            <a:r>
              <a:rPr lang="de-CH" sz="3000" dirty="0"/>
              <a:t>Wehe, wehe! Die große Stadt, die bekleidet war mit feiner </a:t>
            </a:r>
          </a:p>
          <a:p>
            <a:r>
              <a:rPr lang="de-CH" sz="3000" dirty="0"/>
              <a:t>Leinwand und Purpur und Scharlachstoff und übergoldet </a:t>
            </a:r>
          </a:p>
          <a:p>
            <a:r>
              <a:rPr lang="de-CH" sz="3000" dirty="0"/>
              <a:t>mit Gold und Edelgestein und Perlen! 17 Denn in einer Stunde </a:t>
            </a:r>
          </a:p>
          <a:p>
            <a:r>
              <a:rPr lang="de-CH" sz="3000" dirty="0"/>
              <a:t>ist der so große </a:t>
            </a:r>
            <a:r>
              <a:rPr lang="de-CH" sz="3000" b="1" dirty="0"/>
              <a:t>Reichtum verwüstet </a:t>
            </a:r>
            <a:r>
              <a:rPr lang="de-CH" sz="3000" dirty="0"/>
              <a:t>worden." </a:t>
            </a:r>
            <a:r>
              <a:rPr lang="de-CH" sz="3000" b="1" dirty="0"/>
              <a:t>(18,11-17a)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3564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44791" y="806491"/>
            <a:ext cx="8495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Weinen und Wehklagen des Seehandels | 18,17b-19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FE1DA5-C199-9BD3-2911-E3D6EAEE569E}"/>
              </a:ext>
            </a:extLst>
          </p:cNvPr>
          <p:cNvSpPr txBox="1"/>
          <p:nvPr/>
        </p:nvSpPr>
        <p:spPr>
          <a:xfrm>
            <a:off x="744791" y="1659688"/>
            <a:ext cx="102356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jeder Steuermann und jeder Küstenfahrer und Schiffsleute </a:t>
            </a:r>
          </a:p>
          <a:p>
            <a:r>
              <a:rPr lang="de-CH" sz="3000" dirty="0"/>
              <a:t>und alle, die auf dem Meere beschäftigt sind, standen weitab </a:t>
            </a:r>
          </a:p>
          <a:p>
            <a:r>
              <a:rPr lang="de-CH" sz="3000" dirty="0"/>
              <a:t>18 und riefen, als sie den Rauch ihres Brandes sahen, und </a:t>
            </a:r>
          </a:p>
          <a:p>
            <a:r>
              <a:rPr lang="de-CH" sz="3000" dirty="0"/>
              <a:t>sprachen: Wer war der großen Stadt gleich? 19 Und sie warfen </a:t>
            </a:r>
          </a:p>
          <a:p>
            <a:r>
              <a:rPr lang="de-CH" sz="3000" dirty="0"/>
              <a:t>Staub auf ihre Häupter und riefen weinend und trauernd und </a:t>
            </a:r>
          </a:p>
          <a:p>
            <a:r>
              <a:rPr lang="de-CH" sz="3000" dirty="0"/>
              <a:t>sprachen: Wehe, wehe! Die große Stadt, in der alle, die Schiffe </a:t>
            </a:r>
          </a:p>
          <a:p>
            <a:r>
              <a:rPr lang="de-CH" sz="3000" dirty="0"/>
              <a:t>auf dem Meere hatten, reich wurden von ihrer Kostbarkeit! </a:t>
            </a:r>
          </a:p>
          <a:p>
            <a:r>
              <a:rPr lang="de-CH" sz="3000" dirty="0"/>
              <a:t>Denn in einer Stunde ist </a:t>
            </a:r>
            <a:r>
              <a:rPr lang="de-CH" sz="3000" b="1" dirty="0"/>
              <a:t>sie verwüstet </a:t>
            </a:r>
            <a:r>
              <a:rPr lang="de-CH" sz="3000" dirty="0"/>
              <a:t>worden" </a:t>
            </a:r>
            <a:r>
              <a:rPr lang="de-CH" sz="3000" b="1" dirty="0"/>
              <a:t>(18,17b-19)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318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44791" y="806491"/>
            <a:ext cx="9243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Freude des Himmels über den Sturz Babylons | 18,20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FE1DA5-C199-9BD3-2911-E3D6EAEE569E}"/>
              </a:ext>
            </a:extLst>
          </p:cNvPr>
          <p:cNvSpPr txBox="1"/>
          <p:nvPr/>
        </p:nvSpPr>
        <p:spPr>
          <a:xfrm>
            <a:off x="744791" y="1659688"/>
            <a:ext cx="9259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"Sei fröhlich über sie, du Himmel, und ihr Heiligen und </a:t>
            </a:r>
          </a:p>
          <a:p>
            <a:r>
              <a:rPr lang="de-CH" sz="3000" dirty="0"/>
              <a:t>Apostel und Propheten! Denn Gott hat für euch das Urteil </a:t>
            </a:r>
          </a:p>
          <a:p>
            <a:r>
              <a:rPr lang="de-CH" sz="3000" dirty="0"/>
              <a:t>an ihr vollzogen." </a:t>
            </a:r>
            <a:r>
              <a:rPr lang="de-CH" sz="3000" b="1" dirty="0"/>
              <a:t>(18,20)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820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49274" y="1635727"/>
            <a:ext cx="936365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Wie sehen wir den Reichtum (Mammon) in dieser Welt?</a:t>
            </a:r>
          </a:p>
          <a:p>
            <a:pPr lvl="0"/>
            <a:r>
              <a:rPr lang="de-CH" sz="3000" dirty="0"/>
              <a:t> </a:t>
            </a:r>
          </a:p>
          <a:p>
            <a:pPr lvl="0"/>
            <a:r>
              <a:rPr lang="de-CH" sz="3000" dirty="0"/>
              <a:t>Sehen wir ihn so, wie er wirklich ist? 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Können wir ihn nutzen, ohne unser Herz an ihn zu hängen?</a:t>
            </a:r>
          </a:p>
        </p:txBody>
      </p:sp>
    </p:spTree>
    <p:extLst>
      <p:ext uri="{BB962C8B-B14F-4D97-AF65-F5344CB8AC3E}">
        <p14:creationId xmlns:p14="http://schemas.microsoft.com/office/powerpoint/2010/main" val="14819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35826" y="1951672"/>
            <a:ext cx="10000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Nach was trachten wir zuerst?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Nach Karriere, Reichtum und Ansehen oder nach Gottes Reich?</a:t>
            </a:r>
          </a:p>
        </p:txBody>
      </p:sp>
    </p:spTree>
    <p:extLst>
      <p:ext uri="{BB962C8B-B14F-4D97-AF65-F5344CB8AC3E}">
        <p14:creationId xmlns:p14="http://schemas.microsoft.com/office/powerpoint/2010/main" val="22643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58238" y="1931562"/>
            <a:ext cx="7807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Was ist unser Arbeitsverständnis?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Arbeiten wir primär für die eigenen Bedürfnisse, </a:t>
            </a:r>
          </a:p>
          <a:p>
            <a:pPr lvl="0"/>
            <a:r>
              <a:rPr lang="de-CH" sz="3000"/>
              <a:t>oder um ausgerüstet </a:t>
            </a:r>
            <a:r>
              <a:rPr lang="de-CH" sz="3000" dirty="0"/>
              <a:t>zu sein zu guten Werken?</a:t>
            </a:r>
          </a:p>
        </p:txBody>
      </p:sp>
    </p:spTree>
    <p:extLst>
      <p:ext uri="{BB962C8B-B14F-4D97-AF65-F5344CB8AC3E}">
        <p14:creationId xmlns:p14="http://schemas.microsoft.com/office/powerpoint/2010/main" val="14117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76168" y="2039138"/>
            <a:ext cx="9713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Wie würden wir uns fühlen, wenn all unsere Habe plötzlich </a:t>
            </a:r>
          </a:p>
          <a:p>
            <a:pPr lvl="0"/>
            <a:r>
              <a:rPr lang="de-CH" sz="3000" dirty="0"/>
              <a:t>in Rauch aufginge?</a:t>
            </a:r>
          </a:p>
          <a:p>
            <a:pPr lvl="0"/>
            <a:endParaRPr lang="de-CH" sz="3000" dirty="0"/>
          </a:p>
          <a:p>
            <a:pPr lvl="0"/>
            <a:r>
              <a:rPr lang="de-CH" sz="3000" dirty="0"/>
              <a:t>Wäre mein Leben trotzdem in Christus im Himmel verankert?</a:t>
            </a:r>
          </a:p>
        </p:txBody>
      </p:sp>
    </p:spTree>
    <p:extLst>
      <p:ext uri="{BB962C8B-B14F-4D97-AF65-F5344CB8AC3E}">
        <p14:creationId xmlns:p14="http://schemas.microsoft.com/office/powerpoint/2010/main" val="9119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897191" y="1492291"/>
            <a:ext cx="9762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b="1" dirty="0"/>
              <a:t>Botschaft des Predigerbuches für alle Zeitalter grundlegend!</a:t>
            </a:r>
            <a:endParaRPr lang="de-CH" sz="30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C104D7-DA96-253B-4178-B93F34A3B3F9}"/>
              </a:ext>
            </a:extLst>
          </p:cNvPr>
          <p:cNvSpPr txBox="1"/>
          <p:nvPr/>
        </p:nvSpPr>
        <p:spPr>
          <a:xfrm>
            <a:off x="897191" y="2673717"/>
            <a:ext cx="91246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Sammelt euch nicht Schätze auf der Erde, wo Motte und </a:t>
            </a:r>
          </a:p>
          <a:p>
            <a:pPr lvl="0"/>
            <a:r>
              <a:rPr lang="de-DE" sz="3000" dirty="0"/>
              <a:t>Fraß zerstören und wo Diebe durchgraben und stehlen; </a:t>
            </a:r>
          </a:p>
          <a:p>
            <a:pPr lvl="0"/>
            <a:r>
              <a:rPr lang="de-DE" sz="3000" dirty="0"/>
              <a:t>sammelt euch aber Schätze im Himmel, wo weder Motte </a:t>
            </a:r>
          </a:p>
          <a:p>
            <a:pPr lvl="0"/>
            <a:r>
              <a:rPr lang="de-DE" sz="3000" dirty="0"/>
              <a:t>noch Fraß zerstören und wo Diebe nicht durchgraben </a:t>
            </a:r>
          </a:p>
          <a:p>
            <a:pPr lvl="0"/>
            <a:r>
              <a:rPr lang="de-DE" sz="3000" dirty="0"/>
              <a:t>noch stehlen! 21 Denn wo dein Schatz ist, da wird auch </a:t>
            </a:r>
          </a:p>
          <a:p>
            <a:pPr lvl="0"/>
            <a:r>
              <a:rPr lang="de-DE" sz="3000" dirty="0"/>
              <a:t>dein Herz sein. </a:t>
            </a:r>
            <a:r>
              <a:rPr lang="de-DE" sz="3000" b="1" dirty="0"/>
              <a:t>(Mt 6,19-20)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761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971417" y="4855618"/>
            <a:ext cx="102492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21 | </a:t>
            </a:r>
            <a:r>
              <a:rPr lang="de-CH" sz="5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Gericht über Babylon - 2</a:t>
            </a:r>
            <a:endParaRPr lang="de-CH" sz="5000" b="1" dirty="0"/>
          </a:p>
        </p:txBody>
      </p:sp>
    </p:spTree>
    <p:extLst>
      <p:ext uri="{BB962C8B-B14F-4D97-AF65-F5344CB8AC3E}">
        <p14:creationId xmlns:p14="http://schemas.microsoft.com/office/powerpoint/2010/main" val="31113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35320" y="332593"/>
            <a:ext cx="10946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James-Webb-Weltraumteleskop - </a:t>
            </a:r>
            <a:r>
              <a:rPr lang="de-DE" sz="2800" b="1" dirty="0"/>
              <a:t>Blick auf die Geburt des Universums</a:t>
            </a:r>
          </a:p>
          <a:p>
            <a:endParaRPr lang="de-CH" sz="2000" b="1" dirty="0"/>
          </a:p>
          <a:p>
            <a:r>
              <a:rPr lang="de-CH" sz="3000" b="1" dirty="0"/>
              <a:t>Kosten 10 Milliarden USD - Entwicklung 20 Jahre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C2A66E-0B3A-7718-2629-3D28D511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9" y="1940415"/>
            <a:ext cx="10946971" cy="4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5530" y="992771"/>
            <a:ext cx="8165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Predigerbuch 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Buch der Heiligung (Absonderung)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66416B-FA26-6825-41FE-F34FE828B052}"/>
              </a:ext>
            </a:extLst>
          </p:cNvPr>
          <p:cNvSpPr txBox="1"/>
          <p:nvPr/>
        </p:nvSpPr>
        <p:spPr>
          <a:xfrm>
            <a:off x="525529" y="2063671"/>
            <a:ext cx="10187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"Lasst uns die Summe aller Lehre hören: Fürchte Gott und </a:t>
            </a:r>
          </a:p>
          <a:p>
            <a:r>
              <a:rPr lang="de-CH" sz="3000" dirty="0"/>
              <a:t>halte seine Gebote; denn das macht den ganzen Menschen aus. </a:t>
            </a:r>
          </a:p>
          <a:p>
            <a:r>
              <a:rPr lang="de-CH" sz="3000" dirty="0"/>
              <a:t>14 Denn Gott wird jedes Werk vor ein Gericht bringen, samt </a:t>
            </a:r>
          </a:p>
          <a:p>
            <a:r>
              <a:rPr lang="de-CH" sz="3000" dirty="0"/>
              <a:t>allem Verborgenen, es sei gut oder böse." </a:t>
            </a:r>
            <a:r>
              <a:rPr lang="de-CH" sz="3000" b="1" dirty="0"/>
              <a:t>(</a:t>
            </a:r>
            <a:r>
              <a:rPr lang="de-CH" sz="3000" b="1" dirty="0" err="1"/>
              <a:t>Pred</a:t>
            </a:r>
            <a:r>
              <a:rPr lang="de-CH" sz="3000" b="1" dirty="0"/>
              <a:t> 12,13-14)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251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C1A6FF0-5D92-BA76-7138-B273D437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0" y="-166105"/>
            <a:ext cx="9148093" cy="7304180"/>
          </a:xfrm>
          <a:prstGeom prst="ellipse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5320" y="332593"/>
            <a:ext cx="91264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400" b="1" dirty="0"/>
              <a:t>Die zwei Babylons:                 </a:t>
            </a:r>
            <a:r>
              <a:rPr lang="de-CH" sz="3400" b="1" dirty="0">
                <a:solidFill>
                  <a:schemeClr val="bg1"/>
                </a:solidFill>
              </a:rPr>
              <a:t>Das Tier und die Hure</a:t>
            </a:r>
          </a:p>
        </p:txBody>
      </p:sp>
    </p:spTree>
    <p:extLst>
      <p:ext uri="{BB962C8B-B14F-4D97-AF65-F5344CB8AC3E}">
        <p14:creationId xmlns:p14="http://schemas.microsoft.com/office/powerpoint/2010/main" val="30676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7887" y="974608"/>
            <a:ext cx="978306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"Nach diesem sah ich einen anderen Engel aus dem Himmel </a:t>
            </a:r>
          </a:p>
          <a:p>
            <a:r>
              <a:rPr lang="de-CH" sz="3000" dirty="0"/>
              <a:t>herabkommen, der große Macht hatte; und die Erde wurde </a:t>
            </a:r>
          </a:p>
          <a:p>
            <a:r>
              <a:rPr lang="de-CH" sz="3000" dirty="0"/>
              <a:t>von seiner Herrlichkeit erleuchtet. 2 Und er rief mit starker </a:t>
            </a:r>
          </a:p>
          <a:p>
            <a:r>
              <a:rPr lang="de-CH" sz="3000" dirty="0"/>
              <a:t>Stimme und sprach: Gefallen, gefallen ist Babylon, die Große, </a:t>
            </a:r>
          </a:p>
          <a:p>
            <a:r>
              <a:rPr lang="de-CH" sz="3000" dirty="0"/>
              <a:t>und ist eine Behausung von Dämonen geworden und ein </a:t>
            </a:r>
          </a:p>
          <a:p>
            <a:r>
              <a:rPr lang="de-CH" sz="3000" dirty="0"/>
              <a:t>Gefängnis jedes unreinen Geistes und ein Gefängnis jedes </a:t>
            </a:r>
          </a:p>
          <a:p>
            <a:r>
              <a:rPr lang="de-CH" sz="3000" dirty="0"/>
              <a:t>unreinen und gehassten Vogels. 3 Denn von dem Wein der </a:t>
            </a:r>
          </a:p>
          <a:p>
            <a:r>
              <a:rPr lang="de-CH" sz="3000" dirty="0"/>
              <a:t>Wut ihrer Unzucht haben alle Nationen getrunken, und die </a:t>
            </a:r>
          </a:p>
          <a:p>
            <a:r>
              <a:rPr lang="de-CH" sz="3000" dirty="0"/>
              <a:t>Könige der Erde haben Unzucht mit ihr getrieben, und die </a:t>
            </a:r>
          </a:p>
          <a:p>
            <a:r>
              <a:rPr lang="de-CH" sz="3000" dirty="0"/>
              <a:t>Kaufleute der Erde sind durch die Kraft ihrer Üppigkeit </a:t>
            </a:r>
          </a:p>
          <a:p>
            <a:r>
              <a:rPr lang="de-CH" sz="3000" dirty="0"/>
              <a:t>reich geworden." </a:t>
            </a:r>
            <a:r>
              <a:rPr lang="de-CH" sz="3000" b="1" dirty="0"/>
              <a:t>(18,1-3)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18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7887" y="974608"/>
            <a:ext cx="102025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hörte eine andere Stimme aus dem Himmel sagen: </a:t>
            </a:r>
          </a:p>
          <a:p>
            <a:r>
              <a:rPr lang="de-CH" sz="3000" dirty="0"/>
              <a:t>Geht aus ihr hinaus, mein Volk, damit ihr nicht an ihren </a:t>
            </a:r>
          </a:p>
          <a:p>
            <a:r>
              <a:rPr lang="de-CH" sz="3000" dirty="0"/>
              <a:t>Sünden teilhabt und damit ihr nicht von ihren Plagen empfangt! </a:t>
            </a:r>
          </a:p>
          <a:p>
            <a:r>
              <a:rPr lang="de-CH" sz="3000" dirty="0"/>
              <a:t>5 Denn ihre Sünden sind aufgehäuft bis zum Himmel, und Gott </a:t>
            </a:r>
          </a:p>
          <a:p>
            <a:r>
              <a:rPr lang="de-CH" sz="3000" dirty="0"/>
              <a:t>hat ihrer Ungerechtigkeiten gedacht. 6 Vergeltet ihr, wie auch </a:t>
            </a:r>
          </a:p>
          <a:p>
            <a:r>
              <a:rPr lang="de-CH" sz="3000" dirty="0"/>
              <a:t>sie vergolten hat, und verdoppelt ⟨es ihr⟩ doppelt nach ihren </a:t>
            </a:r>
          </a:p>
          <a:p>
            <a:r>
              <a:rPr lang="de-CH" sz="3000" dirty="0"/>
              <a:t>Werken; mischt ihr den Kelch, den sie gemischt hat, doppelt! </a:t>
            </a:r>
          </a:p>
          <a:p>
            <a:r>
              <a:rPr lang="de-CH" sz="3000" dirty="0"/>
              <a:t>7 Wie viel sie sich verherrlicht hat und üppig gewesen ist, so </a:t>
            </a:r>
          </a:p>
          <a:p>
            <a:r>
              <a:rPr lang="de-CH" sz="3000" dirty="0"/>
              <a:t>viel Qual und Trauer gebt ihr! </a:t>
            </a:r>
            <a:r>
              <a:rPr lang="de-CH" sz="3000" b="1" dirty="0"/>
              <a:t>(18,4-6)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261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6590" y="1503567"/>
            <a:ext cx="98392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"Denn sie spricht in ihrem Herzen: Ich sitze als Königin, und </a:t>
            </a:r>
          </a:p>
          <a:p>
            <a:r>
              <a:rPr lang="de-CH" sz="3000" dirty="0"/>
              <a:t>Witwe bin ich nicht, und Traurigkeit werde ich nicht sehen. </a:t>
            </a:r>
          </a:p>
          <a:p>
            <a:r>
              <a:rPr lang="de-CH" sz="3000" dirty="0"/>
              <a:t>8 Darum werden ihre Plagen an einem Tag kommen: Tod und </a:t>
            </a:r>
          </a:p>
          <a:p>
            <a:r>
              <a:rPr lang="de-CH" sz="3000" dirty="0"/>
              <a:t>Trauer und Hunger, und mit Feuer wird sie verbrannt werden; </a:t>
            </a:r>
          </a:p>
          <a:p>
            <a:r>
              <a:rPr lang="de-CH" sz="3000" dirty="0"/>
              <a:t>denn stark ist der Herr, Gott, der sie gerichtet hat." </a:t>
            </a:r>
            <a:r>
              <a:rPr lang="de-CH" sz="3000" b="1" dirty="0"/>
              <a:t>(18,7-8)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18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24087" y="221614"/>
            <a:ext cx="1014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Drei weinende und wehklagende Gruppen | 18,9-19</a:t>
            </a:r>
            <a:endParaRPr lang="de-CH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7A6704-AB81-017B-C3C9-4138B49A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6" y="1147989"/>
            <a:ext cx="8500785" cy="57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7E0715B-61EB-F84C-BA8D-EE2581D3EA87}"/>
              </a:ext>
            </a:extLst>
          </p:cNvPr>
          <p:cNvSpPr txBox="1"/>
          <p:nvPr/>
        </p:nvSpPr>
        <p:spPr>
          <a:xfrm>
            <a:off x="744791" y="806491"/>
            <a:ext cx="7338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Weinen und Wehklagen der Könige | 18,9-10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73A5CC-882B-5C3A-3290-D9CB6811124B}"/>
              </a:ext>
            </a:extLst>
          </p:cNvPr>
          <p:cNvSpPr txBox="1"/>
          <p:nvPr/>
        </p:nvSpPr>
        <p:spPr>
          <a:xfrm>
            <a:off x="744791" y="1731406"/>
            <a:ext cx="101625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werden um sie weinen und wehklagen die Könige </a:t>
            </a:r>
          </a:p>
          <a:p>
            <a:r>
              <a:rPr lang="de-CH" sz="3000" dirty="0"/>
              <a:t>der Erde, die mit ihr Unzucht getrieben haben und üppig </a:t>
            </a:r>
          </a:p>
          <a:p>
            <a:r>
              <a:rPr lang="de-CH" sz="3000" dirty="0"/>
              <a:t>gewesen sind, wenn sie den Rauch ihres Brandes sehen; 10 und </a:t>
            </a:r>
          </a:p>
          <a:p>
            <a:r>
              <a:rPr lang="de-CH" sz="3000" dirty="0"/>
              <a:t>sie werden aus Furcht vor ihrer Qual weitab stehen und sagen: </a:t>
            </a:r>
          </a:p>
          <a:p>
            <a:r>
              <a:rPr lang="de-CH" sz="3000" dirty="0"/>
              <a:t>Wehe, wehe! Die große Stadt, Babylon, die starke Stadt! </a:t>
            </a:r>
          </a:p>
          <a:p>
            <a:r>
              <a:rPr lang="de-CH" sz="3000" dirty="0"/>
              <a:t>Denn in einer Stunde ist </a:t>
            </a:r>
            <a:r>
              <a:rPr lang="de-CH" sz="3000" b="1" dirty="0"/>
              <a:t>dein Gericht </a:t>
            </a:r>
            <a:r>
              <a:rPr lang="de-CH" sz="3000" dirty="0"/>
              <a:t>gekommen." </a:t>
            </a:r>
            <a:r>
              <a:rPr lang="de-CH" sz="3000" b="1" dirty="0"/>
              <a:t>(18,9-10)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827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Breitbild</PresentationFormat>
  <Paragraphs>89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Offenbarung</dc:title>
  <dc:creator>Reinhard</dc:creator>
  <cp:keywords>Offenbarung, Bibel</cp:keywords>
  <cp:lastModifiedBy>Reinhard Briggeler</cp:lastModifiedBy>
  <cp:revision>332</cp:revision>
  <dcterms:created xsi:type="dcterms:W3CDTF">2018-05-19T05:14:58Z</dcterms:created>
  <dcterms:modified xsi:type="dcterms:W3CDTF">2022-07-15T05:46:33Z</dcterms:modified>
</cp:coreProperties>
</file>