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1" r:id="rId2"/>
    <p:sldId id="772" r:id="rId3"/>
    <p:sldId id="755" r:id="rId4"/>
    <p:sldId id="774" r:id="rId5"/>
    <p:sldId id="776" r:id="rId6"/>
    <p:sldId id="777" r:id="rId7"/>
    <p:sldId id="778" r:id="rId8"/>
    <p:sldId id="780" r:id="rId9"/>
    <p:sldId id="782" r:id="rId10"/>
    <p:sldId id="775" r:id="rId11"/>
    <p:sldId id="781" r:id="rId12"/>
    <p:sldId id="783" r:id="rId13"/>
    <p:sldId id="784" r:id="rId14"/>
    <p:sldId id="786" r:id="rId15"/>
    <p:sldId id="787" r:id="rId16"/>
    <p:sldId id="785" r:id="rId17"/>
    <p:sldId id="788" r:id="rId18"/>
    <p:sldId id="77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23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8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08.05.2022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08.05.2022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4D47CD-DDF8-47C4-AAF4-84C23F5A2AFB}"/>
              </a:ext>
            </a:extLst>
          </p:cNvPr>
          <p:cNvSpPr txBox="1"/>
          <p:nvPr/>
        </p:nvSpPr>
        <p:spPr>
          <a:xfrm>
            <a:off x="776554" y="4855618"/>
            <a:ext cx="106389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000" b="1" dirty="0"/>
              <a:t>Offb Teil 19 | Einführung zwei Babylons</a:t>
            </a:r>
          </a:p>
        </p:txBody>
      </p:sp>
    </p:spTree>
    <p:extLst>
      <p:ext uri="{BB962C8B-B14F-4D97-AF65-F5344CB8AC3E}">
        <p14:creationId xmlns:p14="http://schemas.microsoft.com/office/powerpoint/2010/main" val="299833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08458" y="459634"/>
            <a:ext cx="5558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Politisches und religiöses Babylon</a:t>
            </a:r>
            <a:endParaRPr lang="de-CH" sz="3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9DE912-98A3-4607-8379-94BF5973D51C}"/>
              </a:ext>
            </a:extLst>
          </p:cNvPr>
          <p:cNvSpPr txBox="1"/>
          <p:nvPr/>
        </p:nvSpPr>
        <p:spPr>
          <a:xfrm>
            <a:off x="339587" y="1803684"/>
            <a:ext cx="24139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000" dirty="0"/>
              <a:t>Nimrod</a:t>
            </a:r>
          </a:p>
          <a:p>
            <a:pPr algn="ctr"/>
            <a:r>
              <a:rPr lang="de-CH" sz="3000" dirty="0"/>
              <a:t>ca. 2300 v.Chr.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3D97DE2-BBA3-4FAC-A1C3-C64B3599081C}"/>
              </a:ext>
            </a:extLst>
          </p:cNvPr>
          <p:cNvSpPr txBox="1"/>
          <p:nvPr/>
        </p:nvSpPr>
        <p:spPr>
          <a:xfrm>
            <a:off x="4937292" y="4835309"/>
            <a:ext cx="3214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Tier aus dem Meer </a:t>
            </a:r>
          </a:p>
          <a:p>
            <a:r>
              <a:rPr lang="de-CH" sz="3000" dirty="0"/>
              <a:t>(Endzeitherrscher)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4FBE64-B913-4A20-9AE8-966E18D3DFE9}"/>
              </a:ext>
            </a:extLst>
          </p:cNvPr>
          <p:cNvSpPr txBox="1"/>
          <p:nvPr/>
        </p:nvSpPr>
        <p:spPr>
          <a:xfrm>
            <a:off x="2282341" y="3270985"/>
            <a:ext cx="2436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000" dirty="0"/>
              <a:t>Nebukadnezar</a:t>
            </a:r>
          </a:p>
          <a:p>
            <a:pPr algn="ctr"/>
            <a:r>
              <a:rPr lang="de-CH" sz="3000" dirty="0"/>
              <a:t>609 v.Chr.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61A08BC-7FCF-45D5-9B2E-FDFC38D62B8E}"/>
              </a:ext>
            </a:extLst>
          </p:cNvPr>
          <p:cNvGrpSpPr/>
          <p:nvPr/>
        </p:nvGrpSpPr>
        <p:grpSpPr>
          <a:xfrm>
            <a:off x="2892933" y="2311515"/>
            <a:ext cx="634444" cy="990628"/>
            <a:chOff x="2848062" y="2324371"/>
            <a:chExt cx="634444" cy="990628"/>
          </a:xfrm>
        </p:grpSpPr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5422D5BC-A708-4E34-8342-DE10F66BD377}"/>
                </a:ext>
              </a:extLst>
            </p:cNvPr>
            <p:cNvCxnSpPr>
              <a:cxnSpLocks/>
            </p:cNvCxnSpPr>
            <p:nvPr/>
          </p:nvCxnSpPr>
          <p:spPr>
            <a:xfrm>
              <a:off x="3455528" y="2324371"/>
              <a:ext cx="0" cy="99062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6E76C118-AD89-47D9-8D61-B103853DB2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8062" y="2361652"/>
              <a:ext cx="63444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1169B5B-4C04-45B9-817D-EC3431DA7DC0}"/>
              </a:ext>
            </a:extLst>
          </p:cNvPr>
          <p:cNvGrpSpPr/>
          <p:nvPr/>
        </p:nvGrpSpPr>
        <p:grpSpPr>
          <a:xfrm>
            <a:off x="4899497" y="3807400"/>
            <a:ext cx="1644966" cy="990628"/>
            <a:chOff x="4509083" y="3429000"/>
            <a:chExt cx="1644966" cy="990628"/>
          </a:xfrm>
        </p:grpSpPr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FC977D51-07D2-41F5-A76E-27A8A9769A55}"/>
                </a:ext>
              </a:extLst>
            </p:cNvPr>
            <p:cNvCxnSpPr>
              <a:cxnSpLocks/>
            </p:cNvCxnSpPr>
            <p:nvPr/>
          </p:nvCxnSpPr>
          <p:spPr>
            <a:xfrm>
              <a:off x="6127071" y="3429000"/>
              <a:ext cx="0" cy="99062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BC5E1C9D-CD71-4A8C-87EB-5442AFA3FA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9083" y="3466281"/>
              <a:ext cx="164496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D622490A-E353-4526-BF1F-0889714F00CB}"/>
              </a:ext>
            </a:extLst>
          </p:cNvPr>
          <p:cNvCxnSpPr>
            <a:cxnSpLocks/>
          </p:cNvCxnSpPr>
          <p:nvPr/>
        </p:nvCxnSpPr>
        <p:spPr>
          <a:xfrm flipV="1">
            <a:off x="3586983" y="2718026"/>
            <a:ext cx="2851567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FE1E6A8C-919A-4942-A2A0-149210DE928C}"/>
              </a:ext>
            </a:extLst>
          </p:cNvPr>
          <p:cNvCxnSpPr/>
          <p:nvPr/>
        </p:nvCxnSpPr>
        <p:spPr>
          <a:xfrm flipV="1">
            <a:off x="6517485" y="2273410"/>
            <a:ext cx="0" cy="150540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D9AC4246-72E1-4987-9677-A75DCA71B7CE}"/>
              </a:ext>
            </a:extLst>
          </p:cNvPr>
          <p:cNvSpPr txBox="1"/>
          <p:nvPr/>
        </p:nvSpPr>
        <p:spPr>
          <a:xfrm>
            <a:off x="3816024" y="1502822"/>
            <a:ext cx="2242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000" dirty="0"/>
              <a:t>Zeitalter</a:t>
            </a:r>
          </a:p>
          <a:p>
            <a:pPr algn="ctr"/>
            <a:r>
              <a:rPr lang="de-CH" sz="3000" dirty="0"/>
              <a:t>der Nationen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AD76E44F-8FFF-4E43-849A-C47434532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14" y="-574646"/>
            <a:ext cx="9202042" cy="8876431"/>
          </a:xfrm>
          <a:prstGeom prst="rect">
            <a:avLst/>
          </a:prstGeom>
        </p:spPr>
      </p:pic>
      <p:pic>
        <p:nvPicPr>
          <p:cNvPr id="31" name="Grafik 30" descr="Krone">
            <a:extLst>
              <a:ext uri="{FF2B5EF4-FFF2-40B4-BE49-F238E27FC236}">
                <a16:creationId xmlns:a16="http://schemas.microsoft.com/office/drawing/2014/main" id="{E88B8EB3-1698-47A1-8C32-46AADF3178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7560" y="-337794"/>
            <a:ext cx="4556149" cy="45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9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486328"/>
            <a:ext cx="51483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Vier Frauen in der Offenbarung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175217"/>
            <a:ext cx="46545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1. Das Weib Isebel | 2,18-29</a:t>
            </a:r>
            <a:endParaRPr lang="de-CH" sz="3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5E5D08-4542-4C77-8E89-F0A9D448B75A}"/>
              </a:ext>
            </a:extLst>
          </p:cNvPr>
          <p:cNvSpPr txBox="1"/>
          <p:nvPr/>
        </p:nvSpPr>
        <p:spPr>
          <a:xfrm>
            <a:off x="412655" y="1845214"/>
            <a:ext cx="1099012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"Aber ich habe gegen dich, dass du das </a:t>
            </a:r>
            <a:r>
              <a:rPr lang="de-CH" sz="2800" b="1" dirty="0"/>
              <a:t>Weib Isebel</a:t>
            </a:r>
            <a:r>
              <a:rPr lang="de-CH" sz="2800" dirty="0"/>
              <a:t> gewähren lässt, die </a:t>
            </a:r>
          </a:p>
          <a:p>
            <a:r>
              <a:rPr lang="de-CH" sz="2800" dirty="0"/>
              <a:t>sich eine Prophetin nennt und meine Knechte lehrt und verführt, Unzucht </a:t>
            </a:r>
          </a:p>
          <a:p>
            <a:r>
              <a:rPr lang="de-CH" sz="2800" dirty="0"/>
              <a:t>zu treiben und Götzenopfer zu essen. 21 Und ich gab ihr Zeit, damit sie </a:t>
            </a:r>
          </a:p>
          <a:p>
            <a:r>
              <a:rPr lang="de-CH" sz="2800" dirty="0"/>
              <a:t>Buße tut, und sie will nicht Buße tun von ihrer Unzucht. 22 Siehe, ich </a:t>
            </a:r>
          </a:p>
          <a:p>
            <a:r>
              <a:rPr lang="de-CH" sz="2800" dirty="0"/>
              <a:t>werfe sie aufs Bett und die, welche Ehebruch mit ihr treiben, in große </a:t>
            </a:r>
          </a:p>
          <a:p>
            <a:r>
              <a:rPr lang="de-CH" sz="2800" dirty="0"/>
              <a:t>Bedrängnis, wenn sie nicht Buße tun von ihren Werken. 23 Und ihre </a:t>
            </a:r>
          </a:p>
          <a:p>
            <a:r>
              <a:rPr lang="de-CH" sz="2800" dirty="0"/>
              <a:t>Kinder werde ich mit dem Tod töten, und alle Gemeinden werden </a:t>
            </a:r>
          </a:p>
          <a:p>
            <a:r>
              <a:rPr lang="de-CH" sz="2800" dirty="0"/>
              <a:t>erkennen, dass ich es bin, der Nieren und Herzen erforscht; </a:t>
            </a:r>
          </a:p>
          <a:p>
            <a:r>
              <a:rPr lang="de-CH" sz="2800" dirty="0"/>
              <a:t>und ich werde euch einem jeden nach euren Werken geben." </a:t>
            </a:r>
          </a:p>
          <a:p>
            <a:r>
              <a:rPr lang="de-CH" sz="2800" b="1" dirty="0"/>
              <a:t>(2,20-23)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8941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486328"/>
            <a:ext cx="51483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Vier Frauen in der Offenbarung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175217"/>
            <a:ext cx="46545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1. Das Weib Isebel | 2,18-29</a:t>
            </a:r>
            <a:endParaRPr lang="de-CH" sz="3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5E5D08-4542-4C77-8E89-F0A9D448B75A}"/>
              </a:ext>
            </a:extLst>
          </p:cNvPr>
          <p:cNvSpPr txBox="1"/>
          <p:nvPr/>
        </p:nvSpPr>
        <p:spPr>
          <a:xfrm>
            <a:off x="412655" y="1845214"/>
            <a:ext cx="1019804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ich gab ihr Zeit, damit sie Buße tut, und sie will nicht Buße </a:t>
            </a:r>
          </a:p>
          <a:p>
            <a:r>
              <a:rPr lang="de-CH" sz="3000" dirty="0"/>
              <a:t>tun von ihrer Unzucht. 22 Siehe, ich werfe sie aufs Bett und die, </a:t>
            </a:r>
          </a:p>
          <a:p>
            <a:r>
              <a:rPr lang="de-CH" sz="3000" dirty="0"/>
              <a:t>welche Ehebruch mit ihr treiben, in </a:t>
            </a:r>
            <a:r>
              <a:rPr lang="de-CH" sz="3000" b="1" dirty="0"/>
              <a:t>große Bedrängnis</a:t>
            </a:r>
            <a:r>
              <a:rPr lang="de-CH" sz="3000" dirty="0"/>
              <a:t>, wenn sie </a:t>
            </a:r>
          </a:p>
          <a:p>
            <a:r>
              <a:rPr lang="de-CH" sz="3000" dirty="0"/>
              <a:t>nicht Buße tun von ihren Werken. 23 Und ihre Kinder werde ich </a:t>
            </a:r>
          </a:p>
          <a:p>
            <a:r>
              <a:rPr lang="de-CH" sz="3000" dirty="0"/>
              <a:t>mit dem Tod töten, und alle Gemeinden werden erkennen, dass </a:t>
            </a:r>
          </a:p>
          <a:p>
            <a:r>
              <a:rPr lang="de-CH" sz="3000" dirty="0"/>
              <a:t>ich es bin, der Nieren und Herzen erforscht; und ich werde euch </a:t>
            </a:r>
          </a:p>
          <a:p>
            <a:r>
              <a:rPr lang="de-CH" sz="3000" dirty="0"/>
              <a:t>einem jeden nach euren Werken geben." </a:t>
            </a:r>
            <a:r>
              <a:rPr lang="de-CH" sz="3000" b="1" dirty="0"/>
              <a:t>(2,21-23)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58903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486328"/>
            <a:ext cx="51483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Vier Frauen in der Offenbarung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175217"/>
            <a:ext cx="7457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2. Die mit der Sonne bekleidete Frau| 12,1-17</a:t>
            </a:r>
            <a:endParaRPr lang="de-CH" sz="3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5E5D08-4542-4C77-8E89-F0A9D448B75A}"/>
              </a:ext>
            </a:extLst>
          </p:cNvPr>
          <p:cNvSpPr txBox="1"/>
          <p:nvPr/>
        </p:nvSpPr>
        <p:spPr>
          <a:xfrm>
            <a:off x="412655" y="1845214"/>
            <a:ext cx="922412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ein großes Zeichen erschien im Himmel: Eine Frau, </a:t>
            </a:r>
          </a:p>
          <a:p>
            <a:r>
              <a:rPr lang="de-CH" sz="3000" dirty="0"/>
              <a:t>bekleidet mit der Sonne, und der Mond ⟨war⟩ unter ihren </a:t>
            </a:r>
          </a:p>
          <a:p>
            <a:r>
              <a:rPr lang="de-CH" sz="3000" dirty="0"/>
              <a:t>Füßen und auf ihrem Haupt ein Kranz von zwölf Sternen. </a:t>
            </a:r>
          </a:p>
          <a:p>
            <a:r>
              <a:rPr lang="de-CH" sz="3000" dirty="0"/>
              <a:t>2 Und sie ist schwanger und schreit in Geburtswehen und </a:t>
            </a:r>
          </a:p>
          <a:p>
            <a:r>
              <a:rPr lang="de-CH" sz="3000" dirty="0"/>
              <a:t>in Schmerzen ⟨und soll⟩ gebären." </a:t>
            </a:r>
            <a:r>
              <a:rPr lang="de-CH" sz="3000" b="1" dirty="0"/>
              <a:t>(12,1-2)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823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486328"/>
            <a:ext cx="51483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Vier Frauen in der Offenbarung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175217"/>
            <a:ext cx="59220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3. Die grosse Hure Babylon| 17,1-18</a:t>
            </a:r>
            <a:endParaRPr lang="de-CH" sz="3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5E5D08-4542-4C77-8E89-F0A9D448B75A}"/>
              </a:ext>
            </a:extLst>
          </p:cNvPr>
          <p:cNvSpPr txBox="1"/>
          <p:nvPr/>
        </p:nvSpPr>
        <p:spPr>
          <a:xfrm>
            <a:off x="412655" y="1845214"/>
            <a:ext cx="1018631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es kam einer von den sieben Engeln, welche die sieben </a:t>
            </a:r>
          </a:p>
          <a:p>
            <a:r>
              <a:rPr lang="de-CH" sz="3000" dirty="0"/>
              <a:t>Schalen hatten, und redete mit mir und sprach: Komm her! </a:t>
            </a:r>
          </a:p>
          <a:p>
            <a:r>
              <a:rPr lang="de-CH" sz="3000" dirty="0"/>
              <a:t>Ich will dir das Gericht über die große Hure zeigen, die an vielen </a:t>
            </a:r>
          </a:p>
          <a:p>
            <a:r>
              <a:rPr lang="de-CH" sz="3000" dirty="0"/>
              <a:t>Wassern sitzt, 2 mit der die Könige der Erde Unzucht getrieben </a:t>
            </a:r>
          </a:p>
          <a:p>
            <a:r>
              <a:rPr lang="de-CH" sz="3000" dirty="0"/>
              <a:t>haben; und die Bewohner der Erde sind trunken geworden </a:t>
            </a:r>
          </a:p>
          <a:p>
            <a:r>
              <a:rPr lang="de-CH" sz="3000" dirty="0"/>
              <a:t>von dem Wein ihrer Unzucht. 3 Und er führte mich im Geist </a:t>
            </a:r>
          </a:p>
          <a:p>
            <a:r>
              <a:rPr lang="de-CH" sz="3000" dirty="0"/>
              <a:t>hinweg in eine Wüste; und ich sah eine Frau auf einem </a:t>
            </a:r>
          </a:p>
          <a:p>
            <a:r>
              <a:rPr lang="de-CH" sz="3000" dirty="0"/>
              <a:t>scharlachroten Tier sitzen, das voller Lästernamen war und </a:t>
            </a:r>
          </a:p>
          <a:p>
            <a:r>
              <a:rPr lang="de-CH" sz="3000" dirty="0"/>
              <a:t>sieben Köpfe und zehn Hörner hatte. … </a:t>
            </a:r>
          </a:p>
        </p:txBody>
      </p:sp>
    </p:spTree>
    <p:extLst>
      <p:ext uri="{BB962C8B-B14F-4D97-AF65-F5344CB8AC3E}">
        <p14:creationId xmlns:p14="http://schemas.microsoft.com/office/powerpoint/2010/main" val="172638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486328"/>
            <a:ext cx="51483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Vier Frauen in der Offenbarung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175217"/>
            <a:ext cx="59220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3. Die grosse Hure Babylon| 17,1-18</a:t>
            </a:r>
            <a:endParaRPr lang="de-CH" sz="3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5E5D08-4542-4C77-8E89-F0A9D448B75A}"/>
              </a:ext>
            </a:extLst>
          </p:cNvPr>
          <p:cNvSpPr txBox="1"/>
          <p:nvPr/>
        </p:nvSpPr>
        <p:spPr>
          <a:xfrm>
            <a:off x="412655" y="1845214"/>
            <a:ext cx="1077211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"… Und die Frau war bekleidet mit Purpur und Scharlach und </a:t>
            </a:r>
          </a:p>
          <a:p>
            <a:r>
              <a:rPr lang="de-CH" sz="3000" dirty="0"/>
              <a:t>übergoldet mit Gold und Edelgestein und Perlen, und sie hatte </a:t>
            </a:r>
          </a:p>
          <a:p>
            <a:r>
              <a:rPr lang="de-CH" sz="3000" dirty="0"/>
              <a:t>einen goldenen Becher in ihrer Hand, voller Gräuel und Unreinheit </a:t>
            </a:r>
          </a:p>
          <a:p>
            <a:r>
              <a:rPr lang="de-CH" sz="3000" dirty="0"/>
              <a:t>ihrer Unzucht; 5 und sie hatte an ihrer Stirn einen Namen </a:t>
            </a:r>
          </a:p>
          <a:p>
            <a:r>
              <a:rPr lang="de-CH" sz="3000" dirty="0"/>
              <a:t>geschrieben, ein Geheimnis: Babylon, die Große, die Mutter der </a:t>
            </a:r>
          </a:p>
          <a:p>
            <a:r>
              <a:rPr lang="de-CH" sz="3000" dirty="0"/>
              <a:t>Huren und der Gräuel der Erde. 6 Und ich sah die Frau trunken vom </a:t>
            </a:r>
          </a:p>
          <a:p>
            <a:r>
              <a:rPr lang="de-CH" sz="3000" dirty="0"/>
              <a:t>Blut der Heiligen und vom Blut der Zeugen Jesu. Und ich wunderte </a:t>
            </a:r>
          </a:p>
          <a:p>
            <a:r>
              <a:rPr lang="de-CH" sz="3000" dirty="0"/>
              <a:t>mich, als ich sie sah, mit großer Verwunderung." </a:t>
            </a:r>
            <a:r>
              <a:rPr lang="de-CH" sz="3000" b="1" dirty="0"/>
              <a:t>(17,1-6)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4492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486328"/>
            <a:ext cx="51483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Vier Frauen in der Offenbarung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175217"/>
            <a:ext cx="90676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4. Die Braut und Frau des Herrn Jesus| 19,6-9; 21,9-22,5</a:t>
            </a:r>
            <a:endParaRPr lang="de-CH" sz="3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5E5D08-4542-4C77-8E89-F0A9D448B75A}"/>
              </a:ext>
            </a:extLst>
          </p:cNvPr>
          <p:cNvSpPr txBox="1"/>
          <p:nvPr/>
        </p:nvSpPr>
        <p:spPr>
          <a:xfrm>
            <a:off x="412655" y="1845214"/>
            <a:ext cx="1058700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ich hörte ⟨etwas⟩ wie eine Stimme einer großen Volksmenge </a:t>
            </a:r>
          </a:p>
          <a:p>
            <a:r>
              <a:rPr lang="de-CH" sz="3000" dirty="0"/>
              <a:t>und wie ein Rauschen vieler Wasser und wie ein Rollen starker </a:t>
            </a:r>
          </a:p>
          <a:p>
            <a:r>
              <a:rPr lang="de-CH" sz="3000" dirty="0"/>
              <a:t>Donner, die sprachen: Halleluja! Denn der Herr, unser Gott, der </a:t>
            </a:r>
          </a:p>
          <a:p>
            <a:r>
              <a:rPr lang="de-CH" sz="3000" dirty="0"/>
              <a:t>Allmächtige, hat die Herrschaft angetreten. 7 Lasst uns fröhlich </a:t>
            </a:r>
          </a:p>
          <a:p>
            <a:r>
              <a:rPr lang="de-CH" sz="3000" dirty="0"/>
              <a:t>sein und jubeln und ihm die Ehre geben; denn die Hochzeit des </a:t>
            </a:r>
          </a:p>
          <a:p>
            <a:r>
              <a:rPr lang="de-CH" sz="3000" dirty="0"/>
              <a:t>Lammes ist gekommen, und seine Frau hat sich bereitgemacht. </a:t>
            </a:r>
          </a:p>
          <a:p>
            <a:r>
              <a:rPr lang="de-CH" sz="3000" dirty="0"/>
              <a:t>8 Und ihr wurde gegeben, dass sie sich kleidete in feine </a:t>
            </a:r>
          </a:p>
          <a:p>
            <a:r>
              <a:rPr lang="de-CH" sz="3000" dirty="0"/>
              <a:t>Leinwand, glänzend, rein; denn die feine Leinwand sind die </a:t>
            </a:r>
          </a:p>
          <a:p>
            <a:r>
              <a:rPr lang="de-CH" sz="3000" dirty="0"/>
              <a:t>gerechten Taten der Heiligen. …</a:t>
            </a:r>
          </a:p>
        </p:txBody>
      </p:sp>
    </p:spTree>
    <p:extLst>
      <p:ext uri="{BB962C8B-B14F-4D97-AF65-F5344CB8AC3E}">
        <p14:creationId xmlns:p14="http://schemas.microsoft.com/office/powerpoint/2010/main" val="102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46DE552-ECBD-432A-B0FF-C22ECC4E5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40" y="2808879"/>
            <a:ext cx="8575061" cy="4128733"/>
          </a:xfrm>
          <a:prstGeom prst="ellipse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12655" y="486328"/>
            <a:ext cx="51483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Vier Frauen in der Offenbarung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175217"/>
            <a:ext cx="90676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4. Die Braut und Frau des Herrn Jesus| 19,6-9; 21,9-22,5</a:t>
            </a:r>
            <a:endParaRPr lang="de-CH" sz="3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5E5D08-4542-4C77-8E89-F0A9D448B75A}"/>
              </a:ext>
            </a:extLst>
          </p:cNvPr>
          <p:cNvSpPr txBox="1"/>
          <p:nvPr/>
        </p:nvSpPr>
        <p:spPr>
          <a:xfrm>
            <a:off x="412655" y="1845214"/>
            <a:ext cx="103958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"… Und er spricht zu mir: Schreibe: Glückselig, die eingeladen </a:t>
            </a:r>
          </a:p>
          <a:p>
            <a:r>
              <a:rPr lang="de-CH" sz="3000" dirty="0"/>
              <a:t>sind zum Hochzeitsmahl des Lammes! Und er spricht zu mir: Dies </a:t>
            </a:r>
          </a:p>
          <a:p>
            <a:r>
              <a:rPr lang="de-CH" sz="3000" dirty="0"/>
              <a:t>sind die wahrhaftigen Worte Gottes." </a:t>
            </a:r>
            <a:r>
              <a:rPr lang="de-CH" sz="3000" b="1" dirty="0"/>
              <a:t>(19,6-9)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2296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4D47CD-DDF8-47C4-AAF4-84C23F5A2AFB}"/>
              </a:ext>
            </a:extLst>
          </p:cNvPr>
          <p:cNvSpPr txBox="1"/>
          <p:nvPr/>
        </p:nvSpPr>
        <p:spPr>
          <a:xfrm>
            <a:off x="776554" y="4855618"/>
            <a:ext cx="106389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000" b="1" dirty="0"/>
              <a:t>Offb Teil 19 | Einführung zwei Babylons</a:t>
            </a:r>
          </a:p>
        </p:txBody>
      </p:sp>
    </p:spTree>
    <p:extLst>
      <p:ext uri="{BB962C8B-B14F-4D97-AF65-F5344CB8AC3E}">
        <p14:creationId xmlns:p14="http://schemas.microsoft.com/office/powerpoint/2010/main" val="392610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572765"/>
            <a:ext cx="5770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Einführung in die Kapitel 17 und 18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716580"/>
            <a:ext cx="98292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Kapitel 17:</a:t>
            </a:r>
            <a:r>
              <a:rPr lang="de-CH" sz="3000" dirty="0"/>
              <a:t>	</a:t>
            </a:r>
          </a:p>
          <a:p>
            <a:r>
              <a:rPr lang="de-CH" sz="3000" dirty="0"/>
              <a:t>Der Fall des religiösen Babylons | </a:t>
            </a:r>
          </a:p>
          <a:p>
            <a:r>
              <a:rPr lang="de-CH" sz="3000" dirty="0"/>
              <a:t>Die falsche Braut – das von Gott abgefallene Glaubens-System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5E5D08-4542-4C77-8E89-F0A9D448B75A}"/>
              </a:ext>
            </a:extLst>
          </p:cNvPr>
          <p:cNvSpPr txBox="1"/>
          <p:nvPr/>
        </p:nvSpPr>
        <p:spPr>
          <a:xfrm>
            <a:off x="412654" y="3637622"/>
            <a:ext cx="101059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Kapitel 18:</a:t>
            </a:r>
            <a:r>
              <a:rPr lang="de-CH" sz="3000" dirty="0"/>
              <a:t>	</a:t>
            </a:r>
          </a:p>
          <a:p>
            <a:r>
              <a:rPr lang="de-CH" sz="3000" dirty="0"/>
              <a:t>Der Fall des politischen Babylons und dessen Wirtschaftssystem</a:t>
            </a:r>
          </a:p>
        </p:txBody>
      </p:sp>
    </p:spTree>
    <p:extLst>
      <p:ext uri="{BB962C8B-B14F-4D97-AF65-F5344CB8AC3E}">
        <p14:creationId xmlns:p14="http://schemas.microsoft.com/office/powerpoint/2010/main" val="33185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74F4FBA-B27A-44F2-A1EA-31E8C48BC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62" y="100337"/>
            <a:ext cx="7101027" cy="4791232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69E1E02-7391-4E34-8E2A-2133A413A26E}"/>
              </a:ext>
            </a:extLst>
          </p:cNvPr>
          <p:cNvCxnSpPr>
            <a:cxnSpLocks/>
          </p:cNvCxnSpPr>
          <p:nvPr/>
        </p:nvCxnSpPr>
        <p:spPr>
          <a:xfrm>
            <a:off x="3625516" y="4543926"/>
            <a:ext cx="0" cy="13555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49BEFCD-5B53-4CD9-9845-05C2E015D2B5}"/>
              </a:ext>
            </a:extLst>
          </p:cNvPr>
          <p:cNvCxnSpPr>
            <a:cxnSpLocks/>
          </p:cNvCxnSpPr>
          <p:nvPr/>
        </p:nvCxnSpPr>
        <p:spPr>
          <a:xfrm>
            <a:off x="461211" y="5490416"/>
            <a:ext cx="310013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4E38424-871F-43A4-BC09-B746D9EC747B}"/>
              </a:ext>
            </a:extLst>
          </p:cNvPr>
          <p:cNvCxnSpPr>
            <a:cxnSpLocks/>
          </p:cNvCxnSpPr>
          <p:nvPr/>
        </p:nvCxnSpPr>
        <p:spPr>
          <a:xfrm>
            <a:off x="6725224" y="4543926"/>
            <a:ext cx="0" cy="13555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34A963A-F31B-4B65-B754-1CA1814FE338}"/>
              </a:ext>
            </a:extLst>
          </p:cNvPr>
          <p:cNvGrpSpPr/>
          <p:nvPr/>
        </p:nvGrpSpPr>
        <p:grpSpPr>
          <a:xfrm>
            <a:off x="516049" y="83656"/>
            <a:ext cx="10706618" cy="5880744"/>
            <a:chOff x="516049" y="83656"/>
            <a:chExt cx="10706618" cy="5880744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5094219-7794-4CE9-9836-156F375A7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667" y="83656"/>
              <a:ext cx="4064000" cy="3244850"/>
            </a:xfrm>
            <a:prstGeom prst="ellipse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BF152B28-1689-4CA3-A58E-348A4995E0E7}"/>
                </a:ext>
              </a:extLst>
            </p:cNvPr>
            <p:cNvSpPr txBox="1"/>
            <p:nvPr/>
          </p:nvSpPr>
          <p:spPr>
            <a:xfrm>
              <a:off x="516049" y="5010293"/>
              <a:ext cx="263610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2200" b="1" dirty="0">
                  <a:solidFill>
                    <a:srgbClr val="FF0000"/>
                  </a:solidFill>
                </a:rPr>
                <a:t>Grosse Hure Babylon</a:t>
              </a:r>
            </a:p>
            <a:p>
              <a:pPr algn="ctr"/>
              <a:endParaRPr lang="de-CH" sz="1200" b="1" dirty="0">
                <a:solidFill>
                  <a:srgbClr val="FF0000"/>
                </a:solidFill>
              </a:endParaRPr>
            </a:p>
            <a:p>
              <a:pPr algn="ctr"/>
              <a:r>
                <a:rPr lang="de-CH" sz="2200" b="1" dirty="0">
                  <a:solidFill>
                    <a:srgbClr val="FF0000"/>
                  </a:solidFill>
                </a:rPr>
                <a:t>Reitend auf dem Tier</a:t>
              </a:r>
              <a:endParaRPr lang="de-CH" sz="22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F78BE92-DDAA-497A-A1AC-B09591AD54AD}"/>
              </a:ext>
            </a:extLst>
          </p:cNvPr>
          <p:cNvCxnSpPr>
            <a:cxnSpLocks/>
          </p:cNvCxnSpPr>
          <p:nvPr/>
        </p:nvCxnSpPr>
        <p:spPr>
          <a:xfrm>
            <a:off x="3682697" y="5498533"/>
            <a:ext cx="30284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CE70EC1-104F-49FE-96B0-22171CADBA2F}"/>
              </a:ext>
            </a:extLst>
          </p:cNvPr>
          <p:cNvGrpSpPr/>
          <p:nvPr/>
        </p:nvGrpSpPr>
        <p:grpSpPr>
          <a:xfrm>
            <a:off x="3851525" y="3461085"/>
            <a:ext cx="8148337" cy="2879912"/>
            <a:chOff x="3851525" y="3461085"/>
            <a:chExt cx="8148337" cy="2879912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3ADA934-43B4-4102-91FB-D7D9C0D59F96}"/>
                </a:ext>
              </a:extLst>
            </p:cNvPr>
            <p:cNvSpPr txBox="1"/>
            <p:nvPr/>
          </p:nvSpPr>
          <p:spPr>
            <a:xfrm>
              <a:off x="3851525" y="5019529"/>
              <a:ext cx="267759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2200" b="1" dirty="0">
                  <a:solidFill>
                    <a:srgbClr val="FF0000"/>
                  </a:solidFill>
                </a:rPr>
                <a:t>Tierreligion</a:t>
              </a:r>
            </a:p>
            <a:p>
              <a:pPr algn="ctr"/>
              <a:endParaRPr lang="de-CH" sz="1200" dirty="0">
                <a:solidFill>
                  <a:srgbClr val="FF0000"/>
                </a:solidFill>
              </a:endParaRPr>
            </a:p>
            <a:p>
              <a:pPr algn="ctr"/>
              <a:r>
                <a:rPr lang="de-CH" sz="2200" b="1" dirty="0">
                  <a:solidFill>
                    <a:srgbClr val="FF0000"/>
                  </a:solidFill>
                </a:rPr>
                <a:t>Grosse Stadt Babylon</a:t>
              </a:r>
            </a:p>
            <a:p>
              <a:pPr algn="ctr"/>
              <a:endParaRPr lang="de-CH" sz="1200" b="1" dirty="0">
                <a:solidFill>
                  <a:srgbClr val="FF0000"/>
                </a:solidFill>
              </a:endParaRPr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A945D951-1571-4727-8491-51C591B55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019" y="3461085"/>
              <a:ext cx="5119843" cy="287991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2655" y="572765"/>
            <a:ext cx="7260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Babylon – das antigöttliches System Satans |</a:t>
            </a:r>
          </a:p>
          <a:p>
            <a:r>
              <a:rPr lang="de-CH" sz="3000" b="1" dirty="0"/>
              <a:t>Inbegriff des Okkulten, Bösen und Gottlosen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1878420"/>
            <a:ext cx="1080129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Der Name Babylon zieht sich wie ein roter Faden durch die Bibel: </a:t>
            </a:r>
          </a:p>
          <a:p>
            <a:r>
              <a:rPr lang="de-CH" sz="3000" dirty="0"/>
              <a:t>Von Gen 10 bis hin zu Offb 19. Die Stadt Babylon ist das Gegenstück </a:t>
            </a:r>
          </a:p>
          <a:p>
            <a:r>
              <a:rPr lang="de-CH" sz="3000" dirty="0"/>
              <a:t>zu Jerusalem, der Stadt des Königs Gottes, und gilt seit seinen </a:t>
            </a:r>
          </a:p>
          <a:p>
            <a:r>
              <a:rPr lang="de-CH" sz="3000" dirty="0"/>
              <a:t>nachsintflutlichen Anfängen als Wiege des Götzendienstes und </a:t>
            </a:r>
          </a:p>
          <a:p>
            <a:r>
              <a:rPr lang="de-CH" sz="3000" dirty="0"/>
              <a:t>ist der Inbegriff </a:t>
            </a:r>
            <a:r>
              <a:rPr lang="de-CH" sz="3000"/>
              <a:t>des Okkulten und Gottfernen</a:t>
            </a:r>
            <a:r>
              <a:rPr lang="de-CH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15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C8B19F7-1A60-419E-8CCB-BED67E7234CE}"/>
              </a:ext>
            </a:extLst>
          </p:cNvPr>
          <p:cNvSpPr txBox="1"/>
          <p:nvPr/>
        </p:nvSpPr>
        <p:spPr>
          <a:xfrm>
            <a:off x="412655" y="2759678"/>
            <a:ext cx="1014021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"Und Kusch zeugte Nimrod; der war der erste Gewaltige auf </a:t>
            </a:r>
          </a:p>
          <a:p>
            <a:r>
              <a:rPr lang="de-DE" sz="3000" dirty="0"/>
              <a:t>der Erde. 9 Er war ein gewaltiger Jäger vor dem HERRN; </a:t>
            </a:r>
          </a:p>
          <a:p>
            <a:r>
              <a:rPr lang="de-DE" sz="3000" dirty="0"/>
              <a:t>darum sagt man: Wie Nimrod, ein gewaltiger Jäger vor dem </a:t>
            </a:r>
          </a:p>
          <a:p>
            <a:r>
              <a:rPr lang="de-DE" sz="3000" dirty="0"/>
              <a:t>HERRN! 10 Und der Anfang seines Königreiches war Babel </a:t>
            </a:r>
          </a:p>
          <a:p>
            <a:r>
              <a:rPr lang="de-DE" sz="3000" dirty="0"/>
              <a:t>und </a:t>
            </a:r>
            <a:r>
              <a:rPr lang="de-DE" sz="3000" dirty="0" err="1"/>
              <a:t>Erech</a:t>
            </a:r>
            <a:r>
              <a:rPr lang="de-DE" sz="3000" dirty="0"/>
              <a:t> und Akkad und </a:t>
            </a:r>
            <a:r>
              <a:rPr lang="de-DE" sz="3000" dirty="0" err="1"/>
              <a:t>Kalne</a:t>
            </a:r>
            <a:r>
              <a:rPr lang="de-DE" sz="3000" dirty="0"/>
              <a:t> im Land Schinar." </a:t>
            </a:r>
            <a:r>
              <a:rPr lang="de-DE" sz="3000" b="1" dirty="0"/>
              <a:t>(Gen 10,8-10)</a:t>
            </a:r>
            <a:endParaRPr lang="de-CH" sz="30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C84F1B-A556-40FF-9FCC-0CB1FC04F5D5}"/>
              </a:ext>
            </a:extLst>
          </p:cNvPr>
          <p:cNvSpPr txBox="1"/>
          <p:nvPr/>
        </p:nvSpPr>
        <p:spPr>
          <a:xfrm>
            <a:off x="476278" y="1848150"/>
            <a:ext cx="78824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Noah </a:t>
            </a:r>
            <a:r>
              <a:rPr lang="de-DE" sz="3000" dirty="0">
                <a:sym typeface="Wingdings" panose="05000000000000000000" pitchFamily="2" charset="2"/>
              </a:rPr>
              <a:t> </a:t>
            </a:r>
            <a:r>
              <a:rPr lang="de-DE" sz="3000" dirty="0" err="1">
                <a:sym typeface="Wingdings" panose="05000000000000000000" pitchFamily="2" charset="2"/>
              </a:rPr>
              <a:t>Ham</a:t>
            </a:r>
            <a:r>
              <a:rPr lang="de-DE" sz="3000" dirty="0">
                <a:sym typeface="Wingdings" panose="05000000000000000000" pitchFamily="2" charset="2"/>
              </a:rPr>
              <a:t>  </a:t>
            </a:r>
            <a:r>
              <a:rPr lang="de-DE" sz="3000" dirty="0" err="1">
                <a:sym typeface="Wingdings" panose="05000000000000000000" pitchFamily="2" charset="2"/>
              </a:rPr>
              <a:t>Kush</a:t>
            </a:r>
            <a:r>
              <a:rPr lang="de-DE" sz="3000" dirty="0">
                <a:sym typeface="Wingdings" panose="05000000000000000000" pitchFamily="2" charset="2"/>
              </a:rPr>
              <a:t>  Nimrod (ca. 2300 v.Chr.)</a:t>
            </a:r>
            <a:endParaRPr lang="de-CH" sz="3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16EF214-61A6-40C6-B380-7136D077EA8A}"/>
              </a:ext>
            </a:extLst>
          </p:cNvPr>
          <p:cNvSpPr txBox="1"/>
          <p:nvPr/>
        </p:nvSpPr>
        <p:spPr>
          <a:xfrm>
            <a:off x="412655" y="572765"/>
            <a:ext cx="7260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Babylon – das antigöttliches System Satans |</a:t>
            </a:r>
          </a:p>
          <a:p>
            <a:r>
              <a:rPr lang="de-CH" sz="3000" b="1" dirty="0"/>
              <a:t>Inbegriff des Okkulten, Bösen und Gottlosen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12598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9D007C8-26C6-4794-82F2-7577145B2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66" y="1"/>
            <a:ext cx="12521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2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111A693-539E-4995-ABDA-B38F370C3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955" y="0"/>
            <a:ext cx="7536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BCB355F-3274-4C45-8153-8BD08636D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87" y="71437"/>
            <a:ext cx="53054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9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08458" y="459634"/>
            <a:ext cx="5558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Politisches und religiöses Babylon</a:t>
            </a:r>
            <a:endParaRPr lang="de-CH" sz="3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9DE912-98A3-4607-8379-94BF5973D51C}"/>
              </a:ext>
            </a:extLst>
          </p:cNvPr>
          <p:cNvSpPr txBox="1"/>
          <p:nvPr/>
        </p:nvSpPr>
        <p:spPr>
          <a:xfrm>
            <a:off x="339587" y="1803684"/>
            <a:ext cx="24139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000" dirty="0"/>
              <a:t>Nimrod</a:t>
            </a:r>
          </a:p>
          <a:p>
            <a:pPr algn="ctr"/>
            <a:r>
              <a:rPr lang="de-CH" sz="3000" dirty="0"/>
              <a:t>ca. 2300 v.Chr.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3D97DE2-BBA3-4FAC-A1C3-C64B3599081C}"/>
              </a:ext>
            </a:extLst>
          </p:cNvPr>
          <p:cNvSpPr txBox="1"/>
          <p:nvPr/>
        </p:nvSpPr>
        <p:spPr>
          <a:xfrm>
            <a:off x="4937292" y="4835309"/>
            <a:ext cx="3214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Tier aus dem Meer </a:t>
            </a:r>
          </a:p>
          <a:p>
            <a:r>
              <a:rPr lang="de-CH" sz="3000" dirty="0"/>
              <a:t>(Endzeitherrscher)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4FBE64-B913-4A20-9AE8-966E18D3DFE9}"/>
              </a:ext>
            </a:extLst>
          </p:cNvPr>
          <p:cNvSpPr txBox="1"/>
          <p:nvPr/>
        </p:nvSpPr>
        <p:spPr>
          <a:xfrm>
            <a:off x="2282341" y="3270985"/>
            <a:ext cx="2436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000" dirty="0"/>
              <a:t>Nebukadnezar</a:t>
            </a:r>
          </a:p>
          <a:p>
            <a:pPr algn="ctr"/>
            <a:r>
              <a:rPr lang="de-CH" sz="3000" dirty="0"/>
              <a:t>609 v.Chr.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61A08BC-7FCF-45D5-9B2E-FDFC38D62B8E}"/>
              </a:ext>
            </a:extLst>
          </p:cNvPr>
          <p:cNvGrpSpPr/>
          <p:nvPr/>
        </p:nvGrpSpPr>
        <p:grpSpPr>
          <a:xfrm>
            <a:off x="2892933" y="2311515"/>
            <a:ext cx="634444" cy="990628"/>
            <a:chOff x="2848062" y="2324371"/>
            <a:chExt cx="634444" cy="990628"/>
          </a:xfrm>
        </p:grpSpPr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5422D5BC-A708-4E34-8342-DE10F66BD377}"/>
                </a:ext>
              </a:extLst>
            </p:cNvPr>
            <p:cNvCxnSpPr>
              <a:cxnSpLocks/>
            </p:cNvCxnSpPr>
            <p:nvPr/>
          </p:nvCxnSpPr>
          <p:spPr>
            <a:xfrm>
              <a:off x="3455528" y="2324371"/>
              <a:ext cx="0" cy="99062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6E76C118-AD89-47D9-8D61-B103853DB2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8062" y="2361652"/>
              <a:ext cx="63444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1169B5B-4C04-45B9-817D-EC3431DA7DC0}"/>
              </a:ext>
            </a:extLst>
          </p:cNvPr>
          <p:cNvGrpSpPr/>
          <p:nvPr/>
        </p:nvGrpSpPr>
        <p:grpSpPr>
          <a:xfrm>
            <a:off x="4899497" y="3807400"/>
            <a:ext cx="1644966" cy="990628"/>
            <a:chOff x="4509083" y="3429000"/>
            <a:chExt cx="1644966" cy="990628"/>
          </a:xfrm>
        </p:grpSpPr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FC977D51-07D2-41F5-A76E-27A8A9769A55}"/>
                </a:ext>
              </a:extLst>
            </p:cNvPr>
            <p:cNvCxnSpPr>
              <a:cxnSpLocks/>
            </p:cNvCxnSpPr>
            <p:nvPr/>
          </p:nvCxnSpPr>
          <p:spPr>
            <a:xfrm>
              <a:off x="6127071" y="3429000"/>
              <a:ext cx="0" cy="99062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BC5E1C9D-CD71-4A8C-87EB-5442AFA3FA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9083" y="3466281"/>
              <a:ext cx="164496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D622490A-E353-4526-BF1F-0889714F00CB}"/>
              </a:ext>
            </a:extLst>
          </p:cNvPr>
          <p:cNvCxnSpPr>
            <a:cxnSpLocks/>
          </p:cNvCxnSpPr>
          <p:nvPr/>
        </p:nvCxnSpPr>
        <p:spPr>
          <a:xfrm flipV="1">
            <a:off x="3586983" y="2718026"/>
            <a:ext cx="2851567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FE1E6A8C-919A-4942-A2A0-149210DE928C}"/>
              </a:ext>
            </a:extLst>
          </p:cNvPr>
          <p:cNvCxnSpPr/>
          <p:nvPr/>
        </p:nvCxnSpPr>
        <p:spPr>
          <a:xfrm flipV="1">
            <a:off x="6517485" y="2273410"/>
            <a:ext cx="0" cy="150540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D9AC4246-72E1-4987-9677-A75DCA71B7CE}"/>
              </a:ext>
            </a:extLst>
          </p:cNvPr>
          <p:cNvSpPr txBox="1"/>
          <p:nvPr/>
        </p:nvSpPr>
        <p:spPr>
          <a:xfrm>
            <a:off x="3816024" y="1502822"/>
            <a:ext cx="2242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000" dirty="0"/>
              <a:t>Zeitalter</a:t>
            </a:r>
          </a:p>
          <a:p>
            <a:pPr algn="ctr"/>
            <a:r>
              <a:rPr lang="de-CH" sz="3000" dirty="0"/>
              <a:t>der Nationen</a:t>
            </a:r>
          </a:p>
        </p:txBody>
      </p:sp>
    </p:spTree>
    <p:extLst>
      <p:ext uri="{BB962C8B-B14F-4D97-AF65-F5344CB8AC3E}">
        <p14:creationId xmlns:p14="http://schemas.microsoft.com/office/powerpoint/2010/main" val="5937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Microsoft Office PowerPoint</Application>
  <PresentationFormat>Breitbild</PresentationFormat>
  <Paragraphs>112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Offenbarung</dc:title>
  <dc:creator>Reinhard</dc:creator>
  <cp:keywords>Offenbarung, Bibel</cp:keywords>
  <cp:lastModifiedBy>RB</cp:lastModifiedBy>
  <cp:revision>322</cp:revision>
  <dcterms:created xsi:type="dcterms:W3CDTF">2018-05-19T05:14:58Z</dcterms:created>
  <dcterms:modified xsi:type="dcterms:W3CDTF">2022-05-08T06:16:05Z</dcterms:modified>
</cp:coreProperties>
</file>