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363" r:id="rId3"/>
    <p:sldId id="708" r:id="rId4"/>
    <p:sldId id="772" r:id="rId5"/>
    <p:sldId id="773" r:id="rId6"/>
    <p:sldId id="774" r:id="rId7"/>
    <p:sldId id="775" r:id="rId8"/>
    <p:sldId id="776" r:id="rId9"/>
    <p:sldId id="777" r:id="rId10"/>
    <p:sldId id="778" r:id="rId11"/>
    <p:sldId id="780" r:id="rId12"/>
    <p:sldId id="779" r:id="rId13"/>
    <p:sldId id="75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79" y="38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20.04.2022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20.04.2022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3105261" y="4855618"/>
            <a:ext cx="598151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Offb Teil 18 | Kp. 16</a:t>
            </a:r>
          </a:p>
        </p:txBody>
      </p:sp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32672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Einschub| 16,13-16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279429"/>
            <a:ext cx="921919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"Und ich sah aus dem Mund des Drachen </a:t>
            </a:r>
          </a:p>
          <a:p>
            <a:r>
              <a:rPr lang="de-CH" sz="2800" dirty="0"/>
              <a:t>und aus dem Mund des Tieres und aus </a:t>
            </a:r>
          </a:p>
          <a:p>
            <a:r>
              <a:rPr lang="de-CH" sz="2800" dirty="0"/>
              <a:t>dem Mund des falschen Propheten drei </a:t>
            </a:r>
          </a:p>
          <a:p>
            <a:r>
              <a:rPr lang="de-CH" sz="2800" dirty="0"/>
              <a:t>unreine Geister ⟨kommen⟩, wie Frösche; </a:t>
            </a:r>
          </a:p>
          <a:p>
            <a:r>
              <a:rPr lang="de-CH" sz="2800" dirty="0"/>
              <a:t>14 denn es sind Geister von Dämonen, die </a:t>
            </a:r>
          </a:p>
          <a:p>
            <a:r>
              <a:rPr lang="de-CH" sz="2800" dirty="0"/>
              <a:t>Zeichen tun, die ausziehen zu den Königen des </a:t>
            </a:r>
          </a:p>
          <a:p>
            <a:r>
              <a:rPr lang="de-CH" sz="2800" dirty="0"/>
              <a:t>ganzen Erdkreises, sie zu versammeln zu dem Krieg </a:t>
            </a:r>
          </a:p>
          <a:p>
            <a:r>
              <a:rPr lang="de-CH" sz="2800" dirty="0"/>
              <a:t>des großen Tages Gottes, des Allmächtigen. Siehe, ich komme </a:t>
            </a:r>
          </a:p>
          <a:p>
            <a:r>
              <a:rPr lang="de-CH" sz="2800" dirty="0"/>
              <a:t>wie ein Dieb. Glückselig, der wacht und seine Kleider </a:t>
            </a:r>
          </a:p>
          <a:p>
            <a:r>
              <a:rPr lang="de-CH" sz="2800" dirty="0"/>
              <a:t>bewahrt, damit er nicht nackt umhergeht und man nicht </a:t>
            </a:r>
          </a:p>
          <a:p>
            <a:r>
              <a:rPr lang="de-CH" sz="2800" dirty="0"/>
              <a:t>seine Schande sieht! – 16 Und er versammelte sie an den </a:t>
            </a:r>
          </a:p>
          <a:p>
            <a:r>
              <a:rPr lang="de-CH" sz="2800" dirty="0"/>
              <a:t>Ort, der auf Hebräisch Harmagedon heißt." </a:t>
            </a:r>
            <a:r>
              <a:rPr lang="de-CH" sz="2800" b="1" dirty="0"/>
              <a:t>(16,13-16)</a:t>
            </a:r>
            <a:endParaRPr lang="de-CH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3731F3-6145-4F56-A3FC-D40610914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06" y="275207"/>
            <a:ext cx="5652944" cy="38617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553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7E1AB0E-0BB3-419A-8E84-F6D2EAEF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" y="0"/>
            <a:ext cx="10284859" cy="684514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85013" y="97810"/>
            <a:ext cx="33474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Harmagedon</a:t>
            </a:r>
            <a:endParaRPr lang="de-CH" sz="4600" dirty="0"/>
          </a:p>
        </p:txBody>
      </p:sp>
    </p:spTree>
    <p:extLst>
      <p:ext uri="{BB962C8B-B14F-4D97-AF65-F5344CB8AC3E}">
        <p14:creationId xmlns:p14="http://schemas.microsoft.com/office/powerpoint/2010/main" val="180361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341944"/>
            <a:ext cx="45434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siebte Schale| 16,17-21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048608"/>
            <a:ext cx="1065310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"Und der siebente goss seine Schale aus in die Luft; und es kam eine </a:t>
            </a:r>
          </a:p>
          <a:p>
            <a:r>
              <a:rPr lang="de-CH" sz="2800" dirty="0"/>
              <a:t>laute Stimme aus dem Tempel vom Thron her, die sprach: Es ist </a:t>
            </a:r>
          </a:p>
          <a:p>
            <a:r>
              <a:rPr lang="de-CH" sz="2800" dirty="0"/>
              <a:t>geschehen. 18 Und es geschahen Blitze und Stimmen und Donner; und </a:t>
            </a:r>
          </a:p>
          <a:p>
            <a:r>
              <a:rPr lang="de-CH" sz="2800" dirty="0"/>
              <a:t>ein großes Erdbeben geschah, desgleichen nicht geschehen ist, seitdem </a:t>
            </a:r>
          </a:p>
          <a:p>
            <a:r>
              <a:rPr lang="de-CH" sz="2800" dirty="0"/>
              <a:t>ein Mensch auf der Erde war, ein so gewaltiges, so großes Erdbeben. </a:t>
            </a:r>
          </a:p>
          <a:p>
            <a:r>
              <a:rPr lang="de-CH" sz="2800" dirty="0"/>
              <a:t>19 Und die große Stadt wurde in drei Teile ⟨gespalten⟩, und die Städte </a:t>
            </a:r>
          </a:p>
          <a:p>
            <a:r>
              <a:rPr lang="de-CH" sz="2800" dirty="0"/>
              <a:t>der Nationen fielen, und der großen ⟨Stadt⟩ Babylon wurde vor Gott </a:t>
            </a:r>
          </a:p>
          <a:p>
            <a:r>
              <a:rPr lang="de-CH" sz="2800" dirty="0"/>
              <a:t>gedacht, ihr den Kelch des Weines des Grimmes seines Zornes zu </a:t>
            </a:r>
          </a:p>
          <a:p>
            <a:r>
              <a:rPr lang="de-CH" sz="2800" dirty="0"/>
              <a:t>geben. 20 Und jede Insel verschwand, und Berge wurden nicht </a:t>
            </a:r>
          </a:p>
          <a:p>
            <a:r>
              <a:rPr lang="de-CH" sz="2800" dirty="0"/>
              <a:t>gefunden. 21 Und ein großer Hagel, wie zentnerschwer, fällt aus </a:t>
            </a:r>
          </a:p>
          <a:p>
            <a:r>
              <a:rPr lang="de-CH" sz="2800" dirty="0"/>
              <a:t>dem Himmel auf die Menschen nieder; und die Menschen </a:t>
            </a:r>
          </a:p>
          <a:p>
            <a:r>
              <a:rPr lang="de-CH" sz="2800" dirty="0"/>
              <a:t>lästerten Gott wegen der Plage des Hagels, denn seine Plage </a:t>
            </a:r>
          </a:p>
          <a:p>
            <a:r>
              <a:rPr lang="de-CH" sz="2800" dirty="0"/>
              <a:t>ist sehr groß." </a:t>
            </a:r>
            <a:r>
              <a:rPr lang="de-CH" sz="2800" b="1" dirty="0"/>
              <a:t>(16,17-21)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7256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3105262" y="4855618"/>
            <a:ext cx="598151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Offb Teil 18 | Kp. </a:t>
            </a:r>
            <a:r>
              <a:rPr lang="de-CH" sz="5500" b="1"/>
              <a:t>16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124551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87F61C6-ABB0-42A4-9364-DBC133CBB010}"/>
              </a:ext>
            </a:extLst>
          </p:cNvPr>
          <p:cNvSpPr txBox="1"/>
          <p:nvPr/>
        </p:nvSpPr>
        <p:spPr>
          <a:xfrm>
            <a:off x="785539" y="425395"/>
            <a:ext cx="56614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Gerichtsabfolge in der Trübsalszeit</a:t>
            </a:r>
          </a:p>
        </p:txBody>
      </p:sp>
    </p:spTree>
    <p:extLst>
      <p:ext uri="{BB962C8B-B14F-4D97-AF65-F5344CB8AC3E}">
        <p14:creationId xmlns:p14="http://schemas.microsoft.com/office/powerpoint/2010/main" val="39866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87F61C6-ABB0-42A4-9364-DBC133CBB010}"/>
              </a:ext>
            </a:extLst>
          </p:cNvPr>
          <p:cNvSpPr txBox="1"/>
          <p:nvPr/>
        </p:nvSpPr>
        <p:spPr>
          <a:xfrm>
            <a:off x="785539" y="425395"/>
            <a:ext cx="22853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Siegel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C2AEB2E-93AF-4A22-9687-28FB33091BCC}"/>
              </a:ext>
            </a:extLst>
          </p:cNvPr>
          <p:cNvGrpSpPr/>
          <p:nvPr/>
        </p:nvGrpSpPr>
        <p:grpSpPr>
          <a:xfrm>
            <a:off x="918376" y="1141012"/>
            <a:ext cx="5474473" cy="1009816"/>
            <a:chOff x="918376" y="1141012"/>
            <a:chExt cx="5474473" cy="1009816"/>
          </a:xfrm>
        </p:grpSpPr>
        <p:sp>
          <p:nvSpPr>
            <p:cNvPr id="2" name="Stern: 6 Zacken 1">
              <a:extLst>
                <a:ext uri="{FF2B5EF4-FFF2-40B4-BE49-F238E27FC236}">
                  <a16:creationId xmlns:a16="http://schemas.microsoft.com/office/drawing/2014/main" id="{D874EDAE-A24A-49CA-9496-7DC278922429}"/>
                </a:ext>
              </a:extLst>
            </p:cNvPr>
            <p:cNvSpPr/>
            <p:nvPr/>
          </p:nvSpPr>
          <p:spPr>
            <a:xfrm>
              <a:off x="918376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Stern: 6 Zacken 5">
              <a:extLst>
                <a:ext uri="{FF2B5EF4-FFF2-40B4-BE49-F238E27FC236}">
                  <a16:creationId xmlns:a16="http://schemas.microsoft.com/office/drawing/2014/main" id="{42814BE7-24A7-4513-AD97-AABCAA2260CD}"/>
                </a:ext>
              </a:extLst>
            </p:cNvPr>
            <p:cNvSpPr/>
            <p:nvPr/>
          </p:nvSpPr>
          <p:spPr>
            <a:xfrm>
              <a:off x="2406595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Stern: 6 Zacken 6">
              <a:extLst>
                <a:ext uri="{FF2B5EF4-FFF2-40B4-BE49-F238E27FC236}">
                  <a16:creationId xmlns:a16="http://schemas.microsoft.com/office/drawing/2014/main" id="{2BF25214-717C-41F7-8988-B7A6D2C3D532}"/>
                </a:ext>
              </a:extLst>
            </p:cNvPr>
            <p:cNvSpPr/>
            <p:nvPr/>
          </p:nvSpPr>
          <p:spPr>
            <a:xfrm>
              <a:off x="3894814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Stern: 6 Zacken 7">
              <a:extLst>
                <a:ext uri="{FF2B5EF4-FFF2-40B4-BE49-F238E27FC236}">
                  <a16:creationId xmlns:a16="http://schemas.microsoft.com/office/drawing/2014/main" id="{81B268C7-A6C1-497D-84B8-F68F46C4A96E}"/>
                </a:ext>
              </a:extLst>
            </p:cNvPr>
            <p:cNvSpPr/>
            <p:nvPr/>
          </p:nvSpPr>
          <p:spPr>
            <a:xfrm>
              <a:off x="5383033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8B8A546-64D1-4730-96D6-CAA6A698FC96}"/>
              </a:ext>
            </a:extLst>
          </p:cNvPr>
          <p:cNvGrpSpPr/>
          <p:nvPr/>
        </p:nvGrpSpPr>
        <p:grpSpPr>
          <a:xfrm>
            <a:off x="7182682" y="1141012"/>
            <a:ext cx="2498035" cy="1009816"/>
            <a:chOff x="7182682" y="1141012"/>
            <a:chExt cx="2498035" cy="100981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Stern: 6 Zacken 8">
              <a:extLst>
                <a:ext uri="{FF2B5EF4-FFF2-40B4-BE49-F238E27FC236}">
                  <a16:creationId xmlns:a16="http://schemas.microsoft.com/office/drawing/2014/main" id="{20F0AEB3-BB7C-4787-9EC0-F602C3759368}"/>
                </a:ext>
              </a:extLst>
            </p:cNvPr>
            <p:cNvSpPr/>
            <p:nvPr/>
          </p:nvSpPr>
          <p:spPr>
            <a:xfrm>
              <a:off x="7182682" y="1141012"/>
              <a:ext cx="1009816" cy="1009816"/>
            </a:xfrm>
            <a:prstGeom prst="star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Stern: 6 Zacken 9">
              <a:extLst>
                <a:ext uri="{FF2B5EF4-FFF2-40B4-BE49-F238E27FC236}">
                  <a16:creationId xmlns:a16="http://schemas.microsoft.com/office/drawing/2014/main" id="{A5B365BB-4454-4116-ACDE-F22F069D1AFF}"/>
                </a:ext>
              </a:extLst>
            </p:cNvPr>
            <p:cNvSpPr/>
            <p:nvPr/>
          </p:nvSpPr>
          <p:spPr>
            <a:xfrm>
              <a:off x="8670901" y="1141012"/>
              <a:ext cx="1009816" cy="1009816"/>
            </a:xfrm>
            <a:prstGeom prst="star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5F0CB3D-4D50-403C-A41B-BBD74BABAA1B}"/>
              </a:ext>
            </a:extLst>
          </p:cNvPr>
          <p:cNvSpPr txBox="1"/>
          <p:nvPr/>
        </p:nvSpPr>
        <p:spPr>
          <a:xfrm>
            <a:off x="785539" y="2573564"/>
            <a:ext cx="2911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Posaunen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CA9EF29-788B-4554-8378-0BBB2E7365F5}"/>
              </a:ext>
            </a:extLst>
          </p:cNvPr>
          <p:cNvGrpSpPr/>
          <p:nvPr/>
        </p:nvGrpSpPr>
        <p:grpSpPr>
          <a:xfrm>
            <a:off x="844827" y="3301055"/>
            <a:ext cx="5566906" cy="449248"/>
            <a:chOff x="844827" y="3301055"/>
            <a:chExt cx="5566906" cy="449248"/>
          </a:xfrm>
        </p:grpSpPr>
        <p:sp>
          <p:nvSpPr>
            <p:cNvPr id="13" name="Flussdiagramm: Grenzstelle 12">
              <a:extLst>
                <a:ext uri="{FF2B5EF4-FFF2-40B4-BE49-F238E27FC236}">
                  <a16:creationId xmlns:a16="http://schemas.microsoft.com/office/drawing/2014/main" id="{83194C2B-263A-4172-B273-2CF0B3EB5AA3}"/>
                </a:ext>
              </a:extLst>
            </p:cNvPr>
            <p:cNvSpPr/>
            <p:nvPr/>
          </p:nvSpPr>
          <p:spPr>
            <a:xfrm>
              <a:off x="844827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Flussdiagramm: Grenzstelle 13">
              <a:extLst>
                <a:ext uri="{FF2B5EF4-FFF2-40B4-BE49-F238E27FC236}">
                  <a16:creationId xmlns:a16="http://schemas.microsoft.com/office/drawing/2014/main" id="{09AFF397-311D-4256-BDAA-849DEA1D0BD3}"/>
                </a:ext>
              </a:extLst>
            </p:cNvPr>
            <p:cNvSpPr/>
            <p:nvPr/>
          </p:nvSpPr>
          <p:spPr>
            <a:xfrm>
              <a:off x="2277387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Flussdiagramm: Grenzstelle 14">
              <a:extLst>
                <a:ext uri="{FF2B5EF4-FFF2-40B4-BE49-F238E27FC236}">
                  <a16:creationId xmlns:a16="http://schemas.microsoft.com/office/drawing/2014/main" id="{F59CA991-31E5-4E4B-8F22-E8C8459A0AFA}"/>
                </a:ext>
              </a:extLst>
            </p:cNvPr>
            <p:cNvSpPr/>
            <p:nvPr/>
          </p:nvSpPr>
          <p:spPr>
            <a:xfrm>
              <a:off x="3894814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Flussdiagramm: Grenzstelle 15">
              <a:extLst>
                <a:ext uri="{FF2B5EF4-FFF2-40B4-BE49-F238E27FC236}">
                  <a16:creationId xmlns:a16="http://schemas.microsoft.com/office/drawing/2014/main" id="{77516164-FC0F-4D15-9CE1-4FB4818C8E64}"/>
                </a:ext>
              </a:extLst>
            </p:cNvPr>
            <p:cNvSpPr/>
            <p:nvPr/>
          </p:nvSpPr>
          <p:spPr>
            <a:xfrm>
              <a:off x="5364149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F495C14-AA0B-4E41-B5ED-BFEAC3111DB8}"/>
              </a:ext>
            </a:extLst>
          </p:cNvPr>
          <p:cNvGrpSpPr/>
          <p:nvPr/>
        </p:nvGrpSpPr>
        <p:grpSpPr>
          <a:xfrm>
            <a:off x="7201566" y="3301055"/>
            <a:ext cx="2516919" cy="449248"/>
            <a:chOff x="7201566" y="3301055"/>
            <a:chExt cx="2516919" cy="4492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Flussdiagramm: Grenzstelle 16">
              <a:extLst>
                <a:ext uri="{FF2B5EF4-FFF2-40B4-BE49-F238E27FC236}">
                  <a16:creationId xmlns:a16="http://schemas.microsoft.com/office/drawing/2014/main" id="{04CA86C9-7064-4893-BF9F-D064231A4DD9}"/>
                </a:ext>
              </a:extLst>
            </p:cNvPr>
            <p:cNvSpPr/>
            <p:nvPr/>
          </p:nvSpPr>
          <p:spPr>
            <a:xfrm>
              <a:off x="7201566" y="3301055"/>
              <a:ext cx="1047584" cy="449248"/>
            </a:xfrm>
            <a:prstGeom prst="flowChartTerminator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Flussdiagramm: Grenzstelle 17">
              <a:extLst>
                <a:ext uri="{FF2B5EF4-FFF2-40B4-BE49-F238E27FC236}">
                  <a16:creationId xmlns:a16="http://schemas.microsoft.com/office/drawing/2014/main" id="{8C5812A7-8776-4FA6-A519-5E48D6C4B740}"/>
                </a:ext>
              </a:extLst>
            </p:cNvPr>
            <p:cNvSpPr/>
            <p:nvPr/>
          </p:nvSpPr>
          <p:spPr>
            <a:xfrm>
              <a:off x="8670901" y="3301055"/>
              <a:ext cx="1047584" cy="449248"/>
            </a:xfrm>
            <a:prstGeom prst="flowChartTerminator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8D433551-53EF-4E66-8D1F-C05008D18DA8}"/>
              </a:ext>
            </a:extLst>
          </p:cNvPr>
          <p:cNvGrpSpPr/>
          <p:nvPr/>
        </p:nvGrpSpPr>
        <p:grpSpPr>
          <a:xfrm>
            <a:off x="3416412" y="3719142"/>
            <a:ext cx="7506030" cy="1570323"/>
            <a:chOff x="3416412" y="3719142"/>
            <a:chExt cx="7506030" cy="1570323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64A03E58-1219-4BA8-9E65-11334C16970B}"/>
                </a:ext>
              </a:extLst>
            </p:cNvPr>
            <p:cNvCxnSpPr/>
            <p:nvPr/>
          </p:nvCxnSpPr>
          <p:spPr>
            <a:xfrm>
              <a:off x="10922442" y="3719142"/>
              <a:ext cx="0" cy="157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7DA9AD9F-BF7C-46BD-A875-76AA5F7FF2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6412" y="5255358"/>
              <a:ext cx="7506030" cy="81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44F01F6E-4155-40B5-A5CD-BE15EE6862D3}"/>
              </a:ext>
            </a:extLst>
          </p:cNvPr>
          <p:cNvSpPr txBox="1"/>
          <p:nvPr/>
        </p:nvSpPr>
        <p:spPr>
          <a:xfrm>
            <a:off x="785539" y="4940406"/>
            <a:ext cx="25811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Schalen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FF57002-68D8-45F5-892B-9053572E222A}"/>
              </a:ext>
            </a:extLst>
          </p:cNvPr>
          <p:cNvGrpSpPr/>
          <p:nvPr/>
        </p:nvGrpSpPr>
        <p:grpSpPr>
          <a:xfrm>
            <a:off x="799769" y="5732665"/>
            <a:ext cx="5611964" cy="501387"/>
            <a:chOff x="799769" y="5732665"/>
            <a:chExt cx="5611964" cy="501387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0C31ED90-83DE-4CFE-B325-4251EDC05AEC}"/>
                </a:ext>
              </a:extLst>
            </p:cNvPr>
            <p:cNvSpPr/>
            <p:nvPr/>
          </p:nvSpPr>
          <p:spPr>
            <a:xfrm rot="10800000">
              <a:off x="799769" y="5732666"/>
              <a:ext cx="1092642" cy="501385"/>
            </a:xfrm>
            <a:prstGeom prst="trapezoid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31CE4579-D839-4E1D-8300-4FD73B781AA2}"/>
                </a:ext>
              </a:extLst>
            </p:cNvPr>
            <p:cNvSpPr/>
            <p:nvPr/>
          </p:nvSpPr>
          <p:spPr>
            <a:xfrm rot="10800000">
              <a:off x="2277387" y="5732665"/>
              <a:ext cx="1092642" cy="501385"/>
            </a:xfrm>
            <a:prstGeom prst="trapezoid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585D62BD-8771-4CDF-8403-00014B77E7D6}"/>
                </a:ext>
              </a:extLst>
            </p:cNvPr>
            <p:cNvSpPr/>
            <p:nvPr/>
          </p:nvSpPr>
          <p:spPr>
            <a:xfrm rot="10800000">
              <a:off x="3841473" y="5732667"/>
              <a:ext cx="1092642" cy="501385"/>
            </a:xfrm>
            <a:prstGeom prst="trapezoid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CB92819F-3E0B-436C-86C5-547D6141D538}"/>
                </a:ext>
              </a:extLst>
            </p:cNvPr>
            <p:cNvSpPr/>
            <p:nvPr/>
          </p:nvSpPr>
          <p:spPr>
            <a:xfrm rot="10800000">
              <a:off x="5319091" y="5732666"/>
              <a:ext cx="1092642" cy="501385"/>
            </a:xfrm>
            <a:prstGeom prst="trapezoid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6" name="Trapezoid 25">
            <a:extLst>
              <a:ext uri="{FF2B5EF4-FFF2-40B4-BE49-F238E27FC236}">
                <a16:creationId xmlns:a16="http://schemas.microsoft.com/office/drawing/2014/main" id="{CEC3DEDE-7361-40C9-A980-985AF9A6B5AA}"/>
              </a:ext>
            </a:extLst>
          </p:cNvPr>
          <p:cNvSpPr/>
          <p:nvPr/>
        </p:nvSpPr>
        <p:spPr>
          <a:xfrm rot="10800000">
            <a:off x="10417534" y="5761593"/>
            <a:ext cx="1092642" cy="501385"/>
          </a:xfrm>
          <a:prstGeom prst="trapezoid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8BEB8FB-5D35-4401-9C23-DD5A5BA9D40D}"/>
              </a:ext>
            </a:extLst>
          </p:cNvPr>
          <p:cNvGrpSpPr/>
          <p:nvPr/>
        </p:nvGrpSpPr>
        <p:grpSpPr>
          <a:xfrm>
            <a:off x="7179037" y="5765796"/>
            <a:ext cx="2584506" cy="501386"/>
            <a:chOff x="7179037" y="5765796"/>
            <a:chExt cx="2584506" cy="5013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379D0A70-9F2D-4BC0-B1E9-5BA064EE13E9}"/>
                </a:ext>
              </a:extLst>
            </p:cNvPr>
            <p:cNvSpPr/>
            <p:nvPr/>
          </p:nvSpPr>
          <p:spPr>
            <a:xfrm rot="10800000">
              <a:off x="7179037" y="5765796"/>
              <a:ext cx="1092642" cy="501385"/>
            </a:xfrm>
            <a:prstGeom prst="trapezoid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58145978-E7DA-4227-ABF8-623A55B85474}"/>
                </a:ext>
              </a:extLst>
            </p:cNvPr>
            <p:cNvSpPr/>
            <p:nvPr/>
          </p:nvSpPr>
          <p:spPr>
            <a:xfrm rot="10800000">
              <a:off x="8670901" y="5765797"/>
              <a:ext cx="1092642" cy="501385"/>
            </a:xfrm>
            <a:prstGeom prst="trapezoid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9" name="Flussdiagramm: Grenzstelle 18">
            <a:extLst>
              <a:ext uri="{FF2B5EF4-FFF2-40B4-BE49-F238E27FC236}">
                <a16:creationId xmlns:a16="http://schemas.microsoft.com/office/drawing/2014/main" id="{AAAF73A1-C650-44C6-8483-550C414EAB8D}"/>
              </a:ext>
            </a:extLst>
          </p:cNvPr>
          <p:cNvSpPr/>
          <p:nvPr/>
        </p:nvSpPr>
        <p:spPr>
          <a:xfrm>
            <a:off x="10398650" y="3301055"/>
            <a:ext cx="1047584" cy="449248"/>
          </a:xfrm>
          <a:prstGeom prst="flowChartTerminato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2C4B004-C6EC-409E-B5AC-B723FF3B2D51}"/>
              </a:ext>
            </a:extLst>
          </p:cNvPr>
          <p:cNvGrpSpPr/>
          <p:nvPr/>
        </p:nvGrpSpPr>
        <p:grpSpPr>
          <a:xfrm>
            <a:off x="190595" y="2955854"/>
            <a:ext cx="10257616" cy="1716523"/>
            <a:chOff x="190595" y="2955854"/>
            <a:chExt cx="10257616" cy="1716523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E6EFFE0-F787-4913-9020-8C755492D958}"/>
                </a:ext>
              </a:extLst>
            </p:cNvPr>
            <p:cNvSpPr txBox="1"/>
            <p:nvPr/>
          </p:nvSpPr>
          <p:spPr>
            <a:xfrm>
              <a:off x="190595" y="4118379"/>
              <a:ext cx="102576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---------------------    Mitte Trübsal    ----------------------------------------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92183261-11A3-4B9C-AB44-5F1559BA887F}"/>
                </a:ext>
              </a:extLst>
            </p:cNvPr>
            <p:cNvSpPr txBox="1"/>
            <p:nvPr/>
          </p:nvSpPr>
          <p:spPr>
            <a:xfrm rot="5400000">
              <a:off x="9352587" y="3473304"/>
              <a:ext cx="15888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------------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B8F39C5-DDAE-4742-90AC-D1FA276A3853}"/>
              </a:ext>
            </a:extLst>
          </p:cNvPr>
          <p:cNvGrpSpPr/>
          <p:nvPr/>
        </p:nvGrpSpPr>
        <p:grpSpPr>
          <a:xfrm>
            <a:off x="3758712" y="1547446"/>
            <a:ext cx="7173340" cy="1345725"/>
            <a:chOff x="3758712" y="1547446"/>
            <a:chExt cx="7173340" cy="1345725"/>
          </a:xfrm>
        </p:grpSpPr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22F30113-467D-474E-92C3-B295692AB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932051" y="1547446"/>
              <a:ext cx="0" cy="13102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FF70DAC0-7534-4EE2-8E58-5E3F82F6C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8712" y="2822514"/>
              <a:ext cx="7173340" cy="706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tern: 6 Zacken 10">
            <a:extLst>
              <a:ext uri="{FF2B5EF4-FFF2-40B4-BE49-F238E27FC236}">
                <a16:creationId xmlns:a16="http://schemas.microsoft.com/office/drawing/2014/main" id="{74CED0B2-678C-4FBF-B0BE-C0DAAE655FA8}"/>
              </a:ext>
            </a:extLst>
          </p:cNvPr>
          <p:cNvSpPr/>
          <p:nvPr/>
        </p:nvSpPr>
        <p:spPr>
          <a:xfrm>
            <a:off x="10417534" y="1106556"/>
            <a:ext cx="1009816" cy="1009816"/>
          </a:xfrm>
          <a:prstGeom prst="star6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70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0" grpId="0"/>
      <p:bldP spid="26" grpId="0" animBg="1"/>
      <p:bldP spid="1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39797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erste Schale| 16,1-2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279429"/>
            <a:ext cx="84817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hörte eine laute Stimme aus dem </a:t>
            </a:r>
          </a:p>
          <a:p>
            <a:r>
              <a:rPr lang="de-CH" sz="3000" dirty="0"/>
              <a:t>Tempel zu den sieben Engeln sagen: Geht </a:t>
            </a:r>
          </a:p>
          <a:p>
            <a:r>
              <a:rPr lang="de-CH" sz="3000" dirty="0"/>
              <a:t>hin und gießt die sieben Schalen des </a:t>
            </a:r>
          </a:p>
          <a:p>
            <a:r>
              <a:rPr lang="de-CH" sz="3000" dirty="0"/>
              <a:t>Grimmes Gottes aus auf die Erde. 2 Und der </a:t>
            </a:r>
          </a:p>
          <a:p>
            <a:r>
              <a:rPr lang="de-CH" sz="3000" dirty="0"/>
              <a:t>erste ging hin und goss seine Schale aus auf </a:t>
            </a:r>
          </a:p>
          <a:p>
            <a:r>
              <a:rPr lang="de-CH" sz="3000" dirty="0"/>
              <a:t>die Erde; und es entstand ein böses und schlimmes </a:t>
            </a:r>
          </a:p>
          <a:p>
            <a:r>
              <a:rPr lang="de-CH" sz="3000" dirty="0"/>
              <a:t>Geschwür an den Menschen, die das Malzeichen des </a:t>
            </a:r>
          </a:p>
          <a:p>
            <a:r>
              <a:rPr lang="de-CH" sz="3000" dirty="0"/>
              <a:t>Tieres hatten und sein Bild anbeteten." </a:t>
            </a:r>
            <a:r>
              <a:rPr lang="de-CH" sz="3000" b="1" dirty="0"/>
              <a:t>(16,1-2)</a:t>
            </a:r>
            <a:endParaRPr lang="de-CH" sz="3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8FFB86-4DA1-4FFD-A7D1-DC5538680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53" y="380248"/>
            <a:ext cx="4805422" cy="363428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8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39135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zweite Schale| 16,3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279429"/>
            <a:ext cx="69270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zweite goss seine Schale aus auf </a:t>
            </a:r>
          </a:p>
          <a:p>
            <a:r>
              <a:rPr lang="de-CH" sz="3000" dirty="0"/>
              <a:t>das Meer; und es wurde ⟨zu⟩ Blut wie von </a:t>
            </a:r>
          </a:p>
          <a:p>
            <a:r>
              <a:rPr lang="de-CH" sz="3000" dirty="0"/>
              <a:t>einem Toten, und jede lebendige Seele </a:t>
            </a:r>
          </a:p>
          <a:p>
            <a:r>
              <a:rPr lang="de-CH" sz="3000" dirty="0"/>
              <a:t>starb, ⟨alles⟩ was im Meer war." </a:t>
            </a:r>
            <a:r>
              <a:rPr lang="de-CH" sz="3000" b="1" dirty="0"/>
              <a:t>(16,3)</a:t>
            </a:r>
            <a:endParaRPr lang="de-CH" sz="3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74F813-B3BD-44B3-9B7C-4DDB8A634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49" y="541537"/>
            <a:ext cx="4870882" cy="36531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610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4070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dritte Schale| 16,4-7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279429"/>
            <a:ext cx="844712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dritte goss seine Schale aus auf </a:t>
            </a:r>
          </a:p>
          <a:p>
            <a:r>
              <a:rPr lang="de-CH" sz="3000" dirty="0"/>
              <a:t>die Ströme und die Wasserquellen, und es </a:t>
            </a:r>
          </a:p>
          <a:p>
            <a:r>
              <a:rPr lang="de-CH" sz="3000" dirty="0"/>
              <a:t>wurde ⟨zu⟩ Blut. 5 Und ich hörte den Engel </a:t>
            </a:r>
          </a:p>
          <a:p>
            <a:r>
              <a:rPr lang="de-CH" sz="3000" dirty="0"/>
              <a:t>der Wasser sagen: Du bist gerecht, der ist </a:t>
            </a:r>
          </a:p>
          <a:p>
            <a:r>
              <a:rPr lang="de-CH" sz="3000" dirty="0"/>
              <a:t>und der war, der Heilige, dass du so gerichtet </a:t>
            </a:r>
          </a:p>
          <a:p>
            <a:r>
              <a:rPr lang="de-CH" sz="3000" dirty="0"/>
              <a:t>hast. 6 Denn Blut von Heiligen und Propheten haben </a:t>
            </a:r>
          </a:p>
          <a:p>
            <a:r>
              <a:rPr lang="de-CH" sz="3000" dirty="0"/>
              <a:t>sie vergossen, und Blut hast du ihnen zu trinken </a:t>
            </a:r>
          </a:p>
          <a:p>
            <a:r>
              <a:rPr lang="de-CH" sz="3000" dirty="0"/>
              <a:t>gegeben; sie sind es wert. 7 Und ich hörte den Altar </a:t>
            </a:r>
          </a:p>
          <a:p>
            <a:r>
              <a:rPr lang="de-CH" sz="3000" dirty="0"/>
              <a:t>sagen: Ja, Herr, Gott, Allmächtiger, wahrhaftig </a:t>
            </a:r>
          </a:p>
          <a:p>
            <a:r>
              <a:rPr lang="de-CH" sz="3000" dirty="0"/>
              <a:t>und gerecht sind deine Gerichte. " </a:t>
            </a:r>
            <a:r>
              <a:rPr lang="de-CH" sz="3000" b="1" dirty="0"/>
              <a:t>(16,4-7)</a:t>
            </a:r>
            <a:endParaRPr lang="de-CH" sz="3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8867A-CF92-4539-B77C-36FFCC821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85" y="282505"/>
            <a:ext cx="4925115" cy="32774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96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41121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vierte Schale| 16,8-9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279429"/>
            <a:ext cx="87025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vierte goss seine Schale aus auf </a:t>
            </a:r>
          </a:p>
          <a:p>
            <a:r>
              <a:rPr lang="de-CH" sz="3000" dirty="0"/>
              <a:t>die Sonne; und es wurde ihr gegeben, </a:t>
            </a:r>
          </a:p>
          <a:p>
            <a:r>
              <a:rPr lang="de-CH" sz="3000" dirty="0"/>
              <a:t>die Menschen mit Feuer zu versengen. </a:t>
            </a:r>
          </a:p>
          <a:p>
            <a:r>
              <a:rPr lang="de-CH" sz="3000" dirty="0"/>
              <a:t>9 Und die Menschen wurden von großer </a:t>
            </a:r>
          </a:p>
          <a:p>
            <a:r>
              <a:rPr lang="de-CH" sz="3000" dirty="0"/>
              <a:t>Hitze versengt und lästerten den Namen </a:t>
            </a:r>
          </a:p>
          <a:p>
            <a:r>
              <a:rPr lang="de-CH" sz="3000" dirty="0"/>
              <a:t>Gottes, der über diese Plagen Macht hat, </a:t>
            </a:r>
          </a:p>
          <a:p>
            <a:r>
              <a:rPr lang="de-CH" sz="3000" dirty="0"/>
              <a:t>und sie taten nicht Buße, ihm Ehre zu geben." </a:t>
            </a:r>
            <a:r>
              <a:rPr lang="de-CH" sz="3000" b="1" dirty="0"/>
              <a:t>(16,8-9)</a:t>
            </a:r>
            <a:endParaRPr lang="de-CH" sz="3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12F4AB-83BF-45EF-8F5B-680F5EF01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14" y="754758"/>
            <a:ext cx="5458657" cy="34072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35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45509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fünfte Schale| 16,10-11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279429"/>
            <a:ext cx="66813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fünfte goss seine Schale aus </a:t>
            </a:r>
          </a:p>
          <a:p>
            <a:r>
              <a:rPr lang="de-CH" sz="3000" dirty="0"/>
              <a:t>auf den Thron des Tieres; und sein </a:t>
            </a:r>
          </a:p>
          <a:p>
            <a:r>
              <a:rPr lang="de-CH" sz="3000" dirty="0"/>
              <a:t>Reich wurde verfinstert; und sie </a:t>
            </a:r>
          </a:p>
          <a:p>
            <a:r>
              <a:rPr lang="de-CH" sz="3000" dirty="0"/>
              <a:t>zerbissen ihre Zungen vor Schmerz </a:t>
            </a:r>
          </a:p>
          <a:p>
            <a:r>
              <a:rPr lang="de-CH" sz="3000" dirty="0"/>
              <a:t>11 und lästerten den Gott des </a:t>
            </a:r>
          </a:p>
          <a:p>
            <a:r>
              <a:rPr lang="de-CH" sz="3000" dirty="0"/>
              <a:t>Himmels wegen ihrer Schmerzen und </a:t>
            </a:r>
          </a:p>
          <a:p>
            <a:r>
              <a:rPr lang="de-CH" sz="3000" dirty="0"/>
              <a:t>wegen ihrer Geschwüre, und sie taten </a:t>
            </a:r>
          </a:p>
          <a:p>
            <a:r>
              <a:rPr lang="de-CH" sz="3000" dirty="0"/>
              <a:t>nicht Buße von ihren Werken." </a:t>
            </a:r>
            <a:r>
              <a:rPr lang="de-CH" sz="3000" b="1" dirty="0"/>
              <a:t>(16,10-11)</a:t>
            </a:r>
            <a:endParaRPr lang="de-CH" sz="3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7D3965-4AF7-43AE-ADE8-C5A6E3F02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21" y="809840"/>
            <a:ext cx="5882937" cy="39219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93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42521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sechste Schale| 16,12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279429"/>
            <a:ext cx="57247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sechste goss seine Schale </a:t>
            </a:r>
          </a:p>
          <a:p>
            <a:r>
              <a:rPr lang="de-CH" sz="3000" dirty="0"/>
              <a:t>aus auf den großen Strom Euphrat; </a:t>
            </a:r>
          </a:p>
          <a:p>
            <a:r>
              <a:rPr lang="de-CH" sz="3000" dirty="0"/>
              <a:t>und sein Wasser vertrocknete, </a:t>
            </a:r>
          </a:p>
          <a:p>
            <a:r>
              <a:rPr lang="de-CH" sz="3000" dirty="0"/>
              <a:t>damit der Weg der Könige von </a:t>
            </a:r>
          </a:p>
          <a:p>
            <a:r>
              <a:rPr lang="de-CH" sz="3000" dirty="0"/>
              <a:t>Sonnenaufgang her bereitet </a:t>
            </a:r>
          </a:p>
          <a:p>
            <a:r>
              <a:rPr lang="de-CH" sz="3000" dirty="0"/>
              <a:t>wurde." </a:t>
            </a:r>
            <a:r>
              <a:rPr lang="de-CH" sz="3000" b="1" dirty="0"/>
              <a:t>(16,12)</a:t>
            </a:r>
            <a:endParaRPr lang="de-CH" sz="3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09CD67-AEF9-4548-A908-1A6744D95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21" y="605147"/>
            <a:ext cx="6090101" cy="40600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694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Breitbild</PresentationFormat>
  <Paragraphs>85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Offenbarung</dc:title>
  <dc:creator>Reinhard</dc:creator>
  <cp:keywords>Offenbarung, Bibel</cp:keywords>
  <cp:lastModifiedBy>RB</cp:lastModifiedBy>
  <cp:revision>288</cp:revision>
  <dcterms:created xsi:type="dcterms:W3CDTF">2018-05-19T05:14:58Z</dcterms:created>
  <dcterms:modified xsi:type="dcterms:W3CDTF">2022-04-20T06:20:45Z</dcterms:modified>
</cp:coreProperties>
</file>