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652" r:id="rId3"/>
    <p:sldId id="703" r:id="rId4"/>
    <p:sldId id="718" r:id="rId5"/>
    <p:sldId id="708" r:id="rId6"/>
    <p:sldId id="722" r:id="rId7"/>
    <p:sldId id="728" r:id="rId8"/>
    <p:sldId id="729" r:id="rId9"/>
    <p:sldId id="730" r:id="rId10"/>
    <p:sldId id="731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21" r:id="rId20"/>
    <p:sldId id="723" r:id="rId21"/>
    <p:sldId id="724" r:id="rId22"/>
    <p:sldId id="742" r:id="rId23"/>
    <p:sldId id="725" r:id="rId24"/>
    <p:sldId id="726" r:id="rId25"/>
    <p:sldId id="741" r:id="rId26"/>
    <p:sldId id="720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3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25.02.2022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25.02.2022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2480893" y="4855618"/>
            <a:ext cx="723024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15 | Kp. 10 - 11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976104A-3573-44C4-A4B6-B7A67D559C32}"/>
              </a:ext>
            </a:extLst>
          </p:cNvPr>
          <p:cNvSpPr/>
          <p:nvPr/>
        </p:nvSpPr>
        <p:spPr>
          <a:xfrm>
            <a:off x="990601" y="2879587"/>
            <a:ext cx="4535902" cy="81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1388B8-5C48-4435-B04A-3F6489ADF4E5}"/>
              </a:ext>
            </a:extLst>
          </p:cNvPr>
          <p:cNvSpPr/>
          <p:nvPr/>
        </p:nvSpPr>
        <p:spPr>
          <a:xfrm>
            <a:off x="1524001" y="3842139"/>
            <a:ext cx="4407566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449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D1388B8-5C48-4435-B04A-3F6489ADF4E5}"/>
              </a:ext>
            </a:extLst>
          </p:cNvPr>
          <p:cNvSpPr/>
          <p:nvPr/>
        </p:nvSpPr>
        <p:spPr>
          <a:xfrm>
            <a:off x="1524001" y="3842139"/>
            <a:ext cx="4407566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72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32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58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26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692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381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8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09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4067" y="341957"/>
            <a:ext cx="88142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Messias nimmt die Erde in Besitz</a:t>
            </a:r>
          </a:p>
          <a:p>
            <a:endParaRPr lang="de-CH" sz="3000" dirty="0"/>
          </a:p>
          <a:p>
            <a:r>
              <a:rPr lang="de-CH" sz="3000" dirty="0"/>
              <a:t>"Und ich sah einen anderen starken Engel aus dem </a:t>
            </a:r>
          </a:p>
          <a:p>
            <a:r>
              <a:rPr lang="de-CH" sz="3000" dirty="0"/>
              <a:t>Himmel herabkommen, bekleidet mit einer Wolke, </a:t>
            </a:r>
          </a:p>
          <a:p>
            <a:r>
              <a:rPr lang="de-CH" sz="3000" dirty="0"/>
              <a:t>und der Regenbogen ⟨war⟩ auf seinem Haupt, und </a:t>
            </a:r>
          </a:p>
          <a:p>
            <a:r>
              <a:rPr lang="de-CH" sz="3000" dirty="0"/>
              <a:t>sein Angesicht ⟨war⟩ wie die Sonne, und seine Füße </a:t>
            </a:r>
          </a:p>
          <a:p>
            <a:r>
              <a:rPr lang="de-CH" sz="3000" dirty="0"/>
              <a:t>⟨waren⟩ wie Feuersäulen; 2 und er hatte in seiner </a:t>
            </a:r>
          </a:p>
          <a:p>
            <a:r>
              <a:rPr lang="de-CH" sz="3000" dirty="0"/>
              <a:t>Hand ein geöffnetes Büchlein. Und er stellte seinen </a:t>
            </a:r>
          </a:p>
          <a:p>
            <a:r>
              <a:rPr lang="de-CH" sz="3000" dirty="0"/>
              <a:t>rechten Fuß auf das Meer, den linken aber auf die Erde;</a:t>
            </a:r>
          </a:p>
          <a:p>
            <a:r>
              <a:rPr lang="de-CH" sz="3000" dirty="0"/>
              <a:t> 3 und er rief mit lauter Stimme, wie ein Löwe brüllt. </a:t>
            </a:r>
          </a:p>
          <a:p>
            <a:r>
              <a:rPr lang="de-CH" sz="3000" dirty="0"/>
              <a:t>Und als er rief, ließen die sieben Donner ihre Stimmen </a:t>
            </a:r>
          </a:p>
          <a:p>
            <a:r>
              <a:rPr lang="de-CH" sz="3000" dirty="0"/>
              <a:t>vernehmen." </a:t>
            </a:r>
            <a:r>
              <a:rPr lang="de-CH" sz="3000" b="1" dirty="0"/>
              <a:t>(10,1-3)</a:t>
            </a:r>
            <a:endParaRPr lang="de-CH" sz="3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4FE0BE-2286-4B09-8E23-0D16B497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25" y="0"/>
            <a:ext cx="3049938" cy="46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3563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Offenbarung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22 | Verse:  405</a:t>
            </a:r>
          </a:p>
        </p:txBody>
      </p:sp>
    </p:spTree>
    <p:extLst>
      <p:ext uri="{BB962C8B-B14F-4D97-AF65-F5344CB8AC3E}">
        <p14:creationId xmlns:p14="http://schemas.microsoft.com/office/powerpoint/2010/main" val="4113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4067" y="341957"/>
            <a:ext cx="868885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Botschaft des Messias - süss und bitter zugleich </a:t>
            </a:r>
            <a:endParaRPr lang="de-CH" sz="3000" dirty="0"/>
          </a:p>
          <a:p>
            <a:endParaRPr lang="de-CH" sz="1500" dirty="0"/>
          </a:p>
          <a:p>
            <a:r>
              <a:rPr lang="de-CH" sz="3000" dirty="0"/>
              <a:t>"Und die Stimme, die ich aus dem Himmel hörte, </a:t>
            </a:r>
          </a:p>
          <a:p>
            <a:r>
              <a:rPr lang="de-CH" sz="3000" dirty="0"/>
              <a:t>redete wieder mit mir und sprach: Gehe hin, nimm </a:t>
            </a:r>
          </a:p>
          <a:p>
            <a:r>
              <a:rPr lang="de-CH" sz="3000" dirty="0"/>
              <a:t>das geöffnete Buch in der Hand des Engels, der auf </a:t>
            </a:r>
          </a:p>
          <a:p>
            <a:r>
              <a:rPr lang="de-CH" sz="3000" dirty="0"/>
              <a:t>dem Meer und auf der Erde steht! 9 Und ich ging </a:t>
            </a:r>
          </a:p>
          <a:p>
            <a:r>
              <a:rPr lang="de-CH" sz="3000" dirty="0"/>
              <a:t>zu dem Engel und sagte ihm, er möge mir das </a:t>
            </a:r>
          </a:p>
          <a:p>
            <a:r>
              <a:rPr lang="de-CH" sz="3000" dirty="0"/>
              <a:t>Büchlein geben. Und er spricht zu mir: Nimm es </a:t>
            </a:r>
          </a:p>
          <a:p>
            <a:r>
              <a:rPr lang="de-CH" sz="3000" dirty="0"/>
              <a:t>und iss es auf! Und es wird deinen Bauch bitter </a:t>
            </a:r>
          </a:p>
          <a:p>
            <a:r>
              <a:rPr lang="de-CH" sz="3000" dirty="0"/>
              <a:t>machen, aber in deinem Mund wird es süß sein </a:t>
            </a:r>
          </a:p>
          <a:p>
            <a:r>
              <a:rPr lang="de-CH" sz="3000" dirty="0"/>
              <a:t>wie Honig. 10 Und ich nahm das Büchlein aus der </a:t>
            </a:r>
          </a:p>
          <a:p>
            <a:r>
              <a:rPr lang="de-CH" sz="3000" dirty="0"/>
              <a:t>Hand des Engels und aß es auf; und es war in </a:t>
            </a:r>
          </a:p>
          <a:p>
            <a:r>
              <a:rPr lang="de-CH" sz="3000" dirty="0"/>
              <a:t>meinem Mund süß wie Honig, und als ich es gegessen </a:t>
            </a:r>
          </a:p>
          <a:p>
            <a:r>
              <a:rPr lang="de-CH" sz="3000" dirty="0"/>
              <a:t>hatte, wurde mein Bauch bitter gemacht." </a:t>
            </a:r>
            <a:r>
              <a:rPr lang="de-CH" sz="3000" b="1" dirty="0"/>
              <a:t>(10,8-10)</a:t>
            </a:r>
            <a:endParaRPr lang="de-CH" sz="3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A005AA-0C6B-4154-A8F9-2BCF2423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78" y="0"/>
            <a:ext cx="3501822" cy="44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4067" y="1167579"/>
            <a:ext cx="759894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Besitzanspruch des Messias</a:t>
            </a:r>
          </a:p>
          <a:p>
            <a:endParaRPr lang="de-CH" sz="3000" dirty="0"/>
          </a:p>
          <a:p>
            <a:r>
              <a:rPr lang="de-CH" sz="3000" dirty="0"/>
              <a:t>"Und es wurde mir ein Rohr, gleich einem Stab, </a:t>
            </a:r>
          </a:p>
          <a:p>
            <a:r>
              <a:rPr lang="de-CH" sz="3000" dirty="0"/>
              <a:t>gegeben und gesagt: Steh auf und miss den </a:t>
            </a:r>
          </a:p>
          <a:p>
            <a:r>
              <a:rPr lang="de-CH" sz="3000" dirty="0"/>
              <a:t>Tempel Gottes und den Altar und die, welche </a:t>
            </a:r>
          </a:p>
          <a:p>
            <a:r>
              <a:rPr lang="de-CH" sz="3000" dirty="0"/>
              <a:t>darin anbeten! 2 Und den Hof, der außerhalb </a:t>
            </a:r>
          </a:p>
          <a:p>
            <a:r>
              <a:rPr lang="de-CH" sz="3000" dirty="0"/>
              <a:t>des Tempels ist, lass aus und miss ihn nicht! </a:t>
            </a:r>
          </a:p>
          <a:p>
            <a:r>
              <a:rPr lang="de-CH" sz="3000" dirty="0"/>
              <a:t>Denn er ist den Nationen gegeben worden, </a:t>
            </a:r>
          </a:p>
          <a:p>
            <a:r>
              <a:rPr lang="de-CH" sz="3000" dirty="0"/>
              <a:t>und sie werden die heilige Stadt zertreten </a:t>
            </a:r>
          </a:p>
          <a:p>
            <a:r>
              <a:rPr lang="de-CH" sz="3000" dirty="0"/>
              <a:t>42 Monate." </a:t>
            </a:r>
            <a:r>
              <a:rPr lang="de-CH" sz="3000" b="1" dirty="0"/>
              <a:t>(11,1-2)</a:t>
            </a:r>
            <a:endParaRPr lang="de-CH" sz="3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03106D-7C37-4064-A26B-A0047A98D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8" y="1191965"/>
            <a:ext cx="4204542" cy="30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46359E2-A7FB-481E-BA85-A481662C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8" y="0"/>
            <a:ext cx="949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1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37192" y="402882"/>
            <a:ext cx="840307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Die zwei Zeugen</a:t>
            </a:r>
          </a:p>
          <a:p>
            <a:endParaRPr lang="de-CH" sz="2800" dirty="0"/>
          </a:p>
          <a:p>
            <a:r>
              <a:rPr lang="de-CH" sz="2800" dirty="0"/>
              <a:t>"Und ich werde meinen zwei Zeugen ⟨Vollmacht⟩ </a:t>
            </a:r>
          </a:p>
          <a:p>
            <a:r>
              <a:rPr lang="de-CH" sz="2800" dirty="0"/>
              <a:t>geben, und sie werden 1260 Tage weissagen, mit </a:t>
            </a:r>
          </a:p>
          <a:p>
            <a:r>
              <a:rPr lang="de-CH" sz="2800" dirty="0"/>
              <a:t>Sacktuch bekleidet. 4 Diese sind die zwei Ölbäume </a:t>
            </a:r>
          </a:p>
          <a:p>
            <a:r>
              <a:rPr lang="de-CH" sz="2800" dirty="0"/>
              <a:t>und die zwei Leuchter, die vor dem Herrn der Erde </a:t>
            </a:r>
          </a:p>
          <a:p>
            <a:r>
              <a:rPr lang="de-CH" sz="2800" dirty="0"/>
              <a:t>stehen. 5 Und wenn jemand ihnen schaden will, so </a:t>
            </a:r>
          </a:p>
          <a:p>
            <a:r>
              <a:rPr lang="de-CH" sz="2800" dirty="0"/>
              <a:t>geht Feuer aus ihrem Mund und verzehrt ihre Feinde; </a:t>
            </a:r>
          </a:p>
          <a:p>
            <a:r>
              <a:rPr lang="de-CH" sz="2800" dirty="0"/>
              <a:t>und wenn jemand ihnen schaden will, muss er ebenso </a:t>
            </a:r>
          </a:p>
          <a:p>
            <a:r>
              <a:rPr lang="de-CH" sz="2800" dirty="0"/>
              <a:t>getötet werden. 6 Diese haben die Macht, den Himmel </a:t>
            </a:r>
          </a:p>
          <a:p>
            <a:r>
              <a:rPr lang="de-CH" sz="2800" dirty="0"/>
              <a:t>zu verschließen, damit während der Tage ihrer </a:t>
            </a:r>
          </a:p>
          <a:p>
            <a:r>
              <a:rPr lang="de-CH" sz="2800" dirty="0"/>
              <a:t>Weissagung kein Regen fällt; und sie haben Gewalt über </a:t>
            </a:r>
          </a:p>
          <a:p>
            <a:r>
              <a:rPr lang="de-CH" sz="2800" dirty="0"/>
              <a:t>die Wasser, sie in Blut zu verwandeln, und die Erde zu </a:t>
            </a:r>
          </a:p>
          <a:p>
            <a:r>
              <a:rPr lang="de-CH" sz="2800" dirty="0"/>
              <a:t>schlagen mit jeder Plage, sooft sie nur wollen." </a:t>
            </a:r>
            <a:r>
              <a:rPr lang="de-CH" sz="2800" b="1" dirty="0"/>
              <a:t>(11,3-6)</a:t>
            </a:r>
            <a:endParaRPr lang="de-CH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BDB91A-1DE0-4C17-94DA-F9659BC9E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90" y="-1"/>
            <a:ext cx="4427510" cy="29196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C98C72-34D4-48AC-BB72-8A928D0A631F}"/>
              </a:ext>
            </a:extLst>
          </p:cNvPr>
          <p:cNvSpPr txBox="1"/>
          <p:nvPr/>
        </p:nvSpPr>
        <p:spPr>
          <a:xfrm>
            <a:off x="8303708" y="2919663"/>
            <a:ext cx="391164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2000" b="1" dirty="0"/>
              <a:t>Fünfte Vision: Sach 4,1-14</a:t>
            </a:r>
          </a:p>
          <a:p>
            <a:pPr algn="ctr"/>
            <a:r>
              <a:rPr lang="de-CH" sz="2000" b="1" dirty="0"/>
              <a:t>Leuchter aus Gold – zwei Ölbäume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3307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14495" y="402882"/>
            <a:ext cx="946836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Fünf aussergewöhnliche Abschnitte </a:t>
            </a:r>
          </a:p>
          <a:p>
            <a:r>
              <a:rPr lang="de-CH" sz="2800" b="1" dirty="0"/>
              <a:t>in der Heilsgeschichte Gottes</a:t>
            </a:r>
          </a:p>
          <a:p>
            <a:endParaRPr lang="de-CH" sz="2800" dirty="0"/>
          </a:p>
          <a:p>
            <a:pPr marL="342900" lvl="0" indent="-342900">
              <a:buAutoNum type="arabicPeriod"/>
            </a:pPr>
            <a:r>
              <a:rPr lang="de-CH" sz="3000" dirty="0"/>
              <a:t>Zeit von Mose und Josua</a:t>
            </a:r>
          </a:p>
          <a:p>
            <a:pPr marL="342900" lvl="0" indent="-342900">
              <a:buAutoNum type="arabicPeriod"/>
            </a:pPr>
            <a:endParaRPr lang="de-CH" dirty="0"/>
          </a:p>
          <a:p>
            <a:pPr lvl="0"/>
            <a:r>
              <a:rPr lang="de-CH" sz="3000" dirty="0"/>
              <a:t>2. Zeit von Elia und Elisa</a:t>
            </a:r>
          </a:p>
          <a:p>
            <a:pPr lvl="0"/>
            <a:endParaRPr lang="de-CH" dirty="0"/>
          </a:p>
          <a:p>
            <a:pPr lvl="0"/>
            <a:r>
              <a:rPr lang="de-CH" sz="3000" dirty="0"/>
              <a:t>3. Zeit von Daniel und seinen drei Freunden</a:t>
            </a:r>
          </a:p>
          <a:p>
            <a:pPr lvl="0"/>
            <a:endParaRPr lang="de-CH" dirty="0"/>
          </a:p>
          <a:p>
            <a:pPr lvl="0"/>
            <a:r>
              <a:rPr lang="de-CH" sz="3000" dirty="0"/>
              <a:t>4. Zeit des irdischen Wirkens Jesu Christi und seiner Apostel</a:t>
            </a:r>
          </a:p>
          <a:p>
            <a:pPr lvl="0"/>
            <a:endParaRPr lang="de-CH" dirty="0"/>
          </a:p>
          <a:p>
            <a:pPr lvl="0"/>
            <a:r>
              <a:rPr lang="de-CH" sz="3000" dirty="0"/>
              <a:t>5. Zeit der beiden Zeugen (Erste Hälfte Trübsal)</a:t>
            </a:r>
          </a:p>
        </p:txBody>
      </p:sp>
    </p:spTree>
    <p:extLst>
      <p:ext uri="{BB962C8B-B14F-4D97-AF65-F5344CB8AC3E}">
        <p14:creationId xmlns:p14="http://schemas.microsoft.com/office/powerpoint/2010/main" val="33517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966618"/>
            <a:ext cx="1092292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Siebte Posaune (drittes Wehe) | 11,15-19</a:t>
            </a:r>
            <a:endParaRPr lang="de-CH" sz="3000" dirty="0"/>
          </a:p>
          <a:p>
            <a:endParaRPr lang="de-CH" sz="1000" dirty="0"/>
          </a:p>
          <a:p>
            <a:r>
              <a:rPr lang="de-CH" sz="3000" dirty="0"/>
              <a:t>"Und der siebente Engel posaunte; und es geschahen laute Stimmen </a:t>
            </a:r>
          </a:p>
          <a:p>
            <a:r>
              <a:rPr lang="de-CH" sz="3000" dirty="0"/>
              <a:t>im Himmel, die sprachen: Das Reich der Welt ist unseres Herrn und </a:t>
            </a:r>
          </a:p>
          <a:p>
            <a:r>
              <a:rPr lang="de-CH" sz="3000" dirty="0"/>
              <a:t>seines Christus geworden, und er wird herrschen von Ewigkeit zu </a:t>
            </a:r>
          </a:p>
          <a:p>
            <a:r>
              <a:rPr lang="de-CH" sz="3000" dirty="0"/>
              <a:t>Ewigkeit. ... 19 Und der Tempel Gottes im Himmel wurde geöffnet, </a:t>
            </a:r>
          </a:p>
          <a:p>
            <a:r>
              <a:rPr lang="de-CH" sz="3000" dirty="0"/>
              <a:t>und die Lade seines Bundes wurde in seinem Tempel gesehen; und </a:t>
            </a:r>
          </a:p>
          <a:p>
            <a:r>
              <a:rPr lang="de-CH" sz="3000" dirty="0"/>
              <a:t>es geschahen Blitze und Stimmen und Donner und ein Erdbeben </a:t>
            </a:r>
          </a:p>
          <a:p>
            <a:r>
              <a:rPr lang="de-CH" sz="3000" dirty="0"/>
              <a:t>und ein großer Hagel." </a:t>
            </a:r>
            <a:r>
              <a:rPr lang="de-CH" sz="3000" b="1" dirty="0"/>
              <a:t>(11,15.19)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430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2480893" y="4855618"/>
            <a:ext cx="723024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15 | Kp. 10 - 11</a:t>
            </a:r>
          </a:p>
        </p:txBody>
      </p:sp>
    </p:spTree>
    <p:extLst>
      <p:ext uri="{BB962C8B-B14F-4D97-AF65-F5344CB8AC3E}">
        <p14:creationId xmlns:p14="http://schemas.microsoft.com/office/powerpoint/2010/main" val="358370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728077C-C53C-467B-A9FF-95B766695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9" t="-2756" r="-3033" b="-2233"/>
          <a:stretch/>
        </p:blipFill>
        <p:spPr>
          <a:xfrm>
            <a:off x="3283916" y="1067897"/>
            <a:ext cx="4496742" cy="4472171"/>
          </a:xfrm>
          <a:prstGeom prst="ellipse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BD5F49F-99B7-459C-83A0-D511EC734188}"/>
              </a:ext>
            </a:extLst>
          </p:cNvPr>
          <p:cNvSpPr/>
          <p:nvPr/>
        </p:nvSpPr>
        <p:spPr>
          <a:xfrm>
            <a:off x="3244159" y="1007416"/>
            <a:ext cx="4580995" cy="45809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72140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Gerichtsabfolge erste Hälfte der Trübsalszeit</a:t>
            </a:r>
          </a:p>
        </p:txBody>
      </p:sp>
    </p:spTree>
    <p:extLst>
      <p:ext uri="{BB962C8B-B14F-4D97-AF65-F5344CB8AC3E}">
        <p14:creationId xmlns:p14="http://schemas.microsoft.com/office/powerpoint/2010/main" val="19129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572856"/>
            <a:ext cx="22853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Siegel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2AEB2E-93AF-4A22-9687-28FB33091BCC}"/>
              </a:ext>
            </a:extLst>
          </p:cNvPr>
          <p:cNvGrpSpPr/>
          <p:nvPr/>
        </p:nvGrpSpPr>
        <p:grpSpPr>
          <a:xfrm>
            <a:off x="918376" y="1288473"/>
            <a:ext cx="5474473" cy="1009816"/>
            <a:chOff x="918376" y="1141012"/>
            <a:chExt cx="5474473" cy="1009816"/>
          </a:xfrm>
        </p:grpSpPr>
        <p:sp>
          <p:nvSpPr>
            <p:cNvPr id="2" name="Stern: 6 Zacken 1">
              <a:extLst>
                <a:ext uri="{FF2B5EF4-FFF2-40B4-BE49-F238E27FC236}">
                  <a16:creationId xmlns:a16="http://schemas.microsoft.com/office/drawing/2014/main" id="{D874EDAE-A24A-49CA-9496-7DC278922429}"/>
                </a:ext>
              </a:extLst>
            </p:cNvPr>
            <p:cNvSpPr/>
            <p:nvPr/>
          </p:nvSpPr>
          <p:spPr>
            <a:xfrm>
              <a:off x="918376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Stern: 6 Zacken 5">
              <a:extLst>
                <a:ext uri="{FF2B5EF4-FFF2-40B4-BE49-F238E27FC236}">
                  <a16:creationId xmlns:a16="http://schemas.microsoft.com/office/drawing/2014/main" id="{42814BE7-24A7-4513-AD97-AABCAA2260CD}"/>
                </a:ext>
              </a:extLst>
            </p:cNvPr>
            <p:cNvSpPr/>
            <p:nvPr/>
          </p:nvSpPr>
          <p:spPr>
            <a:xfrm>
              <a:off x="2406595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Stern: 6 Zacken 6">
              <a:extLst>
                <a:ext uri="{FF2B5EF4-FFF2-40B4-BE49-F238E27FC236}">
                  <a16:creationId xmlns:a16="http://schemas.microsoft.com/office/drawing/2014/main" id="{2BF25214-717C-41F7-8988-B7A6D2C3D532}"/>
                </a:ext>
              </a:extLst>
            </p:cNvPr>
            <p:cNvSpPr/>
            <p:nvPr/>
          </p:nvSpPr>
          <p:spPr>
            <a:xfrm>
              <a:off x="3894814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Stern: 6 Zacken 7">
              <a:extLst>
                <a:ext uri="{FF2B5EF4-FFF2-40B4-BE49-F238E27FC236}">
                  <a16:creationId xmlns:a16="http://schemas.microsoft.com/office/drawing/2014/main" id="{81B268C7-A6C1-497D-84B8-F68F46C4A96E}"/>
                </a:ext>
              </a:extLst>
            </p:cNvPr>
            <p:cNvSpPr/>
            <p:nvPr/>
          </p:nvSpPr>
          <p:spPr>
            <a:xfrm>
              <a:off x="5383033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8B8A546-64D1-4730-96D6-CAA6A698FC96}"/>
              </a:ext>
            </a:extLst>
          </p:cNvPr>
          <p:cNvGrpSpPr/>
          <p:nvPr/>
        </p:nvGrpSpPr>
        <p:grpSpPr>
          <a:xfrm>
            <a:off x="7182682" y="1288473"/>
            <a:ext cx="2498035" cy="1009816"/>
            <a:chOff x="7182682" y="1141012"/>
            <a:chExt cx="2498035" cy="100981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Stern: 6 Zacken 8">
              <a:extLst>
                <a:ext uri="{FF2B5EF4-FFF2-40B4-BE49-F238E27FC236}">
                  <a16:creationId xmlns:a16="http://schemas.microsoft.com/office/drawing/2014/main" id="{20F0AEB3-BB7C-4787-9EC0-F602C3759368}"/>
                </a:ext>
              </a:extLst>
            </p:cNvPr>
            <p:cNvSpPr/>
            <p:nvPr/>
          </p:nvSpPr>
          <p:spPr>
            <a:xfrm>
              <a:off x="7182682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Stern: 6 Zacken 9">
              <a:extLst>
                <a:ext uri="{FF2B5EF4-FFF2-40B4-BE49-F238E27FC236}">
                  <a16:creationId xmlns:a16="http://schemas.microsoft.com/office/drawing/2014/main" id="{A5B365BB-4454-4116-ACDE-F22F069D1AFF}"/>
                </a:ext>
              </a:extLst>
            </p:cNvPr>
            <p:cNvSpPr/>
            <p:nvPr/>
          </p:nvSpPr>
          <p:spPr>
            <a:xfrm>
              <a:off x="8670901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5F0CB3D-4D50-403C-A41B-BBD74BABAA1B}"/>
              </a:ext>
            </a:extLst>
          </p:cNvPr>
          <p:cNvSpPr txBox="1"/>
          <p:nvPr/>
        </p:nvSpPr>
        <p:spPr>
          <a:xfrm>
            <a:off x="785539" y="2721025"/>
            <a:ext cx="2911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Posaunen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A9EF29-788B-4554-8378-0BBB2E7365F5}"/>
              </a:ext>
            </a:extLst>
          </p:cNvPr>
          <p:cNvGrpSpPr/>
          <p:nvPr/>
        </p:nvGrpSpPr>
        <p:grpSpPr>
          <a:xfrm>
            <a:off x="844827" y="3448516"/>
            <a:ext cx="5566906" cy="449248"/>
            <a:chOff x="844827" y="3301055"/>
            <a:chExt cx="5566906" cy="449248"/>
          </a:xfrm>
        </p:grpSpPr>
        <p:sp>
          <p:nvSpPr>
            <p:cNvPr id="13" name="Flussdiagramm: Grenzstelle 12">
              <a:extLst>
                <a:ext uri="{FF2B5EF4-FFF2-40B4-BE49-F238E27FC236}">
                  <a16:creationId xmlns:a16="http://schemas.microsoft.com/office/drawing/2014/main" id="{83194C2B-263A-4172-B273-2CF0B3EB5AA3}"/>
                </a:ext>
              </a:extLst>
            </p:cNvPr>
            <p:cNvSpPr/>
            <p:nvPr/>
          </p:nvSpPr>
          <p:spPr>
            <a:xfrm>
              <a:off x="84482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Flussdiagramm: Grenzstelle 13">
              <a:extLst>
                <a:ext uri="{FF2B5EF4-FFF2-40B4-BE49-F238E27FC236}">
                  <a16:creationId xmlns:a16="http://schemas.microsoft.com/office/drawing/2014/main" id="{09AFF397-311D-4256-BDAA-849DEA1D0BD3}"/>
                </a:ext>
              </a:extLst>
            </p:cNvPr>
            <p:cNvSpPr/>
            <p:nvPr/>
          </p:nvSpPr>
          <p:spPr>
            <a:xfrm>
              <a:off x="227738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Flussdiagramm: Grenzstelle 14">
              <a:extLst>
                <a:ext uri="{FF2B5EF4-FFF2-40B4-BE49-F238E27FC236}">
                  <a16:creationId xmlns:a16="http://schemas.microsoft.com/office/drawing/2014/main" id="{F59CA991-31E5-4E4B-8F22-E8C8459A0AFA}"/>
                </a:ext>
              </a:extLst>
            </p:cNvPr>
            <p:cNvSpPr/>
            <p:nvPr/>
          </p:nvSpPr>
          <p:spPr>
            <a:xfrm>
              <a:off x="3894814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Flussdiagramm: Grenzstelle 15">
              <a:extLst>
                <a:ext uri="{FF2B5EF4-FFF2-40B4-BE49-F238E27FC236}">
                  <a16:creationId xmlns:a16="http://schemas.microsoft.com/office/drawing/2014/main" id="{77516164-FC0F-4D15-9CE1-4FB4818C8E64}"/>
                </a:ext>
              </a:extLst>
            </p:cNvPr>
            <p:cNvSpPr/>
            <p:nvPr/>
          </p:nvSpPr>
          <p:spPr>
            <a:xfrm>
              <a:off x="5364149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F495C14-AA0B-4E41-B5ED-BFEAC3111DB8}"/>
              </a:ext>
            </a:extLst>
          </p:cNvPr>
          <p:cNvGrpSpPr/>
          <p:nvPr/>
        </p:nvGrpSpPr>
        <p:grpSpPr>
          <a:xfrm>
            <a:off x="7201566" y="3448516"/>
            <a:ext cx="2516919" cy="449248"/>
            <a:chOff x="7201566" y="3301055"/>
            <a:chExt cx="2516919" cy="4492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lussdiagramm: Grenzstelle 16">
              <a:extLst>
                <a:ext uri="{FF2B5EF4-FFF2-40B4-BE49-F238E27FC236}">
                  <a16:creationId xmlns:a16="http://schemas.microsoft.com/office/drawing/2014/main" id="{04CA86C9-7064-4893-BF9F-D064231A4DD9}"/>
                </a:ext>
              </a:extLst>
            </p:cNvPr>
            <p:cNvSpPr/>
            <p:nvPr/>
          </p:nvSpPr>
          <p:spPr>
            <a:xfrm>
              <a:off x="7201566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400" b="1" dirty="0">
                  <a:solidFill>
                    <a:srgbClr val="FF0000"/>
                  </a:solidFill>
                </a:rPr>
                <a:t>Wehe</a:t>
              </a:r>
            </a:p>
          </p:txBody>
        </p:sp>
        <p:sp>
          <p:nvSpPr>
            <p:cNvPr id="18" name="Flussdiagramm: Grenzstelle 17">
              <a:extLst>
                <a:ext uri="{FF2B5EF4-FFF2-40B4-BE49-F238E27FC236}">
                  <a16:creationId xmlns:a16="http://schemas.microsoft.com/office/drawing/2014/main" id="{8C5812A7-8776-4FA6-A519-5E48D6C4B740}"/>
                </a:ext>
              </a:extLst>
            </p:cNvPr>
            <p:cNvSpPr/>
            <p:nvPr/>
          </p:nvSpPr>
          <p:spPr>
            <a:xfrm>
              <a:off x="8670901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400" b="1" dirty="0">
                  <a:solidFill>
                    <a:srgbClr val="FF0000"/>
                  </a:solidFill>
                </a:rPr>
                <a:t>Wehe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5AEABBE-C593-4C50-AB9E-2D33FDFF9137}"/>
              </a:ext>
            </a:extLst>
          </p:cNvPr>
          <p:cNvGrpSpPr/>
          <p:nvPr/>
        </p:nvGrpSpPr>
        <p:grpSpPr>
          <a:xfrm>
            <a:off x="190595" y="3151576"/>
            <a:ext cx="10266593" cy="2854169"/>
            <a:chOff x="190595" y="3151576"/>
            <a:chExt cx="10266593" cy="2854169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E6EFFE0-F787-4913-9020-8C755492D958}"/>
                </a:ext>
              </a:extLst>
            </p:cNvPr>
            <p:cNvSpPr txBox="1"/>
            <p:nvPr/>
          </p:nvSpPr>
          <p:spPr>
            <a:xfrm>
              <a:off x="190595" y="5095909"/>
              <a:ext cx="102665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-------------    </a:t>
              </a:r>
              <a:r>
                <a:rPr lang="de-CH" sz="4600" b="1" dirty="0"/>
                <a:t>Ereignisse Trübsal-Mitte</a:t>
              </a:r>
              <a:r>
                <a:rPr lang="de-CH" sz="3000" b="1" dirty="0"/>
                <a:t>    ----------------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2183261-11A3-4B9C-AB44-5F1559BA887F}"/>
                </a:ext>
              </a:extLst>
            </p:cNvPr>
            <p:cNvSpPr txBox="1"/>
            <p:nvPr/>
          </p:nvSpPr>
          <p:spPr>
            <a:xfrm rot="5400000">
              <a:off x="8728829" y="4301662"/>
              <a:ext cx="285416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000" b="1" dirty="0"/>
                <a:t>--------------------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DDADCA3-A807-4A71-805B-0BDCC959550F}"/>
              </a:ext>
            </a:extLst>
          </p:cNvPr>
          <p:cNvGrpSpPr/>
          <p:nvPr/>
        </p:nvGrpSpPr>
        <p:grpSpPr>
          <a:xfrm>
            <a:off x="3758712" y="2082424"/>
            <a:ext cx="7173340" cy="984400"/>
            <a:chOff x="3758712" y="2777187"/>
            <a:chExt cx="7173340" cy="984400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2F30113-467D-474E-92C3-B295692AB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20018" y="2777187"/>
              <a:ext cx="0" cy="98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FF70DAC0-7534-4EE2-8E58-5E3F82F6C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8712" y="3719904"/>
              <a:ext cx="717334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tern: 6 Zacken 10">
            <a:extLst>
              <a:ext uri="{FF2B5EF4-FFF2-40B4-BE49-F238E27FC236}">
                <a16:creationId xmlns:a16="http://schemas.microsoft.com/office/drawing/2014/main" id="{74CED0B2-678C-4FBF-B0BE-C0DAAE655FA8}"/>
              </a:ext>
            </a:extLst>
          </p:cNvPr>
          <p:cNvSpPr/>
          <p:nvPr/>
        </p:nvSpPr>
        <p:spPr>
          <a:xfrm>
            <a:off x="10417534" y="1254017"/>
            <a:ext cx="1009816" cy="1009816"/>
          </a:xfrm>
          <a:prstGeom prst="star6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lussdiagramm: Grenzstelle 30">
            <a:extLst>
              <a:ext uri="{FF2B5EF4-FFF2-40B4-BE49-F238E27FC236}">
                <a16:creationId xmlns:a16="http://schemas.microsoft.com/office/drawing/2014/main" id="{0CE00A80-3F33-445B-9A69-563FB8A7C252}"/>
              </a:ext>
            </a:extLst>
          </p:cNvPr>
          <p:cNvSpPr/>
          <p:nvPr/>
        </p:nvSpPr>
        <p:spPr>
          <a:xfrm>
            <a:off x="10410923" y="3448516"/>
            <a:ext cx="1047584" cy="449248"/>
          </a:xfrm>
          <a:prstGeom prst="flowChartTerminato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rgbClr val="FF0000"/>
                </a:solidFill>
              </a:rPr>
              <a:t>Wehe</a:t>
            </a:r>
          </a:p>
        </p:txBody>
      </p:sp>
    </p:spTree>
    <p:extLst>
      <p:ext uri="{BB962C8B-B14F-4D97-AF65-F5344CB8AC3E}">
        <p14:creationId xmlns:p14="http://schemas.microsoft.com/office/powerpoint/2010/main" val="16070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4CA7925-5154-492B-A566-04E99B21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424"/>
            <a:ext cx="12191999" cy="80988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1AEAE2-1043-4185-8DD4-3C9991F0F070}"/>
              </a:ext>
            </a:extLst>
          </p:cNvPr>
          <p:cNvSpPr txBox="1"/>
          <p:nvPr/>
        </p:nvSpPr>
        <p:spPr>
          <a:xfrm>
            <a:off x="351923" y="3360357"/>
            <a:ext cx="772121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>
                <a:solidFill>
                  <a:schemeClr val="bg1"/>
                </a:solidFill>
              </a:rPr>
              <a:t>Verschiedene Ereignisse in der </a:t>
            </a:r>
          </a:p>
          <a:p>
            <a:r>
              <a:rPr lang="de-CH" sz="4600" b="1" dirty="0">
                <a:solidFill>
                  <a:schemeClr val="bg1"/>
                </a:solidFill>
              </a:rPr>
              <a:t>Mitte der Trübsal werfen Licht </a:t>
            </a:r>
          </a:p>
          <a:p>
            <a:r>
              <a:rPr lang="de-CH" sz="4600" b="1" dirty="0">
                <a:solidFill>
                  <a:schemeClr val="bg1"/>
                </a:solidFill>
              </a:rPr>
              <a:t>und Schatten in die </a:t>
            </a:r>
          </a:p>
          <a:p>
            <a:r>
              <a:rPr lang="de-CH" sz="4600" b="1" dirty="0">
                <a:solidFill>
                  <a:schemeClr val="bg1"/>
                </a:solidFill>
              </a:rPr>
              <a:t>verbleibende Trübsalszeit!</a:t>
            </a:r>
          </a:p>
        </p:txBody>
      </p:sp>
    </p:spTree>
    <p:extLst>
      <p:ext uri="{BB962C8B-B14F-4D97-AF65-F5344CB8AC3E}">
        <p14:creationId xmlns:p14="http://schemas.microsoft.com/office/powerpoint/2010/main" val="17500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B98FDF1-116E-460D-BB1C-33ABEE86121C}"/>
              </a:ext>
            </a:extLst>
          </p:cNvPr>
          <p:cNvSpPr/>
          <p:nvPr/>
        </p:nvSpPr>
        <p:spPr>
          <a:xfrm>
            <a:off x="232610" y="1251284"/>
            <a:ext cx="3866147" cy="5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907319-0C7D-40C3-BC36-311C5B75C564}"/>
              </a:ext>
            </a:extLst>
          </p:cNvPr>
          <p:cNvSpPr/>
          <p:nvPr/>
        </p:nvSpPr>
        <p:spPr>
          <a:xfrm>
            <a:off x="745956" y="1990324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3771B4-0B85-4FB1-8CA6-8EF2CD37D490}"/>
              </a:ext>
            </a:extLst>
          </p:cNvPr>
          <p:cNvSpPr/>
          <p:nvPr/>
        </p:nvSpPr>
        <p:spPr>
          <a:xfrm>
            <a:off x="1227219" y="24314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76104A-3573-44C4-A4B6-B7A67D559C32}"/>
              </a:ext>
            </a:extLst>
          </p:cNvPr>
          <p:cNvSpPr/>
          <p:nvPr/>
        </p:nvSpPr>
        <p:spPr>
          <a:xfrm>
            <a:off x="990601" y="2879587"/>
            <a:ext cx="4535902" cy="81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1388B8-5C48-4435-B04A-3F6489ADF4E5}"/>
              </a:ext>
            </a:extLst>
          </p:cNvPr>
          <p:cNvSpPr/>
          <p:nvPr/>
        </p:nvSpPr>
        <p:spPr>
          <a:xfrm>
            <a:off x="1524001" y="3842139"/>
            <a:ext cx="4407566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54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907319-0C7D-40C3-BC36-311C5B75C564}"/>
              </a:ext>
            </a:extLst>
          </p:cNvPr>
          <p:cNvSpPr/>
          <p:nvPr/>
        </p:nvSpPr>
        <p:spPr>
          <a:xfrm>
            <a:off x="745956" y="1990324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3771B4-0B85-4FB1-8CA6-8EF2CD37D490}"/>
              </a:ext>
            </a:extLst>
          </p:cNvPr>
          <p:cNvSpPr/>
          <p:nvPr/>
        </p:nvSpPr>
        <p:spPr>
          <a:xfrm>
            <a:off x="1227219" y="24314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76104A-3573-44C4-A4B6-B7A67D559C32}"/>
              </a:ext>
            </a:extLst>
          </p:cNvPr>
          <p:cNvSpPr/>
          <p:nvPr/>
        </p:nvSpPr>
        <p:spPr>
          <a:xfrm>
            <a:off x="990601" y="2879587"/>
            <a:ext cx="4535902" cy="81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1388B8-5C48-4435-B04A-3F6489ADF4E5}"/>
              </a:ext>
            </a:extLst>
          </p:cNvPr>
          <p:cNvSpPr/>
          <p:nvPr/>
        </p:nvSpPr>
        <p:spPr>
          <a:xfrm>
            <a:off x="1524001" y="3842139"/>
            <a:ext cx="4407566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41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9CE558-D573-49B4-84AC-8C9429B3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147"/>
            <a:ext cx="12192000" cy="2065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62A53A-0411-4725-9D86-C37C4DAD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32"/>
            <a:ext cx="12192000" cy="45180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13771B4-0B85-4FB1-8CA6-8EF2CD37D490}"/>
              </a:ext>
            </a:extLst>
          </p:cNvPr>
          <p:cNvSpPr/>
          <p:nvPr/>
        </p:nvSpPr>
        <p:spPr>
          <a:xfrm>
            <a:off x="1227219" y="24314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76104A-3573-44C4-A4B6-B7A67D559C32}"/>
              </a:ext>
            </a:extLst>
          </p:cNvPr>
          <p:cNvSpPr/>
          <p:nvPr/>
        </p:nvSpPr>
        <p:spPr>
          <a:xfrm>
            <a:off x="990601" y="2879587"/>
            <a:ext cx="4535902" cy="81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1388B8-5C48-4435-B04A-3F6489ADF4E5}"/>
              </a:ext>
            </a:extLst>
          </p:cNvPr>
          <p:cNvSpPr/>
          <p:nvPr/>
        </p:nvSpPr>
        <p:spPr>
          <a:xfrm>
            <a:off x="1524001" y="3842139"/>
            <a:ext cx="4407566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9BE21-F072-497A-8ED1-1343766B0B87}"/>
              </a:ext>
            </a:extLst>
          </p:cNvPr>
          <p:cNvSpPr/>
          <p:nvPr/>
        </p:nvSpPr>
        <p:spPr>
          <a:xfrm>
            <a:off x="4403558" y="4386753"/>
            <a:ext cx="3461082" cy="55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DD2345-A4A1-41D0-A9C9-550526669711}"/>
              </a:ext>
            </a:extLst>
          </p:cNvPr>
          <p:cNvSpPr/>
          <p:nvPr/>
        </p:nvSpPr>
        <p:spPr>
          <a:xfrm>
            <a:off x="6428872" y="384213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AC746A-7BD4-44F0-AEBC-29E781D53701}"/>
              </a:ext>
            </a:extLst>
          </p:cNvPr>
          <p:cNvSpPr/>
          <p:nvPr/>
        </p:nvSpPr>
        <p:spPr>
          <a:xfrm>
            <a:off x="6753722" y="2655513"/>
            <a:ext cx="3866147" cy="104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B044E-6009-4A3B-9957-76F421EE5ACA}"/>
              </a:ext>
            </a:extLst>
          </p:cNvPr>
          <p:cNvSpPr/>
          <p:nvPr/>
        </p:nvSpPr>
        <p:spPr>
          <a:xfrm>
            <a:off x="7066545" y="2133109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3A7B92-A68F-4728-B073-993D13B07F44}"/>
              </a:ext>
            </a:extLst>
          </p:cNvPr>
          <p:cNvSpPr/>
          <p:nvPr/>
        </p:nvSpPr>
        <p:spPr>
          <a:xfrm>
            <a:off x="7483641" y="1758545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06A378-860D-4127-957C-2C02A95F8CE3}"/>
              </a:ext>
            </a:extLst>
          </p:cNvPr>
          <p:cNvSpPr/>
          <p:nvPr/>
        </p:nvSpPr>
        <p:spPr>
          <a:xfrm>
            <a:off x="7760367" y="1264179"/>
            <a:ext cx="4347412" cy="34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219EDE-E13B-47C0-993C-C0100EE7C110}"/>
              </a:ext>
            </a:extLst>
          </p:cNvPr>
          <p:cNvSpPr/>
          <p:nvPr/>
        </p:nvSpPr>
        <p:spPr>
          <a:xfrm>
            <a:off x="4201025" y="4981386"/>
            <a:ext cx="3866147" cy="29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131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Breitbild</PresentationFormat>
  <Paragraphs>89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222</cp:revision>
  <dcterms:created xsi:type="dcterms:W3CDTF">2018-05-19T05:14:58Z</dcterms:created>
  <dcterms:modified xsi:type="dcterms:W3CDTF">2022-02-25T07:42:11Z</dcterms:modified>
</cp:coreProperties>
</file>