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1" r:id="rId2"/>
    <p:sldId id="652" r:id="rId3"/>
    <p:sldId id="703" r:id="rId4"/>
    <p:sldId id="718" r:id="rId5"/>
    <p:sldId id="708" r:id="rId6"/>
    <p:sldId id="719" r:id="rId7"/>
    <p:sldId id="709" r:id="rId8"/>
    <p:sldId id="720" r:id="rId9"/>
    <p:sldId id="723" r:id="rId10"/>
    <p:sldId id="724" r:id="rId11"/>
    <p:sldId id="725" r:id="rId12"/>
    <p:sldId id="726" r:id="rId13"/>
    <p:sldId id="722" r:id="rId14"/>
    <p:sldId id="727" r:id="rId15"/>
    <p:sldId id="728" r:id="rId16"/>
    <p:sldId id="729" r:id="rId17"/>
    <p:sldId id="730" r:id="rId18"/>
    <p:sldId id="731" r:id="rId19"/>
    <p:sldId id="717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3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8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29.01.2022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29.01.2022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2838362" y="4855618"/>
            <a:ext cx="651531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500" b="1" dirty="0"/>
              <a:t>Offb Teil 14 | Kp. 7 - 9</a:t>
            </a:r>
          </a:p>
        </p:txBody>
      </p:sp>
    </p:spTree>
    <p:extLst>
      <p:ext uri="{BB962C8B-B14F-4D97-AF65-F5344CB8AC3E}">
        <p14:creationId xmlns:p14="http://schemas.microsoft.com/office/powerpoint/2010/main" val="299833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88433"/>
            <a:ext cx="65562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zweite Posaune | Meer (Salzwasser)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18924"/>
            <a:ext cx="1080552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zweite Engel posaunte: Und ⟨etwas⟩ wie ein großer </a:t>
            </a:r>
          </a:p>
          <a:p>
            <a:r>
              <a:rPr lang="de-CH" sz="3000" dirty="0"/>
              <a:t>feuerflammender Berg wurde ins Meer geworfen; und der dritte </a:t>
            </a:r>
          </a:p>
          <a:p>
            <a:r>
              <a:rPr lang="de-CH" sz="3000" dirty="0"/>
              <a:t>Teil des Meeres wurde zu Blut. 9 Und es starb der dritte Teil der </a:t>
            </a:r>
          </a:p>
          <a:p>
            <a:r>
              <a:rPr lang="de-CH" sz="3000" dirty="0"/>
              <a:t>Geschöpfe im Meer, die Leben hatten, und der dritte Teil der Schiffe </a:t>
            </a:r>
          </a:p>
          <a:p>
            <a:r>
              <a:rPr lang="de-CH" sz="3000" dirty="0"/>
              <a:t>wurde zerstört." </a:t>
            </a:r>
            <a:r>
              <a:rPr lang="de-CH" sz="3000" b="1" dirty="0"/>
              <a:t>(8,8-9)</a:t>
            </a:r>
            <a:endParaRPr lang="de-CH" sz="3000" dirty="0"/>
          </a:p>
        </p:txBody>
      </p:sp>
      <p:sp>
        <p:nvSpPr>
          <p:cNvPr id="5" name="Flussdiagramm: Grenzstelle 4">
            <a:extLst>
              <a:ext uri="{FF2B5EF4-FFF2-40B4-BE49-F238E27FC236}">
                <a16:creationId xmlns:a16="http://schemas.microsoft.com/office/drawing/2014/main" id="{852BC4C3-9BBB-4BC1-BAFF-582DA0D60057}"/>
              </a:ext>
            </a:extLst>
          </p:cNvPr>
          <p:cNvSpPr/>
          <p:nvPr/>
        </p:nvSpPr>
        <p:spPr>
          <a:xfrm>
            <a:off x="7352149" y="316877"/>
            <a:ext cx="1285816" cy="551412"/>
          </a:xfrm>
          <a:prstGeom prst="flowChartTerminator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b="1" dirty="0"/>
              <a:t>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C258A52-4FEA-4D34-B6C7-AF40AA47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21" y="3667067"/>
            <a:ext cx="5747034" cy="3108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01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88433"/>
            <a:ext cx="65993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dritte Posaune | Flüsse (Süsswasser)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18924"/>
            <a:ext cx="107262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dritte Engel posaunte: Und es fiel vom Himmel ein großer </a:t>
            </a:r>
          </a:p>
          <a:p>
            <a:r>
              <a:rPr lang="de-CH" sz="3000" dirty="0"/>
              <a:t>Stern, brennend wie eine Fackel, und er fiel auf den dritten Teil der </a:t>
            </a:r>
          </a:p>
          <a:p>
            <a:r>
              <a:rPr lang="de-CH" sz="3000" dirty="0"/>
              <a:t>Ströme und auf die Wasserquellen. 11 Und der Name des Sternes </a:t>
            </a:r>
          </a:p>
          <a:p>
            <a:r>
              <a:rPr lang="de-CH" sz="3000" dirty="0"/>
              <a:t>heißt »Wermut«; und der dritte Teil der Wasser wurde zu Wermut, </a:t>
            </a:r>
          </a:p>
          <a:p>
            <a:r>
              <a:rPr lang="de-CH" sz="3000" dirty="0"/>
              <a:t>und viele der Menschen starben von den Wassern, weil sie bitter </a:t>
            </a:r>
          </a:p>
          <a:p>
            <a:r>
              <a:rPr lang="de-CH" sz="3000" dirty="0"/>
              <a:t>gemacht waren." </a:t>
            </a:r>
            <a:r>
              <a:rPr lang="de-CH" sz="3000" b="1" dirty="0"/>
              <a:t>(8,10-11)</a:t>
            </a:r>
            <a:endParaRPr lang="de-CH" sz="3000" dirty="0"/>
          </a:p>
        </p:txBody>
      </p:sp>
      <p:sp>
        <p:nvSpPr>
          <p:cNvPr id="5" name="Flussdiagramm: Grenzstelle 4">
            <a:extLst>
              <a:ext uri="{FF2B5EF4-FFF2-40B4-BE49-F238E27FC236}">
                <a16:creationId xmlns:a16="http://schemas.microsoft.com/office/drawing/2014/main" id="{852BC4C3-9BBB-4BC1-BAFF-582DA0D60057}"/>
              </a:ext>
            </a:extLst>
          </p:cNvPr>
          <p:cNvSpPr/>
          <p:nvPr/>
        </p:nvSpPr>
        <p:spPr>
          <a:xfrm>
            <a:off x="7352149" y="316877"/>
            <a:ext cx="1285816" cy="551412"/>
          </a:xfrm>
          <a:prstGeom prst="flowChartTerminator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b="1" dirty="0"/>
              <a:t>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447BD0A-BDA7-4F81-8912-10B62340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21" y="4115671"/>
            <a:ext cx="4659520" cy="2654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51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88433"/>
            <a:ext cx="74162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vierte Posaune |Sonne, Mond und Sterne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18924"/>
            <a:ext cx="1052801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vierte Engel posaunte: Und es wurde geschlagen der </a:t>
            </a:r>
          </a:p>
          <a:p>
            <a:r>
              <a:rPr lang="de-CH" sz="3000" dirty="0"/>
              <a:t>dritte Teil der Sonne und der dritte Teil des Mondes und der dritte </a:t>
            </a:r>
          </a:p>
          <a:p>
            <a:r>
              <a:rPr lang="de-CH" sz="3000" dirty="0"/>
              <a:t>Teil der Sterne, sodass der dritte Teil von ihnen verfinstert wurde </a:t>
            </a:r>
          </a:p>
          <a:p>
            <a:r>
              <a:rPr lang="de-CH" sz="3000" dirty="0"/>
              <a:t>und der Tag seinen dritten Teil kein Licht hatte und ebenso die </a:t>
            </a:r>
          </a:p>
          <a:p>
            <a:r>
              <a:rPr lang="de-CH" sz="3000" dirty="0"/>
              <a:t>Nacht." </a:t>
            </a:r>
            <a:r>
              <a:rPr lang="de-CH" sz="3000" b="1" dirty="0"/>
              <a:t>(8,12)</a:t>
            </a:r>
            <a:endParaRPr lang="de-CH" sz="3000" dirty="0"/>
          </a:p>
        </p:txBody>
      </p:sp>
      <p:sp>
        <p:nvSpPr>
          <p:cNvPr id="5" name="Flussdiagramm: Grenzstelle 4">
            <a:extLst>
              <a:ext uri="{FF2B5EF4-FFF2-40B4-BE49-F238E27FC236}">
                <a16:creationId xmlns:a16="http://schemas.microsoft.com/office/drawing/2014/main" id="{852BC4C3-9BBB-4BC1-BAFF-582DA0D60057}"/>
              </a:ext>
            </a:extLst>
          </p:cNvPr>
          <p:cNvSpPr/>
          <p:nvPr/>
        </p:nvSpPr>
        <p:spPr>
          <a:xfrm>
            <a:off x="8182217" y="316877"/>
            <a:ext cx="1285816" cy="551412"/>
          </a:xfrm>
          <a:prstGeom prst="flowChartTerminator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b="1" dirty="0"/>
              <a:t>4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8787839-675A-4B2B-9E8A-4C8772B75B5E}"/>
              </a:ext>
            </a:extLst>
          </p:cNvPr>
          <p:cNvGrpSpPr/>
          <p:nvPr/>
        </p:nvGrpSpPr>
        <p:grpSpPr>
          <a:xfrm>
            <a:off x="671521" y="3796074"/>
            <a:ext cx="6838767" cy="2856643"/>
            <a:chOff x="800467" y="3785174"/>
            <a:chExt cx="6838767" cy="2856643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2C91431-3BF5-42E1-B6A7-0F1C4479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467" y="3785174"/>
              <a:ext cx="2142481" cy="28566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24E0DC66-9AED-42DA-AFAB-DB9B1E1AD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8459" y="3785174"/>
              <a:ext cx="2142481" cy="2856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6DA72C3-FD38-4D8A-B3AB-EE456DE6E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6451" y="3785174"/>
              <a:ext cx="1902783" cy="28541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210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88433"/>
            <a:ext cx="95313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Ankündigung der letzten drei Posaunen | Dreifaches Wehe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18924"/>
            <a:ext cx="102665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ich sah: Und ich hörte einen Adler hoch oben am Himmel </a:t>
            </a:r>
          </a:p>
          <a:p>
            <a:r>
              <a:rPr lang="de-CH" sz="3000" dirty="0"/>
              <a:t>fliegen und mit lauter Stimme sagen: Wehe, wehe, wehe denen, </a:t>
            </a:r>
          </a:p>
          <a:p>
            <a:r>
              <a:rPr lang="de-CH" sz="3000" dirty="0"/>
              <a:t>die auf der Erde wohnen, wegen der übrigen Stimmen der </a:t>
            </a:r>
          </a:p>
          <a:p>
            <a:r>
              <a:rPr lang="de-CH" sz="3000" dirty="0"/>
              <a:t>Posaune der drei Engel, die posaunen werden!" </a:t>
            </a:r>
            <a:r>
              <a:rPr lang="de-CH" sz="3000" b="1" dirty="0"/>
              <a:t>(8,13)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1857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88433"/>
            <a:ext cx="78117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fünfte Posaune | Invasion aus dem Abgrund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18924"/>
            <a:ext cx="114398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fünfte Engel posaunte: Und ich sah einen Stern⟨, der⟩ vom </a:t>
            </a:r>
          </a:p>
          <a:p>
            <a:r>
              <a:rPr lang="de-CH" sz="3000" dirty="0"/>
              <a:t>Himmel auf die Erde gefallen ⟨war⟩; und es wurde ihm der Schlüssel </a:t>
            </a:r>
          </a:p>
          <a:p>
            <a:r>
              <a:rPr lang="de-CH" sz="3000" dirty="0"/>
              <a:t>zum Schlund des Abgrundes gegeben. 2 Und er öffnete den Schlund </a:t>
            </a:r>
          </a:p>
          <a:p>
            <a:r>
              <a:rPr lang="de-CH" sz="3000" dirty="0"/>
              <a:t>des Abgrundes; und ein Rauch stieg auf aus dem Schlund wie der Rauch </a:t>
            </a:r>
          </a:p>
          <a:p>
            <a:r>
              <a:rPr lang="de-CH" sz="3000" dirty="0"/>
              <a:t>eines großen Ofens, und die Sonne und die Luft wurden von dem Rauch </a:t>
            </a:r>
          </a:p>
          <a:p>
            <a:r>
              <a:rPr lang="de-CH" sz="3000" dirty="0"/>
              <a:t>des Schlundes verfinstert. 3 Und aus dem Rauch kamen Heuschrecken </a:t>
            </a:r>
          </a:p>
          <a:p>
            <a:r>
              <a:rPr lang="de-CH" sz="3000" dirty="0"/>
              <a:t>hervor auf die Erde, und es wurde ihnen Macht gegeben, wie die </a:t>
            </a:r>
          </a:p>
          <a:p>
            <a:r>
              <a:rPr lang="de-CH" sz="3000" dirty="0"/>
              <a:t>Skorpione der Erde Macht haben." </a:t>
            </a:r>
            <a:r>
              <a:rPr lang="de-CH" sz="3000" b="1" dirty="0"/>
              <a:t>(9,1-3)</a:t>
            </a:r>
          </a:p>
        </p:txBody>
      </p:sp>
      <p:sp>
        <p:nvSpPr>
          <p:cNvPr id="5" name="Flussdiagramm: Grenzstelle 4">
            <a:extLst>
              <a:ext uri="{FF2B5EF4-FFF2-40B4-BE49-F238E27FC236}">
                <a16:creationId xmlns:a16="http://schemas.microsoft.com/office/drawing/2014/main" id="{852BC4C3-9BBB-4BC1-BAFF-582DA0D60057}"/>
              </a:ext>
            </a:extLst>
          </p:cNvPr>
          <p:cNvSpPr/>
          <p:nvPr/>
        </p:nvSpPr>
        <p:spPr>
          <a:xfrm>
            <a:off x="8590593" y="316877"/>
            <a:ext cx="1285816" cy="551412"/>
          </a:xfrm>
          <a:prstGeom prst="flowChartTerminator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38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88433"/>
            <a:ext cx="78117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fünfte Posaune | Invasion aus dem Abgrund</a:t>
            </a:r>
            <a:endParaRPr lang="de-CH" sz="3000" dirty="0"/>
          </a:p>
        </p:txBody>
      </p:sp>
      <p:sp>
        <p:nvSpPr>
          <p:cNvPr id="5" name="Flussdiagramm: Grenzstelle 4">
            <a:extLst>
              <a:ext uri="{FF2B5EF4-FFF2-40B4-BE49-F238E27FC236}">
                <a16:creationId xmlns:a16="http://schemas.microsoft.com/office/drawing/2014/main" id="{852BC4C3-9BBB-4BC1-BAFF-582DA0D60057}"/>
              </a:ext>
            </a:extLst>
          </p:cNvPr>
          <p:cNvSpPr/>
          <p:nvPr/>
        </p:nvSpPr>
        <p:spPr>
          <a:xfrm>
            <a:off x="8590593" y="316877"/>
            <a:ext cx="1285816" cy="551412"/>
          </a:xfrm>
          <a:prstGeom prst="flowChartTerminator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b="1" dirty="0"/>
              <a:t>5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DDDE1D9-2771-4A16-BB1C-87FBCC89E0CE}"/>
              </a:ext>
            </a:extLst>
          </p:cNvPr>
          <p:cNvGrpSpPr/>
          <p:nvPr/>
        </p:nvGrpSpPr>
        <p:grpSpPr>
          <a:xfrm>
            <a:off x="590365" y="1336440"/>
            <a:ext cx="9053744" cy="5060229"/>
            <a:chOff x="590365" y="1336440"/>
            <a:chExt cx="9053744" cy="5060229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294D78B6-E507-4EEA-B7BB-C50BBCBB1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365" y="1336440"/>
              <a:ext cx="9053744" cy="5060229"/>
            </a:xfrm>
            <a:prstGeom prst="flowChartAlternateProcess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0C0795F-FF91-4A9C-8F43-7E5DFB575126}"/>
                </a:ext>
              </a:extLst>
            </p:cNvPr>
            <p:cNvSpPr/>
            <p:nvPr/>
          </p:nvSpPr>
          <p:spPr>
            <a:xfrm>
              <a:off x="1633491" y="5828190"/>
              <a:ext cx="714653" cy="54137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60523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88433"/>
            <a:ext cx="75809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sechste Posaune | Invasion aus dem Osten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18924"/>
            <a:ext cx="109076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sechste Engel posaunte: Und ich hörte eine Stimme aus </a:t>
            </a:r>
          </a:p>
          <a:p>
            <a:r>
              <a:rPr lang="de-CH" sz="3000" dirty="0"/>
              <a:t>den vier Hörnern des goldenen Altars, der vor Gott ist, 14 zu dem </a:t>
            </a:r>
          </a:p>
          <a:p>
            <a:r>
              <a:rPr lang="de-CH" sz="3000" dirty="0"/>
              <a:t>sechsten Engel, der die Posaune hatte, sagen: Löse die vier Engel, </a:t>
            </a:r>
          </a:p>
          <a:p>
            <a:r>
              <a:rPr lang="de-CH" sz="3000" dirty="0"/>
              <a:t>die an dem großen Strom Euphrat gebunden sind. 15 Und die vier </a:t>
            </a:r>
          </a:p>
          <a:p>
            <a:r>
              <a:rPr lang="de-CH" sz="3000" dirty="0"/>
              <a:t>Engel wurden losgebunden, die auf Stunde und Tag und Monat und </a:t>
            </a:r>
          </a:p>
          <a:p>
            <a:r>
              <a:rPr lang="de-CH" sz="3000" dirty="0"/>
              <a:t>Jahr gerüstet waren, den dritten Teil der Menschen zu töten. 16 Und </a:t>
            </a:r>
          </a:p>
          <a:p>
            <a:r>
              <a:rPr lang="de-CH" sz="3000" dirty="0"/>
              <a:t>die Zahl der Truppen zu Pferde ⟨war⟩ zweimal zehntausend mal </a:t>
            </a:r>
          </a:p>
          <a:p>
            <a:r>
              <a:rPr lang="de-CH" sz="3000" dirty="0"/>
              <a:t>zehntausend; ich hörte ihre Zahl." </a:t>
            </a:r>
            <a:r>
              <a:rPr lang="de-CH" sz="3000" b="1" dirty="0"/>
              <a:t>(9,13-16)</a:t>
            </a:r>
          </a:p>
        </p:txBody>
      </p:sp>
      <p:sp>
        <p:nvSpPr>
          <p:cNvPr id="5" name="Flussdiagramm: Grenzstelle 4">
            <a:extLst>
              <a:ext uri="{FF2B5EF4-FFF2-40B4-BE49-F238E27FC236}">
                <a16:creationId xmlns:a16="http://schemas.microsoft.com/office/drawing/2014/main" id="{852BC4C3-9BBB-4BC1-BAFF-582DA0D60057}"/>
              </a:ext>
            </a:extLst>
          </p:cNvPr>
          <p:cNvSpPr/>
          <p:nvPr/>
        </p:nvSpPr>
        <p:spPr>
          <a:xfrm>
            <a:off x="8590593" y="316877"/>
            <a:ext cx="1285816" cy="551412"/>
          </a:xfrm>
          <a:prstGeom prst="flowChartTerminator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220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88433"/>
            <a:ext cx="75809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sechste Posaune | Invasion aus dem Osten</a:t>
            </a:r>
            <a:endParaRPr lang="de-CH" sz="3000" dirty="0"/>
          </a:p>
        </p:txBody>
      </p:sp>
      <p:sp>
        <p:nvSpPr>
          <p:cNvPr id="5" name="Flussdiagramm: Grenzstelle 4">
            <a:extLst>
              <a:ext uri="{FF2B5EF4-FFF2-40B4-BE49-F238E27FC236}">
                <a16:creationId xmlns:a16="http://schemas.microsoft.com/office/drawing/2014/main" id="{852BC4C3-9BBB-4BC1-BAFF-582DA0D60057}"/>
              </a:ext>
            </a:extLst>
          </p:cNvPr>
          <p:cNvSpPr/>
          <p:nvPr/>
        </p:nvSpPr>
        <p:spPr>
          <a:xfrm>
            <a:off x="8590593" y="316877"/>
            <a:ext cx="1285816" cy="551412"/>
          </a:xfrm>
          <a:prstGeom prst="flowChartTerminator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b="1" dirty="0"/>
              <a:t>6</a:t>
            </a:r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F6FB66E2-2A13-45A9-87AB-01AA5F1DE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69" y="3584407"/>
            <a:ext cx="4364790" cy="3273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2">
            <a:extLst>
              <a:ext uri="{FF2B5EF4-FFF2-40B4-BE49-F238E27FC236}">
                <a16:creationId xmlns:a16="http://schemas.microsoft.com/office/drawing/2014/main" id="{415B347D-B00F-41EC-88CE-426249053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1" y="1076233"/>
            <a:ext cx="3919370" cy="3940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881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88433"/>
            <a:ext cx="75809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sechste Posaune | Invasion aus dem Osten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18924"/>
            <a:ext cx="109076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sechste Engel posaunte: Und ich hörte eine Stimme aus </a:t>
            </a:r>
          </a:p>
          <a:p>
            <a:r>
              <a:rPr lang="de-CH" sz="3000" dirty="0"/>
              <a:t>den vier Hörnern des goldenen Altars, der vor Gott ist, 14 zu dem </a:t>
            </a:r>
          </a:p>
          <a:p>
            <a:r>
              <a:rPr lang="de-CH" sz="3000" dirty="0"/>
              <a:t>sechsten Engel, der die Posaune hatte, sagen: Löse die vier Engel, </a:t>
            </a:r>
          </a:p>
          <a:p>
            <a:r>
              <a:rPr lang="de-CH" sz="3000" dirty="0"/>
              <a:t>die an dem großen Strom Euphrat gebunden sind. 15 Und die vier </a:t>
            </a:r>
          </a:p>
          <a:p>
            <a:r>
              <a:rPr lang="de-CH" sz="3000" dirty="0"/>
              <a:t>Engel wurden losgebunden, die auf Stunde und Tag und Monat und </a:t>
            </a:r>
          </a:p>
          <a:p>
            <a:r>
              <a:rPr lang="de-CH" sz="3000" dirty="0"/>
              <a:t>Jahr gerüstet waren, </a:t>
            </a:r>
            <a:r>
              <a:rPr lang="de-CH" sz="3000" dirty="0">
                <a:highlight>
                  <a:srgbClr val="FFFF00"/>
                </a:highlight>
              </a:rPr>
              <a:t>den dritten Teil der Menschen zu töten. </a:t>
            </a:r>
            <a:r>
              <a:rPr lang="de-CH" sz="3000" dirty="0"/>
              <a:t>16 Und </a:t>
            </a:r>
          </a:p>
          <a:p>
            <a:r>
              <a:rPr lang="de-CH" sz="3000" dirty="0"/>
              <a:t>die Zahl der Truppen zu Pferde ⟨war⟩ zweimal zehntausend mal </a:t>
            </a:r>
          </a:p>
          <a:p>
            <a:r>
              <a:rPr lang="de-CH" sz="3000" dirty="0"/>
              <a:t>zehntausend; ich hörte ihre Zahl." </a:t>
            </a:r>
            <a:r>
              <a:rPr lang="de-CH" sz="3000" b="1" dirty="0"/>
              <a:t>(9,13-16)</a:t>
            </a:r>
          </a:p>
        </p:txBody>
      </p:sp>
      <p:sp>
        <p:nvSpPr>
          <p:cNvPr id="5" name="Flussdiagramm: Grenzstelle 4">
            <a:extLst>
              <a:ext uri="{FF2B5EF4-FFF2-40B4-BE49-F238E27FC236}">
                <a16:creationId xmlns:a16="http://schemas.microsoft.com/office/drawing/2014/main" id="{852BC4C3-9BBB-4BC1-BAFF-582DA0D60057}"/>
              </a:ext>
            </a:extLst>
          </p:cNvPr>
          <p:cNvSpPr/>
          <p:nvPr/>
        </p:nvSpPr>
        <p:spPr>
          <a:xfrm>
            <a:off x="8590593" y="316877"/>
            <a:ext cx="1285816" cy="551412"/>
          </a:xfrm>
          <a:prstGeom prst="flowChartTerminator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4000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2838362" y="4855618"/>
            <a:ext cx="651531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500" b="1" dirty="0"/>
              <a:t>Offb Teil 14 | Kp. 7 - 9</a:t>
            </a:r>
          </a:p>
        </p:txBody>
      </p:sp>
    </p:spTree>
    <p:extLst>
      <p:ext uri="{BB962C8B-B14F-4D97-AF65-F5344CB8AC3E}">
        <p14:creationId xmlns:p14="http://schemas.microsoft.com/office/powerpoint/2010/main" val="313150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35637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Offenbarung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3995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22 | Verse:  405</a:t>
            </a:r>
          </a:p>
        </p:txBody>
      </p:sp>
    </p:spTree>
    <p:extLst>
      <p:ext uri="{BB962C8B-B14F-4D97-AF65-F5344CB8AC3E}">
        <p14:creationId xmlns:p14="http://schemas.microsoft.com/office/powerpoint/2010/main" val="4113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1728077C-C53C-467B-A9FF-95B766695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9" t="-2756" r="-3033" b="-2233"/>
          <a:stretch/>
        </p:blipFill>
        <p:spPr>
          <a:xfrm>
            <a:off x="3283916" y="1067897"/>
            <a:ext cx="4496742" cy="4472171"/>
          </a:xfrm>
          <a:prstGeom prst="ellipse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BBD5F49F-99B7-459C-83A0-D511EC734188}"/>
              </a:ext>
            </a:extLst>
          </p:cNvPr>
          <p:cNvSpPr/>
          <p:nvPr/>
        </p:nvSpPr>
        <p:spPr>
          <a:xfrm>
            <a:off x="3244159" y="1007416"/>
            <a:ext cx="4580995" cy="458099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59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87F61C6-ABB0-42A4-9364-DBC133CBB010}"/>
              </a:ext>
            </a:extLst>
          </p:cNvPr>
          <p:cNvSpPr txBox="1"/>
          <p:nvPr/>
        </p:nvSpPr>
        <p:spPr>
          <a:xfrm>
            <a:off x="785539" y="425395"/>
            <a:ext cx="72140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Gerichtsabfolge erste Hälfte der Trübsalszeit</a:t>
            </a:r>
          </a:p>
        </p:txBody>
      </p:sp>
    </p:spTree>
    <p:extLst>
      <p:ext uri="{BB962C8B-B14F-4D97-AF65-F5344CB8AC3E}">
        <p14:creationId xmlns:p14="http://schemas.microsoft.com/office/powerpoint/2010/main" val="19129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87F61C6-ABB0-42A4-9364-DBC133CBB010}"/>
              </a:ext>
            </a:extLst>
          </p:cNvPr>
          <p:cNvSpPr txBox="1"/>
          <p:nvPr/>
        </p:nvSpPr>
        <p:spPr>
          <a:xfrm>
            <a:off x="785539" y="1247564"/>
            <a:ext cx="22853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Siegel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C2AEB2E-93AF-4A22-9687-28FB33091BCC}"/>
              </a:ext>
            </a:extLst>
          </p:cNvPr>
          <p:cNvGrpSpPr/>
          <p:nvPr/>
        </p:nvGrpSpPr>
        <p:grpSpPr>
          <a:xfrm>
            <a:off x="918376" y="1963181"/>
            <a:ext cx="5474473" cy="1009816"/>
            <a:chOff x="918376" y="1141012"/>
            <a:chExt cx="5474473" cy="1009816"/>
          </a:xfrm>
        </p:grpSpPr>
        <p:sp>
          <p:nvSpPr>
            <p:cNvPr id="2" name="Stern: 6 Zacken 1">
              <a:extLst>
                <a:ext uri="{FF2B5EF4-FFF2-40B4-BE49-F238E27FC236}">
                  <a16:creationId xmlns:a16="http://schemas.microsoft.com/office/drawing/2014/main" id="{D874EDAE-A24A-49CA-9496-7DC278922429}"/>
                </a:ext>
              </a:extLst>
            </p:cNvPr>
            <p:cNvSpPr/>
            <p:nvPr/>
          </p:nvSpPr>
          <p:spPr>
            <a:xfrm>
              <a:off x="918376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Stern: 6 Zacken 5">
              <a:extLst>
                <a:ext uri="{FF2B5EF4-FFF2-40B4-BE49-F238E27FC236}">
                  <a16:creationId xmlns:a16="http://schemas.microsoft.com/office/drawing/2014/main" id="{42814BE7-24A7-4513-AD97-AABCAA2260CD}"/>
                </a:ext>
              </a:extLst>
            </p:cNvPr>
            <p:cNvSpPr/>
            <p:nvPr/>
          </p:nvSpPr>
          <p:spPr>
            <a:xfrm>
              <a:off x="2406595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Stern: 6 Zacken 6">
              <a:extLst>
                <a:ext uri="{FF2B5EF4-FFF2-40B4-BE49-F238E27FC236}">
                  <a16:creationId xmlns:a16="http://schemas.microsoft.com/office/drawing/2014/main" id="{2BF25214-717C-41F7-8988-B7A6D2C3D532}"/>
                </a:ext>
              </a:extLst>
            </p:cNvPr>
            <p:cNvSpPr/>
            <p:nvPr/>
          </p:nvSpPr>
          <p:spPr>
            <a:xfrm>
              <a:off x="3894814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Stern: 6 Zacken 7">
              <a:extLst>
                <a:ext uri="{FF2B5EF4-FFF2-40B4-BE49-F238E27FC236}">
                  <a16:creationId xmlns:a16="http://schemas.microsoft.com/office/drawing/2014/main" id="{81B268C7-A6C1-497D-84B8-F68F46C4A96E}"/>
                </a:ext>
              </a:extLst>
            </p:cNvPr>
            <p:cNvSpPr/>
            <p:nvPr/>
          </p:nvSpPr>
          <p:spPr>
            <a:xfrm>
              <a:off x="5383033" y="1141012"/>
              <a:ext cx="1009816" cy="1009816"/>
            </a:xfrm>
            <a:prstGeom prst="star6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8B8A546-64D1-4730-96D6-CAA6A698FC96}"/>
              </a:ext>
            </a:extLst>
          </p:cNvPr>
          <p:cNvGrpSpPr/>
          <p:nvPr/>
        </p:nvGrpSpPr>
        <p:grpSpPr>
          <a:xfrm>
            <a:off x="7182682" y="1963181"/>
            <a:ext cx="2498035" cy="1009816"/>
            <a:chOff x="7182682" y="1141012"/>
            <a:chExt cx="2498035" cy="100981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Stern: 6 Zacken 8">
              <a:extLst>
                <a:ext uri="{FF2B5EF4-FFF2-40B4-BE49-F238E27FC236}">
                  <a16:creationId xmlns:a16="http://schemas.microsoft.com/office/drawing/2014/main" id="{20F0AEB3-BB7C-4787-9EC0-F602C3759368}"/>
                </a:ext>
              </a:extLst>
            </p:cNvPr>
            <p:cNvSpPr/>
            <p:nvPr/>
          </p:nvSpPr>
          <p:spPr>
            <a:xfrm>
              <a:off x="7182682" y="1141012"/>
              <a:ext cx="1009816" cy="1009816"/>
            </a:xfrm>
            <a:prstGeom prst="star6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Stern: 6 Zacken 9">
              <a:extLst>
                <a:ext uri="{FF2B5EF4-FFF2-40B4-BE49-F238E27FC236}">
                  <a16:creationId xmlns:a16="http://schemas.microsoft.com/office/drawing/2014/main" id="{A5B365BB-4454-4116-ACDE-F22F069D1AFF}"/>
                </a:ext>
              </a:extLst>
            </p:cNvPr>
            <p:cNvSpPr/>
            <p:nvPr/>
          </p:nvSpPr>
          <p:spPr>
            <a:xfrm>
              <a:off x="8670901" y="1141012"/>
              <a:ext cx="1009816" cy="1009816"/>
            </a:xfrm>
            <a:prstGeom prst="star6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25F0CB3D-4D50-403C-A41B-BBD74BABAA1B}"/>
              </a:ext>
            </a:extLst>
          </p:cNvPr>
          <p:cNvSpPr txBox="1"/>
          <p:nvPr/>
        </p:nvSpPr>
        <p:spPr>
          <a:xfrm>
            <a:off x="785539" y="3395733"/>
            <a:ext cx="29115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Sieben Posaunen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CA9EF29-788B-4554-8378-0BBB2E7365F5}"/>
              </a:ext>
            </a:extLst>
          </p:cNvPr>
          <p:cNvGrpSpPr/>
          <p:nvPr/>
        </p:nvGrpSpPr>
        <p:grpSpPr>
          <a:xfrm>
            <a:off x="844827" y="4123224"/>
            <a:ext cx="5566906" cy="449248"/>
            <a:chOff x="844827" y="3301055"/>
            <a:chExt cx="5566906" cy="449248"/>
          </a:xfrm>
        </p:grpSpPr>
        <p:sp>
          <p:nvSpPr>
            <p:cNvPr id="13" name="Flussdiagramm: Grenzstelle 12">
              <a:extLst>
                <a:ext uri="{FF2B5EF4-FFF2-40B4-BE49-F238E27FC236}">
                  <a16:creationId xmlns:a16="http://schemas.microsoft.com/office/drawing/2014/main" id="{83194C2B-263A-4172-B273-2CF0B3EB5AA3}"/>
                </a:ext>
              </a:extLst>
            </p:cNvPr>
            <p:cNvSpPr/>
            <p:nvPr/>
          </p:nvSpPr>
          <p:spPr>
            <a:xfrm>
              <a:off x="844827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Flussdiagramm: Grenzstelle 13">
              <a:extLst>
                <a:ext uri="{FF2B5EF4-FFF2-40B4-BE49-F238E27FC236}">
                  <a16:creationId xmlns:a16="http://schemas.microsoft.com/office/drawing/2014/main" id="{09AFF397-311D-4256-BDAA-849DEA1D0BD3}"/>
                </a:ext>
              </a:extLst>
            </p:cNvPr>
            <p:cNvSpPr/>
            <p:nvPr/>
          </p:nvSpPr>
          <p:spPr>
            <a:xfrm>
              <a:off x="2277387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Flussdiagramm: Grenzstelle 14">
              <a:extLst>
                <a:ext uri="{FF2B5EF4-FFF2-40B4-BE49-F238E27FC236}">
                  <a16:creationId xmlns:a16="http://schemas.microsoft.com/office/drawing/2014/main" id="{F59CA991-31E5-4E4B-8F22-E8C8459A0AFA}"/>
                </a:ext>
              </a:extLst>
            </p:cNvPr>
            <p:cNvSpPr/>
            <p:nvPr/>
          </p:nvSpPr>
          <p:spPr>
            <a:xfrm>
              <a:off x="3894814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Flussdiagramm: Grenzstelle 15">
              <a:extLst>
                <a:ext uri="{FF2B5EF4-FFF2-40B4-BE49-F238E27FC236}">
                  <a16:creationId xmlns:a16="http://schemas.microsoft.com/office/drawing/2014/main" id="{77516164-FC0F-4D15-9CE1-4FB4818C8E64}"/>
                </a:ext>
              </a:extLst>
            </p:cNvPr>
            <p:cNvSpPr/>
            <p:nvPr/>
          </p:nvSpPr>
          <p:spPr>
            <a:xfrm>
              <a:off x="5364149" y="3301055"/>
              <a:ext cx="1047584" cy="449248"/>
            </a:xfrm>
            <a:prstGeom prst="flowChartTerminator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BF495C14-AA0B-4E41-B5ED-BFEAC3111DB8}"/>
              </a:ext>
            </a:extLst>
          </p:cNvPr>
          <p:cNvGrpSpPr/>
          <p:nvPr/>
        </p:nvGrpSpPr>
        <p:grpSpPr>
          <a:xfrm>
            <a:off x="7201566" y="4123224"/>
            <a:ext cx="2516919" cy="449248"/>
            <a:chOff x="7201566" y="3301055"/>
            <a:chExt cx="2516919" cy="44924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Flussdiagramm: Grenzstelle 16">
              <a:extLst>
                <a:ext uri="{FF2B5EF4-FFF2-40B4-BE49-F238E27FC236}">
                  <a16:creationId xmlns:a16="http://schemas.microsoft.com/office/drawing/2014/main" id="{04CA86C9-7064-4893-BF9F-D064231A4DD9}"/>
                </a:ext>
              </a:extLst>
            </p:cNvPr>
            <p:cNvSpPr/>
            <p:nvPr/>
          </p:nvSpPr>
          <p:spPr>
            <a:xfrm>
              <a:off x="7201566" y="3301055"/>
              <a:ext cx="1047584" cy="449248"/>
            </a:xfrm>
            <a:prstGeom prst="flowChartTerminator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" name="Flussdiagramm: Grenzstelle 17">
              <a:extLst>
                <a:ext uri="{FF2B5EF4-FFF2-40B4-BE49-F238E27FC236}">
                  <a16:creationId xmlns:a16="http://schemas.microsoft.com/office/drawing/2014/main" id="{8C5812A7-8776-4FA6-A519-5E48D6C4B740}"/>
                </a:ext>
              </a:extLst>
            </p:cNvPr>
            <p:cNvSpPr/>
            <p:nvPr/>
          </p:nvSpPr>
          <p:spPr>
            <a:xfrm>
              <a:off x="8670901" y="3301055"/>
              <a:ext cx="1047584" cy="449248"/>
            </a:xfrm>
            <a:prstGeom prst="flowChartTerminator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B2C4B004-C6EC-409E-B5AC-B723FF3B2D51}"/>
              </a:ext>
            </a:extLst>
          </p:cNvPr>
          <p:cNvGrpSpPr/>
          <p:nvPr/>
        </p:nvGrpSpPr>
        <p:grpSpPr>
          <a:xfrm>
            <a:off x="190595" y="3778023"/>
            <a:ext cx="10257616" cy="1716523"/>
            <a:chOff x="190595" y="2955854"/>
            <a:chExt cx="10257616" cy="1716523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0E6EFFE0-F787-4913-9020-8C755492D958}"/>
                </a:ext>
              </a:extLst>
            </p:cNvPr>
            <p:cNvSpPr txBox="1"/>
            <p:nvPr/>
          </p:nvSpPr>
          <p:spPr>
            <a:xfrm>
              <a:off x="190595" y="4118379"/>
              <a:ext cx="102576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000" b="1" dirty="0"/>
                <a:t>---------------------    Mitte Trübsal    ----------------------------------------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92183261-11A3-4B9C-AB44-5F1559BA887F}"/>
                </a:ext>
              </a:extLst>
            </p:cNvPr>
            <p:cNvSpPr txBox="1"/>
            <p:nvPr/>
          </p:nvSpPr>
          <p:spPr>
            <a:xfrm rot="5400000">
              <a:off x="9352587" y="3473304"/>
              <a:ext cx="158889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3000" b="1" dirty="0"/>
                <a:t>------------</a:t>
              </a: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B8F39C5-DDAE-4742-90AC-D1FA276A3853}"/>
              </a:ext>
            </a:extLst>
          </p:cNvPr>
          <p:cNvGrpSpPr/>
          <p:nvPr/>
        </p:nvGrpSpPr>
        <p:grpSpPr>
          <a:xfrm>
            <a:off x="3758712" y="2369615"/>
            <a:ext cx="7173340" cy="1345725"/>
            <a:chOff x="3758712" y="1547446"/>
            <a:chExt cx="7173340" cy="1345725"/>
          </a:xfrm>
        </p:grpSpPr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22F30113-467D-474E-92C3-B295692AB5BD}"/>
                </a:ext>
              </a:extLst>
            </p:cNvPr>
            <p:cNvCxnSpPr>
              <a:cxnSpLocks/>
            </p:cNvCxnSpPr>
            <p:nvPr/>
          </p:nvCxnSpPr>
          <p:spPr>
            <a:xfrm>
              <a:off x="10932051" y="1547446"/>
              <a:ext cx="0" cy="13102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FF70DAC0-7534-4EE2-8E58-5E3F82F6C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8712" y="2822514"/>
              <a:ext cx="7173340" cy="7065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tern: 6 Zacken 10">
            <a:extLst>
              <a:ext uri="{FF2B5EF4-FFF2-40B4-BE49-F238E27FC236}">
                <a16:creationId xmlns:a16="http://schemas.microsoft.com/office/drawing/2014/main" id="{74CED0B2-678C-4FBF-B0BE-C0DAAE655FA8}"/>
              </a:ext>
            </a:extLst>
          </p:cNvPr>
          <p:cNvSpPr/>
          <p:nvPr/>
        </p:nvSpPr>
        <p:spPr>
          <a:xfrm>
            <a:off x="10417534" y="1928725"/>
            <a:ext cx="1009816" cy="1009816"/>
          </a:xfrm>
          <a:prstGeom prst="star6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Legende: mit Pfeil nach rechts 2">
            <a:extLst>
              <a:ext uri="{FF2B5EF4-FFF2-40B4-BE49-F238E27FC236}">
                <a16:creationId xmlns:a16="http://schemas.microsoft.com/office/drawing/2014/main" id="{1B37AE42-556E-4A74-95FB-C694CB4F72C7}"/>
              </a:ext>
            </a:extLst>
          </p:cNvPr>
          <p:cNvSpPr/>
          <p:nvPr/>
        </p:nvSpPr>
        <p:spPr>
          <a:xfrm rot="5400000">
            <a:off x="9264843" y="-48018"/>
            <a:ext cx="1606059" cy="296267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802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3000" b="1" dirty="0">
                <a:solidFill>
                  <a:schemeClr val="tx1"/>
                </a:solidFill>
              </a:rPr>
              <a:t>Einschub Kp. 7</a:t>
            </a:r>
          </a:p>
        </p:txBody>
      </p:sp>
    </p:spTree>
    <p:extLst>
      <p:ext uri="{BB962C8B-B14F-4D97-AF65-F5344CB8AC3E}">
        <p14:creationId xmlns:p14="http://schemas.microsoft.com/office/powerpoint/2010/main" val="16070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626044"/>
            <a:ext cx="77062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Denn der große Tag seines Zorns ist gekommen, </a:t>
            </a:r>
          </a:p>
          <a:p>
            <a:r>
              <a:rPr lang="de-CH" sz="3000" dirty="0"/>
              <a:t>und wer kann bestehen?" </a:t>
            </a:r>
            <a:r>
              <a:rPr lang="de-CH" sz="3000" b="1" dirty="0"/>
              <a:t>(6,17)</a:t>
            </a:r>
            <a:endParaRPr lang="de-CH" sz="3000" dirty="0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C1508D2-D313-4C31-A791-7FEF6AFB2900}"/>
              </a:ext>
            </a:extLst>
          </p:cNvPr>
          <p:cNvSpPr/>
          <p:nvPr/>
        </p:nvSpPr>
        <p:spPr>
          <a:xfrm>
            <a:off x="830062" y="2112886"/>
            <a:ext cx="4607511" cy="2059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dirty="0"/>
              <a:t>Versiegelte und </a:t>
            </a:r>
          </a:p>
          <a:p>
            <a:pPr algn="ctr"/>
            <a:r>
              <a:rPr lang="de-CH" sz="3000" dirty="0"/>
              <a:t>Gezählte </a:t>
            </a:r>
            <a:r>
              <a:rPr lang="de-CH" sz="3000" b="1" dirty="0"/>
              <a:t>Juden</a:t>
            </a:r>
          </a:p>
          <a:p>
            <a:pPr algn="ctr"/>
            <a:r>
              <a:rPr lang="de-CH" sz="3000" dirty="0"/>
              <a:t>----------</a:t>
            </a:r>
          </a:p>
          <a:p>
            <a:pPr algn="ctr"/>
            <a:r>
              <a:rPr lang="de-CH" sz="3000" dirty="0"/>
              <a:t>144'000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9F3063A-E71E-4012-8A13-69E51C370989}"/>
              </a:ext>
            </a:extLst>
          </p:cNvPr>
          <p:cNvSpPr/>
          <p:nvPr/>
        </p:nvSpPr>
        <p:spPr>
          <a:xfrm>
            <a:off x="6096000" y="2094256"/>
            <a:ext cx="4607511" cy="2059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dirty="0"/>
              <a:t>Versiegelte und Ungezählte aus </a:t>
            </a:r>
            <a:r>
              <a:rPr lang="de-CH" sz="3000"/>
              <a:t>jeder </a:t>
            </a:r>
            <a:r>
              <a:rPr lang="de-CH" sz="3000" b="1"/>
              <a:t>Nation</a:t>
            </a:r>
            <a:endParaRPr lang="de-CH" sz="3000" b="1" dirty="0"/>
          </a:p>
          <a:p>
            <a:pPr algn="ctr"/>
            <a:r>
              <a:rPr lang="de-CH" sz="3000" dirty="0"/>
              <a:t>----------</a:t>
            </a:r>
          </a:p>
          <a:p>
            <a:pPr algn="ctr"/>
            <a:r>
              <a:rPr lang="de-CH" sz="3000" dirty="0"/>
              <a:t>Unzählbare Volksmenge</a:t>
            </a:r>
          </a:p>
        </p:txBody>
      </p:sp>
    </p:spTree>
    <p:extLst>
      <p:ext uri="{BB962C8B-B14F-4D97-AF65-F5344CB8AC3E}">
        <p14:creationId xmlns:p14="http://schemas.microsoft.com/office/powerpoint/2010/main" val="75381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88433"/>
            <a:ext cx="62963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Kapitel 8 | Öffnung des siebten Siegels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18924"/>
            <a:ext cx="1081905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als es das siebente Siegel öffnete, entstand ein Schweigen </a:t>
            </a:r>
          </a:p>
          <a:p>
            <a:r>
              <a:rPr lang="de-CH" sz="3000" dirty="0"/>
              <a:t>im Himmel, etwa eine halbe Stunde. 2 Und ich sah die sieben Engel, </a:t>
            </a:r>
          </a:p>
          <a:p>
            <a:r>
              <a:rPr lang="de-CH" sz="3000" dirty="0"/>
              <a:t>die vor Gott stehen; und es wurden ihnen sieben Posaunen </a:t>
            </a:r>
          </a:p>
          <a:p>
            <a:r>
              <a:rPr lang="de-CH" sz="3000" dirty="0"/>
              <a:t>gegeben. 3 Und ein anderer Engel kam und stellte sich an den Altar, </a:t>
            </a:r>
          </a:p>
          <a:p>
            <a:r>
              <a:rPr lang="de-CH" sz="3000" dirty="0"/>
              <a:t>und er hatte ein goldenes Räucherfass; und es wurde ihm viel </a:t>
            </a:r>
          </a:p>
          <a:p>
            <a:r>
              <a:rPr lang="de-CH" sz="3000" dirty="0"/>
              <a:t>Räucherwerk gegeben, damit er es für die Gebete aller Heiligen </a:t>
            </a:r>
          </a:p>
          <a:p>
            <a:r>
              <a:rPr lang="de-CH" sz="3000" dirty="0"/>
              <a:t>auf den goldenen Altar gab, der vor dem Thron ist. …</a:t>
            </a:r>
          </a:p>
        </p:txBody>
      </p:sp>
    </p:spTree>
    <p:extLst>
      <p:ext uri="{BB962C8B-B14F-4D97-AF65-F5344CB8AC3E}">
        <p14:creationId xmlns:p14="http://schemas.microsoft.com/office/powerpoint/2010/main" val="208154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88433"/>
            <a:ext cx="62963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Kapitel 8 | Öffnung des siebten Siegels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18924"/>
            <a:ext cx="974497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Rauch des Räucherwerks stieg mit den Gebeten </a:t>
            </a:r>
          </a:p>
          <a:p>
            <a:r>
              <a:rPr lang="de-CH" sz="3000" dirty="0"/>
              <a:t>der Heiligen auf aus der Hand des Engels vor Gott. 5 Und </a:t>
            </a:r>
          </a:p>
          <a:p>
            <a:r>
              <a:rPr lang="de-CH" sz="3000" dirty="0"/>
              <a:t>der Engel nahm das Räucherfass und füllte es von dem Feuer </a:t>
            </a:r>
          </a:p>
          <a:p>
            <a:r>
              <a:rPr lang="de-CH" sz="3000" dirty="0"/>
              <a:t>des Altars und warf es auf die Erde; und es geschahen </a:t>
            </a:r>
          </a:p>
          <a:p>
            <a:r>
              <a:rPr lang="de-CH" sz="3000" dirty="0"/>
              <a:t>Donner und Stimmen und Blitze und ein Erdbeben. 6 Und </a:t>
            </a:r>
          </a:p>
          <a:p>
            <a:r>
              <a:rPr lang="de-CH" sz="3000" dirty="0"/>
              <a:t>die sieben Engel, welche die sieben Posaunen hatten, </a:t>
            </a:r>
          </a:p>
          <a:p>
            <a:r>
              <a:rPr lang="de-CH" sz="3000" dirty="0"/>
              <a:t>machten sich bereit, um zu posaunen." </a:t>
            </a:r>
            <a:r>
              <a:rPr lang="de-CH" sz="3000" b="1" dirty="0"/>
              <a:t>(8,1-6)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6968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71521" y="488433"/>
            <a:ext cx="66392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erste Posaune | Erde und Vegetation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2EAFB0-F862-4FCA-B054-340C17FABBB2}"/>
              </a:ext>
            </a:extLst>
          </p:cNvPr>
          <p:cNvSpPr txBox="1"/>
          <p:nvPr/>
        </p:nvSpPr>
        <p:spPr>
          <a:xfrm>
            <a:off x="671521" y="1218924"/>
            <a:ext cx="101989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erste posaunte: und es kam Hagel und Feuer, mit Blut </a:t>
            </a:r>
          </a:p>
          <a:p>
            <a:r>
              <a:rPr lang="de-CH" sz="3000" dirty="0"/>
              <a:t>vermischt, und wurde auf die Erde geworfen. Und der dritte Teil </a:t>
            </a:r>
          </a:p>
          <a:p>
            <a:r>
              <a:rPr lang="de-CH" sz="3000" dirty="0"/>
              <a:t>der Erde verbrannte, und der dritte Teil der Bäume verbrannte, </a:t>
            </a:r>
          </a:p>
          <a:p>
            <a:r>
              <a:rPr lang="de-CH" sz="3000" dirty="0"/>
              <a:t>und alles grüne Gras verbrannte." </a:t>
            </a:r>
            <a:r>
              <a:rPr lang="de-CH" sz="3000" b="1" dirty="0"/>
              <a:t>(8,7)</a:t>
            </a:r>
            <a:endParaRPr lang="de-CH" sz="3000" dirty="0"/>
          </a:p>
        </p:txBody>
      </p:sp>
      <p:sp>
        <p:nvSpPr>
          <p:cNvPr id="5" name="Flussdiagramm: Grenzstelle 4">
            <a:extLst>
              <a:ext uri="{FF2B5EF4-FFF2-40B4-BE49-F238E27FC236}">
                <a16:creationId xmlns:a16="http://schemas.microsoft.com/office/drawing/2014/main" id="{852BC4C3-9BBB-4BC1-BAFF-582DA0D60057}"/>
              </a:ext>
            </a:extLst>
          </p:cNvPr>
          <p:cNvSpPr/>
          <p:nvPr/>
        </p:nvSpPr>
        <p:spPr>
          <a:xfrm>
            <a:off x="7352149" y="316877"/>
            <a:ext cx="1285816" cy="551412"/>
          </a:xfrm>
          <a:prstGeom prst="flowChartTerminator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b="1" dirty="0"/>
              <a:t>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B57042-731E-41A8-9B1C-FE45EBDF0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21" y="3282734"/>
            <a:ext cx="5023068" cy="3437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256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Office PowerPoint</Application>
  <PresentationFormat>Breitbild</PresentationFormat>
  <Paragraphs>102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200</cp:revision>
  <dcterms:created xsi:type="dcterms:W3CDTF">2018-05-19T05:14:58Z</dcterms:created>
  <dcterms:modified xsi:type="dcterms:W3CDTF">2022-01-29T08:37:28Z</dcterms:modified>
</cp:coreProperties>
</file>