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1" r:id="rId2"/>
    <p:sldId id="652" r:id="rId3"/>
    <p:sldId id="703" r:id="rId4"/>
    <p:sldId id="704" r:id="rId5"/>
    <p:sldId id="705" r:id="rId6"/>
    <p:sldId id="363" r:id="rId7"/>
    <p:sldId id="708" r:id="rId8"/>
    <p:sldId id="709" r:id="rId9"/>
    <p:sldId id="710" r:id="rId10"/>
    <p:sldId id="712" r:id="rId11"/>
    <p:sldId id="714" r:id="rId12"/>
    <p:sldId id="716" r:id="rId13"/>
    <p:sldId id="65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2" y="3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21.01.2022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21.01.2022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3283996" y="4855618"/>
            <a:ext cx="562404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500" b="1" dirty="0"/>
              <a:t>Offb Teil 13 | Kp. 6</a:t>
            </a:r>
          </a:p>
        </p:txBody>
      </p:sp>
    </p:spTree>
    <p:extLst>
      <p:ext uri="{BB962C8B-B14F-4D97-AF65-F5344CB8AC3E}">
        <p14:creationId xmlns:p14="http://schemas.microsoft.com/office/powerpoint/2010/main" val="299833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5F77EB2-8D1B-4B26-B1A9-7B1935734C5C}"/>
              </a:ext>
            </a:extLst>
          </p:cNvPr>
          <p:cNvSpPr txBox="1"/>
          <p:nvPr/>
        </p:nvSpPr>
        <p:spPr>
          <a:xfrm>
            <a:off x="331856" y="312632"/>
            <a:ext cx="4177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Siegel 1-4: Die vier Reiter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36EC59-9C0D-41FC-B651-055493833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932" r="21651"/>
          <a:stretch/>
        </p:blipFill>
        <p:spPr>
          <a:xfrm>
            <a:off x="375939" y="1845773"/>
            <a:ext cx="2415084" cy="2975992"/>
          </a:xfrm>
          <a:prstGeom prst="rect">
            <a:avLst/>
          </a:prstGeom>
        </p:spPr>
      </p:pic>
      <p:sp>
        <p:nvSpPr>
          <p:cNvPr id="7" name="Stern: 6 Zacken 6">
            <a:extLst>
              <a:ext uri="{FF2B5EF4-FFF2-40B4-BE49-F238E27FC236}">
                <a16:creationId xmlns:a16="http://schemas.microsoft.com/office/drawing/2014/main" id="{EA060568-FBA8-43C6-B2BF-8AFD5472BBB1}"/>
              </a:ext>
            </a:extLst>
          </p:cNvPr>
          <p:cNvSpPr/>
          <p:nvPr/>
        </p:nvSpPr>
        <p:spPr>
          <a:xfrm>
            <a:off x="1583481" y="963395"/>
            <a:ext cx="1009816" cy="1009816"/>
          </a:xfrm>
          <a:prstGeom prst="star6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600" b="1" dirty="0"/>
              <a:t>1</a:t>
            </a:r>
          </a:p>
        </p:txBody>
      </p:sp>
      <p:pic>
        <p:nvPicPr>
          <p:cNvPr id="13" name="Grafik 14">
            <a:extLst>
              <a:ext uri="{FF2B5EF4-FFF2-40B4-BE49-F238E27FC236}">
                <a16:creationId xmlns:a16="http://schemas.microsoft.com/office/drawing/2014/main" id="{22E0B95C-5EBF-4196-A978-71F746C5A2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35038" b="13267"/>
          <a:stretch/>
        </p:blipFill>
        <p:spPr>
          <a:xfrm>
            <a:off x="3314423" y="1845773"/>
            <a:ext cx="1810081" cy="3785467"/>
          </a:xfrm>
          <a:prstGeom prst="rect">
            <a:avLst/>
          </a:prstGeom>
        </p:spPr>
      </p:pic>
      <p:sp>
        <p:nvSpPr>
          <p:cNvPr id="8" name="Stern: 6 Zacken 7">
            <a:extLst>
              <a:ext uri="{FF2B5EF4-FFF2-40B4-BE49-F238E27FC236}">
                <a16:creationId xmlns:a16="http://schemas.microsoft.com/office/drawing/2014/main" id="{9775B0EA-1478-45EB-9D54-EA8B20DA1FBA}"/>
              </a:ext>
            </a:extLst>
          </p:cNvPr>
          <p:cNvSpPr/>
          <p:nvPr/>
        </p:nvSpPr>
        <p:spPr>
          <a:xfrm>
            <a:off x="4093783" y="948265"/>
            <a:ext cx="1009816" cy="1009816"/>
          </a:xfrm>
          <a:prstGeom prst="star6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600" b="1" dirty="0"/>
              <a:t>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2868EC1-B883-4A38-B60B-CF308B9D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94" y="1845773"/>
            <a:ext cx="2725607" cy="3575433"/>
          </a:xfrm>
          <a:prstGeom prst="rect">
            <a:avLst/>
          </a:prstGeom>
        </p:spPr>
      </p:pic>
      <p:sp>
        <p:nvSpPr>
          <p:cNvPr id="9" name="Stern: 6 Zacken 8">
            <a:extLst>
              <a:ext uri="{FF2B5EF4-FFF2-40B4-BE49-F238E27FC236}">
                <a16:creationId xmlns:a16="http://schemas.microsoft.com/office/drawing/2014/main" id="{5D0E10EA-657C-450C-ADB0-7D24F133C7BA}"/>
              </a:ext>
            </a:extLst>
          </p:cNvPr>
          <p:cNvSpPr/>
          <p:nvPr/>
        </p:nvSpPr>
        <p:spPr>
          <a:xfrm>
            <a:off x="7117198" y="963395"/>
            <a:ext cx="1009816" cy="1009816"/>
          </a:xfrm>
          <a:prstGeom prst="star6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600" b="1" dirty="0"/>
              <a:t>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E77B555-DC18-4C43-B6E6-E0F46CA0C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722" y="1845773"/>
            <a:ext cx="2955549" cy="2231630"/>
          </a:xfrm>
          <a:prstGeom prst="rect">
            <a:avLst/>
          </a:prstGeom>
        </p:spPr>
      </p:pic>
      <p:sp>
        <p:nvSpPr>
          <p:cNvPr id="10" name="Stern: 6 Zacken 9">
            <a:extLst>
              <a:ext uri="{FF2B5EF4-FFF2-40B4-BE49-F238E27FC236}">
                <a16:creationId xmlns:a16="http://schemas.microsoft.com/office/drawing/2014/main" id="{3A0ACB9A-D86C-4D62-99DD-2EFF3083B940}"/>
              </a:ext>
            </a:extLst>
          </p:cNvPr>
          <p:cNvSpPr/>
          <p:nvPr/>
        </p:nvSpPr>
        <p:spPr>
          <a:xfrm>
            <a:off x="10103611" y="948265"/>
            <a:ext cx="1009816" cy="1009816"/>
          </a:xfrm>
          <a:prstGeom prst="star6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600" b="1" dirty="0"/>
              <a:t>4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BB114BC-54E4-4D03-815E-FB7DF3279604}"/>
              </a:ext>
            </a:extLst>
          </p:cNvPr>
          <p:cNvGrpSpPr/>
          <p:nvPr/>
        </p:nvGrpSpPr>
        <p:grpSpPr>
          <a:xfrm>
            <a:off x="375939" y="4360985"/>
            <a:ext cx="2156351" cy="1967351"/>
            <a:chOff x="375939" y="4360985"/>
            <a:chExt cx="2156351" cy="1967351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B46E90F-21D4-4327-86D8-0C695D7C7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375939" y="4360985"/>
              <a:ext cx="2156351" cy="1848622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A4643CFF-B2AA-4B32-B650-D2B7F7343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481" y="4764141"/>
              <a:ext cx="900346" cy="1564195"/>
            </a:xfrm>
            <a:prstGeom prst="rect">
              <a:avLst/>
            </a:prstGeom>
          </p:spPr>
        </p:pic>
      </p:grpSp>
      <p:pic>
        <p:nvPicPr>
          <p:cNvPr id="21" name="Picture 2" descr="Tinte, Rot, Splatter, Abstrakt, Farbe, Spritzen, Gischt">
            <a:extLst>
              <a:ext uri="{FF2B5EF4-FFF2-40B4-BE49-F238E27FC236}">
                <a16:creationId xmlns:a16="http://schemas.microsoft.com/office/drawing/2014/main" id="{2A5FFA1A-631A-4E3F-B734-EDF3FDA91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14" y="5285296"/>
            <a:ext cx="2384380" cy="14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D83CA0A-C201-4C19-A871-93E2276B0F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89" y="4575283"/>
            <a:ext cx="1939212" cy="194190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E62F464-D1C9-4AAB-AF18-BC7B386F1B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90" y="3875727"/>
            <a:ext cx="1044602" cy="1566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96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5F77EB2-8D1B-4B26-B1A9-7B1935734C5C}"/>
              </a:ext>
            </a:extLst>
          </p:cNvPr>
          <p:cNvSpPr txBox="1"/>
          <p:nvPr/>
        </p:nvSpPr>
        <p:spPr>
          <a:xfrm>
            <a:off x="327458" y="686304"/>
            <a:ext cx="47165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Siegel 5: Gebet der Märtyrer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D8BB021-31EC-470B-A7C3-570EDC71D747}"/>
              </a:ext>
            </a:extLst>
          </p:cNvPr>
          <p:cNvSpPr txBox="1"/>
          <p:nvPr/>
        </p:nvSpPr>
        <p:spPr>
          <a:xfrm>
            <a:off x="346209" y="1623418"/>
            <a:ext cx="86297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als es das fünfte Siegel öffnete, sah ich unter </a:t>
            </a:r>
          </a:p>
          <a:p>
            <a:r>
              <a:rPr lang="de-CH" sz="3000" dirty="0"/>
              <a:t>dem Altar die Seelen derer, die hingeschlachtet </a:t>
            </a:r>
          </a:p>
          <a:p>
            <a:r>
              <a:rPr lang="de-CH" sz="3000" dirty="0"/>
              <a:t>worden waren um des Wortes Gottes willen und um </a:t>
            </a:r>
          </a:p>
          <a:p>
            <a:r>
              <a:rPr lang="de-CH" sz="3000" dirty="0"/>
              <a:t>des Zeugnisses willen, das sie hatten. 10 Und sie </a:t>
            </a:r>
          </a:p>
          <a:p>
            <a:r>
              <a:rPr lang="de-CH" sz="3000" dirty="0"/>
              <a:t>riefen mit lauter Stimme und sprachen: Wie lange, </a:t>
            </a:r>
          </a:p>
          <a:p>
            <a:r>
              <a:rPr lang="de-CH" sz="3000" dirty="0"/>
              <a:t>o Herr, du Heiliger und Wahrhaftiger, richtest du nicht </a:t>
            </a:r>
          </a:p>
          <a:p>
            <a:r>
              <a:rPr lang="de-CH" sz="3000" dirty="0"/>
              <a:t>und rächst nicht unser Blut an denen, die auf der </a:t>
            </a:r>
          </a:p>
          <a:p>
            <a:r>
              <a:rPr lang="de-CH" sz="3000" dirty="0"/>
              <a:t>Erde wohnen?" </a:t>
            </a:r>
            <a:r>
              <a:rPr lang="de-CH" sz="3000" b="1" dirty="0"/>
              <a:t>(6,9-10)</a:t>
            </a:r>
            <a:endParaRPr lang="de-CH" sz="3000" dirty="0"/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45C79F61-3CF9-437E-9340-588CCE769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2" t="7824" r="29406" b="11810"/>
          <a:stretch/>
        </p:blipFill>
        <p:spPr bwMode="auto">
          <a:xfrm>
            <a:off x="8897815" y="0"/>
            <a:ext cx="3294185" cy="5091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Stern: 6 Zacken 4">
            <a:extLst>
              <a:ext uri="{FF2B5EF4-FFF2-40B4-BE49-F238E27FC236}">
                <a16:creationId xmlns:a16="http://schemas.microsoft.com/office/drawing/2014/main" id="{5A5FFCFD-6F6E-48E3-9BA9-550EFE548001}"/>
              </a:ext>
            </a:extLst>
          </p:cNvPr>
          <p:cNvSpPr/>
          <p:nvPr/>
        </p:nvSpPr>
        <p:spPr>
          <a:xfrm>
            <a:off x="5201632" y="351917"/>
            <a:ext cx="1009816" cy="1009816"/>
          </a:xfrm>
          <a:prstGeom prst="star6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576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5F77EB2-8D1B-4B26-B1A9-7B1935734C5C}"/>
              </a:ext>
            </a:extLst>
          </p:cNvPr>
          <p:cNvSpPr txBox="1"/>
          <p:nvPr/>
        </p:nvSpPr>
        <p:spPr>
          <a:xfrm>
            <a:off x="327458" y="686304"/>
            <a:ext cx="51248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Siegel 6: Erschütterung / Chaos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D8BB021-31EC-470B-A7C3-570EDC71D747}"/>
              </a:ext>
            </a:extLst>
          </p:cNvPr>
          <p:cNvSpPr txBox="1"/>
          <p:nvPr/>
        </p:nvSpPr>
        <p:spPr>
          <a:xfrm>
            <a:off x="306644" y="1619022"/>
            <a:ext cx="1010007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ich sah, als es das sechste Siegel öffnete, und siehe, ein </a:t>
            </a:r>
          </a:p>
          <a:p>
            <a:r>
              <a:rPr lang="de-CH" sz="3000" dirty="0"/>
              <a:t>großes Erdbeben entstand, und die Sonne wurde schwarz wie </a:t>
            </a:r>
          </a:p>
          <a:p>
            <a:r>
              <a:rPr lang="de-CH" sz="3000" dirty="0"/>
              <a:t>ein härener Sack, und der Mond wurde wie Blut; 13 und die </a:t>
            </a:r>
          </a:p>
          <a:p>
            <a:r>
              <a:rPr lang="de-CH" sz="3000" dirty="0"/>
              <a:t>Sterne des Himmels fielen auf die Erde, wie ein Feigenbaum </a:t>
            </a:r>
          </a:p>
          <a:p>
            <a:r>
              <a:rPr lang="de-CH" sz="3000" dirty="0"/>
              <a:t>seine unreifen Früchte abwirft, wenn er von einem starken </a:t>
            </a:r>
          </a:p>
          <a:p>
            <a:r>
              <a:rPr lang="de-CH" sz="3000" dirty="0"/>
              <a:t>Wind geschüttelt wird. 14 Und der Himmel entwich wie eine </a:t>
            </a:r>
          </a:p>
          <a:p>
            <a:r>
              <a:rPr lang="de-CH" sz="3000" dirty="0"/>
              <a:t>Buchrolle, die zusammengerollt wird, und alle Berge und Inseln </a:t>
            </a:r>
          </a:p>
          <a:p>
            <a:r>
              <a:rPr lang="de-CH" sz="3000" dirty="0"/>
              <a:t>wurden von ihrem Ort weggerückt. … 17 Denn der </a:t>
            </a:r>
          </a:p>
          <a:p>
            <a:r>
              <a:rPr lang="de-CH" sz="3000" dirty="0"/>
              <a:t>große Tag seines Zorns ist gekommen, und wer kann </a:t>
            </a:r>
          </a:p>
          <a:p>
            <a:r>
              <a:rPr lang="de-CH" sz="3000" dirty="0"/>
              <a:t>bestehen?" </a:t>
            </a:r>
            <a:r>
              <a:rPr lang="de-CH" sz="3000" b="1" dirty="0"/>
              <a:t>(6,12-14.17)</a:t>
            </a:r>
            <a:endParaRPr lang="de-CH" sz="3000" dirty="0"/>
          </a:p>
        </p:txBody>
      </p:sp>
      <p:sp>
        <p:nvSpPr>
          <p:cNvPr id="4" name="Stern: 6 Zacken 3">
            <a:extLst>
              <a:ext uri="{FF2B5EF4-FFF2-40B4-BE49-F238E27FC236}">
                <a16:creationId xmlns:a16="http://schemas.microsoft.com/office/drawing/2014/main" id="{BAB59E8D-ADD5-42DB-9DF0-376201FCBD97}"/>
              </a:ext>
            </a:extLst>
          </p:cNvPr>
          <p:cNvSpPr/>
          <p:nvPr/>
        </p:nvSpPr>
        <p:spPr>
          <a:xfrm>
            <a:off x="5674737" y="347941"/>
            <a:ext cx="1009816" cy="1009816"/>
          </a:xfrm>
          <a:prstGeom prst="star6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6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967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3283996" y="4855618"/>
            <a:ext cx="562404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500" b="1" dirty="0"/>
              <a:t>Offb Teil 13 | Kp. 6</a:t>
            </a:r>
          </a:p>
        </p:txBody>
      </p:sp>
    </p:spTree>
    <p:extLst>
      <p:ext uri="{BB962C8B-B14F-4D97-AF65-F5344CB8AC3E}">
        <p14:creationId xmlns:p14="http://schemas.microsoft.com/office/powerpoint/2010/main" val="93210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35637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Offenbarung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3995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22 | Verse:  405</a:t>
            </a:r>
          </a:p>
        </p:txBody>
      </p:sp>
    </p:spTree>
    <p:extLst>
      <p:ext uri="{BB962C8B-B14F-4D97-AF65-F5344CB8AC3E}">
        <p14:creationId xmlns:p14="http://schemas.microsoft.com/office/powerpoint/2010/main" val="4113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6479994-5B67-45EE-8885-1D56B186A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700"/>
            <a:ext cx="9931179" cy="39543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E96FBA1-1148-473E-9CA0-2FE055B13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97" y="504901"/>
            <a:ext cx="1106799" cy="11067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F89E592-6D15-4371-9B50-4FA2E565E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2" y="504901"/>
            <a:ext cx="1106799" cy="11067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1B6DA05-BB0C-4628-85D0-22651344D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" y="374529"/>
            <a:ext cx="1373013" cy="136754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41FB764-D4B0-472F-AB06-C63D93016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902" y="374528"/>
            <a:ext cx="1373013" cy="1367543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B06FA35-793D-4D20-9C88-82273B8AF7CA}"/>
              </a:ext>
            </a:extLst>
          </p:cNvPr>
          <p:cNvGrpSpPr/>
          <p:nvPr/>
        </p:nvGrpSpPr>
        <p:grpSpPr>
          <a:xfrm>
            <a:off x="4715123" y="652051"/>
            <a:ext cx="1423284" cy="461665"/>
            <a:chOff x="4715123" y="1641995"/>
            <a:chExt cx="1423284" cy="461665"/>
          </a:xfrm>
        </p:grpSpPr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C07676C0-505C-4DFE-AFFA-BCD2275B790B}"/>
                </a:ext>
              </a:extLst>
            </p:cNvPr>
            <p:cNvCxnSpPr/>
            <p:nvPr/>
          </p:nvCxnSpPr>
          <p:spPr>
            <a:xfrm>
              <a:off x="4715123" y="2067339"/>
              <a:ext cx="142328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BA79A50-3D87-485E-A1EC-8555D07E9C14}"/>
                </a:ext>
              </a:extLst>
            </p:cNvPr>
            <p:cNvSpPr txBox="1"/>
            <p:nvPr/>
          </p:nvSpPr>
          <p:spPr>
            <a:xfrm>
              <a:off x="5204423" y="1641995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/>
                <a:t>x</a:t>
              </a: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1728077C-C53C-467B-A9FF-95B766695E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9" t="-2756" r="-3033" b="-2233"/>
          <a:stretch/>
        </p:blipFill>
        <p:spPr>
          <a:xfrm>
            <a:off x="6057900" y="1502740"/>
            <a:ext cx="4174435" cy="4151625"/>
          </a:xfrm>
          <a:prstGeom prst="ellipse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BBD5F49F-99B7-459C-83A0-D511EC734188}"/>
              </a:ext>
            </a:extLst>
          </p:cNvPr>
          <p:cNvSpPr/>
          <p:nvPr/>
        </p:nvSpPr>
        <p:spPr>
          <a:xfrm>
            <a:off x="6018143" y="1450059"/>
            <a:ext cx="4252649" cy="425264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59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224710"/>
            <a:ext cx="39562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Gottes Ziele der Trübsal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016749"/>
            <a:ext cx="101952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>
                <a:sym typeface="Wingdings" panose="05000000000000000000" pitchFamily="2" charset="2"/>
              </a:rPr>
              <a:t> </a:t>
            </a:r>
            <a:r>
              <a:rPr lang="de-CH" sz="3000" dirty="0"/>
              <a:t>Der Bosheit und den Bösen ein (vorläufiges) Ende zu bereiten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777CEA9-5FAF-4B7A-A3FD-6AA5A111F875}"/>
              </a:ext>
            </a:extLst>
          </p:cNvPr>
          <p:cNvSpPr txBox="1"/>
          <p:nvPr/>
        </p:nvSpPr>
        <p:spPr>
          <a:xfrm>
            <a:off x="672981" y="1727465"/>
            <a:ext cx="109595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>
                <a:sym typeface="Wingdings" panose="05000000000000000000" pitchFamily="2" charset="2"/>
              </a:rPr>
              <a:t> </a:t>
            </a:r>
            <a:r>
              <a:rPr lang="de-CH" sz="3000" dirty="0"/>
              <a:t>Die Zeit der Nationen </a:t>
            </a:r>
            <a:r>
              <a:rPr lang="de-CH" sz="2000" dirty="0"/>
              <a:t>(menschliche Regierungen) </a:t>
            </a:r>
            <a:r>
              <a:rPr lang="de-CH" sz="3000" dirty="0"/>
              <a:t>zu einem Ende zu bringen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8788EA-CF18-4993-99A6-3439923E657D}"/>
              </a:ext>
            </a:extLst>
          </p:cNvPr>
          <p:cNvSpPr txBox="1"/>
          <p:nvPr/>
        </p:nvSpPr>
        <p:spPr>
          <a:xfrm>
            <a:off x="680355" y="2436946"/>
            <a:ext cx="63184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>
                <a:sym typeface="Wingdings" panose="05000000000000000000" pitchFamily="2" charset="2"/>
              </a:rPr>
              <a:t> </a:t>
            </a:r>
            <a:r>
              <a:rPr lang="de-CH" sz="3000" dirty="0"/>
              <a:t>Eine weltweite Erweckung zu wirken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4FCE4D-EDFA-4849-953C-F688BB53E6AD}"/>
              </a:ext>
            </a:extLst>
          </p:cNvPr>
          <p:cNvSpPr txBox="1"/>
          <p:nvPr/>
        </p:nvSpPr>
        <p:spPr>
          <a:xfrm>
            <a:off x="687687" y="3128971"/>
            <a:ext cx="107646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>
                <a:sym typeface="Wingdings" panose="05000000000000000000" pitchFamily="2" charset="2"/>
              </a:rPr>
              <a:t> </a:t>
            </a:r>
            <a:r>
              <a:rPr lang="de-CH" sz="3000" dirty="0"/>
              <a:t>Den Stolz der Juden zu brechen hin zu einer nationalen Errettung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F0EF26-A100-490A-B555-66DF8459D2CF}"/>
              </a:ext>
            </a:extLst>
          </p:cNvPr>
          <p:cNvSpPr txBox="1"/>
          <p:nvPr/>
        </p:nvSpPr>
        <p:spPr>
          <a:xfrm>
            <a:off x="686227" y="3870453"/>
            <a:ext cx="100700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>
                <a:sym typeface="Wingdings" panose="05000000000000000000" pitchFamily="2" charset="2"/>
              </a:rPr>
              <a:t> </a:t>
            </a:r>
            <a:r>
              <a:rPr lang="de-CH" sz="3000" dirty="0"/>
              <a:t>Erfüllung der Verkündigung der Knechte Gottes (Propheten)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C60DBED-373B-4603-9E0B-07BE6C8FC99B}"/>
              </a:ext>
            </a:extLst>
          </p:cNvPr>
          <p:cNvSpPr txBox="1"/>
          <p:nvPr/>
        </p:nvSpPr>
        <p:spPr>
          <a:xfrm>
            <a:off x="686227" y="4611935"/>
            <a:ext cx="89661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>
                <a:sym typeface="Wingdings" panose="05000000000000000000" pitchFamily="2" charset="2"/>
              </a:rPr>
              <a:t> </a:t>
            </a:r>
            <a:r>
              <a:rPr lang="de-CH" sz="3000" dirty="0"/>
              <a:t>Grundlage zu schaffen für ein neues (letztes) Zeitalter</a:t>
            </a:r>
          </a:p>
        </p:txBody>
      </p:sp>
    </p:spTree>
    <p:extLst>
      <p:ext uri="{BB962C8B-B14F-4D97-AF65-F5344CB8AC3E}">
        <p14:creationId xmlns:p14="http://schemas.microsoft.com/office/powerpoint/2010/main" val="222855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950075"/>
            <a:ext cx="82486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Kapitel 6 | Der Beginn des Tages des Zornes Gottes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680566"/>
            <a:ext cx="1038931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Nun sind wir an einem wichtigen Meilenstein der Heils-</a:t>
            </a:r>
          </a:p>
          <a:p>
            <a:r>
              <a:rPr lang="de-CH" sz="3000" dirty="0" err="1"/>
              <a:t>geschichte</a:t>
            </a:r>
            <a:r>
              <a:rPr lang="de-CH" sz="3000" dirty="0"/>
              <a:t> Gottes angelangt. Der Tag des Zornes Gottes </a:t>
            </a:r>
          </a:p>
          <a:p>
            <a:r>
              <a:rPr lang="de-CH" sz="3000" dirty="0"/>
              <a:t>ist gekommen! Das Gericht Gottes wird sich nun zunehmend </a:t>
            </a:r>
          </a:p>
          <a:p>
            <a:r>
              <a:rPr lang="de-CH" sz="3000" dirty="0"/>
              <a:t>über diese sündige, rebellische, götzendienerische, </a:t>
            </a:r>
          </a:p>
          <a:p>
            <a:r>
              <a:rPr lang="de-CH" sz="3000" dirty="0"/>
              <a:t>ungläubige und lieblose Menschheit ergiessen. Die nun </a:t>
            </a:r>
          </a:p>
          <a:p>
            <a:r>
              <a:rPr lang="de-CH" sz="3000" dirty="0"/>
              <a:t>folgenden dramatischen und schrecklichen Gerichte werden </a:t>
            </a:r>
          </a:p>
          <a:p>
            <a:r>
              <a:rPr lang="de-CH" sz="3000" dirty="0"/>
              <a:t>ihren Höhepunkt im zweiten Kommen des Herrn Jesus erreichen. </a:t>
            </a:r>
          </a:p>
        </p:txBody>
      </p:sp>
    </p:spTree>
    <p:extLst>
      <p:ext uri="{BB962C8B-B14F-4D97-AF65-F5344CB8AC3E}">
        <p14:creationId xmlns:p14="http://schemas.microsoft.com/office/powerpoint/2010/main" val="23353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87F61C6-ABB0-42A4-9364-DBC133CBB010}"/>
              </a:ext>
            </a:extLst>
          </p:cNvPr>
          <p:cNvSpPr txBox="1"/>
          <p:nvPr/>
        </p:nvSpPr>
        <p:spPr>
          <a:xfrm>
            <a:off x="785539" y="425395"/>
            <a:ext cx="56614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Gerichtsabfolge in der Trübsalszeit</a:t>
            </a:r>
          </a:p>
        </p:txBody>
      </p:sp>
    </p:spTree>
    <p:extLst>
      <p:ext uri="{BB962C8B-B14F-4D97-AF65-F5344CB8AC3E}">
        <p14:creationId xmlns:p14="http://schemas.microsoft.com/office/powerpoint/2010/main" val="398660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87F61C6-ABB0-42A4-9364-DBC133CBB010}"/>
              </a:ext>
            </a:extLst>
          </p:cNvPr>
          <p:cNvSpPr txBox="1"/>
          <p:nvPr/>
        </p:nvSpPr>
        <p:spPr>
          <a:xfrm>
            <a:off x="785539" y="425395"/>
            <a:ext cx="22853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Siegel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C2AEB2E-93AF-4A22-9687-28FB33091BCC}"/>
              </a:ext>
            </a:extLst>
          </p:cNvPr>
          <p:cNvGrpSpPr/>
          <p:nvPr/>
        </p:nvGrpSpPr>
        <p:grpSpPr>
          <a:xfrm>
            <a:off x="918376" y="1141012"/>
            <a:ext cx="5474473" cy="1009816"/>
            <a:chOff x="918376" y="1141012"/>
            <a:chExt cx="5474473" cy="1009816"/>
          </a:xfrm>
        </p:grpSpPr>
        <p:sp>
          <p:nvSpPr>
            <p:cNvPr id="2" name="Stern: 6 Zacken 1">
              <a:extLst>
                <a:ext uri="{FF2B5EF4-FFF2-40B4-BE49-F238E27FC236}">
                  <a16:creationId xmlns:a16="http://schemas.microsoft.com/office/drawing/2014/main" id="{D874EDAE-A24A-49CA-9496-7DC278922429}"/>
                </a:ext>
              </a:extLst>
            </p:cNvPr>
            <p:cNvSpPr/>
            <p:nvPr/>
          </p:nvSpPr>
          <p:spPr>
            <a:xfrm>
              <a:off x="918376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Stern: 6 Zacken 5">
              <a:extLst>
                <a:ext uri="{FF2B5EF4-FFF2-40B4-BE49-F238E27FC236}">
                  <a16:creationId xmlns:a16="http://schemas.microsoft.com/office/drawing/2014/main" id="{42814BE7-24A7-4513-AD97-AABCAA2260CD}"/>
                </a:ext>
              </a:extLst>
            </p:cNvPr>
            <p:cNvSpPr/>
            <p:nvPr/>
          </p:nvSpPr>
          <p:spPr>
            <a:xfrm>
              <a:off x="2406595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Stern: 6 Zacken 6">
              <a:extLst>
                <a:ext uri="{FF2B5EF4-FFF2-40B4-BE49-F238E27FC236}">
                  <a16:creationId xmlns:a16="http://schemas.microsoft.com/office/drawing/2014/main" id="{2BF25214-717C-41F7-8988-B7A6D2C3D532}"/>
                </a:ext>
              </a:extLst>
            </p:cNvPr>
            <p:cNvSpPr/>
            <p:nvPr/>
          </p:nvSpPr>
          <p:spPr>
            <a:xfrm>
              <a:off x="3894814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Stern: 6 Zacken 7">
              <a:extLst>
                <a:ext uri="{FF2B5EF4-FFF2-40B4-BE49-F238E27FC236}">
                  <a16:creationId xmlns:a16="http://schemas.microsoft.com/office/drawing/2014/main" id="{81B268C7-A6C1-497D-84B8-F68F46C4A96E}"/>
                </a:ext>
              </a:extLst>
            </p:cNvPr>
            <p:cNvSpPr/>
            <p:nvPr/>
          </p:nvSpPr>
          <p:spPr>
            <a:xfrm>
              <a:off x="5383033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8B8A546-64D1-4730-96D6-CAA6A698FC96}"/>
              </a:ext>
            </a:extLst>
          </p:cNvPr>
          <p:cNvGrpSpPr/>
          <p:nvPr/>
        </p:nvGrpSpPr>
        <p:grpSpPr>
          <a:xfrm>
            <a:off x="7182682" y="1141012"/>
            <a:ext cx="2498035" cy="1009816"/>
            <a:chOff x="7182682" y="1141012"/>
            <a:chExt cx="2498035" cy="100981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Stern: 6 Zacken 8">
              <a:extLst>
                <a:ext uri="{FF2B5EF4-FFF2-40B4-BE49-F238E27FC236}">
                  <a16:creationId xmlns:a16="http://schemas.microsoft.com/office/drawing/2014/main" id="{20F0AEB3-BB7C-4787-9EC0-F602C3759368}"/>
                </a:ext>
              </a:extLst>
            </p:cNvPr>
            <p:cNvSpPr/>
            <p:nvPr/>
          </p:nvSpPr>
          <p:spPr>
            <a:xfrm>
              <a:off x="7182682" y="1141012"/>
              <a:ext cx="1009816" cy="1009816"/>
            </a:xfrm>
            <a:prstGeom prst="star6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Stern: 6 Zacken 9">
              <a:extLst>
                <a:ext uri="{FF2B5EF4-FFF2-40B4-BE49-F238E27FC236}">
                  <a16:creationId xmlns:a16="http://schemas.microsoft.com/office/drawing/2014/main" id="{A5B365BB-4454-4116-ACDE-F22F069D1AFF}"/>
                </a:ext>
              </a:extLst>
            </p:cNvPr>
            <p:cNvSpPr/>
            <p:nvPr/>
          </p:nvSpPr>
          <p:spPr>
            <a:xfrm>
              <a:off x="8670901" y="1141012"/>
              <a:ext cx="1009816" cy="1009816"/>
            </a:xfrm>
            <a:prstGeom prst="star6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25F0CB3D-4D50-403C-A41B-BBD74BABAA1B}"/>
              </a:ext>
            </a:extLst>
          </p:cNvPr>
          <p:cNvSpPr txBox="1"/>
          <p:nvPr/>
        </p:nvSpPr>
        <p:spPr>
          <a:xfrm>
            <a:off x="785539" y="2573564"/>
            <a:ext cx="29115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Posaunen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CA9EF29-788B-4554-8378-0BBB2E7365F5}"/>
              </a:ext>
            </a:extLst>
          </p:cNvPr>
          <p:cNvGrpSpPr/>
          <p:nvPr/>
        </p:nvGrpSpPr>
        <p:grpSpPr>
          <a:xfrm>
            <a:off x="844827" y="3301055"/>
            <a:ext cx="5566906" cy="449248"/>
            <a:chOff x="844827" y="3301055"/>
            <a:chExt cx="5566906" cy="449248"/>
          </a:xfrm>
        </p:grpSpPr>
        <p:sp>
          <p:nvSpPr>
            <p:cNvPr id="13" name="Flussdiagramm: Grenzstelle 12">
              <a:extLst>
                <a:ext uri="{FF2B5EF4-FFF2-40B4-BE49-F238E27FC236}">
                  <a16:creationId xmlns:a16="http://schemas.microsoft.com/office/drawing/2014/main" id="{83194C2B-263A-4172-B273-2CF0B3EB5AA3}"/>
                </a:ext>
              </a:extLst>
            </p:cNvPr>
            <p:cNvSpPr/>
            <p:nvPr/>
          </p:nvSpPr>
          <p:spPr>
            <a:xfrm>
              <a:off x="844827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" name="Flussdiagramm: Grenzstelle 13">
              <a:extLst>
                <a:ext uri="{FF2B5EF4-FFF2-40B4-BE49-F238E27FC236}">
                  <a16:creationId xmlns:a16="http://schemas.microsoft.com/office/drawing/2014/main" id="{09AFF397-311D-4256-BDAA-849DEA1D0BD3}"/>
                </a:ext>
              </a:extLst>
            </p:cNvPr>
            <p:cNvSpPr/>
            <p:nvPr/>
          </p:nvSpPr>
          <p:spPr>
            <a:xfrm>
              <a:off x="2277387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" name="Flussdiagramm: Grenzstelle 14">
              <a:extLst>
                <a:ext uri="{FF2B5EF4-FFF2-40B4-BE49-F238E27FC236}">
                  <a16:creationId xmlns:a16="http://schemas.microsoft.com/office/drawing/2014/main" id="{F59CA991-31E5-4E4B-8F22-E8C8459A0AFA}"/>
                </a:ext>
              </a:extLst>
            </p:cNvPr>
            <p:cNvSpPr/>
            <p:nvPr/>
          </p:nvSpPr>
          <p:spPr>
            <a:xfrm>
              <a:off x="3894814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Flussdiagramm: Grenzstelle 15">
              <a:extLst>
                <a:ext uri="{FF2B5EF4-FFF2-40B4-BE49-F238E27FC236}">
                  <a16:creationId xmlns:a16="http://schemas.microsoft.com/office/drawing/2014/main" id="{77516164-FC0F-4D15-9CE1-4FB4818C8E64}"/>
                </a:ext>
              </a:extLst>
            </p:cNvPr>
            <p:cNvSpPr/>
            <p:nvPr/>
          </p:nvSpPr>
          <p:spPr>
            <a:xfrm>
              <a:off x="5364149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F495C14-AA0B-4E41-B5ED-BFEAC3111DB8}"/>
              </a:ext>
            </a:extLst>
          </p:cNvPr>
          <p:cNvGrpSpPr/>
          <p:nvPr/>
        </p:nvGrpSpPr>
        <p:grpSpPr>
          <a:xfrm>
            <a:off x="7201566" y="3301055"/>
            <a:ext cx="2516919" cy="449248"/>
            <a:chOff x="7201566" y="3301055"/>
            <a:chExt cx="2516919" cy="44924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Flussdiagramm: Grenzstelle 16">
              <a:extLst>
                <a:ext uri="{FF2B5EF4-FFF2-40B4-BE49-F238E27FC236}">
                  <a16:creationId xmlns:a16="http://schemas.microsoft.com/office/drawing/2014/main" id="{04CA86C9-7064-4893-BF9F-D064231A4DD9}"/>
                </a:ext>
              </a:extLst>
            </p:cNvPr>
            <p:cNvSpPr/>
            <p:nvPr/>
          </p:nvSpPr>
          <p:spPr>
            <a:xfrm>
              <a:off x="7201566" y="3301055"/>
              <a:ext cx="1047584" cy="449248"/>
            </a:xfrm>
            <a:prstGeom prst="flowChartTerminator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" name="Flussdiagramm: Grenzstelle 17">
              <a:extLst>
                <a:ext uri="{FF2B5EF4-FFF2-40B4-BE49-F238E27FC236}">
                  <a16:creationId xmlns:a16="http://schemas.microsoft.com/office/drawing/2014/main" id="{8C5812A7-8776-4FA6-A519-5E48D6C4B740}"/>
                </a:ext>
              </a:extLst>
            </p:cNvPr>
            <p:cNvSpPr/>
            <p:nvPr/>
          </p:nvSpPr>
          <p:spPr>
            <a:xfrm>
              <a:off x="8670901" y="3301055"/>
              <a:ext cx="1047584" cy="449248"/>
            </a:xfrm>
            <a:prstGeom prst="flowChartTerminator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8D433551-53EF-4E66-8D1F-C05008D18DA8}"/>
              </a:ext>
            </a:extLst>
          </p:cNvPr>
          <p:cNvGrpSpPr/>
          <p:nvPr/>
        </p:nvGrpSpPr>
        <p:grpSpPr>
          <a:xfrm>
            <a:off x="3416412" y="3719142"/>
            <a:ext cx="7506030" cy="1570323"/>
            <a:chOff x="3416412" y="3719142"/>
            <a:chExt cx="7506030" cy="1570323"/>
          </a:xfrm>
        </p:grpSpPr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64A03E58-1219-4BA8-9E65-11334C16970B}"/>
                </a:ext>
              </a:extLst>
            </p:cNvPr>
            <p:cNvCxnSpPr/>
            <p:nvPr/>
          </p:nvCxnSpPr>
          <p:spPr>
            <a:xfrm>
              <a:off x="10922442" y="3719142"/>
              <a:ext cx="0" cy="157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7DA9AD9F-BF7C-46BD-A875-76AA5F7FF2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6412" y="5255358"/>
              <a:ext cx="7506030" cy="812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44F01F6E-4155-40B5-A5CD-BE15EE6862D3}"/>
              </a:ext>
            </a:extLst>
          </p:cNvPr>
          <p:cNvSpPr txBox="1"/>
          <p:nvPr/>
        </p:nvSpPr>
        <p:spPr>
          <a:xfrm>
            <a:off x="785539" y="4940406"/>
            <a:ext cx="25811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Schalen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FF57002-68D8-45F5-892B-9053572E222A}"/>
              </a:ext>
            </a:extLst>
          </p:cNvPr>
          <p:cNvGrpSpPr/>
          <p:nvPr/>
        </p:nvGrpSpPr>
        <p:grpSpPr>
          <a:xfrm>
            <a:off x="799769" y="5732665"/>
            <a:ext cx="5611964" cy="501387"/>
            <a:chOff x="799769" y="5732665"/>
            <a:chExt cx="5611964" cy="501387"/>
          </a:xfrm>
        </p:grpSpPr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0C31ED90-83DE-4CFE-B325-4251EDC05AEC}"/>
                </a:ext>
              </a:extLst>
            </p:cNvPr>
            <p:cNvSpPr/>
            <p:nvPr/>
          </p:nvSpPr>
          <p:spPr>
            <a:xfrm rot="10800000">
              <a:off x="799769" y="5732666"/>
              <a:ext cx="1092642" cy="501385"/>
            </a:xfrm>
            <a:prstGeom prst="trapezoid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31CE4579-D839-4E1D-8300-4FD73B781AA2}"/>
                </a:ext>
              </a:extLst>
            </p:cNvPr>
            <p:cNvSpPr/>
            <p:nvPr/>
          </p:nvSpPr>
          <p:spPr>
            <a:xfrm rot="10800000">
              <a:off x="2277387" y="5732665"/>
              <a:ext cx="1092642" cy="501385"/>
            </a:xfrm>
            <a:prstGeom prst="trapezoid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585D62BD-8771-4CDF-8403-00014B77E7D6}"/>
                </a:ext>
              </a:extLst>
            </p:cNvPr>
            <p:cNvSpPr/>
            <p:nvPr/>
          </p:nvSpPr>
          <p:spPr>
            <a:xfrm rot="10800000">
              <a:off x="3841473" y="5732667"/>
              <a:ext cx="1092642" cy="501385"/>
            </a:xfrm>
            <a:prstGeom prst="trapezoid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CB92819F-3E0B-436C-86C5-547D6141D538}"/>
                </a:ext>
              </a:extLst>
            </p:cNvPr>
            <p:cNvSpPr/>
            <p:nvPr/>
          </p:nvSpPr>
          <p:spPr>
            <a:xfrm rot="10800000">
              <a:off x="5319091" y="5732666"/>
              <a:ext cx="1092642" cy="501385"/>
            </a:xfrm>
            <a:prstGeom prst="trapezoid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6" name="Trapezoid 25">
            <a:extLst>
              <a:ext uri="{FF2B5EF4-FFF2-40B4-BE49-F238E27FC236}">
                <a16:creationId xmlns:a16="http://schemas.microsoft.com/office/drawing/2014/main" id="{CEC3DEDE-7361-40C9-A980-985AF9A6B5AA}"/>
              </a:ext>
            </a:extLst>
          </p:cNvPr>
          <p:cNvSpPr/>
          <p:nvPr/>
        </p:nvSpPr>
        <p:spPr>
          <a:xfrm rot="10800000">
            <a:off x="10417534" y="5761593"/>
            <a:ext cx="1092642" cy="501385"/>
          </a:xfrm>
          <a:prstGeom prst="trapezoid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8BEB8FB-5D35-4401-9C23-DD5A5BA9D40D}"/>
              </a:ext>
            </a:extLst>
          </p:cNvPr>
          <p:cNvGrpSpPr/>
          <p:nvPr/>
        </p:nvGrpSpPr>
        <p:grpSpPr>
          <a:xfrm>
            <a:off x="7179037" y="5765796"/>
            <a:ext cx="2584506" cy="501386"/>
            <a:chOff x="7179037" y="5765796"/>
            <a:chExt cx="2584506" cy="5013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379D0A70-9F2D-4BC0-B1E9-5BA064EE13E9}"/>
                </a:ext>
              </a:extLst>
            </p:cNvPr>
            <p:cNvSpPr/>
            <p:nvPr/>
          </p:nvSpPr>
          <p:spPr>
            <a:xfrm rot="10800000">
              <a:off x="7179037" y="5765796"/>
              <a:ext cx="1092642" cy="501385"/>
            </a:xfrm>
            <a:prstGeom prst="trapezoid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58145978-E7DA-4227-ABF8-623A55B85474}"/>
                </a:ext>
              </a:extLst>
            </p:cNvPr>
            <p:cNvSpPr/>
            <p:nvPr/>
          </p:nvSpPr>
          <p:spPr>
            <a:xfrm rot="10800000">
              <a:off x="8670901" y="5765797"/>
              <a:ext cx="1092642" cy="501385"/>
            </a:xfrm>
            <a:prstGeom prst="trapezoid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9" name="Flussdiagramm: Grenzstelle 18">
            <a:extLst>
              <a:ext uri="{FF2B5EF4-FFF2-40B4-BE49-F238E27FC236}">
                <a16:creationId xmlns:a16="http://schemas.microsoft.com/office/drawing/2014/main" id="{AAAF73A1-C650-44C6-8483-550C414EAB8D}"/>
              </a:ext>
            </a:extLst>
          </p:cNvPr>
          <p:cNvSpPr/>
          <p:nvPr/>
        </p:nvSpPr>
        <p:spPr>
          <a:xfrm>
            <a:off x="10398650" y="3301055"/>
            <a:ext cx="1047584" cy="449248"/>
          </a:xfrm>
          <a:prstGeom prst="flowChartTerminator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B2C4B004-C6EC-409E-B5AC-B723FF3B2D51}"/>
              </a:ext>
            </a:extLst>
          </p:cNvPr>
          <p:cNvGrpSpPr/>
          <p:nvPr/>
        </p:nvGrpSpPr>
        <p:grpSpPr>
          <a:xfrm>
            <a:off x="190595" y="2955854"/>
            <a:ext cx="10257616" cy="1716523"/>
            <a:chOff x="190595" y="2955854"/>
            <a:chExt cx="10257616" cy="1716523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0E6EFFE0-F787-4913-9020-8C755492D958}"/>
                </a:ext>
              </a:extLst>
            </p:cNvPr>
            <p:cNvSpPr txBox="1"/>
            <p:nvPr/>
          </p:nvSpPr>
          <p:spPr>
            <a:xfrm>
              <a:off x="190595" y="4118379"/>
              <a:ext cx="102576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3000" b="1" dirty="0"/>
                <a:t>---------------------    Mitte Trübsal    ----------------------------------------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92183261-11A3-4B9C-AB44-5F1559BA887F}"/>
                </a:ext>
              </a:extLst>
            </p:cNvPr>
            <p:cNvSpPr txBox="1"/>
            <p:nvPr/>
          </p:nvSpPr>
          <p:spPr>
            <a:xfrm rot="5400000">
              <a:off x="9352587" y="3473304"/>
              <a:ext cx="158889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3000" b="1" dirty="0"/>
                <a:t>------------</a:t>
              </a: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B8F39C5-DDAE-4742-90AC-D1FA276A3853}"/>
              </a:ext>
            </a:extLst>
          </p:cNvPr>
          <p:cNvGrpSpPr/>
          <p:nvPr/>
        </p:nvGrpSpPr>
        <p:grpSpPr>
          <a:xfrm>
            <a:off x="3758712" y="1547446"/>
            <a:ext cx="7173340" cy="1345725"/>
            <a:chOff x="3758712" y="1547446"/>
            <a:chExt cx="7173340" cy="1345725"/>
          </a:xfrm>
        </p:grpSpPr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22F30113-467D-474E-92C3-B295692AB5BD}"/>
                </a:ext>
              </a:extLst>
            </p:cNvPr>
            <p:cNvCxnSpPr>
              <a:cxnSpLocks/>
            </p:cNvCxnSpPr>
            <p:nvPr/>
          </p:nvCxnSpPr>
          <p:spPr>
            <a:xfrm>
              <a:off x="10932051" y="1547446"/>
              <a:ext cx="0" cy="13102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FF70DAC0-7534-4EE2-8E58-5E3F82F6C4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8712" y="2822514"/>
              <a:ext cx="7173340" cy="7065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tern: 6 Zacken 10">
            <a:extLst>
              <a:ext uri="{FF2B5EF4-FFF2-40B4-BE49-F238E27FC236}">
                <a16:creationId xmlns:a16="http://schemas.microsoft.com/office/drawing/2014/main" id="{74CED0B2-678C-4FBF-B0BE-C0DAAE655FA8}"/>
              </a:ext>
            </a:extLst>
          </p:cNvPr>
          <p:cNvSpPr/>
          <p:nvPr/>
        </p:nvSpPr>
        <p:spPr>
          <a:xfrm>
            <a:off x="10417534" y="1106556"/>
            <a:ext cx="1009816" cy="1009816"/>
          </a:xfrm>
          <a:prstGeom prst="star6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70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0" grpId="0"/>
      <p:bldP spid="26" grpId="0" animBg="1"/>
      <p:bldP spid="1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950075"/>
            <a:ext cx="55354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Kapitel 6 | Die ersten sechs Siegel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680566"/>
            <a:ext cx="93520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ich sah, als das Lamm eines von den sieben Siegeln </a:t>
            </a:r>
          </a:p>
          <a:p>
            <a:r>
              <a:rPr lang="de-CH" sz="3000" dirty="0"/>
              <a:t>öffnete, und hörte eines von den vier lebendigen Wesen </a:t>
            </a:r>
          </a:p>
          <a:p>
            <a:r>
              <a:rPr lang="de-CH" sz="3000" dirty="0"/>
              <a:t>wie mit einer Donnerstimme sagen: Komm! 2 Und ich sah: </a:t>
            </a:r>
          </a:p>
          <a:p>
            <a:r>
              <a:rPr lang="de-CH" sz="3000" dirty="0"/>
              <a:t>Und siehe, ein weißes Pferd, und der darauf saß, hatte </a:t>
            </a:r>
          </a:p>
          <a:p>
            <a:r>
              <a:rPr lang="de-CH" sz="3000" dirty="0"/>
              <a:t>einen Bogen; und ihm wurde ein Siegeskranz gegeben, </a:t>
            </a:r>
          </a:p>
          <a:p>
            <a:r>
              <a:rPr lang="de-CH" sz="3000" dirty="0"/>
              <a:t>und er zog aus, siegend und um zu siegen." </a:t>
            </a:r>
            <a:r>
              <a:rPr lang="de-CH" sz="3000" b="1" dirty="0"/>
              <a:t>(6,1-2)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08154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9B1824B-2A1B-41B6-98EF-1E23955CB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8" y="0"/>
            <a:ext cx="4963026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9C697B4-5C62-490C-8BFD-B7768F9CE90B}"/>
              </a:ext>
            </a:extLst>
          </p:cNvPr>
          <p:cNvSpPr txBox="1"/>
          <p:nvPr/>
        </p:nvSpPr>
        <p:spPr>
          <a:xfrm>
            <a:off x="5614506" y="2088174"/>
            <a:ext cx="53828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Albrecht Dürer:</a:t>
            </a:r>
          </a:p>
          <a:p>
            <a:r>
              <a:rPr lang="de-DE" sz="3000" dirty="0"/>
              <a:t>„Die vier Apokalyptischen Reiter”</a:t>
            </a:r>
          </a:p>
          <a:p>
            <a:r>
              <a:rPr lang="de-DE" sz="3000" dirty="0"/>
              <a:t>Holzschnitt (um 1497/98)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404694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Breitbild</PresentationFormat>
  <Paragraphs>63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176</cp:revision>
  <dcterms:created xsi:type="dcterms:W3CDTF">2018-05-19T05:14:58Z</dcterms:created>
  <dcterms:modified xsi:type="dcterms:W3CDTF">2022-01-21T14:01:29Z</dcterms:modified>
</cp:coreProperties>
</file>