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5" r:id="rId2"/>
    <p:sldId id="259" r:id="rId3"/>
    <p:sldId id="334" r:id="rId4"/>
    <p:sldId id="336" r:id="rId5"/>
    <p:sldId id="337" r:id="rId6"/>
    <p:sldId id="338" r:id="rId7"/>
    <p:sldId id="339" r:id="rId8"/>
    <p:sldId id="335" r:id="rId9"/>
    <p:sldId id="341" r:id="rId10"/>
    <p:sldId id="343" r:id="rId11"/>
    <p:sldId id="342" r:id="rId12"/>
    <p:sldId id="344" r:id="rId13"/>
    <p:sldId id="345" r:id="rId14"/>
    <p:sldId id="346" r:id="rId15"/>
    <p:sldId id="347" r:id="rId16"/>
    <p:sldId id="348" r:id="rId17"/>
    <p:sldId id="349" r:id="rId18"/>
    <p:sldId id="350" r:id="rId19"/>
    <p:sldId id="351" r:id="rId20"/>
    <p:sldId id="352" r:id="rId21"/>
    <p:sldId id="353" r:id="rId22"/>
    <p:sldId id="354" r:id="rId23"/>
    <p:sldId id="355" r:id="rId24"/>
    <p:sldId id="356" r:id="rId25"/>
    <p:sldId id="357" r:id="rId26"/>
    <p:sldId id="358" r:id="rId27"/>
    <p:sldId id="359" r:id="rId28"/>
    <p:sldId id="360" r:id="rId29"/>
    <p:sldId id="361" r:id="rId30"/>
    <p:sldId id="362" r:id="rId31"/>
    <p:sldId id="306" r:id="rId3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100" d="100"/>
          <a:sy n="100" d="100"/>
        </p:scale>
        <p:origin x="102" y="45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09.02.2019</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a:p>
        </p:txBody>
      </p:sp>
    </p:spTree>
    <p:extLst>
      <p:ext uri="{BB962C8B-B14F-4D97-AF65-F5344CB8AC3E}">
        <p14:creationId xmlns:p14="http://schemas.microsoft.com/office/powerpoint/2010/main" val="266541471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CH"/>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EDF089-39DA-47E3-A74C-E64C6DBBD5AE}" type="datetimeFigureOut">
              <a:rPr lang="de-CH" smtClean="0"/>
              <a:t>09.02.2019</a:t>
            </a:fld>
            <a:endParaRPr lang="de-CH"/>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E9142-EC7B-4178-ABB6-310B1AAD4A55}" type="slidenum">
              <a:rPr lang="de-CH" smtClean="0"/>
              <a:t>‹Nr.›</a:t>
            </a:fld>
            <a:endParaRPr lang="de-CH"/>
          </a:p>
        </p:txBody>
      </p:sp>
    </p:spTree>
    <p:extLst>
      <p:ext uri="{BB962C8B-B14F-4D97-AF65-F5344CB8AC3E}">
        <p14:creationId xmlns:p14="http://schemas.microsoft.com/office/powerpoint/2010/main" val="365145962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4156376" y="4855618"/>
            <a:ext cx="4055277" cy="938719"/>
          </a:xfrm>
          <a:prstGeom prst="rect">
            <a:avLst/>
          </a:prstGeom>
          <a:noFill/>
        </p:spPr>
        <p:txBody>
          <a:bodyPr wrap="none" rtlCol="0">
            <a:spAutoFit/>
          </a:bodyPr>
          <a:lstStyle/>
          <a:p>
            <a:r>
              <a:rPr lang="de-CH" sz="5500" b="1" dirty="0" smtClean="0"/>
              <a:t>Markus Teil </a:t>
            </a:r>
            <a:r>
              <a:rPr lang="de-CH" sz="5500" b="1" dirty="0" smtClean="0"/>
              <a:t>2</a:t>
            </a:r>
            <a:endParaRPr lang="de-CH" sz="5500" b="1" dirty="0"/>
          </a:p>
        </p:txBody>
      </p:sp>
    </p:spTree>
    <p:extLst>
      <p:ext uri="{BB962C8B-B14F-4D97-AF65-F5344CB8AC3E}">
        <p14:creationId xmlns:p14="http://schemas.microsoft.com/office/powerpoint/2010/main" val="39804447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16095" y="1611459"/>
            <a:ext cx="10216836" cy="3631763"/>
          </a:xfrm>
          <a:prstGeom prst="rect">
            <a:avLst/>
          </a:prstGeom>
          <a:noFill/>
        </p:spPr>
        <p:txBody>
          <a:bodyPr wrap="none" rtlCol="0">
            <a:spAutoFit/>
          </a:bodyPr>
          <a:lstStyle/>
          <a:p>
            <a:r>
              <a:rPr lang="de-CH" sz="4600" b="1" u="sng" dirty="0"/>
              <a:t>Nie vergessen:</a:t>
            </a:r>
            <a:r>
              <a:rPr lang="de-CH" sz="4600" dirty="0"/>
              <a:t> Er ist der Herr der Herren, </a:t>
            </a:r>
            <a:endParaRPr lang="de-CH" sz="4600" dirty="0" smtClean="0"/>
          </a:p>
          <a:p>
            <a:r>
              <a:rPr lang="de-CH" sz="4600" dirty="0" smtClean="0"/>
              <a:t>der </a:t>
            </a:r>
            <a:r>
              <a:rPr lang="de-CH" sz="4600" dirty="0"/>
              <a:t>ewige Sohn Gottes. Er ist freiwillig </a:t>
            </a:r>
            <a:endParaRPr lang="de-CH" sz="4600" dirty="0" smtClean="0"/>
          </a:p>
          <a:p>
            <a:r>
              <a:rPr lang="de-CH" sz="4600" dirty="0" smtClean="0"/>
              <a:t>Mensch </a:t>
            </a:r>
            <a:r>
              <a:rPr lang="de-CH" sz="4600" dirty="0"/>
              <a:t>geworden und hat sich so sehr </a:t>
            </a:r>
            <a:endParaRPr lang="de-CH" sz="4600" dirty="0" smtClean="0"/>
          </a:p>
          <a:p>
            <a:r>
              <a:rPr lang="de-CH" sz="4600" dirty="0" smtClean="0"/>
              <a:t>erniedrigt</a:t>
            </a:r>
            <a:r>
              <a:rPr lang="de-CH" sz="4600" dirty="0"/>
              <a:t>, dass Er sogar als Knecht auf </a:t>
            </a:r>
            <a:endParaRPr lang="de-CH" sz="4600" dirty="0" smtClean="0"/>
          </a:p>
          <a:p>
            <a:r>
              <a:rPr lang="de-CH" sz="4600" dirty="0" smtClean="0"/>
              <a:t>dieser </a:t>
            </a:r>
            <a:r>
              <a:rPr lang="de-CH" sz="4600" dirty="0"/>
              <a:t>Erde gelebt hat.</a:t>
            </a:r>
          </a:p>
        </p:txBody>
      </p:sp>
    </p:spTree>
    <p:extLst>
      <p:ext uri="{BB962C8B-B14F-4D97-AF65-F5344CB8AC3E}">
        <p14:creationId xmlns:p14="http://schemas.microsoft.com/office/powerpoint/2010/main" val="1072142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98473" y="1347851"/>
            <a:ext cx="4910896" cy="646331"/>
          </a:xfrm>
          <a:prstGeom prst="rect">
            <a:avLst/>
          </a:prstGeom>
          <a:noFill/>
        </p:spPr>
        <p:txBody>
          <a:bodyPr wrap="none" rtlCol="0">
            <a:spAutoFit/>
          </a:bodyPr>
          <a:lstStyle/>
          <a:p>
            <a:r>
              <a:rPr lang="de-DE" sz="3600" b="1" dirty="0" smtClean="0"/>
              <a:t>Jesus: Der Knecht Gottes</a:t>
            </a:r>
            <a:endParaRPr lang="de-CH" sz="3600" b="1" dirty="0"/>
          </a:p>
        </p:txBody>
      </p:sp>
      <p:sp>
        <p:nvSpPr>
          <p:cNvPr id="3" name="Textfeld 2"/>
          <p:cNvSpPr txBox="1"/>
          <p:nvPr/>
        </p:nvSpPr>
        <p:spPr>
          <a:xfrm>
            <a:off x="598473" y="2604117"/>
            <a:ext cx="8984319" cy="2308324"/>
          </a:xfrm>
          <a:prstGeom prst="rect">
            <a:avLst/>
          </a:prstGeom>
          <a:noFill/>
        </p:spPr>
        <p:txBody>
          <a:bodyPr wrap="none" rtlCol="0">
            <a:spAutoFit/>
          </a:bodyPr>
          <a:lstStyle/>
          <a:p>
            <a:r>
              <a:rPr lang="de-CH" sz="3600" dirty="0"/>
              <a:t>„</a:t>
            </a:r>
            <a:r>
              <a:rPr lang="de-DE" sz="3600" dirty="0"/>
              <a:t>Denn auch der Sohn des Menschen ist nicht </a:t>
            </a:r>
            <a:endParaRPr lang="de-DE" sz="3600" dirty="0" smtClean="0"/>
          </a:p>
          <a:p>
            <a:r>
              <a:rPr lang="de-DE" sz="3600" dirty="0" smtClean="0"/>
              <a:t>gekommen</a:t>
            </a:r>
            <a:r>
              <a:rPr lang="de-DE" sz="3600" dirty="0"/>
              <a:t>, um sich dienen zu lassen, sondern </a:t>
            </a:r>
            <a:endParaRPr lang="de-DE" sz="3600" dirty="0" smtClean="0"/>
          </a:p>
          <a:p>
            <a:r>
              <a:rPr lang="de-DE" sz="3600" dirty="0" smtClean="0"/>
              <a:t>um </a:t>
            </a:r>
            <a:r>
              <a:rPr lang="de-DE" sz="3600" dirty="0"/>
              <a:t>zu dienen und sein Leben zu geben als </a:t>
            </a:r>
            <a:endParaRPr lang="de-DE" sz="3600" dirty="0" smtClean="0"/>
          </a:p>
          <a:p>
            <a:r>
              <a:rPr lang="de-DE" sz="3600" dirty="0" smtClean="0"/>
              <a:t>Lösegeld </a:t>
            </a:r>
            <a:r>
              <a:rPr lang="de-DE" sz="3600" dirty="0"/>
              <a:t>für viele.</a:t>
            </a:r>
            <a:r>
              <a:rPr lang="de-CH" sz="3600" dirty="0"/>
              <a:t>“ </a:t>
            </a:r>
            <a:r>
              <a:rPr lang="de-CH" sz="3600" b="1" dirty="0"/>
              <a:t>(Mk 10,45)</a:t>
            </a:r>
            <a:endParaRPr lang="de-CH" sz="3600" dirty="0"/>
          </a:p>
        </p:txBody>
      </p:sp>
    </p:spTree>
    <p:extLst>
      <p:ext uri="{BB962C8B-B14F-4D97-AF65-F5344CB8AC3E}">
        <p14:creationId xmlns:p14="http://schemas.microsoft.com/office/powerpoint/2010/main" val="3409723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98473" y="1347851"/>
            <a:ext cx="4910896" cy="646331"/>
          </a:xfrm>
          <a:prstGeom prst="rect">
            <a:avLst/>
          </a:prstGeom>
          <a:noFill/>
        </p:spPr>
        <p:txBody>
          <a:bodyPr wrap="none" rtlCol="0">
            <a:spAutoFit/>
          </a:bodyPr>
          <a:lstStyle/>
          <a:p>
            <a:r>
              <a:rPr lang="de-DE" sz="3600" b="1" dirty="0" smtClean="0"/>
              <a:t>Jesus: Der Knecht Gottes</a:t>
            </a:r>
            <a:endParaRPr lang="de-CH" sz="3600" b="1" dirty="0"/>
          </a:p>
        </p:txBody>
      </p:sp>
      <p:sp>
        <p:nvSpPr>
          <p:cNvPr id="3" name="Textfeld 2"/>
          <p:cNvSpPr txBox="1"/>
          <p:nvPr/>
        </p:nvSpPr>
        <p:spPr>
          <a:xfrm>
            <a:off x="598473" y="2385042"/>
            <a:ext cx="10594182" cy="3416320"/>
          </a:xfrm>
          <a:prstGeom prst="rect">
            <a:avLst/>
          </a:prstGeom>
          <a:noFill/>
        </p:spPr>
        <p:txBody>
          <a:bodyPr wrap="none" rtlCol="0">
            <a:spAutoFit/>
          </a:bodyPr>
          <a:lstStyle/>
          <a:p>
            <a:r>
              <a:rPr lang="de-CH" sz="3600" dirty="0"/>
              <a:t>„</a:t>
            </a:r>
            <a:r>
              <a:rPr lang="de-DE" sz="3600" dirty="0"/>
              <a:t>Diese nun, ausgesandt vom Heiligen Geist, </a:t>
            </a:r>
            <a:endParaRPr lang="de-DE" sz="3600" dirty="0" smtClean="0"/>
          </a:p>
          <a:p>
            <a:r>
              <a:rPr lang="de-DE" sz="3600" dirty="0" smtClean="0"/>
              <a:t>zogen </a:t>
            </a:r>
            <a:r>
              <a:rPr lang="de-DE" sz="3600" dirty="0"/>
              <a:t>hinab nach Seleuzia und fuhren von dort </a:t>
            </a:r>
            <a:endParaRPr lang="de-DE" sz="3600" dirty="0" smtClean="0"/>
          </a:p>
          <a:p>
            <a:r>
              <a:rPr lang="de-DE" sz="3600" dirty="0" smtClean="0"/>
              <a:t>mit </a:t>
            </a:r>
            <a:r>
              <a:rPr lang="de-DE" sz="3600" dirty="0"/>
              <a:t>dem Schiff nach Zypern. Und als sie in </a:t>
            </a:r>
            <a:endParaRPr lang="de-DE" sz="3600" dirty="0" smtClean="0"/>
          </a:p>
          <a:p>
            <a:r>
              <a:rPr lang="de-DE" sz="3600" dirty="0" smtClean="0"/>
              <a:t>Salamis </a:t>
            </a:r>
            <a:r>
              <a:rPr lang="de-DE" sz="3600" dirty="0"/>
              <a:t>angekommen waren, verkündigten </a:t>
            </a:r>
            <a:endParaRPr lang="de-DE" sz="3600" dirty="0" smtClean="0"/>
          </a:p>
          <a:p>
            <a:r>
              <a:rPr lang="de-DE" sz="3600" dirty="0" smtClean="0"/>
              <a:t>sie </a:t>
            </a:r>
            <a:r>
              <a:rPr lang="de-DE" sz="3600" dirty="0"/>
              <a:t>das Wort Gottes in den Synagogen der Juden. </a:t>
            </a:r>
            <a:endParaRPr lang="de-DE" sz="3600" dirty="0" smtClean="0"/>
          </a:p>
          <a:p>
            <a:r>
              <a:rPr lang="de-DE" sz="3600" dirty="0" smtClean="0"/>
              <a:t>Sie </a:t>
            </a:r>
            <a:r>
              <a:rPr lang="de-DE" sz="3600" dirty="0"/>
              <a:t>hatten aber auch Johannes als Diener.</a:t>
            </a:r>
            <a:r>
              <a:rPr lang="de-CH" sz="3600" dirty="0"/>
              <a:t>“ </a:t>
            </a:r>
            <a:r>
              <a:rPr lang="de-CH" sz="3600" b="1" dirty="0"/>
              <a:t>(Apg 13,4+5)</a:t>
            </a:r>
            <a:endParaRPr lang="de-CH" sz="3600" dirty="0"/>
          </a:p>
        </p:txBody>
      </p:sp>
    </p:spTree>
    <p:extLst>
      <p:ext uri="{BB962C8B-B14F-4D97-AF65-F5344CB8AC3E}">
        <p14:creationId xmlns:p14="http://schemas.microsoft.com/office/powerpoint/2010/main" val="3793873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98473" y="376301"/>
            <a:ext cx="9613466" cy="646331"/>
          </a:xfrm>
          <a:prstGeom prst="rect">
            <a:avLst/>
          </a:prstGeom>
          <a:noFill/>
        </p:spPr>
        <p:txBody>
          <a:bodyPr wrap="none" rtlCol="0">
            <a:spAutoFit/>
          </a:bodyPr>
          <a:lstStyle/>
          <a:p>
            <a:r>
              <a:rPr lang="de-DE" sz="3600" b="1" dirty="0" smtClean="0"/>
              <a:t>Ein Arbeitstag im Leben des Herrn Jesus (1,21-35)</a:t>
            </a:r>
            <a:endParaRPr lang="de-CH" sz="3600" b="1" dirty="0"/>
          </a:p>
        </p:txBody>
      </p:sp>
    </p:spTree>
    <p:extLst>
      <p:ext uri="{BB962C8B-B14F-4D97-AF65-F5344CB8AC3E}">
        <p14:creationId xmlns:p14="http://schemas.microsoft.com/office/powerpoint/2010/main" val="4000903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98473" y="376301"/>
            <a:ext cx="9613466" cy="646331"/>
          </a:xfrm>
          <a:prstGeom prst="rect">
            <a:avLst/>
          </a:prstGeom>
          <a:noFill/>
        </p:spPr>
        <p:txBody>
          <a:bodyPr wrap="none" rtlCol="0">
            <a:spAutoFit/>
          </a:bodyPr>
          <a:lstStyle/>
          <a:p>
            <a:r>
              <a:rPr lang="de-DE" sz="3600" b="1" dirty="0" smtClean="0"/>
              <a:t>Ein Arbeitstag im Leben des Herrn Jesus (1,21-35)</a:t>
            </a:r>
            <a:endParaRPr lang="de-CH" sz="3600" b="1" dirty="0"/>
          </a:p>
        </p:txBody>
      </p:sp>
      <p:graphicFrame>
        <p:nvGraphicFramePr>
          <p:cNvPr id="2" name="Tabelle 1"/>
          <p:cNvGraphicFramePr>
            <a:graphicFrameLocks noGrp="1"/>
          </p:cNvGraphicFramePr>
          <p:nvPr>
            <p:extLst>
              <p:ext uri="{D42A27DB-BD31-4B8C-83A1-F6EECF244321}">
                <p14:modId xmlns:p14="http://schemas.microsoft.com/office/powerpoint/2010/main" val="1056739054"/>
              </p:ext>
            </p:extLst>
          </p:nvPr>
        </p:nvGraphicFramePr>
        <p:xfrm>
          <a:off x="598473" y="1825624"/>
          <a:ext cx="11269677" cy="1106678"/>
        </p:xfrm>
        <a:graphic>
          <a:graphicData uri="http://schemas.openxmlformats.org/drawingml/2006/table">
            <a:tbl>
              <a:tblPr firstRow="1" firstCol="1" bandRow="1">
                <a:tableStyleId>{5C22544A-7EE6-4342-B048-85BDC9FD1C3A}</a:tableStyleId>
              </a:tblPr>
              <a:tblGrid>
                <a:gridCol w="1628892"/>
                <a:gridCol w="9640785"/>
              </a:tblGrid>
              <a:tr h="1106678">
                <a:tc>
                  <a:txBody>
                    <a:bodyPr/>
                    <a:lstStyle/>
                    <a:p>
                      <a:pPr>
                        <a:spcAft>
                          <a:spcPts val="0"/>
                        </a:spcAft>
                      </a:pPr>
                      <a:r>
                        <a:rPr lang="de-CH" sz="3200" dirty="0">
                          <a:effectLst/>
                        </a:rPr>
                        <a:t>Mk 1,21</a:t>
                      </a:r>
                      <a:endParaRPr lang="de-CH"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24502" marR="124502" marT="0" marB="0" anchor="ctr">
                    <a:solidFill>
                      <a:schemeClr val="accent1">
                        <a:lumMod val="75000"/>
                      </a:schemeClr>
                    </a:solidFill>
                  </a:tcPr>
                </a:tc>
                <a:tc>
                  <a:txBody>
                    <a:bodyPr/>
                    <a:lstStyle/>
                    <a:p>
                      <a:pPr>
                        <a:spcAft>
                          <a:spcPts val="0"/>
                        </a:spcAft>
                      </a:pPr>
                      <a:r>
                        <a:rPr lang="de-CH" sz="3200" b="0" dirty="0">
                          <a:solidFill>
                            <a:schemeClr val="tx1"/>
                          </a:solidFill>
                          <a:effectLst/>
                        </a:rPr>
                        <a:t>Und sie begaben sich nach Kapernaum; und er ging am Sabbat sogleich in die Synagoge und lehrte.</a:t>
                      </a:r>
                      <a:endParaRPr lang="de-CH" sz="3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4502" marR="124502" marT="0" marB="0" anchor="ctr">
                    <a:solidFill>
                      <a:schemeClr val="bg1"/>
                    </a:solidFill>
                  </a:tcPr>
                </a:tc>
              </a:tr>
            </a:tbl>
          </a:graphicData>
        </a:graphic>
      </p:graphicFrame>
    </p:spTree>
    <p:extLst>
      <p:ext uri="{BB962C8B-B14F-4D97-AF65-F5344CB8AC3E}">
        <p14:creationId xmlns:p14="http://schemas.microsoft.com/office/powerpoint/2010/main" val="4846123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98473" y="376301"/>
            <a:ext cx="9613466" cy="646331"/>
          </a:xfrm>
          <a:prstGeom prst="rect">
            <a:avLst/>
          </a:prstGeom>
          <a:noFill/>
        </p:spPr>
        <p:txBody>
          <a:bodyPr wrap="none" rtlCol="0">
            <a:spAutoFit/>
          </a:bodyPr>
          <a:lstStyle/>
          <a:p>
            <a:r>
              <a:rPr lang="de-DE" sz="3600" b="1" dirty="0" smtClean="0"/>
              <a:t>Ein Arbeitstag im Leben des Herrn Jesus (1,21-35)</a:t>
            </a:r>
            <a:endParaRPr lang="de-CH" sz="3600" b="1" dirty="0"/>
          </a:p>
        </p:txBody>
      </p:sp>
      <p:graphicFrame>
        <p:nvGraphicFramePr>
          <p:cNvPr id="2" name="Tabelle 1"/>
          <p:cNvGraphicFramePr>
            <a:graphicFrameLocks noGrp="1"/>
          </p:cNvGraphicFramePr>
          <p:nvPr>
            <p:extLst>
              <p:ext uri="{D42A27DB-BD31-4B8C-83A1-F6EECF244321}">
                <p14:modId xmlns:p14="http://schemas.microsoft.com/office/powerpoint/2010/main" val="2588845677"/>
              </p:ext>
            </p:extLst>
          </p:nvPr>
        </p:nvGraphicFramePr>
        <p:xfrm>
          <a:off x="598473" y="1825624"/>
          <a:ext cx="11269677" cy="2926080"/>
        </p:xfrm>
        <a:graphic>
          <a:graphicData uri="http://schemas.openxmlformats.org/drawingml/2006/table">
            <a:tbl>
              <a:tblPr firstRow="1" firstCol="1" bandRow="1">
                <a:tableStyleId>{5C22544A-7EE6-4342-B048-85BDC9FD1C3A}</a:tableStyleId>
              </a:tblPr>
              <a:tblGrid>
                <a:gridCol w="2354277"/>
                <a:gridCol w="8915400"/>
              </a:tblGrid>
              <a:tr h="1791435">
                <a:tc>
                  <a:txBody>
                    <a:bodyPr/>
                    <a:lstStyle/>
                    <a:p>
                      <a:pPr>
                        <a:spcAft>
                          <a:spcPts val="0"/>
                        </a:spcAft>
                      </a:pPr>
                      <a:r>
                        <a:rPr lang="de-CH" sz="3200" dirty="0">
                          <a:effectLst/>
                        </a:rPr>
                        <a:t>Mk 1,23-25</a:t>
                      </a:r>
                      <a:endParaRPr lang="de-CH"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24502" marR="124502" marT="0" marB="0" anchor="ctr">
                    <a:solidFill>
                      <a:schemeClr val="accent1">
                        <a:lumMod val="75000"/>
                      </a:schemeClr>
                    </a:solidFill>
                  </a:tcPr>
                </a:tc>
                <a:tc>
                  <a:txBody>
                    <a:bodyPr/>
                    <a:lstStyle/>
                    <a:p>
                      <a:pPr>
                        <a:spcAft>
                          <a:spcPts val="0"/>
                        </a:spcAft>
                      </a:pPr>
                      <a:r>
                        <a:rPr lang="de-DE" sz="3200" b="0" dirty="0">
                          <a:solidFill>
                            <a:schemeClr val="tx1"/>
                          </a:solidFill>
                          <a:effectLst/>
                        </a:rPr>
                        <a:t>Und es war in ihrer Synagoge ein Mensch mit einem unreinen Geist, der schrie und sprach: Lass ab! Was haben wir mit dir zu tun, Jesus, du Nazarener? Bist du gekommen, um uns zu verderben? Ich weiß, wer du bist: der Heilige Gottes! Aber Jesus befahl ihm und sprach: Verstumme und fahre aus von ihm! </a:t>
                      </a:r>
                      <a:endParaRPr lang="de-CH" sz="3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4502" marR="124502" marT="0" marB="0" anchor="ctr">
                    <a:solidFill>
                      <a:schemeClr val="bg1"/>
                    </a:solidFill>
                  </a:tcPr>
                </a:tc>
              </a:tr>
            </a:tbl>
          </a:graphicData>
        </a:graphic>
      </p:graphicFrame>
    </p:spTree>
    <p:extLst>
      <p:ext uri="{BB962C8B-B14F-4D97-AF65-F5344CB8AC3E}">
        <p14:creationId xmlns:p14="http://schemas.microsoft.com/office/powerpoint/2010/main" val="23824593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98473" y="376301"/>
            <a:ext cx="9613466" cy="646331"/>
          </a:xfrm>
          <a:prstGeom prst="rect">
            <a:avLst/>
          </a:prstGeom>
          <a:noFill/>
        </p:spPr>
        <p:txBody>
          <a:bodyPr wrap="none" rtlCol="0">
            <a:spAutoFit/>
          </a:bodyPr>
          <a:lstStyle/>
          <a:p>
            <a:r>
              <a:rPr lang="de-DE" sz="3600" b="1" dirty="0" smtClean="0"/>
              <a:t>Ein Arbeitstag im Leben des Herrn Jesus (1,21-35)</a:t>
            </a:r>
            <a:endParaRPr lang="de-CH" sz="3600" b="1" dirty="0"/>
          </a:p>
        </p:txBody>
      </p:sp>
      <p:graphicFrame>
        <p:nvGraphicFramePr>
          <p:cNvPr id="2" name="Tabelle 1"/>
          <p:cNvGraphicFramePr>
            <a:graphicFrameLocks noGrp="1"/>
          </p:cNvGraphicFramePr>
          <p:nvPr>
            <p:extLst>
              <p:ext uri="{D42A27DB-BD31-4B8C-83A1-F6EECF244321}">
                <p14:modId xmlns:p14="http://schemas.microsoft.com/office/powerpoint/2010/main" val="696104855"/>
              </p:ext>
            </p:extLst>
          </p:nvPr>
        </p:nvGraphicFramePr>
        <p:xfrm>
          <a:off x="598473" y="1825624"/>
          <a:ext cx="11269677" cy="1463040"/>
        </p:xfrm>
        <a:graphic>
          <a:graphicData uri="http://schemas.openxmlformats.org/drawingml/2006/table">
            <a:tbl>
              <a:tblPr firstRow="1" firstCol="1" bandRow="1">
                <a:tableStyleId>{5C22544A-7EE6-4342-B048-85BDC9FD1C3A}</a:tableStyleId>
              </a:tblPr>
              <a:tblGrid>
                <a:gridCol w="1628892"/>
                <a:gridCol w="9640785"/>
              </a:tblGrid>
              <a:tr h="968343">
                <a:tc>
                  <a:txBody>
                    <a:bodyPr/>
                    <a:lstStyle/>
                    <a:p>
                      <a:pPr>
                        <a:spcAft>
                          <a:spcPts val="0"/>
                        </a:spcAft>
                      </a:pPr>
                      <a:r>
                        <a:rPr lang="de-CH" sz="3200" dirty="0">
                          <a:effectLst/>
                        </a:rPr>
                        <a:t>Mk 1,29</a:t>
                      </a:r>
                      <a:endParaRPr lang="de-CH"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24502" marR="124502" marT="0" marB="0" anchor="ctr">
                    <a:solidFill>
                      <a:schemeClr val="accent1">
                        <a:lumMod val="75000"/>
                      </a:schemeClr>
                    </a:solidFill>
                  </a:tcPr>
                </a:tc>
                <a:tc>
                  <a:txBody>
                    <a:bodyPr/>
                    <a:lstStyle/>
                    <a:p>
                      <a:pPr>
                        <a:spcAft>
                          <a:spcPts val="0"/>
                        </a:spcAft>
                      </a:pPr>
                      <a:r>
                        <a:rPr lang="de-CH" sz="3200" b="0" dirty="0">
                          <a:solidFill>
                            <a:schemeClr val="tx1"/>
                          </a:solidFill>
                          <a:effectLst/>
                        </a:rPr>
                        <a:t> Und sogleich verließen sie die Synagoge und gingen mit Jakobus und Johannes in das Haus des Simon und Andreas.</a:t>
                      </a:r>
                      <a:endParaRPr lang="de-CH" sz="3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4502" marR="124502" marT="0" marB="0" anchor="ctr">
                    <a:solidFill>
                      <a:schemeClr val="bg1"/>
                    </a:solidFill>
                  </a:tcPr>
                </a:tc>
              </a:tr>
            </a:tbl>
          </a:graphicData>
        </a:graphic>
      </p:graphicFrame>
    </p:spTree>
    <p:extLst>
      <p:ext uri="{BB962C8B-B14F-4D97-AF65-F5344CB8AC3E}">
        <p14:creationId xmlns:p14="http://schemas.microsoft.com/office/powerpoint/2010/main" val="21748408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98473" y="376301"/>
            <a:ext cx="9613466" cy="646331"/>
          </a:xfrm>
          <a:prstGeom prst="rect">
            <a:avLst/>
          </a:prstGeom>
          <a:noFill/>
        </p:spPr>
        <p:txBody>
          <a:bodyPr wrap="none" rtlCol="0">
            <a:spAutoFit/>
          </a:bodyPr>
          <a:lstStyle/>
          <a:p>
            <a:r>
              <a:rPr lang="de-DE" sz="3600" b="1" dirty="0" smtClean="0"/>
              <a:t>Ein Arbeitstag im Leben des Herrn Jesus (1,21-35)</a:t>
            </a:r>
            <a:endParaRPr lang="de-CH" sz="3600" b="1" dirty="0"/>
          </a:p>
        </p:txBody>
      </p:sp>
      <p:graphicFrame>
        <p:nvGraphicFramePr>
          <p:cNvPr id="2" name="Tabelle 1"/>
          <p:cNvGraphicFramePr>
            <a:graphicFrameLocks noGrp="1"/>
          </p:cNvGraphicFramePr>
          <p:nvPr>
            <p:extLst>
              <p:ext uri="{D42A27DB-BD31-4B8C-83A1-F6EECF244321}">
                <p14:modId xmlns:p14="http://schemas.microsoft.com/office/powerpoint/2010/main" val="1867422610"/>
              </p:ext>
            </p:extLst>
          </p:nvPr>
        </p:nvGraphicFramePr>
        <p:xfrm>
          <a:off x="598473" y="1825624"/>
          <a:ext cx="11269677" cy="1950720"/>
        </p:xfrm>
        <a:graphic>
          <a:graphicData uri="http://schemas.openxmlformats.org/drawingml/2006/table">
            <a:tbl>
              <a:tblPr firstRow="1" firstCol="1" bandRow="1">
                <a:tableStyleId>{5C22544A-7EE6-4342-B048-85BDC9FD1C3A}</a:tableStyleId>
              </a:tblPr>
              <a:tblGrid>
                <a:gridCol w="2259027"/>
                <a:gridCol w="9010650"/>
              </a:tblGrid>
              <a:tr h="1454820">
                <a:tc>
                  <a:txBody>
                    <a:bodyPr/>
                    <a:lstStyle/>
                    <a:p>
                      <a:pPr>
                        <a:spcAft>
                          <a:spcPts val="0"/>
                        </a:spcAft>
                      </a:pPr>
                      <a:r>
                        <a:rPr lang="de-CH" sz="3200" dirty="0">
                          <a:effectLst/>
                        </a:rPr>
                        <a:t>Mk 1,30-31</a:t>
                      </a:r>
                      <a:endParaRPr lang="de-CH"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24502" marR="124502" marT="0" marB="0" anchor="ctr">
                    <a:solidFill>
                      <a:schemeClr val="accent1">
                        <a:lumMod val="75000"/>
                      </a:schemeClr>
                    </a:solidFill>
                  </a:tcPr>
                </a:tc>
                <a:tc>
                  <a:txBody>
                    <a:bodyPr/>
                    <a:lstStyle/>
                    <a:p>
                      <a:pPr>
                        <a:spcAft>
                          <a:spcPts val="0"/>
                        </a:spcAft>
                      </a:pPr>
                      <a:r>
                        <a:rPr lang="de-DE" sz="3200" b="0" dirty="0">
                          <a:solidFill>
                            <a:schemeClr val="tx1"/>
                          </a:solidFill>
                          <a:effectLst/>
                        </a:rPr>
                        <a:t>Simons Schwiegermutter aber lag krank am Fieber danieder, und sogleich sagten sie ihm von ihr. Und er trat hinzu, ergriff ihre Hand und richtete sie auf; und das Fieber verließ sie sogleich, und sie diente ihnen. </a:t>
                      </a:r>
                      <a:endParaRPr lang="de-CH" sz="3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4502" marR="124502" marT="0" marB="0" anchor="ctr">
                    <a:solidFill>
                      <a:schemeClr val="bg1"/>
                    </a:solidFill>
                  </a:tcPr>
                </a:tc>
              </a:tr>
            </a:tbl>
          </a:graphicData>
        </a:graphic>
      </p:graphicFrame>
    </p:spTree>
    <p:extLst>
      <p:ext uri="{BB962C8B-B14F-4D97-AF65-F5344CB8AC3E}">
        <p14:creationId xmlns:p14="http://schemas.microsoft.com/office/powerpoint/2010/main" val="459914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98473" y="376301"/>
            <a:ext cx="9613466" cy="646331"/>
          </a:xfrm>
          <a:prstGeom prst="rect">
            <a:avLst/>
          </a:prstGeom>
          <a:noFill/>
        </p:spPr>
        <p:txBody>
          <a:bodyPr wrap="none" rtlCol="0">
            <a:spAutoFit/>
          </a:bodyPr>
          <a:lstStyle/>
          <a:p>
            <a:r>
              <a:rPr lang="de-DE" sz="3600" b="1" dirty="0" smtClean="0"/>
              <a:t>Ein Arbeitstag im Leben des Herrn Jesus (1,21-35)</a:t>
            </a:r>
            <a:endParaRPr lang="de-CH" sz="3600" b="1" dirty="0"/>
          </a:p>
        </p:txBody>
      </p:sp>
      <p:graphicFrame>
        <p:nvGraphicFramePr>
          <p:cNvPr id="2" name="Tabelle 1"/>
          <p:cNvGraphicFramePr>
            <a:graphicFrameLocks noGrp="1"/>
          </p:cNvGraphicFramePr>
          <p:nvPr>
            <p:extLst>
              <p:ext uri="{D42A27DB-BD31-4B8C-83A1-F6EECF244321}">
                <p14:modId xmlns:p14="http://schemas.microsoft.com/office/powerpoint/2010/main" val="3931607599"/>
              </p:ext>
            </p:extLst>
          </p:nvPr>
        </p:nvGraphicFramePr>
        <p:xfrm>
          <a:off x="598473" y="1825624"/>
          <a:ext cx="11269677" cy="3413760"/>
        </p:xfrm>
        <a:graphic>
          <a:graphicData uri="http://schemas.openxmlformats.org/drawingml/2006/table">
            <a:tbl>
              <a:tblPr firstRow="1" firstCol="1" bandRow="1">
                <a:tableStyleId>{5C22544A-7EE6-4342-B048-85BDC9FD1C3A}</a:tableStyleId>
              </a:tblPr>
              <a:tblGrid>
                <a:gridCol w="2230452"/>
                <a:gridCol w="9039225"/>
              </a:tblGrid>
              <a:tr h="1787979">
                <a:tc>
                  <a:txBody>
                    <a:bodyPr/>
                    <a:lstStyle/>
                    <a:p>
                      <a:pPr>
                        <a:spcAft>
                          <a:spcPts val="0"/>
                        </a:spcAft>
                      </a:pPr>
                      <a:r>
                        <a:rPr lang="de-CH" sz="3200" dirty="0">
                          <a:effectLst/>
                        </a:rPr>
                        <a:t>Mk 1,32-34</a:t>
                      </a:r>
                      <a:endParaRPr lang="de-CH"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24502" marR="124502" marT="0" marB="0" anchor="ctr">
                    <a:solidFill>
                      <a:schemeClr val="accent1">
                        <a:lumMod val="75000"/>
                      </a:schemeClr>
                    </a:solidFill>
                  </a:tcPr>
                </a:tc>
                <a:tc>
                  <a:txBody>
                    <a:bodyPr/>
                    <a:lstStyle/>
                    <a:p>
                      <a:pPr>
                        <a:spcAft>
                          <a:spcPts val="0"/>
                        </a:spcAft>
                      </a:pPr>
                      <a:r>
                        <a:rPr lang="de-DE" sz="3200" b="0" dirty="0">
                          <a:solidFill>
                            <a:schemeClr val="tx1"/>
                          </a:solidFill>
                          <a:effectLst/>
                        </a:rPr>
                        <a:t>Als es aber Abend geworden und die Sonne untergegangen war, brachten sie alle Kranken und Besessenen zu ihm. Und die ganze Stadt war vor der Tür versammelt. Und er heilte viele, die an mancherlei Krankheiten litten, und trieb viele Dämonen aus und ließ die Dämonen nicht reden, denn sie kannten ihn. </a:t>
                      </a:r>
                      <a:endParaRPr lang="de-CH" sz="3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4502" marR="124502" marT="0" marB="0" anchor="ctr">
                    <a:solidFill>
                      <a:schemeClr val="bg1"/>
                    </a:solidFill>
                  </a:tcPr>
                </a:tc>
              </a:tr>
            </a:tbl>
          </a:graphicData>
        </a:graphic>
      </p:graphicFrame>
    </p:spTree>
    <p:extLst>
      <p:ext uri="{BB962C8B-B14F-4D97-AF65-F5344CB8AC3E}">
        <p14:creationId xmlns:p14="http://schemas.microsoft.com/office/powerpoint/2010/main" val="32319496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98473" y="376301"/>
            <a:ext cx="9613466" cy="646331"/>
          </a:xfrm>
          <a:prstGeom prst="rect">
            <a:avLst/>
          </a:prstGeom>
          <a:noFill/>
        </p:spPr>
        <p:txBody>
          <a:bodyPr wrap="none" rtlCol="0">
            <a:spAutoFit/>
          </a:bodyPr>
          <a:lstStyle/>
          <a:p>
            <a:r>
              <a:rPr lang="de-DE" sz="3600" b="1" dirty="0" smtClean="0"/>
              <a:t>Ein Arbeitstag im Leben des Herrn Jesus (1,21-35)</a:t>
            </a:r>
            <a:endParaRPr lang="de-CH" sz="3600" b="1" dirty="0"/>
          </a:p>
        </p:txBody>
      </p:sp>
      <p:graphicFrame>
        <p:nvGraphicFramePr>
          <p:cNvPr id="2" name="Tabelle 1"/>
          <p:cNvGraphicFramePr>
            <a:graphicFrameLocks noGrp="1"/>
          </p:cNvGraphicFramePr>
          <p:nvPr>
            <p:extLst>
              <p:ext uri="{D42A27DB-BD31-4B8C-83A1-F6EECF244321}">
                <p14:modId xmlns:p14="http://schemas.microsoft.com/office/powerpoint/2010/main" val="1194970156"/>
              </p:ext>
            </p:extLst>
          </p:nvPr>
        </p:nvGraphicFramePr>
        <p:xfrm>
          <a:off x="598473" y="1825624"/>
          <a:ext cx="11269677" cy="1289972"/>
        </p:xfrm>
        <a:graphic>
          <a:graphicData uri="http://schemas.openxmlformats.org/drawingml/2006/table">
            <a:tbl>
              <a:tblPr firstRow="1" firstCol="1" bandRow="1">
                <a:tableStyleId>{5C22544A-7EE6-4342-B048-85BDC9FD1C3A}</a:tableStyleId>
              </a:tblPr>
              <a:tblGrid>
                <a:gridCol w="1628892"/>
                <a:gridCol w="9640785"/>
              </a:tblGrid>
              <a:tr h="1289972">
                <a:tc>
                  <a:txBody>
                    <a:bodyPr/>
                    <a:lstStyle/>
                    <a:p>
                      <a:pPr>
                        <a:spcAft>
                          <a:spcPts val="0"/>
                        </a:spcAft>
                      </a:pPr>
                      <a:r>
                        <a:rPr lang="de-CH" sz="3200" dirty="0">
                          <a:effectLst/>
                        </a:rPr>
                        <a:t>Mk 1,35</a:t>
                      </a:r>
                      <a:endParaRPr lang="de-CH"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24502" marR="124502" marT="0" marB="0" anchor="ctr">
                    <a:solidFill>
                      <a:schemeClr val="accent1">
                        <a:lumMod val="75000"/>
                      </a:schemeClr>
                    </a:solidFill>
                  </a:tcPr>
                </a:tc>
                <a:tc>
                  <a:txBody>
                    <a:bodyPr/>
                    <a:lstStyle/>
                    <a:p>
                      <a:pPr>
                        <a:spcAft>
                          <a:spcPts val="0"/>
                        </a:spcAft>
                      </a:pPr>
                      <a:r>
                        <a:rPr lang="de-DE" sz="3200" b="0" dirty="0">
                          <a:solidFill>
                            <a:schemeClr val="tx1"/>
                          </a:solidFill>
                          <a:effectLst/>
                        </a:rPr>
                        <a:t>Und am Morgen, als es noch sehr dunkel war, stand er auf, ging hinaus an einen einsamen Ort und betete dort.</a:t>
                      </a:r>
                      <a:endParaRPr lang="de-CH" sz="3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4502" marR="124502" marT="0" marB="0" anchor="ctr">
                    <a:solidFill>
                      <a:schemeClr val="bg1"/>
                    </a:solidFill>
                  </a:tcPr>
                </a:tc>
              </a:tr>
            </a:tbl>
          </a:graphicData>
        </a:graphic>
      </p:graphicFrame>
    </p:spTree>
    <p:extLst>
      <p:ext uri="{BB962C8B-B14F-4D97-AF65-F5344CB8AC3E}">
        <p14:creationId xmlns:p14="http://schemas.microsoft.com/office/powerpoint/2010/main" val="5324418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53480" y="313038"/>
            <a:ext cx="2190215" cy="861774"/>
          </a:xfrm>
          <a:prstGeom prst="rect">
            <a:avLst/>
          </a:prstGeom>
          <a:noFill/>
        </p:spPr>
        <p:txBody>
          <a:bodyPr wrap="none" rtlCol="0">
            <a:spAutoFit/>
          </a:bodyPr>
          <a:lstStyle/>
          <a:p>
            <a:r>
              <a:rPr lang="de-CH" sz="5000" b="1" dirty="0" smtClean="0"/>
              <a:t>Markus</a:t>
            </a:r>
            <a:endParaRPr lang="de-CH" sz="5000" dirty="0">
              <a:latin typeface="Trebuchet MS" panose="020B0603020202020204" pitchFamily="34" charset="0"/>
            </a:endParaRPr>
          </a:p>
        </p:txBody>
      </p:sp>
      <p:sp>
        <p:nvSpPr>
          <p:cNvPr id="4" name="Textfeld 3"/>
          <p:cNvSpPr txBox="1"/>
          <p:nvPr/>
        </p:nvSpPr>
        <p:spPr>
          <a:xfrm>
            <a:off x="553480" y="1549904"/>
            <a:ext cx="5459123" cy="615553"/>
          </a:xfrm>
          <a:prstGeom prst="rect">
            <a:avLst/>
          </a:prstGeom>
          <a:noFill/>
        </p:spPr>
        <p:txBody>
          <a:bodyPr wrap="none" rtlCol="0">
            <a:spAutoFit/>
          </a:bodyPr>
          <a:lstStyle/>
          <a:p>
            <a:pPr lvl="0"/>
            <a:r>
              <a:rPr lang="de-CH" sz="3400" dirty="0" smtClean="0"/>
              <a:t>Kapitel: 16 | Verse:  666 | 678</a:t>
            </a:r>
          </a:p>
        </p:txBody>
      </p:sp>
    </p:spTree>
    <p:extLst>
      <p:ext uri="{BB962C8B-B14F-4D97-AF65-F5344CB8AC3E}">
        <p14:creationId xmlns:p14="http://schemas.microsoft.com/office/powerpoint/2010/main" val="61118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16095" y="1611459"/>
            <a:ext cx="9779087" cy="1754326"/>
          </a:xfrm>
          <a:prstGeom prst="rect">
            <a:avLst/>
          </a:prstGeom>
          <a:noFill/>
        </p:spPr>
        <p:txBody>
          <a:bodyPr wrap="none" rtlCol="0">
            <a:spAutoFit/>
          </a:bodyPr>
          <a:lstStyle/>
          <a:p>
            <a:r>
              <a:rPr lang="de-CH" sz="3600" dirty="0"/>
              <a:t>„Wer mit fleißiger Hand arbeitet, wird mächtig und </a:t>
            </a:r>
            <a:endParaRPr lang="de-CH" sz="3600" dirty="0" smtClean="0"/>
          </a:p>
          <a:p>
            <a:r>
              <a:rPr lang="de-CH" sz="3600" dirty="0" smtClean="0"/>
              <a:t>einflussreich</a:t>
            </a:r>
            <a:r>
              <a:rPr lang="de-CH" sz="3600" dirty="0"/>
              <a:t>, Nachlässigkeit dagegen führt in die </a:t>
            </a:r>
            <a:endParaRPr lang="de-CH" sz="3600" dirty="0" smtClean="0"/>
          </a:p>
          <a:p>
            <a:r>
              <a:rPr lang="de-CH" sz="3600" dirty="0" smtClean="0"/>
              <a:t>Sklaverei</a:t>
            </a:r>
            <a:r>
              <a:rPr lang="de-CH" sz="3600" dirty="0"/>
              <a:t>.“ </a:t>
            </a:r>
            <a:r>
              <a:rPr lang="de-CH" sz="3600" b="1" dirty="0"/>
              <a:t>(Spr 12,24)</a:t>
            </a:r>
            <a:endParaRPr lang="de-CH" sz="3600" dirty="0"/>
          </a:p>
        </p:txBody>
      </p:sp>
    </p:spTree>
    <p:extLst>
      <p:ext uri="{BB962C8B-B14F-4D97-AF65-F5344CB8AC3E}">
        <p14:creationId xmlns:p14="http://schemas.microsoft.com/office/powerpoint/2010/main" val="1801962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16095" y="1611459"/>
            <a:ext cx="9801081" cy="2308324"/>
          </a:xfrm>
          <a:prstGeom prst="rect">
            <a:avLst/>
          </a:prstGeom>
          <a:noFill/>
        </p:spPr>
        <p:txBody>
          <a:bodyPr wrap="none" rtlCol="0">
            <a:spAutoFit/>
          </a:bodyPr>
          <a:lstStyle/>
          <a:p>
            <a:r>
              <a:rPr lang="de-CH" sz="3600" dirty="0"/>
              <a:t>„Und er rief die Volksmenge samt seinen Jüngern </a:t>
            </a:r>
            <a:endParaRPr lang="de-CH" sz="3600" dirty="0" smtClean="0"/>
          </a:p>
          <a:p>
            <a:r>
              <a:rPr lang="de-CH" sz="3600" dirty="0" smtClean="0"/>
              <a:t>zu </a:t>
            </a:r>
            <a:r>
              <a:rPr lang="de-CH" sz="3600" dirty="0"/>
              <a:t>sich und sprach zu ihnen: Wer mir nachkommen </a:t>
            </a:r>
            <a:endParaRPr lang="de-CH" sz="3600" dirty="0" smtClean="0"/>
          </a:p>
          <a:p>
            <a:r>
              <a:rPr lang="de-CH" sz="3600" dirty="0" smtClean="0"/>
              <a:t>will</a:t>
            </a:r>
            <a:r>
              <a:rPr lang="de-CH" sz="3600" dirty="0"/>
              <a:t>, der verleugne sich selbst und nehme sein </a:t>
            </a:r>
            <a:endParaRPr lang="de-CH" sz="3600" dirty="0" smtClean="0"/>
          </a:p>
          <a:p>
            <a:r>
              <a:rPr lang="de-CH" sz="3600" dirty="0" smtClean="0"/>
              <a:t>Kreuz </a:t>
            </a:r>
            <a:r>
              <a:rPr lang="de-CH" sz="3600" dirty="0"/>
              <a:t>auf sich und folge mir nach!“ </a:t>
            </a:r>
            <a:r>
              <a:rPr lang="de-CH" sz="3600" b="1" dirty="0"/>
              <a:t>(Mk 8,34)</a:t>
            </a:r>
            <a:endParaRPr lang="de-CH" sz="3600" dirty="0"/>
          </a:p>
        </p:txBody>
      </p:sp>
    </p:spTree>
    <p:extLst>
      <p:ext uri="{BB962C8B-B14F-4D97-AF65-F5344CB8AC3E}">
        <p14:creationId xmlns:p14="http://schemas.microsoft.com/office/powerpoint/2010/main" val="2586020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16095" y="1611459"/>
            <a:ext cx="10650608" cy="2308324"/>
          </a:xfrm>
          <a:prstGeom prst="rect">
            <a:avLst/>
          </a:prstGeom>
          <a:noFill/>
        </p:spPr>
        <p:txBody>
          <a:bodyPr wrap="none" rtlCol="0">
            <a:spAutoFit/>
          </a:bodyPr>
          <a:lstStyle/>
          <a:p>
            <a:pPr lvl="0"/>
            <a:r>
              <a:rPr lang="de-CH" sz="3600" dirty="0"/>
              <a:t>Das Markusevangelium ist das „unscheinbarste“ </a:t>
            </a:r>
            <a:endParaRPr lang="de-CH" sz="3600" dirty="0" smtClean="0"/>
          </a:p>
          <a:p>
            <a:pPr lvl="0"/>
            <a:r>
              <a:rPr lang="de-CH" sz="3600" dirty="0" smtClean="0"/>
              <a:t>Evangelium</a:t>
            </a:r>
            <a:r>
              <a:rPr lang="de-CH" sz="3600" dirty="0"/>
              <a:t>! Ein Diener tritt nicht in den </a:t>
            </a:r>
            <a:endParaRPr lang="de-CH" sz="3600" dirty="0" smtClean="0"/>
          </a:p>
          <a:p>
            <a:pPr lvl="0"/>
            <a:r>
              <a:rPr lang="de-CH" sz="3600" dirty="0" smtClean="0"/>
              <a:t>Vordergrund</a:t>
            </a:r>
            <a:r>
              <a:rPr lang="de-CH" sz="3600" dirty="0"/>
              <a:t>, sondern bleibt unscheinbar. </a:t>
            </a:r>
            <a:endParaRPr lang="de-CH" sz="3600" dirty="0" smtClean="0"/>
          </a:p>
          <a:p>
            <a:pPr lvl="0"/>
            <a:r>
              <a:rPr lang="de-CH" sz="3600" dirty="0" smtClean="0"/>
              <a:t>Das </a:t>
            </a:r>
            <a:r>
              <a:rPr lang="de-CH" sz="3600" dirty="0"/>
              <a:t>Markusevangelium ist das kürzeste aller Evangelien.</a:t>
            </a:r>
          </a:p>
        </p:txBody>
      </p:sp>
    </p:spTree>
    <p:extLst>
      <p:ext uri="{BB962C8B-B14F-4D97-AF65-F5344CB8AC3E}">
        <p14:creationId xmlns:p14="http://schemas.microsoft.com/office/powerpoint/2010/main" val="1435269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16095" y="1611459"/>
            <a:ext cx="10789107" cy="1200329"/>
          </a:xfrm>
          <a:prstGeom prst="rect">
            <a:avLst/>
          </a:prstGeom>
          <a:noFill/>
        </p:spPr>
        <p:txBody>
          <a:bodyPr wrap="none" rtlCol="0">
            <a:spAutoFit/>
          </a:bodyPr>
          <a:lstStyle/>
          <a:p>
            <a:pPr lvl="0"/>
            <a:r>
              <a:rPr lang="de-CH" sz="3600" dirty="0"/>
              <a:t>Einen Diener zeichnet sein Gehorsam aus. Er tut schlicht </a:t>
            </a:r>
            <a:endParaRPr lang="de-CH" sz="3600" dirty="0" smtClean="0"/>
          </a:p>
          <a:p>
            <a:pPr lvl="0"/>
            <a:r>
              <a:rPr lang="de-CH" sz="3600" dirty="0" smtClean="0"/>
              <a:t>das</a:t>
            </a:r>
            <a:r>
              <a:rPr lang="de-CH" sz="3600" dirty="0"/>
              <a:t>, was ihm aufgetragen wird - und das in Treue.</a:t>
            </a:r>
          </a:p>
        </p:txBody>
      </p:sp>
    </p:spTree>
    <p:extLst>
      <p:ext uri="{BB962C8B-B14F-4D97-AF65-F5344CB8AC3E}">
        <p14:creationId xmlns:p14="http://schemas.microsoft.com/office/powerpoint/2010/main" val="1379399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06595" y="182709"/>
            <a:ext cx="11005320" cy="6186309"/>
          </a:xfrm>
          <a:prstGeom prst="rect">
            <a:avLst/>
          </a:prstGeom>
          <a:noFill/>
        </p:spPr>
        <p:txBody>
          <a:bodyPr wrap="none" rtlCol="0">
            <a:spAutoFit/>
          </a:bodyPr>
          <a:lstStyle/>
          <a:p>
            <a:r>
              <a:rPr lang="de-DE" sz="3600" dirty="0"/>
              <a:t>„</a:t>
            </a:r>
            <a:r>
              <a:rPr lang="de-CH" sz="3600" dirty="0"/>
              <a:t>Wer aber von euch wird zu seinem Knecht, </a:t>
            </a:r>
            <a:r>
              <a:rPr lang="de-CH" sz="3600" dirty="0" smtClean="0"/>
              <a:t>der </a:t>
            </a:r>
            <a:r>
              <a:rPr lang="de-CH" sz="3600" dirty="0"/>
              <a:t>pflügt </a:t>
            </a:r>
            <a:endParaRPr lang="de-CH" sz="3600" dirty="0" smtClean="0"/>
          </a:p>
          <a:p>
            <a:r>
              <a:rPr lang="de-CH" sz="3600" dirty="0" smtClean="0"/>
              <a:t>oder </a:t>
            </a:r>
            <a:r>
              <a:rPr lang="de-CH" sz="3600" dirty="0"/>
              <a:t>weidet, wenn er vom Feld </a:t>
            </a:r>
            <a:r>
              <a:rPr lang="de-CH" sz="3600" dirty="0" smtClean="0"/>
              <a:t>heimkommt</a:t>
            </a:r>
            <a:r>
              <a:rPr lang="de-CH" sz="3600" dirty="0"/>
              <a:t>, sogleich </a:t>
            </a:r>
            <a:endParaRPr lang="de-CH" sz="3600" dirty="0" smtClean="0"/>
          </a:p>
          <a:p>
            <a:r>
              <a:rPr lang="de-CH" sz="3600" dirty="0" smtClean="0"/>
              <a:t>sagen</a:t>
            </a:r>
            <a:r>
              <a:rPr lang="de-CH" sz="3600" dirty="0"/>
              <a:t>: Komm her und </a:t>
            </a:r>
            <a:r>
              <a:rPr lang="de-CH" sz="3600" dirty="0" smtClean="0"/>
              <a:t>setze </a:t>
            </a:r>
            <a:r>
              <a:rPr lang="de-CH" sz="3600" dirty="0"/>
              <a:t>dich zu Tisch? Wird er </a:t>
            </a:r>
            <a:endParaRPr lang="de-CH" sz="3600" dirty="0" smtClean="0"/>
          </a:p>
          <a:p>
            <a:r>
              <a:rPr lang="de-CH" sz="3600" dirty="0" smtClean="0"/>
              <a:t>nicht </a:t>
            </a:r>
            <a:r>
              <a:rPr lang="de-CH" sz="3600" dirty="0"/>
              <a:t>vielmehr zu </a:t>
            </a:r>
            <a:r>
              <a:rPr lang="de-CH" sz="3600" dirty="0" smtClean="0"/>
              <a:t>ihm </a:t>
            </a:r>
            <a:r>
              <a:rPr lang="de-CH" sz="3600" dirty="0"/>
              <a:t>sagen: Bereite mir das Abendbrot, </a:t>
            </a:r>
            <a:endParaRPr lang="de-CH" sz="3600" dirty="0" smtClean="0"/>
          </a:p>
          <a:p>
            <a:r>
              <a:rPr lang="de-CH" sz="3600" dirty="0" smtClean="0"/>
              <a:t>schürze dich </a:t>
            </a:r>
            <a:r>
              <a:rPr lang="de-CH" sz="3600" dirty="0"/>
              <a:t>und diene mir, bis ich gegessen und </a:t>
            </a:r>
            <a:endParaRPr lang="de-CH" sz="3600" dirty="0" smtClean="0"/>
          </a:p>
          <a:p>
            <a:r>
              <a:rPr lang="de-CH" sz="3600" dirty="0" smtClean="0"/>
              <a:t>getrunken </a:t>
            </a:r>
            <a:r>
              <a:rPr lang="de-CH" sz="3600" dirty="0"/>
              <a:t>habe, und danach sollst du essen und </a:t>
            </a:r>
            <a:r>
              <a:rPr lang="de-CH" sz="3600" dirty="0" smtClean="0"/>
              <a:t>trinken</a:t>
            </a:r>
            <a:r>
              <a:rPr lang="de-CH" sz="3600" dirty="0"/>
              <a:t>? </a:t>
            </a:r>
            <a:endParaRPr lang="de-CH" sz="3600" dirty="0" smtClean="0"/>
          </a:p>
          <a:p>
            <a:r>
              <a:rPr lang="de-CH" sz="3600" dirty="0" smtClean="0"/>
              <a:t>Dankt </a:t>
            </a:r>
            <a:r>
              <a:rPr lang="de-CH" sz="3600" dirty="0"/>
              <a:t>er wohl jenem Knecht, dass er </a:t>
            </a:r>
            <a:r>
              <a:rPr lang="de-CH" sz="3600" dirty="0" smtClean="0"/>
              <a:t>getan </a:t>
            </a:r>
            <a:r>
              <a:rPr lang="de-CH" sz="3600" dirty="0"/>
              <a:t>hat, was ihm </a:t>
            </a:r>
            <a:endParaRPr lang="de-CH" sz="3600" dirty="0" smtClean="0"/>
          </a:p>
          <a:p>
            <a:r>
              <a:rPr lang="de-CH" sz="3600" dirty="0" smtClean="0"/>
              <a:t>befohlen </a:t>
            </a:r>
            <a:r>
              <a:rPr lang="de-CH" sz="3600" dirty="0"/>
              <a:t>war? Ich meine nicht! </a:t>
            </a:r>
            <a:r>
              <a:rPr lang="de-CH" sz="3600" dirty="0" smtClean="0"/>
              <a:t>So </a:t>
            </a:r>
            <a:r>
              <a:rPr lang="de-CH" sz="3600" dirty="0"/>
              <a:t>sollt auch ihr, wenn ihr </a:t>
            </a:r>
            <a:endParaRPr lang="de-CH" sz="3600" dirty="0" smtClean="0"/>
          </a:p>
          <a:p>
            <a:r>
              <a:rPr lang="de-CH" sz="3600" dirty="0" smtClean="0"/>
              <a:t>alles </a:t>
            </a:r>
            <a:r>
              <a:rPr lang="de-CH" sz="3600" dirty="0"/>
              <a:t>getan habt, was </a:t>
            </a:r>
            <a:r>
              <a:rPr lang="de-CH" sz="3600" dirty="0" smtClean="0"/>
              <a:t>euch </a:t>
            </a:r>
            <a:r>
              <a:rPr lang="de-CH" sz="3600" dirty="0"/>
              <a:t>befohlen war, sprechen: Wir </a:t>
            </a:r>
            <a:endParaRPr lang="de-CH" sz="3600" dirty="0" smtClean="0"/>
          </a:p>
          <a:p>
            <a:r>
              <a:rPr lang="de-CH" sz="3600" dirty="0" smtClean="0"/>
              <a:t>sind </a:t>
            </a:r>
            <a:r>
              <a:rPr lang="de-CH" sz="3600" dirty="0"/>
              <a:t>unnütze </a:t>
            </a:r>
            <a:r>
              <a:rPr lang="de-CH" sz="3600" dirty="0" smtClean="0"/>
              <a:t>Knechte</a:t>
            </a:r>
            <a:r>
              <a:rPr lang="de-CH" sz="3600" dirty="0"/>
              <a:t>; wir haben getan, was wir zu tun </a:t>
            </a:r>
            <a:endParaRPr lang="de-CH" sz="3600" dirty="0" smtClean="0"/>
          </a:p>
          <a:p>
            <a:r>
              <a:rPr lang="de-CH" sz="3600" dirty="0" smtClean="0"/>
              <a:t>schuldig waren</a:t>
            </a:r>
            <a:r>
              <a:rPr lang="de-CH" sz="3600" dirty="0"/>
              <a:t>!</a:t>
            </a:r>
            <a:r>
              <a:rPr lang="de-DE" sz="3600" dirty="0"/>
              <a:t>“ </a:t>
            </a:r>
            <a:r>
              <a:rPr lang="de-DE" sz="3600" b="1" dirty="0"/>
              <a:t>(Lk 17,7-10)</a:t>
            </a:r>
            <a:endParaRPr lang="de-CH" sz="3600" dirty="0"/>
          </a:p>
        </p:txBody>
      </p:sp>
    </p:spTree>
    <p:extLst>
      <p:ext uri="{BB962C8B-B14F-4D97-AF65-F5344CB8AC3E}">
        <p14:creationId xmlns:p14="http://schemas.microsoft.com/office/powerpoint/2010/main" val="2057657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16095" y="1001859"/>
            <a:ext cx="10681963" cy="3970318"/>
          </a:xfrm>
          <a:prstGeom prst="rect">
            <a:avLst/>
          </a:prstGeom>
          <a:noFill/>
        </p:spPr>
        <p:txBody>
          <a:bodyPr wrap="none" rtlCol="0">
            <a:spAutoFit/>
          </a:bodyPr>
          <a:lstStyle/>
          <a:p>
            <a:pPr lvl="0"/>
            <a:r>
              <a:rPr lang="de-CH" sz="3600" dirty="0"/>
              <a:t>Wir finden bei Markus auch kein Geschlechtsregister, </a:t>
            </a:r>
            <a:endParaRPr lang="de-CH" sz="3600" dirty="0" smtClean="0"/>
          </a:p>
          <a:p>
            <a:pPr lvl="0"/>
            <a:r>
              <a:rPr lang="de-CH" sz="3600" dirty="0" smtClean="0"/>
              <a:t>denn </a:t>
            </a:r>
            <a:r>
              <a:rPr lang="de-CH" sz="3600" dirty="0"/>
              <a:t>ein Diener muss seine Herkunft nicht nachweisen. </a:t>
            </a:r>
            <a:endParaRPr lang="de-CH" sz="3600" dirty="0" smtClean="0"/>
          </a:p>
          <a:p>
            <a:pPr lvl="0"/>
            <a:r>
              <a:rPr lang="de-CH" sz="3600" dirty="0" smtClean="0"/>
              <a:t>Er </a:t>
            </a:r>
            <a:r>
              <a:rPr lang="de-CH" sz="3600" dirty="0"/>
              <a:t>muss seine guten Eigenschaften als Diener durch </a:t>
            </a:r>
            <a:endParaRPr lang="de-CH" sz="3600" dirty="0" smtClean="0"/>
          </a:p>
          <a:p>
            <a:pPr lvl="0"/>
            <a:r>
              <a:rPr lang="de-CH" sz="3600" dirty="0" smtClean="0"/>
              <a:t>Taten </a:t>
            </a:r>
            <a:r>
              <a:rPr lang="de-CH" sz="3600" dirty="0"/>
              <a:t>unter Beweis stellen. Daher finden wir in </a:t>
            </a:r>
            <a:endParaRPr lang="de-CH" sz="3600" dirty="0" smtClean="0"/>
          </a:p>
          <a:p>
            <a:pPr lvl="0"/>
            <a:r>
              <a:rPr lang="de-CH" sz="3600" dirty="0" smtClean="0"/>
              <a:t>diesem </a:t>
            </a:r>
            <a:r>
              <a:rPr lang="de-CH" sz="3600" dirty="0"/>
              <a:t>Evangelium auch vor allem die Taten Jesu. </a:t>
            </a:r>
            <a:endParaRPr lang="de-CH" sz="3600" dirty="0" smtClean="0"/>
          </a:p>
          <a:p>
            <a:pPr lvl="0"/>
            <a:r>
              <a:rPr lang="de-CH" sz="3600" dirty="0" smtClean="0"/>
              <a:t>Er </a:t>
            </a:r>
            <a:r>
              <a:rPr lang="de-CH" sz="3600" dirty="0"/>
              <a:t>ist ständig im Einsatz, von frühmorgens bis </a:t>
            </a:r>
            <a:endParaRPr lang="de-CH" sz="3600" dirty="0" smtClean="0"/>
          </a:p>
          <a:p>
            <a:pPr lvl="0"/>
            <a:r>
              <a:rPr lang="de-CH" sz="3600" dirty="0" smtClean="0"/>
              <a:t>spät </a:t>
            </a:r>
            <a:r>
              <a:rPr lang="de-CH" sz="3600" dirty="0"/>
              <a:t>abends; unermüdlich dient Er anderen.</a:t>
            </a:r>
          </a:p>
        </p:txBody>
      </p:sp>
    </p:spTree>
    <p:extLst>
      <p:ext uri="{BB962C8B-B14F-4D97-AF65-F5344CB8AC3E}">
        <p14:creationId xmlns:p14="http://schemas.microsoft.com/office/powerpoint/2010/main" val="3197134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16095" y="935184"/>
            <a:ext cx="9289338" cy="4524315"/>
          </a:xfrm>
          <a:prstGeom prst="rect">
            <a:avLst/>
          </a:prstGeom>
          <a:noFill/>
        </p:spPr>
        <p:txBody>
          <a:bodyPr wrap="none" rtlCol="0">
            <a:spAutoFit/>
          </a:bodyPr>
          <a:lstStyle/>
          <a:p>
            <a:pPr lvl="0"/>
            <a:r>
              <a:rPr lang="de-CH" sz="3600" dirty="0"/>
              <a:t>Hinzu kommen einige charakteristische Worte, </a:t>
            </a:r>
            <a:endParaRPr lang="de-CH" sz="3600" dirty="0" smtClean="0"/>
          </a:p>
          <a:p>
            <a:pPr lvl="0"/>
            <a:r>
              <a:rPr lang="de-CH" sz="3600" dirty="0" smtClean="0"/>
              <a:t>die </a:t>
            </a:r>
            <a:r>
              <a:rPr lang="de-CH" sz="3600" dirty="0"/>
              <a:t>Markus immer wieder benutzt. Das Wort </a:t>
            </a:r>
            <a:endParaRPr lang="de-CH" sz="3600" dirty="0" smtClean="0"/>
          </a:p>
          <a:p>
            <a:pPr lvl="0"/>
            <a:r>
              <a:rPr lang="de-CH" sz="3600" dirty="0" smtClean="0"/>
              <a:t>„</a:t>
            </a:r>
            <a:r>
              <a:rPr lang="de-CH" sz="3600" dirty="0"/>
              <a:t>sogleich“ kommt über 40x vor. Denn ein Diener </a:t>
            </a:r>
            <a:endParaRPr lang="de-CH" sz="3600" dirty="0" smtClean="0"/>
          </a:p>
          <a:p>
            <a:pPr lvl="0"/>
            <a:r>
              <a:rPr lang="de-CH" sz="3600" dirty="0" smtClean="0"/>
              <a:t>muss </a:t>
            </a:r>
            <a:r>
              <a:rPr lang="de-CH" sz="3600" dirty="0"/>
              <a:t>„sogleich“ das tun, was ihm aufgetragen </a:t>
            </a:r>
            <a:endParaRPr lang="de-CH" sz="3600" dirty="0" smtClean="0"/>
          </a:p>
          <a:p>
            <a:pPr lvl="0"/>
            <a:r>
              <a:rPr lang="de-CH" sz="3600" dirty="0" smtClean="0"/>
              <a:t>wird</a:t>
            </a:r>
            <a:r>
              <a:rPr lang="de-CH" sz="3600" dirty="0"/>
              <a:t>. Und genau das finden wir bei dem Herrn </a:t>
            </a:r>
            <a:endParaRPr lang="de-CH" sz="3600" dirty="0" smtClean="0"/>
          </a:p>
          <a:p>
            <a:pPr lvl="0"/>
            <a:r>
              <a:rPr lang="de-CH" sz="3600" dirty="0" smtClean="0"/>
              <a:t>Jesus</a:t>
            </a:r>
            <a:r>
              <a:rPr lang="de-CH" sz="3600" dirty="0"/>
              <a:t>. Er erfüllte die Aufträge Gottes „sogleich“, </a:t>
            </a:r>
            <a:endParaRPr lang="de-CH" sz="3600" dirty="0" smtClean="0"/>
          </a:p>
          <a:p>
            <a:pPr lvl="0"/>
            <a:r>
              <a:rPr lang="de-CH" sz="3600" dirty="0" smtClean="0"/>
              <a:t>denn </a:t>
            </a:r>
            <a:r>
              <a:rPr lang="de-CH" sz="3600" dirty="0"/>
              <a:t>es war seine Speise, den Willen des Vaters </a:t>
            </a:r>
            <a:endParaRPr lang="de-CH" sz="3600" dirty="0" smtClean="0"/>
          </a:p>
          <a:p>
            <a:pPr lvl="0"/>
            <a:r>
              <a:rPr lang="de-CH" sz="3600" dirty="0" smtClean="0"/>
              <a:t>auszuführen</a:t>
            </a:r>
            <a:r>
              <a:rPr lang="de-CH" sz="3600" dirty="0"/>
              <a:t>.</a:t>
            </a:r>
          </a:p>
        </p:txBody>
      </p:sp>
    </p:spTree>
    <p:extLst>
      <p:ext uri="{BB962C8B-B14F-4D97-AF65-F5344CB8AC3E}">
        <p14:creationId xmlns:p14="http://schemas.microsoft.com/office/powerpoint/2010/main" val="2142246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16095" y="1611459"/>
            <a:ext cx="9788705" cy="2308324"/>
          </a:xfrm>
          <a:prstGeom prst="rect">
            <a:avLst/>
          </a:prstGeom>
          <a:noFill/>
        </p:spPr>
        <p:txBody>
          <a:bodyPr wrap="none" rtlCol="0">
            <a:spAutoFit/>
          </a:bodyPr>
          <a:lstStyle/>
          <a:p>
            <a:pPr lvl="0"/>
            <a:r>
              <a:rPr lang="de-CH" sz="3600" dirty="0"/>
              <a:t>Sein ständiger Einsatz für andere wird auch durch </a:t>
            </a:r>
            <a:endParaRPr lang="de-CH" sz="3600" dirty="0" smtClean="0"/>
          </a:p>
          <a:p>
            <a:pPr lvl="0"/>
            <a:r>
              <a:rPr lang="de-CH" sz="3600" dirty="0" smtClean="0"/>
              <a:t>das </a:t>
            </a:r>
            <a:r>
              <a:rPr lang="de-CH" sz="3600" dirty="0"/>
              <a:t>mehr als 1100-mal vorkommende Wörtchen </a:t>
            </a:r>
            <a:endParaRPr lang="de-CH" sz="3600" dirty="0" smtClean="0"/>
          </a:p>
          <a:p>
            <a:pPr lvl="0"/>
            <a:r>
              <a:rPr lang="de-CH" sz="3600" dirty="0" smtClean="0"/>
              <a:t>„</a:t>
            </a:r>
            <a:r>
              <a:rPr lang="de-CH" sz="3600" dirty="0"/>
              <a:t>und“ unterstrichen. Eine Tat reihte sich an die </a:t>
            </a:r>
            <a:endParaRPr lang="de-CH" sz="3600" dirty="0" smtClean="0"/>
          </a:p>
          <a:p>
            <a:pPr lvl="0"/>
            <a:r>
              <a:rPr lang="de-CH" sz="3600" dirty="0" smtClean="0"/>
              <a:t>andere</a:t>
            </a:r>
            <a:r>
              <a:rPr lang="de-CH" sz="3600" dirty="0"/>
              <a:t>, „und“ es gab für Ihn keine Zeit auszuruhen.</a:t>
            </a:r>
          </a:p>
        </p:txBody>
      </p:sp>
    </p:spTree>
    <p:extLst>
      <p:ext uri="{BB962C8B-B14F-4D97-AF65-F5344CB8AC3E}">
        <p14:creationId xmlns:p14="http://schemas.microsoft.com/office/powerpoint/2010/main" val="3019843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16095" y="1059009"/>
            <a:ext cx="10723577" cy="4524315"/>
          </a:xfrm>
          <a:prstGeom prst="rect">
            <a:avLst/>
          </a:prstGeom>
          <a:noFill/>
        </p:spPr>
        <p:txBody>
          <a:bodyPr wrap="none" rtlCol="0">
            <a:spAutoFit/>
          </a:bodyPr>
          <a:lstStyle/>
          <a:p>
            <a:pPr lvl="0"/>
            <a:r>
              <a:rPr lang="de-CH" sz="3600" dirty="0"/>
              <a:t>Nicht von ungefähr finden wir daher selbst in </a:t>
            </a:r>
            <a:endParaRPr lang="de-CH" sz="3600" dirty="0" smtClean="0"/>
          </a:p>
          <a:p>
            <a:pPr lvl="0"/>
            <a:r>
              <a:rPr lang="de-CH" sz="3600" dirty="0" smtClean="0"/>
              <a:t>diesem </a:t>
            </a:r>
            <a:r>
              <a:rPr lang="de-CH" sz="3600" dirty="0"/>
              <a:t>Evangelium, das doch eine Fülle von </a:t>
            </a:r>
            <a:endParaRPr lang="de-CH" sz="3600" dirty="0" smtClean="0"/>
          </a:p>
          <a:p>
            <a:pPr lvl="0"/>
            <a:r>
              <a:rPr lang="de-CH" sz="3600" dirty="0" smtClean="0"/>
              <a:t>Details </a:t>
            </a:r>
            <a:r>
              <a:rPr lang="de-CH" sz="3600" dirty="0"/>
              <a:t>aus seinem Leben berichtet nur eine </a:t>
            </a:r>
            <a:endParaRPr lang="de-CH" sz="3600" dirty="0" smtClean="0"/>
          </a:p>
          <a:p>
            <a:pPr lvl="0"/>
            <a:r>
              <a:rPr lang="de-CH" sz="3600" dirty="0" smtClean="0"/>
              <a:t>einzige </a:t>
            </a:r>
            <a:r>
              <a:rPr lang="de-CH" sz="3600" dirty="0"/>
              <a:t>Begebenheit, bei der von seinem Schlafen </a:t>
            </a:r>
            <a:endParaRPr lang="de-CH" sz="3600" dirty="0" smtClean="0"/>
          </a:p>
          <a:p>
            <a:pPr lvl="0"/>
            <a:r>
              <a:rPr lang="de-CH" sz="3600" dirty="0" smtClean="0"/>
              <a:t>berichtet </a:t>
            </a:r>
            <a:r>
              <a:rPr lang="de-CH" sz="3600" dirty="0"/>
              <a:t>wird: Als Er mit seinen Jüngern im </a:t>
            </a:r>
            <a:r>
              <a:rPr lang="de-CH" sz="3600" dirty="0" smtClean="0"/>
              <a:t>Schiff </a:t>
            </a:r>
          </a:p>
          <a:p>
            <a:pPr lvl="0"/>
            <a:r>
              <a:rPr lang="de-CH" sz="3600" dirty="0" smtClean="0"/>
              <a:t>war</a:t>
            </a:r>
            <a:r>
              <a:rPr lang="de-CH" sz="3600" dirty="0"/>
              <a:t>, und der grosse Sturm auftrat. Ansonsten </a:t>
            </a:r>
            <a:r>
              <a:rPr lang="de-CH" sz="3600" dirty="0" smtClean="0"/>
              <a:t>vermittelt </a:t>
            </a:r>
          </a:p>
          <a:p>
            <a:pPr lvl="0"/>
            <a:r>
              <a:rPr lang="de-CH" sz="3600" dirty="0" smtClean="0"/>
              <a:t>das </a:t>
            </a:r>
            <a:r>
              <a:rPr lang="de-CH" sz="3600" dirty="0"/>
              <a:t>Markusevangelium den Eindruck, </a:t>
            </a:r>
            <a:r>
              <a:rPr lang="de-CH" sz="3600" dirty="0" smtClean="0"/>
              <a:t>dass </a:t>
            </a:r>
            <a:r>
              <a:rPr lang="de-CH" sz="3600" dirty="0"/>
              <a:t>Jesus </a:t>
            </a:r>
            <a:endParaRPr lang="de-CH" sz="3600" dirty="0" smtClean="0"/>
          </a:p>
          <a:p>
            <a:pPr lvl="0"/>
            <a:r>
              <a:rPr lang="de-CH" sz="3600" dirty="0" smtClean="0"/>
              <a:t>Christus </a:t>
            </a:r>
            <a:r>
              <a:rPr lang="de-CH" sz="3600" dirty="0"/>
              <a:t>ständig im Einsatz und am Dienen war.</a:t>
            </a:r>
          </a:p>
        </p:txBody>
      </p:sp>
    </p:spTree>
    <p:extLst>
      <p:ext uri="{BB962C8B-B14F-4D97-AF65-F5344CB8AC3E}">
        <p14:creationId xmlns:p14="http://schemas.microsoft.com/office/powerpoint/2010/main" val="68344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16095" y="839934"/>
            <a:ext cx="10437024" cy="4524315"/>
          </a:xfrm>
          <a:prstGeom prst="rect">
            <a:avLst/>
          </a:prstGeom>
          <a:noFill/>
        </p:spPr>
        <p:txBody>
          <a:bodyPr wrap="none" rtlCol="0">
            <a:spAutoFit/>
          </a:bodyPr>
          <a:lstStyle/>
          <a:p>
            <a:pPr lvl="0"/>
            <a:r>
              <a:rPr lang="de-CH" sz="3600" dirty="0"/>
              <a:t>Ein Diener möchte nicht, dass seine Taten und </a:t>
            </a:r>
            <a:r>
              <a:rPr lang="de-CH" sz="3600" dirty="0" smtClean="0"/>
              <a:t>– wie </a:t>
            </a:r>
          </a:p>
          <a:p>
            <a:pPr lvl="0"/>
            <a:r>
              <a:rPr lang="de-CH" sz="3600" dirty="0" smtClean="0"/>
              <a:t>beim </a:t>
            </a:r>
            <a:r>
              <a:rPr lang="de-CH" sz="3600" dirty="0"/>
              <a:t>Herrn Jesus - Wunder bekannt werden. </a:t>
            </a:r>
            <a:r>
              <a:rPr lang="de-CH" sz="3600" dirty="0" smtClean="0"/>
              <a:t>So </a:t>
            </a:r>
            <a:r>
              <a:rPr lang="de-CH" sz="3600" dirty="0"/>
              <a:t>teilt </a:t>
            </a:r>
            <a:endParaRPr lang="de-CH" sz="3600" dirty="0" smtClean="0"/>
          </a:p>
          <a:p>
            <a:pPr lvl="0"/>
            <a:r>
              <a:rPr lang="de-CH" sz="3600" dirty="0" smtClean="0"/>
              <a:t>uns </a:t>
            </a:r>
            <a:r>
              <a:rPr lang="de-CH" sz="3600" dirty="0"/>
              <a:t>Markus mit, dass Jesus immer wieder </a:t>
            </a:r>
            <a:r>
              <a:rPr lang="de-CH" sz="3600" dirty="0" smtClean="0"/>
              <a:t>vermeiden </a:t>
            </a:r>
          </a:p>
          <a:p>
            <a:pPr lvl="0"/>
            <a:r>
              <a:rPr lang="de-CH" sz="3600" dirty="0" smtClean="0"/>
              <a:t>will</a:t>
            </a:r>
            <a:r>
              <a:rPr lang="de-CH" sz="3600" dirty="0"/>
              <a:t>, dass seine Taten bekannt werden. </a:t>
            </a:r>
            <a:r>
              <a:rPr lang="de-CH" sz="3600" dirty="0" smtClean="0"/>
              <a:t>9x </a:t>
            </a:r>
            <a:r>
              <a:rPr lang="de-CH" sz="3600" dirty="0"/>
              <a:t>sagt Jesus </a:t>
            </a:r>
            <a:endParaRPr lang="de-CH" sz="3600" dirty="0" smtClean="0"/>
          </a:p>
          <a:p>
            <a:pPr lvl="0"/>
            <a:r>
              <a:rPr lang="de-CH" sz="3600" dirty="0" smtClean="0"/>
              <a:t>sinngemäss</a:t>
            </a:r>
            <a:r>
              <a:rPr lang="de-CH" sz="3600" dirty="0"/>
              <a:t>: „Und er gebot ihnen </a:t>
            </a:r>
            <a:r>
              <a:rPr lang="de-CH" sz="3600" dirty="0" smtClean="0"/>
              <a:t>ernstlich</a:t>
            </a:r>
            <a:r>
              <a:rPr lang="de-CH" sz="3600" dirty="0"/>
              <a:t>, dass sie </a:t>
            </a:r>
            <a:endParaRPr lang="de-CH" sz="3600" dirty="0" smtClean="0"/>
          </a:p>
          <a:p>
            <a:pPr lvl="0"/>
            <a:r>
              <a:rPr lang="de-CH" sz="3600" dirty="0" smtClean="0"/>
              <a:t>niemand </a:t>
            </a:r>
            <a:r>
              <a:rPr lang="de-CH" sz="3600" dirty="0"/>
              <a:t>von ihm sagen sollten“</a:t>
            </a:r>
            <a:r>
              <a:rPr lang="de-CH" sz="3600" b="1" dirty="0"/>
              <a:t> (Mk 8,30)</a:t>
            </a:r>
            <a:r>
              <a:rPr lang="de-CH" sz="3600" dirty="0"/>
              <a:t>. </a:t>
            </a:r>
            <a:endParaRPr lang="de-CH" sz="3600" dirty="0" smtClean="0"/>
          </a:p>
          <a:p>
            <a:pPr marL="571500" lvl="0" indent="-571500">
              <a:buFont typeface="Wingdings" panose="05000000000000000000" pitchFamily="2" charset="2"/>
              <a:buChar char="à"/>
            </a:pPr>
            <a:r>
              <a:rPr lang="de-CH" sz="3600" i="1" dirty="0" smtClean="0"/>
              <a:t>Messias </a:t>
            </a:r>
            <a:r>
              <a:rPr lang="de-CH" sz="3600" i="1" dirty="0"/>
              <a:t>Geheimnis </a:t>
            </a:r>
            <a:endParaRPr lang="de-CH" sz="3600" i="1" dirty="0" smtClean="0"/>
          </a:p>
          <a:p>
            <a:pPr marL="571500" lvl="0" indent="-571500">
              <a:buFont typeface="Wingdings" panose="05000000000000000000" pitchFamily="2" charset="2"/>
              <a:buChar char="à"/>
            </a:pPr>
            <a:r>
              <a:rPr lang="de-CH" sz="3600" i="1" dirty="0" smtClean="0"/>
              <a:t>Verbindet </a:t>
            </a:r>
            <a:r>
              <a:rPr lang="de-CH" sz="3600" i="1" dirty="0"/>
              <a:t>die Wunder mit einem Schweigeverbot</a:t>
            </a:r>
            <a:endParaRPr lang="de-CH" sz="3600" dirty="0"/>
          </a:p>
        </p:txBody>
      </p:sp>
    </p:spTree>
    <p:extLst>
      <p:ext uri="{BB962C8B-B14F-4D97-AF65-F5344CB8AC3E}">
        <p14:creationId xmlns:p14="http://schemas.microsoft.com/office/powerpoint/2010/main" val="1220297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950526321"/>
              </p:ext>
            </p:extLst>
          </p:nvPr>
        </p:nvGraphicFramePr>
        <p:xfrm>
          <a:off x="343949" y="1182848"/>
          <a:ext cx="11537373" cy="659622"/>
        </p:xfrm>
        <a:graphic>
          <a:graphicData uri="http://schemas.openxmlformats.org/drawingml/2006/table">
            <a:tbl>
              <a:tblPr firstRow="1" firstCol="1" bandRow="1">
                <a:tableStyleId>{5C22544A-7EE6-4342-B048-85BDC9FD1C3A}</a:tableStyleId>
              </a:tblPr>
              <a:tblGrid>
                <a:gridCol w="1733379"/>
                <a:gridCol w="2362100"/>
                <a:gridCol w="2378820"/>
                <a:gridCol w="2339804"/>
                <a:gridCol w="1452486"/>
                <a:gridCol w="1270784"/>
              </a:tblGrid>
              <a:tr h="513511">
                <a:tc>
                  <a:txBody>
                    <a:bodyPr/>
                    <a:lstStyle/>
                    <a:p>
                      <a:pPr algn="just">
                        <a:spcAft>
                          <a:spcPts val="0"/>
                        </a:spcAft>
                      </a:pPr>
                      <a:r>
                        <a:rPr lang="de-CH" sz="2200" dirty="0">
                          <a:effectLst/>
                        </a:rPr>
                        <a:t>Evangelium</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Darstellung</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Zielgruppe</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Inhalt</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Beginn</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Tier</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r>
              <a:tr h="146111">
                <a:tc>
                  <a:txBody>
                    <a:bodyPr/>
                    <a:lstStyle/>
                    <a:p>
                      <a:pPr>
                        <a:spcAft>
                          <a:spcPts val="0"/>
                        </a:spcAft>
                      </a:pPr>
                      <a:r>
                        <a:rPr lang="de-CH" sz="800" dirty="0">
                          <a:effectLst/>
                        </a:rPr>
                        <a:t> </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solidFill>
                      <a:schemeClr val="accent1">
                        <a:lumMod val="75000"/>
                      </a:schemeClr>
                    </a:solidFill>
                  </a:tcPr>
                </a:tc>
                <a:tc>
                  <a:txBody>
                    <a:bodyPr/>
                    <a:lstStyle/>
                    <a:p>
                      <a:pPr>
                        <a:spcAft>
                          <a:spcPts val="0"/>
                        </a:spcAft>
                      </a:pPr>
                      <a:r>
                        <a:rPr lang="de-CH" sz="8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tc>
                <a:tc>
                  <a:txBody>
                    <a:bodyPr/>
                    <a:lstStyle/>
                    <a:p>
                      <a:pPr>
                        <a:spcAft>
                          <a:spcPts val="0"/>
                        </a:spcAft>
                      </a:pPr>
                      <a:r>
                        <a:rPr lang="de-CH" sz="8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8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tc>
                <a:tc>
                  <a:txBody>
                    <a:bodyPr/>
                    <a:lstStyle/>
                    <a:p>
                      <a:pPr>
                        <a:spcAft>
                          <a:spcPts val="0"/>
                        </a:spcAft>
                      </a:pPr>
                      <a:r>
                        <a:rPr lang="de-CH" sz="8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tc>
                <a:tc>
                  <a:txBody>
                    <a:bodyPr/>
                    <a:lstStyle/>
                    <a:p>
                      <a:pPr>
                        <a:spcAft>
                          <a:spcPts val="0"/>
                        </a:spcAft>
                      </a:pPr>
                      <a:r>
                        <a:rPr lang="de-CH" sz="800" dirty="0">
                          <a:effectLst/>
                        </a:rPr>
                        <a:t> </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r>
            </a:tbl>
          </a:graphicData>
        </a:graphic>
      </p:graphicFrame>
    </p:spTree>
    <p:extLst>
      <p:ext uri="{BB962C8B-B14F-4D97-AF65-F5344CB8AC3E}">
        <p14:creationId xmlns:p14="http://schemas.microsoft.com/office/powerpoint/2010/main" val="32187101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16095" y="497034"/>
            <a:ext cx="10839314" cy="5755422"/>
          </a:xfrm>
          <a:prstGeom prst="rect">
            <a:avLst/>
          </a:prstGeom>
          <a:noFill/>
        </p:spPr>
        <p:txBody>
          <a:bodyPr wrap="none" rtlCol="0">
            <a:spAutoFit/>
          </a:bodyPr>
          <a:lstStyle/>
          <a:p>
            <a:r>
              <a:rPr lang="de-DE" sz="4600" b="1" u="sng" dirty="0"/>
              <a:t>Fazit:</a:t>
            </a:r>
            <a:r>
              <a:rPr lang="de-DE" sz="4600" dirty="0"/>
              <a:t> Unsere Berufung ist die eines Dieners. </a:t>
            </a:r>
            <a:endParaRPr lang="de-DE" sz="4600" dirty="0" smtClean="0"/>
          </a:p>
          <a:p>
            <a:r>
              <a:rPr lang="de-DE" sz="4600" dirty="0" smtClean="0"/>
              <a:t>Eine </a:t>
            </a:r>
            <a:r>
              <a:rPr lang="de-DE" sz="4600" dirty="0"/>
              <a:t>postmoderne Prägung mit einer </a:t>
            </a:r>
            <a:endParaRPr lang="de-DE" sz="4600" dirty="0" smtClean="0"/>
          </a:p>
          <a:p>
            <a:r>
              <a:rPr lang="de-DE" sz="4600" dirty="0" smtClean="0"/>
              <a:t>Überbetonung </a:t>
            </a:r>
            <a:r>
              <a:rPr lang="de-DE" sz="4600" dirty="0"/>
              <a:t>von Familie, Freizeit und </a:t>
            </a:r>
            <a:endParaRPr lang="de-DE" sz="4600" dirty="0" smtClean="0"/>
          </a:p>
          <a:p>
            <a:r>
              <a:rPr lang="de-DE" sz="4600" dirty="0" smtClean="0"/>
              <a:t>Beruf </a:t>
            </a:r>
            <a:r>
              <a:rPr lang="de-DE" sz="4600" dirty="0"/>
              <a:t>kann im Widerspruch dieser unserer </a:t>
            </a:r>
            <a:endParaRPr lang="de-DE" sz="4600" dirty="0" smtClean="0"/>
          </a:p>
          <a:p>
            <a:r>
              <a:rPr lang="de-DE" sz="4600" dirty="0" smtClean="0"/>
              <a:t>Berufung </a:t>
            </a:r>
            <a:r>
              <a:rPr lang="de-DE" sz="4600" dirty="0"/>
              <a:t>stehen! Das Markusevangelium </a:t>
            </a:r>
            <a:endParaRPr lang="de-DE" sz="4600" dirty="0" smtClean="0"/>
          </a:p>
          <a:p>
            <a:r>
              <a:rPr lang="de-DE" sz="4600" dirty="0" smtClean="0"/>
              <a:t>fordert </a:t>
            </a:r>
            <a:r>
              <a:rPr lang="de-DE" sz="4600" dirty="0"/>
              <a:t>uns auf, unser </a:t>
            </a:r>
            <a:r>
              <a:rPr lang="de-DE" sz="4600" dirty="0" smtClean="0"/>
              <a:t>Zeit-Management </a:t>
            </a:r>
          </a:p>
          <a:p>
            <a:r>
              <a:rPr lang="de-DE" sz="4600" dirty="0" smtClean="0"/>
              <a:t>im </a:t>
            </a:r>
            <a:r>
              <a:rPr lang="de-DE" sz="4600" dirty="0"/>
              <a:t>Lichte des Wortes Gottes zu reflektieren </a:t>
            </a:r>
            <a:endParaRPr lang="de-DE" sz="4600" dirty="0" smtClean="0"/>
          </a:p>
          <a:p>
            <a:r>
              <a:rPr lang="de-DE" sz="4600" dirty="0" smtClean="0"/>
              <a:t>und </a:t>
            </a:r>
            <a:r>
              <a:rPr lang="de-DE" sz="4600" dirty="0"/>
              <a:t>wenn nötig Korrekturen vorzunehmen.</a:t>
            </a:r>
            <a:endParaRPr lang="de-CH" sz="4600" dirty="0"/>
          </a:p>
        </p:txBody>
      </p:sp>
    </p:spTree>
    <p:extLst>
      <p:ext uri="{BB962C8B-B14F-4D97-AF65-F5344CB8AC3E}">
        <p14:creationId xmlns:p14="http://schemas.microsoft.com/office/powerpoint/2010/main" val="2808588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4156376" y="4855618"/>
            <a:ext cx="4055277" cy="938719"/>
          </a:xfrm>
          <a:prstGeom prst="rect">
            <a:avLst/>
          </a:prstGeom>
          <a:noFill/>
        </p:spPr>
        <p:txBody>
          <a:bodyPr wrap="none" rtlCol="0">
            <a:spAutoFit/>
          </a:bodyPr>
          <a:lstStyle/>
          <a:p>
            <a:r>
              <a:rPr lang="de-CH" sz="5500" b="1" dirty="0" smtClean="0"/>
              <a:t>Markus Teil </a:t>
            </a:r>
            <a:r>
              <a:rPr lang="de-CH" sz="5500" b="1" dirty="0" smtClean="0"/>
              <a:t>2</a:t>
            </a:r>
            <a:endParaRPr lang="de-CH" sz="5500" b="1" dirty="0"/>
          </a:p>
        </p:txBody>
      </p:sp>
    </p:spTree>
    <p:extLst>
      <p:ext uri="{BB962C8B-B14F-4D97-AF65-F5344CB8AC3E}">
        <p14:creationId xmlns:p14="http://schemas.microsoft.com/office/powerpoint/2010/main" val="1690554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762743490"/>
              </p:ext>
            </p:extLst>
          </p:nvPr>
        </p:nvGraphicFramePr>
        <p:xfrm>
          <a:off x="343949" y="1182848"/>
          <a:ext cx="11537373" cy="1292210"/>
        </p:xfrm>
        <a:graphic>
          <a:graphicData uri="http://schemas.openxmlformats.org/drawingml/2006/table">
            <a:tbl>
              <a:tblPr firstRow="1" firstCol="1" bandRow="1">
                <a:tableStyleId>{5C22544A-7EE6-4342-B048-85BDC9FD1C3A}</a:tableStyleId>
              </a:tblPr>
              <a:tblGrid>
                <a:gridCol w="1733379"/>
                <a:gridCol w="2362100"/>
                <a:gridCol w="2378820"/>
                <a:gridCol w="2339804"/>
                <a:gridCol w="1452486"/>
                <a:gridCol w="1270784"/>
              </a:tblGrid>
              <a:tr h="513511">
                <a:tc>
                  <a:txBody>
                    <a:bodyPr/>
                    <a:lstStyle/>
                    <a:p>
                      <a:pPr algn="just">
                        <a:spcAft>
                          <a:spcPts val="0"/>
                        </a:spcAft>
                      </a:pPr>
                      <a:r>
                        <a:rPr lang="de-CH" sz="2200" dirty="0">
                          <a:effectLst/>
                        </a:rPr>
                        <a:t>Evangelium</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Darstellung</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Zielgruppe</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Inhalt</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Beginn</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Tier</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r>
              <a:tr h="146111">
                <a:tc>
                  <a:txBody>
                    <a:bodyPr/>
                    <a:lstStyle/>
                    <a:p>
                      <a:pPr>
                        <a:spcAft>
                          <a:spcPts val="0"/>
                        </a:spcAft>
                      </a:pPr>
                      <a:r>
                        <a:rPr lang="de-CH" sz="800" dirty="0">
                          <a:effectLst/>
                        </a:rPr>
                        <a:t> </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solidFill>
                      <a:schemeClr val="accent1">
                        <a:lumMod val="75000"/>
                      </a:schemeClr>
                    </a:solidFill>
                  </a:tcPr>
                </a:tc>
                <a:tc>
                  <a:txBody>
                    <a:bodyPr/>
                    <a:lstStyle/>
                    <a:p>
                      <a:pPr>
                        <a:spcAft>
                          <a:spcPts val="0"/>
                        </a:spcAft>
                      </a:pPr>
                      <a:r>
                        <a:rPr lang="de-CH" sz="8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tc>
                <a:tc>
                  <a:txBody>
                    <a:bodyPr/>
                    <a:lstStyle/>
                    <a:p>
                      <a:pPr>
                        <a:spcAft>
                          <a:spcPts val="0"/>
                        </a:spcAft>
                      </a:pPr>
                      <a:r>
                        <a:rPr lang="de-CH" sz="8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8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tc>
                <a:tc>
                  <a:txBody>
                    <a:bodyPr/>
                    <a:lstStyle/>
                    <a:p>
                      <a:pPr>
                        <a:spcAft>
                          <a:spcPts val="0"/>
                        </a:spcAft>
                      </a:pPr>
                      <a:r>
                        <a:rPr lang="de-CH" sz="8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tc>
                <a:tc>
                  <a:txBody>
                    <a:bodyPr/>
                    <a:lstStyle/>
                    <a:p>
                      <a:pPr>
                        <a:spcAft>
                          <a:spcPts val="0"/>
                        </a:spcAft>
                      </a:pPr>
                      <a:r>
                        <a:rPr lang="de-CH" sz="8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r>
              <a:tr h="632588">
                <a:tc>
                  <a:txBody>
                    <a:bodyPr/>
                    <a:lstStyle/>
                    <a:p>
                      <a:pPr>
                        <a:spcAft>
                          <a:spcPts val="0"/>
                        </a:spcAft>
                      </a:pPr>
                      <a:r>
                        <a:rPr lang="de-CH" sz="2200" dirty="0">
                          <a:effectLst/>
                        </a:rPr>
                        <a:t>Matthäus</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spcAft>
                          <a:spcPts val="0"/>
                        </a:spcAft>
                      </a:pPr>
                      <a:r>
                        <a:rPr lang="de-CH" sz="2200">
                          <a:effectLst/>
                        </a:rPr>
                        <a:t>Der König</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"Neue" Gläubige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Was Jesus sagte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Abraham</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dirty="0">
                          <a:effectLst/>
                        </a:rPr>
                        <a:t>Löwe</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r>
            </a:tbl>
          </a:graphicData>
        </a:graphic>
      </p:graphicFrame>
    </p:spTree>
    <p:extLst>
      <p:ext uri="{BB962C8B-B14F-4D97-AF65-F5344CB8AC3E}">
        <p14:creationId xmlns:p14="http://schemas.microsoft.com/office/powerpoint/2010/main" val="10816141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440208644"/>
              </p:ext>
            </p:extLst>
          </p:nvPr>
        </p:nvGraphicFramePr>
        <p:xfrm>
          <a:off x="343949" y="1182848"/>
          <a:ext cx="11537373" cy="1979374"/>
        </p:xfrm>
        <a:graphic>
          <a:graphicData uri="http://schemas.openxmlformats.org/drawingml/2006/table">
            <a:tbl>
              <a:tblPr firstRow="1" firstCol="1" bandRow="1">
                <a:tableStyleId>{5C22544A-7EE6-4342-B048-85BDC9FD1C3A}</a:tableStyleId>
              </a:tblPr>
              <a:tblGrid>
                <a:gridCol w="1733379"/>
                <a:gridCol w="2362100"/>
                <a:gridCol w="2378820"/>
                <a:gridCol w="2339804"/>
                <a:gridCol w="1452486"/>
                <a:gridCol w="1270784"/>
              </a:tblGrid>
              <a:tr h="513511">
                <a:tc>
                  <a:txBody>
                    <a:bodyPr/>
                    <a:lstStyle/>
                    <a:p>
                      <a:pPr algn="just">
                        <a:spcAft>
                          <a:spcPts val="0"/>
                        </a:spcAft>
                      </a:pPr>
                      <a:r>
                        <a:rPr lang="de-CH" sz="2200" dirty="0">
                          <a:effectLst/>
                        </a:rPr>
                        <a:t>Evangelium</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Darstellung</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Zielgruppe</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Inhalt</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Beginn</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Tier</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r>
              <a:tr h="146111">
                <a:tc>
                  <a:txBody>
                    <a:bodyPr/>
                    <a:lstStyle/>
                    <a:p>
                      <a:pPr>
                        <a:spcAft>
                          <a:spcPts val="0"/>
                        </a:spcAft>
                      </a:pPr>
                      <a:r>
                        <a:rPr lang="de-CH" sz="800" dirty="0">
                          <a:effectLst/>
                        </a:rPr>
                        <a:t> </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solidFill>
                      <a:schemeClr val="accent1">
                        <a:lumMod val="75000"/>
                      </a:schemeClr>
                    </a:solidFill>
                  </a:tcPr>
                </a:tc>
                <a:tc>
                  <a:txBody>
                    <a:bodyPr/>
                    <a:lstStyle/>
                    <a:p>
                      <a:pPr>
                        <a:spcAft>
                          <a:spcPts val="0"/>
                        </a:spcAft>
                      </a:pPr>
                      <a:r>
                        <a:rPr lang="de-CH" sz="8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tc>
                <a:tc>
                  <a:txBody>
                    <a:bodyPr/>
                    <a:lstStyle/>
                    <a:p>
                      <a:pPr>
                        <a:spcAft>
                          <a:spcPts val="0"/>
                        </a:spcAft>
                      </a:pPr>
                      <a:r>
                        <a:rPr lang="de-CH" sz="8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8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tc>
                <a:tc>
                  <a:txBody>
                    <a:bodyPr/>
                    <a:lstStyle/>
                    <a:p>
                      <a:pPr>
                        <a:spcAft>
                          <a:spcPts val="0"/>
                        </a:spcAft>
                      </a:pPr>
                      <a:r>
                        <a:rPr lang="de-CH" sz="8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tc>
                <a:tc>
                  <a:txBody>
                    <a:bodyPr/>
                    <a:lstStyle/>
                    <a:p>
                      <a:pPr>
                        <a:spcAft>
                          <a:spcPts val="0"/>
                        </a:spcAft>
                      </a:pPr>
                      <a:r>
                        <a:rPr lang="de-CH" sz="8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r>
              <a:tr h="632588">
                <a:tc>
                  <a:txBody>
                    <a:bodyPr/>
                    <a:lstStyle/>
                    <a:p>
                      <a:pPr>
                        <a:spcAft>
                          <a:spcPts val="0"/>
                        </a:spcAft>
                      </a:pPr>
                      <a:r>
                        <a:rPr lang="de-CH" sz="2200" dirty="0">
                          <a:effectLst/>
                        </a:rPr>
                        <a:t>Matthäus</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spcAft>
                          <a:spcPts val="0"/>
                        </a:spcAft>
                      </a:pPr>
                      <a:r>
                        <a:rPr lang="de-CH" sz="2200">
                          <a:effectLst/>
                        </a:rPr>
                        <a:t>Der König</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"Neue" Gläubige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Was Jesus sagte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Abraham</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Löwe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r>
              <a:tr h="687164">
                <a:tc>
                  <a:txBody>
                    <a:bodyPr/>
                    <a:lstStyle/>
                    <a:p>
                      <a:pPr>
                        <a:spcAft>
                          <a:spcPts val="0"/>
                        </a:spcAft>
                      </a:pPr>
                      <a:r>
                        <a:rPr lang="de-CH" sz="2200" dirty="0">
                          <a:effectLst/>
                        </a:rPr>
                        <a:t>Markus</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spcAft>
                          <a:spcPts val="0"/>
                        </a:spcAft>
                      </a:pPr>
                      <a:r>
                        <a:rPr lang="de-CH" sz="2200">
                          <a:effectLst/>
                        </a:rPr>
                        <a:t>Der Knecht Gottes</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Ungläubige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Was Jesus tat</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Taufe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dirty="0">
                          <a:effectLst/>
                        </a:rPr>
                        <a:t>Stier</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r>
            </a:tbl>
          </a:graphicData>
        </a:graphic>
      </p:graphicFrame>
    </p:spTree>
    <p:extLst>
      <p:ext uri="{BB962C8B-B14F-4D97-AF65-F5344CB8AC3E}">
        <p14:creationId xmlns:p14="http://schemas.microsoft.com/office/powerpoint/2010/main" val="31915937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4195924501"/>
              </p:ext>
            </p:extLst>
          </p:nvPr>
        </p:nvGraphicFramePr>
        <p:xfrm>
          <a:off x="343949" y="1182848"/>
          <a:ext cx="11537373" cy="2666538"/>
        </p:xfrm>
        <a:graphic>
          <a:graphicData uri="http://schemas.openxmlformats.org/drawingml/2006/table">
            <a:tbl>
              <a:tblPr firstRow="1" firstCol="1" bandRow="1">
                <a:tableStyleId>{5C22544A-7EE6-4342-B048-85BDC9FD1C3A}</a:tableStyleId>
              </a:tblPr>
              <a:tblGrid>
                <a:gridCol w="1733379"/>
                <a:gridCol w="2362100"/>
                <a:gridCol w="2378820"/>
                <a:gridCol w="2339804"/>
                <a:gridCol w="1452486"/>
                <a:gridCol w="1270784"/>
              </a:tblGrid>
              <a:tr h="513511">
                <a:tc>
                  <a:txBody>
                    <a:bodyPr/>
                    <a:lstStyle/>
                    <a:p>
                      <a:pPr algn="just">
                        <a:spcAft>
                          <a:spcPts val="0"/>
                        </a:spcAft>
                      </a:pPr>
                      <a:r>
                        <a:rPr lang="de-CH" sz="2200" dirty="0">
                          <a:effectLst/>
                        </a:rPr>
                        <a:t>Evangelium</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Darstellung</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Zielgruppe</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Inhalt</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Beginn</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Tier</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r>
              <a:tr h="146111">
                <a:tc>
                  <a:txBody>
                    <a:bodyPr/>
                    <a:lstStyle/>
                    <a:p>
                      <a:pPr>
                        <a:spcAft>
                          <a:spcPts val="0"/>
                        </a:spcAft>
                      </a:pPr>
                      <a:r>
                        <a:rPr lang="de-CH" sz="800" dirty="0">
                          <a:effectLst/>
                        </a:rPr>
                        <a:t> </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solidFill>
                      <a:schemeClr val="accent1">
                        <a:lumMod val="75000"/>
                      </a:schemeClr>
                    </a:solidFill>
                  </a:tcPr>
                </a:tc>
                <a:tc>
                  <a:txBody>
                    <a:bodyPr/>
                    <a:lstStyle/>
                    <a:p>
                      <a:pPr>
                        <a:spcAft>
                          <a:spcPts val="0"/>
                        </a:spcAft>
                      </a:pPr>
                      <a:r>
                        <a:rPr lang="de-CH" sz="8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tc>
                <a:tc>
                  <a:txBody>
                    <a:bodyPr/>
                    <a:lstStyle/>
                    <a:p>
                      <a:pPr>
                        <a:spcAft>
                          <a:spcPts val="0"/>
                        </a:spcAft>
                      </a:pPr>
                      <a:r>
                        <a:rPr lang="de-CH" sz="8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8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tc>
                <a:tc>
                  <a:txBody>
                    <a:bodyPr/>
                    <a:lstStyle/>
                    <a:p>
                      <a:pPr>
                        <a:spcAft>
                          <a:spcPts val="0"/>
                        </a:spcAft>
                      </a:pPr>
                      <a:r>
                        <a:rPr lang="de-CH" sz="8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tc>
                <a:tc>
                  <a:txBody>
                    <a:bodyPr/>
                    <a:lstStyle/>
                    <a:p>
                      <a:pPr>
                        <a:spcAft>
                          <a:spcPts val="0"/>
                        </a:spcAft>
                      </a:pPr>
                      <a:r>
                        <a:rPr lang="de-CH" sz="8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r>
              <a:tr h="632588">
                <a:tc>
                  <a:txBody>
                    <a:bodyPr/>
                    <a:lstStyle/>
                    <a:p>
                      <a:pPr>
                        <a:spcAft>
                          <a:spcPts val="0"/>
                        </a:spcAft>
                      </a:pPr>
                      <a:r>
                        <a:rPr lang="de-CH" sz="2200" dirty="0">
                          <a:effectLst/>
                        </a:rPr>
                        <a:t>Matthäus</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spcAft>
                          <a:spcPts val="0"/>
                        </a:spcAft>
                      </a:pPr>
                      <a:r>
                        <a:rPr lang="de-CH" sz="2200">
                          <a:effectLst/>
                        </a:rPr>
                        <a:t>Der König</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"Neue" Gläubige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Was Jesus sagte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Abraham</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Löwe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r>
              <a:tr h="687164">
                <a:tc>
                  <a:txBody>
                    <a:bodyPr/>
                    <a:lstStyle/>
                    <a:p>
                      <a:pPr>
                        <a:spcAft>
                          <a:spcPts val="0"/>
                        </a:spcAft>
                      </a:pPr>
                      <a:r>
                        <a:rPr lang="de-CH" sz="2200" dirty="0">
                          <a:effectLst/>
                        </a:rPr>
                        <a:t>Markus</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spcAft>
                          <a:spcPts val="0"/>
                        </a:spcAft>
                      </a:pPr>
                      <a:r>
                        <a:rPr lang="de-CH" sz="2200">
                          <a:effectLst/>
                        </a:rPr>
                        <a:t>Der Knecht Gottes</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Ungläubige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Was Jesus tat</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Taufe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Stier</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r>
              <a:tr h="687164">
                <a:tc>
                  <a:txBody>
                    <a:bodyPr/>
                    <a:lstStyle/>
                    <a:p>
                      <a:pPr>
                        <a:spcAft>
                          <a:spcPts val="0"/>
                        </a:spcAft>
                      </a:pPr>
                      <a:r>
                        <a:rPr lang="de-CH" sz="2200" dirty="0">
                          <a:effectLst/>
                        </a:rPr>
                        <a:t>Lukas</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spcAft>
                          <a:spcPts val="0"/>
                        </a:spcAft>
                      </a:pPr>
                      <a:r>
                        <a:rPr lang="de-CH" sz="2200">
                          <a:effectLst/>
                        </a:rPr>
                        <a:t>Der Mensch</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Ungläubige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Was Jesus sagte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Adam</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dirty="0">
                          <a:effectLst/>
                        </a:rPr>
                        <a:t>Mensch</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r>
            </a:tbl>
          </a:graphicData>
        </a:graphic>
      </p:graphicFrame>
    </p:spTree>
    <p:extLst>
      <p:ext uri="{BB962C8B-B14F-4D97-AF65-F5344CB8AC3E}">
        <p14:creationId xmlns:p14="http://schemas.microsoft.com/office/powerpoint/2010/main" val="19200773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nvGraphicFramePr>
        <p:xfrm>
          <a:off x="343949" y="1182848"/>
          <a:ext cx="11537373" cy="3338818"/>
        </p:xfrm>
        <a:graphic>
          <a:graphicData uri="http://schemas.openxmlformats.org/drawingml/2006/table">
            <a:tbl>
              <a:tblPr firstRow="1" firstCol="1" bandRow="1">
                <a:tableStyleId>{5C22544A-7EE6-4342-B048-85BDC9FD1C3A}</a:tableStyleId>
              </a:tblPr>
              <a:tblGrid>
                <a:gridCol w="1733379"/>
                <a:gridCol w="2362100"/>
                <a:gridCol w="2378820"/>
                <a:gridCol w="2339804"/>
                <a:gridCol w="1452486"/>
                <a:gridCol w="1270784"/>
              </a:tblGrid>
              <a:tr h="513511">
                <a:tc>
                  <a:txBody>
                    <a:bodyPr/>
                    <a:lstStyle/>
                    <a:p>
                      <a:pPr algn="just">
                        <a:spcAft>
                          <a:spcPts val="0"/>
                        </a:spcAft>
                      </a:pPr>
                      <a:r>
                        <a:rPr lang="de-CH" sz="2200" dirty="0">
                          <a:effectLst/>
                        </a:rPr>
                        <a:t>Evangelium</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Darstellung</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Zielgruppe</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Inhalt</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Beginn</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lgn="just">
                        <a:spcAft>
                          <a:spcPts val="0"/>
                        </a:spcAft>
                      </a:pPr>
                      <a:r>
                        <a:rPr lang="de-CH" sz="2200" dirty="0">
                          <a:effectLst/>
                        </a:rPr>
                        <a:t>Tier</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r>
              <a:tr h="146111">
                <a:tc>
                  <a:txBody>
                    <a:bodyPr/>
                    <a:lstStyle/>
                    <a:p>
                      <a:pPr>
                        <a:spcAft>
                          <a:spcPts val="0"/>
                        </a:spcAft>
                      </a:pPr>
                      <a:r>
                        <a:rPr lang="de-CH" sz="800" dirty="0">
                          <a:effectLst/>
                        </a:rPr>
                        <a:t> </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solidFill>
                      <a:schemeClr val="accent1">
                        <a:lumMod val="75000"/>
                      </a:schemeClr>
                    </a:solidFill>
                  </a:tcPr>
                </a:tc>
                <a:tc>
                  <a:txBody>
                    <a:bodyPr/>
                    <a:lstStyle/>
                    <a:p>
                      <a:pPr>
                        <a:spcAft>
                          <a:spcPts val="0"/>
                        </a:spcAft>
                      </a:pPr>
                      <a:r>
                        <a:rPr lang="de-CH" sz="8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tc>
                <a:tc>
                  <a:txBody>
                    <a:bodyPr/>
                    <a:lstStyle/>
                    <a:p>
                      <a:pPr>
                        <a:spcAft>
                          <a:spcPts val="0"/>
                        </a:spcAft>
                      </a:pPr>
                      <a:r>
                        <a:rPr lang="de-CH" sz="8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8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tc>
                <a:tc>
                  <a:txBody>
                    <a:bodyPr/>
                    <a:lstStyle/>
                    <a:p>
                      <a:pPr>
                        <a:spcAft>
                          <a:spcPts val="0"/>
                        </a:spcAft>
                      </a:pPr>
                      <a:r>
                        <a:rPr lang="de-CH" sz="8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tc>
                <a:tc>
                  <a:txBody>
                    <a:bodyPr/>
                    <a:lstStyle/>
                    <a:p>
                      <a:pPr>
                        <a:spcAft>
                          <a:spcPts val="0"/>
                        </a:spcAft>
                      </a:pPr>
                      <a:r>
                        <a:rPr lang="de-CH" sz="8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r>
              <a:tr h="632588">
                <a:tc>
                  <a:txBody>
                    <a:bodyPr/>
                    <a:lstStyle/>
                    <a:p>
                      <a:pPr>
                        <a:spcAft>
                          <a:spcPts val="0"/>
                        </a:spcAft>
                      </a:pPr>
                      <a:r>
                        <a:rPr lang="de-CH" sz="2200" dirty="0">
                          <a:effectLst/>
                        </a:rPr>
                        <a:t>Matthäus</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spcAft>
                          <a:spcPts val="0"/>
                        </a:spcAft>
                      </a:pPr>
                      <a:r>
                        <a:rPr lang="de-CH" sz="2200">
                          <a:effectLst/>
                        </a:rPr>
                        <a:t>Der König</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"Neue" Gläubige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Was Jesus sagte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Abraham</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Löwe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r>
              <a:tr h="687164">
                <a:tc>
                  <a:txBody>
                    <a:bodyPr/>
                    <a:lstStyle/>
                    <a:p>
                      <a:pPr>
                        <a:spcAft>
                          <a:spcPts val="0"/>
                        </a:spcAft>
                      </a:pPr>
                      <a:r>
                        <a:rPr lang="de-CH" sz="2200" dirty="0">
                          <a:effectLst/>
                        </a:rPr>
                        <a:t>Markus</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spcAft>
                          <a:spcPts val="0"/>
                        </a:spcAft>
                      </a:pPr>
                      <a:r>
                        <a:rPr lang="de-CH" sz="2200">
                          <a:effectLst/>
                        </a:rPr>
                        <a:t>Der Knecht Gottes</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Ungläubige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Was Jesus tat</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Taufe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Stier</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r>
              <a:tr h="687164">
                <a:tc>
                  <a:txBody>
                    <a:bodyPr/>
                    <a:lstStyle/>
                    <a:p>
                      <a:pPr>
                        <a:spcAft>
                          <a:spcPts val="0"/>
                        </a:spcAft>
                      </a:pPr>
                      <a:r>
                        <a:rPr lang="de-CH" sz="2200" dirty="0">
                          <a:effectLst/>
                        </a:rPr>
                        <a:t>Lukas</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spcAft>
                          <a:spcPts val="0"/>
                        </a:spcAft>
                      </a:pPr>
                      <a:r>
                        <a:rPr lang="de-CH" sz="2200">
                          <a:effectLst/>
                        </a:rPr>
                        <a:t>Der Mensch</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Ungläubige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Was Jesus sagte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Adam</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Mensch</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r>
              <a:tr h="672280">
                <a:tc>
                  <a:txBody>
                    <a:bodyPr/>
                    <a:lstStyle/>
                    <a:p>
                      <a:pPr>
                        <a:spcAft>
                          <a:spcPts val="0"/>
                        </a:spcAft>
                      </a:pPr>
                      <a:r>
                        <a:rPr lang="de-CH" sz="2200" dirty="0">
                          <a:effectLst/>
                        </a:rPr>
                        <a:t>Johannes</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solidFill>
                      <a:schemeClr val="accent1">
                        <a:lumMod val="75000"/>
                      </a:schemeClr>
                    </a:solidFill>
                  </a:tcPr>
                </a:tc>
                <a:tc>
                  <a:txBody>
                    <a:bodyPr/>
                    <a:lstStyle/>
                    <a:p>
                      <a:pPr>
                        <a:spcAft>
                          <a:spcPts val="0"/>
                        </a:spcAft>
                      </a:pPr>
                      <a:r>
                        <a:rPr lang="de-CH" sz="2200">
                          <a:effectLst/>
                        </a:rPr>
                        <a:t>Der Sohn Gottes</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„Reife" Gläubige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Wer Jesus war</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a:effectLst/>
                        </a:rPr>
                        <a:t>Gen 1,1</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c>
                  <a:txBody>
                    <a:bodyPr/>
                    <a:lstStyle/>
                    <a:p>
                      <a:pPr>
                        <a:spcAft>
                          <a:spcPts val="0"/>
                        </a:spcAft>
                      </a:pPr>
                      <a:r>
                        <a:rPr lang="de-CH" sz="2200" dirty="0">
                          <a:effectLst/>
                        </a:rPr>
                        <a:t>Adler</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0474" marR="130474" marT="0" marB="0" anchor="ctr"/>
                </a:tc>
              </a:tr>
            </a:tbl>
          </a:graphicData>
        </a:graphic>
      </p:graphicFrame>
    </p:spTree>
    <p:extLst>
      <p:ext uri="{BB962C8B-B14F-4D97-AF65-F5344CB8AC3E}">
        <p14:creationId xmlns:p14="http://schemas.microsoft.com/office/powerpoint/2010/main" val="16553970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p:cNvGraphicFramePr>
            <a:graphicFrameLocks noChangeAspect="1"/>
          </p:cNvGraphicFramePr>
          <p:nvPr>
            <p:extLst>
              <p:ext uri="{D42A27DB-BD31-4B8C-83A1-F6EECF244321}">
                <p14:modId xmlns:p14="http://schemas.microsoft.com/office/powerpoint/2010/main" val="3642372482"/>
              </p:ext>
            </p:extLst>
          </p:nvPr>
        </p:nvGraphicFramePr>
        <p:xfrm>
          <a:off x="260753" y="543696"/>
          <a:ext cx="11603479" cy="5733535"/>
        </p:xfrm>
        <a:graphic>
          <a:graphicData uri="http://schemas.openxmlformats.org/presentationml/2006/ole">
            <mc:AlternateContent xmlns:mc="http://schemas.openxmlformats.org/markup-compatibility/2006">
              <mc:Choice xmlns:v="urn:schemas-microsoft-com:vml" Requires="v">
                <p:oleObj spid="_x0000_s2056" name="Image" r:id="rId3" imgW="8506800" imgH="4203000" progId="Photoshop.Image.55">
                  <p:embed/>
                </p:oleObj>
              </mc:Choice>
              <mc:Fallback>
                <p:oleObj name="Image" r:id="rId3" imgW="8506800" imgH="4203000" progId="Photoshop.Image.55">
                  <p:embed/>
                  <p:pic>
                    <p:nvPicPr>
                      <p:cNvPr id="0" name=""/>
                      <p:cNvPicPr/>
                      <p:nvPr/>
                    </p:nvPicPr>
                    <p:blipFill>
                      <a:blip r:embed="rId4"/>
                      <a:stretch>
                        <a:fillRect/>
                      </a:stretch>
                    </p:blipFill>
                    <p:spPr>
                      <a:xfrm>
                        <a:off x="260753" y="543696"/>
                        <a:ext cx="11603479" cy="5733535"/>
                      </a:xfrm>
                      <a:prstGeom prst="rect">
                        <a:avLst/>
                      </a:prstGeom>
                    </p:spPr>
                  </p:pic>
                </p:oleObj>
              </mc:Fallback>
            </mc:AlternateContent>
          </a:graphicData>
        </a:graphic>
      </p:graphicFrame>
    </p:spTree>
    <p:extLst>
      <p:ext uri="{BB962C8B-B14F-4D97-AF65-F5344CB8AC3E}">
        <p14:creationId xmlns:p14="http://schemas.microsoft.com/office/powerpoint/2010/main" val="317418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16095" y="1611459"/>
            <a:ext cx="8559074" cy="1200329"/>
          </a:xfrm>
          <a:prstGeom prst="rect">
            <a:avLst/>
          </a:prstGeom>
          <a:noFill/>
        </p:spPr>
        <p:txBody>
          <a:bodyPr wrap="none" rtlCol="0">
            <a:spAutoFit/>
          </a:bodyPr>
          <a:lstStyle/>
          <a:p>
            <a:r>
              <a:rPr lang="de-CH" sz="3600" dirty="0"/>
              <a:t>“Anfang des Evangeliums von Jesus Christus, </a:t>
            </a:r>
            <a:endParaRPr lang="de-CH" sz="3600" dirty="0" smtClean="0"/>
          </a:p>
          <a:p>
            <a:r>
              <a:rPr lang="de-CH" sz="3600" u="sng" dirty="0" smtClean="0"/>
              <a:t>dem </a:t>
            </a:r>
            <a:r>
              <a:rPr lang="de-CH" sz="3600" u="sng" dirty="0"/>
              <a:t>Sohn Gottes.</a:t>
            </a:r>
            <a:r>
              <a:rPr lang="de-CH" sz="3600" dirty="0"/>
              <a:t>” </a:t>
            </a:r>
            <a:r>
              <a:rPr lang="de-CH" sz="3600" b="1" dirty="0"/>
              <a:t>(Mk 1,1)</a:t>
            </a:r>
            <a:endParaRPr lang="de-CH" sz="3600" dirty="0"/>
          </a:p>
        </p:txBody>
      </p:sp>
    </p:spTree>
    <p:extLst>
      <p:ext uri="{BB962C8B-B14F-4D97-AF65-F5344CB8AC3E}">
        <p14:creationId xmlns:p14="http://schemas.microsoft.com/office/powerpoint/2010/main" val="3694711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1032</Words>
  <Application>Microsoft Office PowerPoint</Application>
  <PresentationFormat>Breitbild</PresentationFormat>
  <Paragraphs>229</Paragraphs>
  <Slides>31</Slides>
  <Notes>0</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31</vt:i4>
      </vt:variant>
    </vt:vector>
  </HeadingPairs>
  <TitlesOfParts>
    <vt:vector size="39" baseType="lpstr">
      <vt:lpstr>Arial</vt:lpstr>
      <vt:lpstr>Calibri</vt:lpstr>
      <vt:lpstr>Calibri Light</vt:lpstr>
      <vt:lpstr>Times New Roman</vt:lpstr>
      <vt:lpstr>Trebuchet MS</vt:lpstr>
      <vt:lpstr>Wingdings</vt:lpstr>
      <vt:lpstr>Office Theme</vt:lpstr>
      <vt:lpstr>Adobe Photoshop Image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Reinhard</dc:creator>
  <cp:lastModifiedBy>Reinhard</cp:lastModifiedBy>
  <cp:revision>108</cp:revision>
  <dcterms:created xsi:type="dcterms:W3CDTF">2018-05-19T05:14:58Z</dcterms:created>
  <dcterms:modified xsi:type="dcterms:W3CDTF">2019-02-09T09:23:56Z</dcterms:modified>
</cp:coreProperties>
</file>