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564" r:id="rId3"/>
    <p:sldId id="741" r:id="rId4"/>
    <p:sldId id="616" r:id="rId5"/>
    <p:sldId id="739" r:id="rId6"/>
    <p:sldId id="740" r:id="rId7"/>
    <p:sldId id="742" r:id="rId8"/>
    <p:sldId id="743" r:id="rId9"/>
    <p:sldId id="759" r:id="rId10"/>
    <p:sldId id="748" r:id="rId11"/>
    <p:sldId id="738" r:id="rId12"/>
    <p:sldId id="745" r:id="rId13"/>
    <p:sldId id="746" r:id="rId14"/>
    <p:sldId id="749" r:id="rId15"/>
    <p:sldId id="750" r:id="rId16"/>
    <p:sldId id="751" r:id="rId17"/>
    <p:sldId id="752" r:id="rId18"/>
    <p:sldId id="753" r:id="rId19"/>
    <p:sldId id="747" r:id="rId20"/>
    <p:sldId id="755" r:id="rId21"/>
    <p:sldId id="756" r:id="rId22"/>
    <p:sldId id="757" r:id="rId23"/>
    <p:sldId id="758" r:id="rId24"/>
    <p:sldId id="732" r:id="rId25"/>
    <p:sldId id="737" r:id="rId26"/>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982" autoAdjust="0"/>
  </p:normalViewPr>
  <p:slideViewPr>
    <p:cSldViewPr snapToGrid="0">
      <p:cViewPr varScale="1">
        <p:scale>
          <a:sx n="152" d="100"/>
          <a:sy n="152" d="100"/>
        </p:scale>
        <p:origin x="420" y="108"/>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06.11.2021</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06.11.2021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06.11.2021</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06.11.2021</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5166308" y="4855617"/>
            <a:ext cx="1859384" cy="938719"/>
          </a:xfrm>
          <a:prstGeom prst="rect">
            <a:avLst/>
          </a:prstGeom>
          <a:noFill/>
        </p:spPr>
        <p:txBody>
          <a:bodyPr wrap="square" rtlCol="0">
            <a:spAutoFit/>
          </a:bodyPr>
          <a:lstStyle/>
          <a:p>
            <a:pPr algn="ctr"/>
            <a:r>
              <a:rPr lang="de-CH" sz="5500" b="1" dirty="0"/>
              <a:t>Judas</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306695"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Judas (Halbbruder von Jesus)	</a:t>
            </a:r>
          </a:p>
          <a:p>
            <a:pPr marL="457200" indent="-457200"/>
            <a:r>
              <a:rPr lang="de-DE" sz="3000" dirty="0"/>
              <a:t>Empfänger:			Gläubige (v.a. mit jüdischem Hintergrund)</a:t>
            </a:r>
          </a:p>
          <a:p>
            <a:pPr marL="457200" indent="-457200"/>
            <a:r>
              <a:rPr lang="de-DE" sz="3000" dirty="0"/>
              <a:t>Abfassungszeit:		ca. 68 – 70 n.Chr.</a:t>
            </a:r>
          </a:p>
          <a:p>
            <a:pPr marL="457200" indent="-457200"/>
            <a:r>
              <a:rPr lang="de-DE" sz="3000" dirty="0"/>
              <a:t>Anlass und Thema:		Kampf um die Wahrheit</a:t>
            </a:r>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Textfeld 6">
            <a:extLst>
              <a:ext uri="{FF2B5EF4-FFF2-40B4-BE49-F238E27FC236}">
                <a16:creationId xmlns:a16="http://schemas.microsoft.com/office/drawing/2014/main" id="{90DFEB02-6991-4270-8C6F-22BD54F5FA39}"/>
              </a:ext>
            </a:extLst>
          </p:cNvPr>
          <p:cNvSpPr txBox="1"/>
          <p:nvPr/>
        </p:nvSpPr>
        <p:spPr>
          <a:xfrm>
            <a:off x="838199" y="3967608"/>
            <a:ext cx="8638309" cy="553998"/>
          </a:xfrm>
          <a:prstGeom prst="rect">
            <a:avLst/>
          </a:prstGeom>
          <a:noFill/>
        </p:spPr>
        <p:txBody>
          <a:bodyPr wrap="square">
            <a:spAutoFit/>
          </a:bodyPr>
          <a:lstStyle/>
          <a:p>
            <a:r>
              <a:rPr lang="fr-CH" sz="3000" dirty="0"/>
              <a:t>„</a:t>
            </a:r>
            <a:r>
              <a:rPr lang="de-DE" sz="3000" dirty="0"/>
              <a:t>Kaufe Wahrheit und verkaufe sie nicht,</a:t>
            </a:r>
            <a:r>
              <a:rPr lang="fr-CH" sz="3000" dirty="0"/>
              <a:t>“ </a:t>
            </a:r>
            <a:r>
              <a:rPr lang="fr-CH" sz="3000" dirty="0" err="1"/>
              <a:t>Spr</a:t>
            </a:r>
            <a:r>
              <a:rPr lang="fr-CH" sz="3000" dirty="0"/>
              <a:t> 23,23a</a:t>
            </a:r>
            <a:endParaRPr lang="de-CH" sz="3000" dirty="0"/>
          </a:p>
        </p:txBody>
      </p:sp>
      <p:sp>
        <p:nvSpPr>
          <p:cNvPr id="8" name="Textfeld 7">
            <a:extLst>
              <a:ext uri="{FF2B5EF4-FFF2-40B4-BE49-F238E27FC236}">
                <a16:creationId xmlns:a16="http://schemas.microsoft.com/office/drawing/2014/main" id="{1A9DBC87-3352-47FA-BBC9-21D84F9C5E78}"/>
              </a:ext>
            </a:extLst>
          </p:cNvPr>
          <p:cNvSpPr txBox="1"/>
          <p:nvPr/>
        </p:nvSpPr>
        <p:spPr>
          <a:xfrm>
            <a:off x="838199" y="4877692"/>
            <a:ext cx="8638309" cy="1015663"/>
          </a:xfrm>
          <a:prstGeom prst="rect">
            <a:avLst/>
          </a:prstGeom>
          <a:noFill/>
        </p:spPr>
        <p:txBody>
          <a:bodyPr wrap="square">
            <a:spAutoFit/>
          </a:bodyPr>
          <a:lstStyle/>
          <a:p>
            <a:r>
              <a:rPr lang="fr-CH" sz="3000" dirty="0"/>
              <a:t>„</a:t>
            </a:r>
            <a:r>
              <a:rPr lang="de-CH" sz="3000" dirty="0"/>
              <a:t>die Gemeinde des lebendigen Gottes […], der Pfeiler und die Grundfeste der Wahrheit.“</a:t>
            </a:r>
            <a:r>
              <a:rPr lang="fr-CH" sz="3000" dirty="0"/>
              <a:t> 1Tim 3,15</a:t>
            </a:r>
            <a:endParaRPr lang="de-CH" sz="3000" dirty="0"/>
          </a:p>
        </p:txBody>
      </p:sp>
    </p:spTree>
    <p:extLst>
      <p:ext uri="{BB962C8B-B14F-4D97-AF65-F5344CB8AC3E}">
        <p14:creationId xmlns:p14="http://schemas.microsoft.com/office/powerpoint/2010/main" val="285444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graphicFrame>
        <p:nvGraphicFramePr>
          <p:cNvPr id="4" name="Tabelle 3">
            <a:extLst>
              <a:ext uri="{FF2B5EF4-FFF2-40B4-BE49-F238E27FC236}">
                <a16:creationId xmlns:a16="http://schemas.microsoft.com/office/drawing/2014/main" id="{2454BE83-992A-46B9-8774-F9A1312E218D}"/>
              </a:ext>
            </a:extLst>
          </p:cNvPr>
          <p:cNvGraphicFramePr>
            <a:graphicFrameLocks noGrp="1"/>
          </p:cNvGraphicFramePr>
          <p:nvPr>
            <p:extLst>
              <p:ext uri="{D42A27DB-BD31-4B8C-83A1-F6EECF244321}">
                <p14:modId xmlns:p14="http://schemas.microsoft.com/office/powerpoint/2010/main" val="3544213453"/>
              </p:ext>
            </p:extLst>
          </p:nvPr>
        </p:nvGraphicFramePr>
        <p:xfrm>
          <a:off x="1609198" y="1284143"/>
          <a:ext cx="8498949" cy="4535184"/>
        </p:xfrm>
        <a:graphic>
          <a:graphicData uri="http://schemas.openxmlformats.org/drawingml/2006/table">
            <a:tbl>
              <a:tblPr firstRow="1" firstCol="1" bandRow="1">
                <a:tableStyleId>{5C22544A-7EE6-4342-B048-85BDC9FD1C3A}</a:tableStyleId>
              </a:tblPr>
              <a:tblGrid>
                <a:gridCol w="2410979">
                  <a:extLst>
                    <a:ext uri="{9D8B030D-6E8A-4147-A177-3AD203B41FA5}">
                      <a16:colId xmlns:a16="http://schemas.microsoft.com/office/drawing/2014/main" val="20000"/>
                    </a:ext>
                  </a:extLst>
                </a:gridCol>
                <a:gridCol w="6087970">
                  <a:extLst>
                    <a:ext uri="{9D8B030D-6E8A-4147-A177-3AD203B41FA5}">
                      <a16:colId xmlns:a16="http://schemas.microsoft.com/office/drawing/2014/main" val="20002"/>
                    </a:ext>
                  </a:extLst>
                </a:gridCol>
              </a:tblGrid>
              <a:tr h="650005">
                <a:tc>
                  <a:txBody>
                    <a:bodyPr/>
                    <a:lstStyle/>
                    <a:p>
                      <a:pPr algn="ctr">
                        <a:spcAft>
                          <a:spcPts val="0"/>
                        </a:spcAft>
                      </a:pPr>
                      <a:r>
                        <a:rPr lang="de-CH" sz="3000" b="1" dirty="0">
                          <a:effectLst/>
                        </a:rPr>
                        <a:t>Einteilung</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Thema</a:t>
                      </a:r>
                    </a:p>
                  </a:txBody>
                  <a:tcPr marL="126140" marR="126140" marT="0" marB="0" anchor="ctr">
                    <a:solidFill>
                      <a:srgbClr val="0070C0"/>
                    </a:solidFill>
                  </a:tcPr>
                </a:tc>
                <a:extLst>
                  <a:ext uri="{0D108BD9-81ED-4DB2-BD59-A6C34878D82A}">
                    <a16:rowId xmlns:a16="http://schemas.microsoft.com/office/drawing/2014/main" val="10000"/>
                  </a:ext>
                </a:extLst>
              </a:tr>
              <a:tr h="689762">
                <a:tc>
                  <a:txBody>
                    <a:bodyPr/>
                    <a:lstStyle/>
                    <a:p>
                      <a:pPr algn="ctr">
                        <a:spcAft>
                          <a:spcPts val="0"/>
                        </a:spcAft>
                      </a:pPr>
                      <a:r>
                        <a:rPr lang="de-CH" sz="3000" b="0" dirty="0">
                          <a:solidFill>
                            <a:schemeClr val="tx1"/>
                          </a:solidFill>
                          <a:effectLst/>
                        </a:rPr>
                        <a:t>V. 1-2</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Verfasser, Empfänger, Gruss</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595397">
                <a:tc>
                  <a:txBody>
                    <a:bodyPr/>
                    <a:lstStyle/>
                    <a:p>
                      <a:pPr algn="ctr">
                        <a:spcAft>
                          <a:spcPts val="0"/>
                        </a:spcAft>
                      </a:pPr>
                      <a:r>
                        <a:rPr lang="de-CH" sz="3000" b="0" dirty="0">
                          <a:solidFill>
                            <a:schemeClr val="tx1"/>
                          </a:solidFill>
                          <a:effectLst/>
                        </a:rPr>
                        <a:t>V. 3-4</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Gefahr der Irrlehrer</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650005">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5-7</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Gericht über die Irrlehrer</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650005">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8-16</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Merkmale der Irrlehrer</a:t>
                      </a:r>
                    </a:p>
                  </a:txBody>
                  <a:tcPr marL="126140" marR="126140" marT="0" marB="0" anchor="ctr">
                    <a:solidFill>
                      <a:schemeClr val="bg1">
                        <a:lumMod val="85000"/>
                      </a:schemeClr>
                    </a:solidFill>
                  </a:tcPr>
                </a:tc>
                <a:extLst>
                  <a:ext uri="{0D108BD9-81ED-4DB2-BD59-A6C34878D82A}">
                    <a16:rowId xmlns:a16="http://schemas.microsoft.com/office/drawing/2014/main" val="978794726"/>
                  </a:ext>
                </a:extLst>
              </a:tr>
              <a:tr h="650005">
                <a:tc>
                  <a:txBody>
                    <a:bodyPr/>
                    <a:lstStyle/>
                    <a:p>
                      <a:pPr algn="ctr">
                        <a:spcAft>
                          <a:spcPts val="0"/>
                        </a:spcAft>
                      </a:pPr>
                      <a:r>
                        <a:rPr lang="de-DE"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17-23</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DE"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Widerstand gegen die Irrlehrer</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3295303291"/>
                  </a:ext>
                </a:extLst>
              </a:tr>
              <a:tr h="650005">
                <a:tc>
                  <a:txBody>
                    <a:bodyPr/>
                    <a:lstStyle/>
                    <a:p>
                      <a:pPr algn="ctr">
                        <a:spcAft>
                          <a:spcPts val="0"/>
                        </a:spcAft>
                      </a:pPr>
                      <a:r>
                        <a:rPr lang="de-DE"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24-25</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DE"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Lobpreis</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3835295838"/>
                  </a:ext>
                </a:extLst>
              </a:tr>
            </a:tbl>
          </a:graphicData>
        </a:graphic>
      </p:graphicFrame>
      <p:sp>
        <p:nvSpPr>
          <p:cNvPr id="7" name="Textfeld 6">
            <a:extLst>
              <a:ext uri="{FF2B5EF4-FFF2-40B4-BE49-F238E27FC236}">
                <a16:creationId xmlns:a16="http://schemas.microsoft.com/office/drawing/2014/main" id="{A04B3F65-F4CF-4354-AF40-542288B0F137}"/>
              </a:ext>
            </a:extLst>
          </p:cNvPr>
          <p:cNvSpPr txBox="1"/>
          <p:nvPr/>
        </p:nvSpPr>
        <p:spPr>
          <a:xfrm>
            <a:off x="1609198" y="5863026"/>
            <a:ext cx="2744085" cy="369332"/>
          </a:xfrm>
          <a:prstGeom prst="rect">
            <a:avLst/>
          </a:prstGeom>
          <a:noFill/>
        </p:spPr>
        <p:txBody>
          <a:bodyPr wrap="none" rtlCol="0">
            <a:spAutoFit/>
          </a:bodyPr>
          <a:lstStyle/>
          <a:p>
            <a:r>
              <a:rPr lang="de-CH" i="1" dirty="0"/>
              <a:t>Einteilung des Judas Briefes</a:t>
            </a:r>
          </a:p>
        </p:txBody>
      </p:sp>
    </p:spTree>
    <p:extLst>
      <p:ext uri="{BB962C8B-B14F-4D97-AF65-F5344CB8AC3E}">
        <p14:creationId xmlns:p14="http://schemas.microsoft.com/office/powerpoint/2010/main" val="224834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ungläubigen Israeliten in der Wüste (V. 5)	</a:t>
            </a:r>
          </a:p>
          <a:p>
            <a:pPr marL="457200" indent="-457200"/>
            <a:r>
              <a:rPr lang="de-DE" sz="3000" dirty="0"/>
              <a:t>Die gefallenen Engel	(V. 6)</a:t>
            </a:r>
          </a:p>
          <a:p>
            <a:pPr marL="457200" indent="-457200"/>
            <a:r>
              <a:rPr lang="de-DE" sz="3000" dirty="0"/>
              <a:t>Sodom und Gomorra (V. 7)</a:t>
            </a:r>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Gericht über die Irrlehrer (V. 5-7)</a:t>
            </a:r>
          </a:p>
        </p:txBody>
      </p:sp>
    </p:spTree>
    <p:extLst>
      <p:ext uri="{BB962C8B-B14F-4D97-AF65-F5344CB8AC3E}">
        <p14:creationId xmlns:p14="http://schemas.microsoft.com/office/powerpoint/2010/main" val="23312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Merkmale der Irrlehrer (V. 8-16)</a:t>
            </a:r>
          </a:p>
        </p:txBody>
      </p:sp>
      <p:sp>
        <p:nvSpPr>
          <p:cNvPr id="7" name="Textfeld 6">
            <a:extLst>
              <a:ext uri="{FF2B5EF4-FFF2-40B4-BE49-F238E27FC236}">
                <a16:creationId xmlns:a16="http://schemas.microsoft.com/office/drawing/2014/main" id="{90DFEB02-6991-4270-8C6F-22BD54F5FA39}"/>
              </a:ext>
            </a:extLst>
          </p:cNvPr>
          <p:cNvSpPr txBox="1"/>
          <p:nvPr/>
        </p:nvSpPr>
        <p:spPr>
          <a:xfrm>
            <a:off x="853439" y="1572100"/>
            <a:ext cx="9660775" cy="1477328"/>
          </a:xfrm>
          <a:prstGeom prst="rect">
            <a:avLst/>
          </a:prstGeom>
          <a:noFill/>
        </p:spPr>
        <p:txBody>
          <a:bodyPr wrap="square">
            <a:spAutoFit/>
          </a:bodyPr>
          <a:lstStyle/>
          <a:p>
            <a:r>
              <a:rPr lang="fr-CH" sz="3000" dirty="0"/>
              <a:t>„</a:t>
            </a:r>
            <a:r>
              <a:rPr lang="de-DE" sz="3000" dirty="0"/>
              <a:t>Trotzdem beflecken auch diese in gleicher Weise mit ihren Träumereien das Fleisch, verachten die Herrschaft und lästern Mächte.</a:t>
            </a:r>
            <a:r>
              <a:rPr lang="fr-CH" sz="3000" dirty="0"/>
              <a:t>“ </a:t>
            </a:r>
            <a:r>
              <a:rPr lang="fr-CH" sz="3000" dirty="0" err="1"/>
              <a:t>Jud</a:t>
            </a:r>
            <a:r>
              <a:rPr lang="fr-CH" sz="3000" dirty="0"/>
              <a:t> 8</a:t>
            </a:r>
            <a:endParaRPr lang="de-CH" sz="3000" dirty="0"/>
          </a:p>
        </p:txBody>
      </p:sp>
      <p:sp>
        <p:nvSpPr>
          <p:cNvPr id="9" name="Textfeld 8">
            <a:extLst>
              <a:ext uri="{FF2B5EF4-FFF2-40B4-BE49-F238E27FC236}">
                <a16:creationId xmlns:a16="http://schemas.microsoft.com/office/drawing/2014/main" id="{EC5C97CC-E6D0-4962-860F-EC77F03A02D9}"/>
              </a:ext>
            </a:extLst>
          </p:cNvPr>
          <p:cNvSpPr txBox="1"/>
          <p:nvPr/>
        </p:nvSpPr>
        <p:spPr>
          <a:xfrm>
            <a:off x="853438" y="3429000"/>
            <a:ext cx="9660775" cy="1477328"/>
          </a:xfrm>
          <a:prstGeom prst="rect">
            <a:avLst/>
          </a:prstGeom>
          <a:noFill/>
        </p:spPr>
        <p:txBody>
          <a:bodyPr wrap="square">
            <a:spAutoFit/>
          </a:bodyPr>
          <a:lstStyle/>
          <a:p>
            <a:r>
              <a:rPr lang="de-CH" sz="3000" dirty="0"/>
              <a:t>„</a:t>
            </a:r>
            <a:r>
              <a:rPr lang="de-DE" sz="3000" dirty="0"/>
              <a:t>Hütet euch aber vor den falschen Propheten, die in Schafskleidern zu euch kommen, inwendig aber reißende Wölfe sind!</a:t>
            </a:r>
            <a:r>
              <a:rPr lang="de-CH" sz="3000" dirty="0"/>
              <a:t>“ </a:t>
            </a:r>
            <a:r>
              <a:rPr lang="de-CH" sz="3000" dirty="0" err="1"/>
              <a:t>Mt</a:t>
            </a:r>
            <a:r>
              <a:rPr lang="de-CH" sz="3000" dirty="0"/>
              <a:t> 7,15</a:t>
            </a:r>
          </a:p>
        </p:txBody>
      </p:sp>
    </p:spTree>
    <p:extLst>
      <p:ext uri="{BB962C8B-B14F-4D97-AF65-F5344CB8AC3E}">
        <p14:creationId xmlns:p14="http://schemas.microsoft.com/office/powerpoint/2010/main" val="55544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Merkmale der Irrlehrer (V. 8-16)</a:t>
            </a:r>
          </a:p>
        </p:txBody>
      </p:sp>
      <p:sp>
        <p:nvSpPr>
          <p:cNvPr id="8" name="Textfeld 7">
            <a:extLst>
              <a:ext uri="{FF2B5EF4-FFF2-40B4-BE49-F238E27FC236}">
                <a16:creationId xmlns:a16="http://schemas.microsoft.com/office/drawing/2014/main" id="{036517E7-8543-4BB8-A234-8AC50EA01334}"/>
              </a:ext>
            </a:extLst>
          </p:cNvPr>
          <p:cNvSpPr txBox="1"/>
          <p:nvPr/>
        </p:nvSpPr>
        <p:spPr>
          <a:xfrm>
            <a:off x="838200" y="3168887"/>
            <a:ext cx="8808720" cy="3323987"/>
          </a:xfrm>
          <a:prstGeom prst="rect">
            <a:avLst/>
          </a:prstGeom>
          <a:noFill/>
        </p:spPr>
        <p:txBody>
          <a:bodyPr wrap="square">
            <a:spAutoFit/>
          </a:bodyPr>
          <a:lstStyle/>
          <a:p>
            <a:r>
              <a:rPr lang="fr-CH" sz="3000" dirty="0"/>
              <a:t>„</a:t>
            </a:r>
            <a:r>
              <a:rPr lang="de-DE" sz="3000" dirty="0"/>
              <a:t>sondern dies ist es, was durch den Propheten Joel gesagt worden ist: »Und es wird geschehen in den letzten Tagen, spricht Gott, da werde ich ausgießen von meinem Geist auf alles Fleisch; und eure Söhne und eure Töchter werden weissagen, und eure jungen Männer werden Gesichte sehen, und eure Ältesten werden Träume haben;</a:t>
            </a:r>
            <a:r>
              <a:rPr lang="fr-CH" sz="3000" dirty="0"/>
              <a:t>“ </a:t>
            </a:r>
            <a:r>
              <a:rPr lang="fr-CH" sz="3000" dirty="0" err="1"/>
              <a:t>Apg</a:t>
            </a:r>
            <a:r>
              <a:rPr lang="fr-CH" sz="3000" dirty="0"/>
              <a:t> 2,16-17</a:t>
            </a:r>
            <a:endParaRPr lang="de-CH" sz="3000" dirty="0"/>
          </a:p>
        </p:txBody>
      </p:sp>
      <p:sp>
        <p:nvSpPr>
          <p:cNvPr id="5" name="Textfeld 4">
            <a:extLst>
              <a:ext uri="{FF2B5EF4-FFF2-40B4-BE49-F238E27FC236}">
                <a16:creationId xmlns:a16="http://schemas.microsoft.com/office/drawing/2014/main" id="{D200E3D9-A81D-4086-8E85-B82B3A924E8B}"/>
              </a:ext>
            </a:extLst>
          </p:cNvPr>
          <p:cNvSpPr txBox="1"/>
          <p:nvPr/>
        </p:nvSpPr>
        <p:spPr>
          <a:xfrm>
            <a:off x="853439" y="1572100"/>
            <a:ext cx="9660775" cy="1477328"/>
          </a:xfrm>
          <a:prstGeom prst="rect">
            <a:avLst/>
          </a:prstGeom>
          <a:noFill/>
        </p:spPr>
        <p:txBody>
          <a:bodyPr wrap="square">
            <a:spAutoFit/>
          </a:bodyPr>
          <a:lstStyle/>
          <a:p>
            <a:r>
              <a:rPr lang="fr-CH" sz="3000" dirty="0"/>
              <a:t>„</a:t>
            </a:r>
            <a:r>
              <a:rPr lang="de-DE" sz="3000" dirty="0"/>
              <a:t>Trotzdem beflecken auch diese in gleicher Weise mit ihren </a:t>
            </a:r>
            <a:r>
              <a:rPr lang="de-DE" sz="3000" u="sng" dirty="0"/>
              <a:t>Träumereien</a:t>
            </a:r>
            <a:r>
              <a:rPr lang="de-DE" sz="3000" dirty="0"/>
              <a:t> das Fleisch, verachten die Herrschaft und lästern Mächte.</a:t>
            </a:r>
            <a:r>
              <a:rPr lang="fr-CH" sz="3000" dirty="0"/>
              <a:t>“ </a:t>
            </a:r>
            <a:r>
              <a:rPr lang="fr-CH" sz="3000" dirty="0" err="1"/>
              <a:t>Jud</a:t>
            </a:r>
            <a:r>
              <a:rPr lang="fr-CH" sz="3000" dirty="0"/>
              <a:t> 8</a:t>
            </a:r>
            <a:endParaRPr lang="de-CH" sz="3000" dirty="0"/>
          </a:p>
        </p:txBody>
      </p:sp>
    </p:spTree>
    <p:extLst>
      <p:ext uri="{BB962C8B-B14F-4D97-AF65-F5344CB8AC3E}">
        <p14:creationId xmlns:p14="http://schemas.microsoft.com/office/powerpoint/2010/main" val="164670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Merkmale der Irrlehrer (V. 8-16)</a:t>
            </a:r>
          </a:p>
        </p:txBody>
      </p:sp>
      <p:sp>
        <p:nvSpPr>
          <p:cNvPr id="8" name="Textfeld 7">
            <a:extLst>
              <a:ext uri="{FF2B5EF4-FFF2-40B4-BE49-F238E27FC236}">
                <a16:creationId xmlns:a16="http://schemas.microsoft.com/office/drawing/2014/main" id="{036517E7-8543-4BB8-A234-8AC50EA01334}"/>
              </a:ext>
            </a:extLst>
          </p:cNvPr>
          <p:cNvSpPr txBox="1"/>
          <p:nvPr/>
        </p:nvSpPr>
        <p:spPr>
          <a:xfrm>
            <a:off x="838200" y="3155674"/>
            <a:ext cx="9761914" cy="1477328"/>
          </a:xfrm>
          <a:prstGeom prst="rect">
            <a:avLst/>
          </a:prstGeom>
          <a:noFill/>
        </p:spPr>
        <p:txBody>
          <a:bodyPr wrap="square">
            <a:spAutoFit/>
          </a:bodyPr>
          <a:lstStyle/>
          <a:p>
            <a:r>
              <a:rPr lang="fr-CH" sz="3000" dirty="0"/>
              <a:t>„</a:t>
            </a:r>
            <a:r>
              <a:rPr lang="de-DE" sz="3000" dirty="0"/>
              <a:t>Ich habe gehört, was die Propheten reden, die in meinem Namen Lügen weissagen und sprechen: »Ich habe einen Traum gehabt, ich habe einen Traum gehabt!«</a:t>
            </a:r>
            <a:r>
              <a:rPr lang="fr-CH" sz="3000" dirty="0"/>
              <a:t>“ </a:t>
            </a:r>
            <a:r>
              <a:rPr lang="fr-CH" sz="3000" dirty="0" err="1"/>
              <a:t>Jer</a:t>
            </a:r>
            <a:r>
              <a:rPr lang="fr-CH" sz="3000" dirty="0"/>
              <a:t> 23,25</a:t>
            </a:r>
            <a:endParaRPr lang="de-CH" sz="3000" dirty="0"/>
          </a:p>
        </p:txBody>
      </p:sp>
      <p:sp>
        <p:nvSpPr>
          <p:cNvPr id="5" name="Textfeld 4">
            <a:extLst>
              <a:ext uri="{FF2B5EF4-FFF2-40B4-BE49-F238E27FC236}">
                <a16:creationId xmlns:a16="http://schemas.microsoft.com/office/drawing/2014/main" id="{D200E3D9-A81D-4086-8E85-B82B3A924E8B}"/>
              </a:ext>
            </a:extLst>
          </p:cNvPr>
          <p:cNvSpPr txBox="1"/>
          <p:nvPr/>
        </p:nvSpPr>
        <p:spPr>
          <a:xfrm>
            <a:off x="853439" y="1572100"/>
            <a:ext cx="9660775" cy="1477328"/>
          </a:xfrm>
          <a:prstGeom prst="rect">
            <a:avLst/>
          </a:prstGeom>
          <a:noFill/>
        </p:spPr>
        <p:txBody>
          <a:bodyPr wrap="square">
            <a:spAutoFit/>
          </a:bodyPr>
          <a:lstStyle/>
          <a:p>
            <a:r>
              <a:rPr lang="fr-CH" sz="3000" dirty="0"/>
              <a:t>„</a:t>
            </a:r>
            <a:r>
              <a:rPr lang="de-DE" sz="3000" dirty="0"/>
              <a:t>Trotzdem beflecken auch diese in gleicher Weise mit ihren </a:t>
            </a:r>
            <a:r>
              <a:rPr lang="de-DE" sz="3000" u="sng" dirty="0"/>
              <a:t>Träumereien</a:t>
            </a:r>
            <a:r>
              <a:rPr lang="de-DE" sz="3000" dirty="0"/>
              <a:t> das Fleisch, verachten die Herrschaft und lästern Mächte.</a:t>
            </a:r>
            <a:r>
              <a:rPr lang="fr-CH" sz="3000" dirty="0"/>
              <a:t>“ </a:t>
            </a:r>
            <a:r>
              <a:rPr lang="fr-CH" sz="3000" dirty="0" err="1"/>
              <a:t>Jud</a:t>
            </a:r>
            <a:r>
              <a:rPr lang="fr-CH" sz="3000" dirty="0"/>
              <a:t> 8</a:t>
            </a:r>
            <a:endParaRPr lang="de-CH" sz="3000" dirty="0"/>
          </a:p>
        </p:txBody>
      </p:sp>
      <p:sp>
        <p:nvSpPr>
          <p:cNvPr id="7" name="Textfeld 6">
            <a:extLst>
              <a:ext uri="{FF2B5EF4-FFF2-40B4-BE49-F238E27FC236}">
                <a16:creationId xmlns:a16="http://schemas.microsoft.com/office/drawing/2014/main" id="{C5DACE9C-303D-4C21-B925-2D507E8B6B5A}"/>
              </a:ext>
            </a:extLst>
          </p:cNvPr>
          <p:cNvSpPr txBox="1"/>
          <p:nvPr/>
        </p:nvSpPr>
        <p:spPr>
          <a:xfrm>
            <a:off x="853439" y="4739248"/>
            <a:ext cx="8365376" cy="1938992"/>
          </a:xfrm>
          <a:prstGeom prst="rect">
            <a:avLst/>
          </a:prstGeom>
          <a:noFill/>
        </p:spPr>
        <p:txBody>
          <a:bodyPr wrap="square">
            <a:spAutoFit/>
          </a:bodyPr>
          <a:lstStyle/>
          <a:p>
            <a:r>
              <a:rPr lang="fr-CH" sz="3000" dirty="0"/>
              <a:t>„</a:t>
            </a:r>
            <a:r>
              <a:rPr lang="de-DE" sz="3000" dirty="0"/>
              <a:t>Der Prophet, der einen Traum hat, der erzähle den Traum; wer aber mein Wort hat, der verkündige mein Wort in Wahrheit! Was hat das Stroh mit dem Weizen gemeinsam?, spricht der HERR.</a:t>
            </a:r>
            <a:r>
              <a:rPr lang="fr-CH" sz="3000" dirty="0"/>
              <a:t>“ </a:t>
            </a:r>
            <a:r>
              <a:rPr lang="fr-CH" sz="3000" dirty="0" err="1"/>
              <a:t>Jer</a:t>
            </a:r>
            <a:r>
              <a:rPr lang="fr-CH" sz="3000" dirty="0"/>
              <a:t> 23,28</a:t>
            </a:r>
            <a:endParaRPr lang="de-CH" sz="3000" dirty="0"/>
          </a:p>
        </p:txBody>
      </p:sp>
    </p:spTree>
    <p:extLst>
      <p:ext uri="{BB962C8B-B14F-4D97-AF65-F5344CB8AC3E}">
        <p14:creationId xmlns:p14="http://schemas.microsoft.com/office/powerpoint/2010/main" val="244794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Merkmale der Irrlehrer (V. 8-16)</a:t>
            </a:r>
          </a:p>
        </p:txBody>
      </p:sp>
      <p:sp>
        <p:nvSpPr>
          <p:cNvPr id="5" name="Textfeld 4">
            <a:extLst>
              <a:ext uri="{FF2B5EF4-FFF2-40B4-BE49-F238E27FC236}">
                <a16:creationId xmlns:a16="http://schemas.microsoft.com/office/drawing/2014/main" id="{D200E3D9-A81D-4086-8E85-B82B3A924E8B}"/>
              </a:ext>
            </a:extLst>
          </p:cNvPr>
          <p:cNvSpPr txBox="1"/>
          <p:nvPr/>
        </p:nvSpPr>
        <p:spPr>
          <a:xfrm>
            <a:off x="853439" y="1572100"/>
            <a:ext cx="9660775" cy="1477328"/>
          </a:xfrm>
          <a:prstGeom prst="rect">
            <a:avLst/>
          </a:prstGeom>
          <a:noFill/>
        </p:spPr>
        <p:txBody>
          <a:bodyPr wrap="square">
            <a:spAutoFit/>
          </a:bodyPr>
          <a:lstStyle/>
          <a:p>
            <a:r>
              <a:rPr lang="fr-CH" sz="3000" dirty="0"/>
              <a:t>„</a:t>
            </a:r>
            <a:r>
              <a:rPr lang="de-DE" sz="3000" dirty="0"/>
              <a:t>Trotzdem beflecken auch diese in gleicher Weise mit ihren Träumereien das Fleisch, </a:t>
            </a:r>
            <a:r>
              <a:rPr lang="de-DE" sz="3000" u="sng" dirty="0"/>
              <a:t>verachten die Herrschaft</a:t>
            </a:r>
            <a:r>
              <a:rPr lang="de-DE" sz="3000" dirty="0"/>
              <a:t> und lästern Mächte.</a:t>
            </a:r>
            <a:r>
              <a:rPr lang="fr-CH" sz="3000" dirty="0"/>
              <a:t>“ </a:t>
            </a:r>
            <a:r>
              <a:rPr lang="fr-CH" sz="3000" dirty="0" err="1"/>
              <a:t>Jud</a:t>
            </a:r>
            <a:r>
              <a:rPr lang="fr-CH" sz="3000" dirty="0"/>
              <a:t> 8</a:t>
            </a:r>
            <a:endParaRPr lang="de-CH" sz="3000" dirty="0"/>
          </a:p>
        </p:txBody>
      </p:sp>
      <p:sp>
        <p:nvSpPr>
          <p:cNvPr id="7" name="Textfeld 6">
            <a:extLst>
              <a:ext uri="{FF2B5EF4-FFF2-40B4-BE49-F238E27FC236}">
                <a16:creationId xmlns:a16="http://schemas.microsoft.com/office/drawing/2014/main" id="{C5DACE9C-303D-4C21-B925-2D507E8B6B5A}"/>
              </a:ext>
            </a:extLst>
          </p:cNvPr>
          <p:cNvSpPr txBox="1"/>
          <p:nvPr/>
        </p:nvSpPr>
        <p:spPr>
          <a:xfrm>
            <a:off x="853439" y="3181356"/>
            <a:ext cx="7849986" cy="3323987"/>
          </a:xfrm>
          <a:prstGeom prst="rect">
            <a:avLst/>
          </a:prstGeom>
          <a:noFill/>
        </p:spPr>
        <p:txBody>
          <a:bodyPr wrap="square">
            <a:spAutoFit/>
          </a:bodyPr>
          <a:lstStyle/>
          <a:p>
            <a:r>
              <a:rPr lang="fr-CH" sz="3000" dirty="0"/>
              <a:t>„</a:t>
            </a:r>
            <a:r>
              <a:rPr lang="de-DE" sz="3000" dirty="0"/>
              <a:t>Wehe euch, ihr Schriftgelehrten und Pharisäer, ihr Heuchler, dass ihr getünchten Gräbern gleicht, die äußerlich zwar schön scheinen, inwendig aber voller Totengebeine und aller Unreinheit sind! So erscheint auch ihr äußerlich vor den Menschen als gerecht, inwendig aber seid ihr voller Heuchelei und Gesetzlosigkeit.</a:t>
            </a:r>
            <a:r>
              <a:rPr lang="fr-CH" sz="3000" dirty="0"/>
              <a:t>“ Mt 23,27-28</a:t>
            </a:r>
            <a:endParaRPr lang="de-CH" sz="3000" dirty="0"/>
          </a:p>
        </p:txBody>
      </p:sp>
    </p:spTree>
    <p:extLst>
      <p:ext uri="{BB962C8B-B14F-4D97-AF65-F5344CB8AC3E}">
        <p14:creationId xmlns:p14="http://schemas.microsoft.com/office/powerpoint/2010/main" val="2871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Merkmale der Irrlehrer (V. 8-16)</a:t>
            </a:r>
          </a:p>
        </p:txBody>
      </p:sp>
      <p:sp>
        <p:nvSpPr>
          <p:cNvPr id="5" name="Textfeld 4">
            <a:extLst>
              <a:ext uri="{FF2B5EF4-FFF2-40B4-BE49-F238E27FC236}">
                <a16:creationId xmlns:a16="http://schemas.microsoft.com/office/drawing/2014/main" id="{D200E3D9-A81D-4086-8E85-B82B3A924E8B}"/>
              </a:ext>
            </a:extLst>
          </p:cNvPr>
          <p:cNvSpPr txBox="1"/>
          <p:nvPr/>
        </p:nvSpPr>
        <p:spPr>
          <a:xfrm>
            <a:off x="853439" y="1572100"/>
            <a:ext cx="9660775" cy="1477328"/>
          </a:xfrm>
          <a:prstGeom prst="rect">
            <a:avLst/>
          </a:prstGeom>
          <a:noFill/>
        </p:spPr>
        <p:txBody>
          <a:bodyPr wrap="square">
            <a:spAutoFit/>
          </a:bodyPr>
          <a:lstStyle/>
          <a:p>
            <a:r>
              <a:rPr lang="fr-CH" sz="3000" dirty="0"/>
              <a:t>„</a:t>
            </a:r>
            <a:r>
              <a:rPr lang="de-DE" sz="3000" dirty="0"/>
              <a:t>Trotzdem beflecken auch diese in gleicher Weise mit ihren Träumereien das Fleisch, verachten die Herrschaft und </a:t>
            </a:r>
            <a:r>
              <a:rPr lang="de-DE" sz="3000" u="sng" dirty="0"/>
              <a:t>lästern Mächte</a:t>
            </a:r>
            <a:r>
              <a:rPr lang="de-DE" sz="3000" dirty="0"/>
              <a:t>.</a:t>
            </a:r>
            <a:r>
              <a:rPr lang="fr-CH" sz="3000" dirty="0"/>
              <a:t>“ </a:t>
            </a:r>
            <a:r>
              <a:rPr lang="fr-CH" sz="3000" dirty="0" err="1"/>
              <a:t>Jud</a:t>
            </a:r>
            <a:r>
              <a:rPr lang="fr-CH" sz="3000" dirty="0"/>
              <a:t> 8</a:t>
            </a:r>
            <a:endParaRPr lang="de-CH" sz="3000" dirty="0"/>
          </a:p>
        </p:txBody>
      </p:sp>
      <p:sp>
        <p:nvSpPr>
          <p:cNvPr id="7" name="Textfeld 6">
            <a:extLst>
              <a:ext uri="{FF2B5EF4-FFF2-40B4-BE49-F238E27FC236}">
                <a16:creationId xmlns:a16="http://schemas.microsoft.com/office/drawing/2014/main" id="{C5DACE9C-303D-4C21-B925-2D507E8B6B5A}"/>
              </a:ext>
            </a:extLst>
          </p:cNvPr>
          <p:cNvSpPr txBox="1"/>
          <p:nvPr/>
        </p:nvSpPr>
        <p:spPr>
          <a:xfrm>
            <a:off x="853438" y="3134418"/>
            <a:ext cx="8377845" cy="1938992"/>
          </a:xfrm>
          <a:prstGeom prst="rect">
            <a:avLst/>
          </a:prstGeom>
          <a:noFill/>
        </p:spPr>
        <p:txBody>
          <a:bodyPr wrap="square">
            <a:spAutoFit/>
          </a:bodyPr>
          <a:lstStyle/>
          <a:p>
            <a:r>
              <a:rPr lang="fr-CH" sz="3000" dirty="0"/>
              <a:t>„</a:t>
            </a:r>
            <a:r>
              <a:rPr lang="de-DE" sz="3000" dirty="0"/>
              <a:t>Der Erzengel Michael dagegen, als er mit dem Teufel Streit hatte und über den Leib Moses verhandelte, wagte kein lästerndes Urteil zu fällen, sondern sprach: Der Herr strafe dich!</a:t>
            </a:r>
            <a:r>
              <a:rPr lang="fr-CH" sz="3000" dirty="0"/>
              <a:t>“ </a:t>
            </a:r>
            <a:r>
              <a:rPr lang="fr-CH" sz="3000" dirty="0" err="1"/>
              <a:t>Jud</a:t>
            </a:r>
            <a:r>
              <a:rPr lang="fr-CH" sz="3000" dirty="0"/>
              <a:t> 9</a:t>
            </a:r>
            <a:endParaRPr lang="de-CH" sz="3000" dirty="0"/>
          </a:p>
        </p:txBody>
      </p:sp>
      <p:sp>
        <p:nvSpPr>
          <p:cNvPr id="8" name="Textfeld 7">
            <a:extLst>
              <a:ext uri="{FF2B5EF4-FFF2-40B4-BE49-F238E27FC236}">
                <a16:creationId xmlns:a16="http://schemas.microsoft.com/office/drawing/2014/main" id="{0B975859-D9C6-4FCA-A214-581AD934C6B6}"/>
              </a:ext>
            </a:extLst>
          </p:cNvPr>
          <p:cNvSpPr txBox="1"/>
          <p:nvPr/>
        </p:nvSpPr>
        <p:spPr>
          <a:xfrm>
            <a:off x="853438" y="5158400"/>
            <a:ext cx="7862457" cy="1477328"/>
          </a:xfrm>
          <a:prstGeom prst="rect">
            <a:avLst/>
          </a:prstGeom>
          <a:noFill/>
        </p:spPr>
        <p:txBody>
          <a:bodyPr wrap="square">
            <a:spAutoFit/>
          </a:bodyPr>
          <a:lstStyle/>
          <a:p>
            <a:r>
              <a:rPr lang="fr-CH" sz="3000" dirty="0"/>
              <a:t>„</a:t>
            </a:r>
            <a:r>
              <a:rPr lang="de-DE" sz="3000" dirty="0"/>
              <a:t>und er begrub ihn im Tal, im Land Moab, Beth-</a:t>
            </a:r>
            <a:r>
              <a:rPr lang="de-DE" sz="3000" dirty="0" err="1"/>
              <a:t>Peor</a:t>
            </a:r>
            <a:r>
              <a:rPr lang="de-DE" sz="3000" dirty="0"/>
              <a:t> gegenüber; aber niemand kennt sein Grab bis zum heutigen Tag.</a:t>
            </a:r>
            <a:r>
              <a:rPr lang="fr-CH" sz="3000" dirty="0"/>
              <a:t>“ 5Mo 34,6</a:t>
            </a:r>
            <a:endParaRPr lang="de-CH" sz="3000" dirty="0"/>
          </a:p>
        </p:txBody>
      </p:sp>
    </p:spTree>
    <p:extLst>
      <p:ext uri="{BB962C8B-B14F-4D97-AF65-F5344CB8AC3E}">
        <p14:creationId xmlns:p14="http://schemas.microsoft.com/office/powerpoint/2010/main" val="14099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Merkmale der Irrlehrer (V. 8-16)</a:t>
            </a:r>
          </a:p>
        </p:txBody>
      </p:sp>
      <p:sp>
        <p:nvSpPr>
          <p:cNvPr id="5" name="Textfeld 4">
            <a:extLst>
              <a:ext uri="{FF2B5EF4-FFF2-40B4-BE49-F238E27FC236}">
                <a16:creationId xmlns:a16="http://schemas.microsoft.com/office/drawing/2014/main" id="{D200E3D9-A81D-4086-8E85-B82B3A924E8B}"/>
              </a:ext>
            </a:extLst>
          </p:cNvPr>
          <p:cNvSpPr txBox="1"/>
          <p:nvPr/>
        </p:nvSpPr>
        <p:spPr>
          <a:xfrm>
            <a:off x="792480" y="2507454"/>
            <a:ext cx="5119256" cy="553998"/>
          </a:xfrm>
          <a:prstGeom prst="rect">
            <a:avLst/>
          </a:prstGeom>
          <a:noFill/>
        </p:spPr>
        <p:txBody>
          <a:bodyPr wrap="square">
            <a:spAutoFit/>
          </a:bodyPr>
          <a:lstStyle/>
          <a:p>
            <a:r>
              <a:rPr lang="de-DE" sz="3000" u="sng" dirty="0"/>
              <a:t>Weitere Merkmale in V. 11-13:</a:t>
            </a:r>
            <a:endParaRPr lang="de-CH" sz="3000" u="sng" dirty="0"/>
          </a:p>
        </p:txBody>
      </p:sp>
      <p:sp>
        <p:nvSpPr>
          <p:cNvPr id="9" name="Textfeld 8">
            <a:extLst>
              <a:ext uri="{FF2B5EF4-FFF2-40B4-BE49-F238E27FC236}">
                <a16:creationId xmlns:a16="http://schemas.microsoft.com/office/drawing/2014/main" id="{A79ECD06-BA7A-40B0-9939-A5C90F974624}"/>
              </a:ext>
            </a:extLst>
          </p:cNvPr>
          <p:cNvSpPr txBox="1"/>
          <p:nvPr/>
        </p:nvSpPr>
        <p:spPr>
          <a:xfrm>
            <a:off x="838200" y="1714748"/>
            <a:ext cx="4109260" cy="553998"/>
          </a:xfrm>
          <a:prstGeom prst="rect">
            <a:avLst/>
          </a:prstGeom>
          <a:noFill/>
        </p:spPr>
        <p:txBody>
          <a:bodyPr wrap="square">
            <a:spAutoFit/>
          </a:bodyPr>
          <a:lstStyle/>
          <a:p>
            <a:r>
              <a:rPr lang="fr-CH" sz="3000" dirty="0"/>
              <a:t>„</a:t>
            </a:r>
            <a:r>
              <a:rPr lang="de-DE" sz="3000" dirty="0"/>
              <a:t>Wehe ihnen!</a:t>
            </a:r>
            <a:r>
              <a:rPr lang="fr-CH" sz="3000" dirty="0"/>
              <a:t>“ </a:t>
            </a:r>
            <a:r>
              <a:rPr lang="fr-CH" sz="3000" dirty="0" err="1"/>
              <a:t>Jud</a:t>
            </a:r>
            <a:r>
              <a:rPr lang="fr-CH" sz="3000" dirty="0"/>
              <a:t> 11a</a:t>
            </a:r>
            <a:endParaRPr lang="de-CH" sz="3000" dirty="0"/>
          </a:p>
        </p:txBody>
      </p:sp>
      <p:sp>
        <p:nvSpPr>
          <p:cNvPr id="11" name="Textfeld 10">
            <a:extLst>
              <a:ext uri="{FF2B5EF4-FFF2-40B4-BE49-F238E27FC236}">
                <a16:creationId xmlns:a16="http://schemas.microsoft.com/office/drawing/2014/main" id="{D2BED0D6-DD62-430C-AD63-E50F44B155E7}"/>
              </a:ext>
            </a:extLst>
          </p:cNvPr>
          <p:cNvSpPr txBox="1"/>
          <p:nvPr/>
        </p:nvSpPr>
        <p:spPr>
          <a:xfrm>
            <a:off x="4172240" y="3389294"/>
            <a:ext cx="2947359" cy="553998"/>
          </a:xfrm>
          <a:prstGeom prst="rect">
            <a:avLst/>
          </a:prstGeom>
          <a:noFill/>
        </p:spPr>
        <p:txBody>
          <a:bodyPr wrap="square">
            <a:spAutoFit/>
          </a:bodyPr>
          <a:lstStyle/>
          <a:p>
            <a:r>
              <a:rPr lang="de-DE" sz="3000" dirty="0"/>
              <a:t>Sei dabei im g12!	</a:t>
            </a:r>
            <a:endParaRPr lang="de-CH" sz="3000" dirty="0"/>
          </a:p>
        </p:txBody>
      </p:sp>
    </p:spTree>
    <p:extLst>
      <p:ext uri="{BB962C8B-B14F-4D97-AF65-F5344CB8AC3E}">
        <p14:creationId xmlns:p14="http://schemas.microsoft.com/office/powerpoint/2010/main" val="34165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Widerstand gegen die Irrlehrer (V. 17-23)</a:t>
            </a:r>
          </a:p>
        </p:txBody>
      </p:sp>
      <p:sp>
        <p:nvSpPr>
          <p:cNvPr id="7" name="Textfeld 6">
            <a:extLst>
              <a:ext uri="{FF2B5EF4-FFF2-40B4-BE49-F238E27FC236}">
                <a16:creationId xmlns:a16="http://schemas.microsoft.com/office/drawing/2014/main" id="{90DFEB02-6991-4270-8C6F-22BD54F5FA39}"/>
              </a:ext>
            </a:extLst>
          </p:cNvPr>
          <p:cNvSpPr txBox="1"/>
          <p:nvPr/>
        </p:nvSpPr>
        <p:spPr>
          <a:xfrm>
            <a:off x="838200" y="2098724"/>
            <a:ext cx="8638309" cy="1477328"/>
          </a:xfrm>
          <a:prstGeom prst="rect">
            <a:avLst/>
          </a:prstGeom>
          <a:noFill/>
        </p:spPr>
        <p:txBody>
          <a:bodyPr wrap="square">
            <a:spAutoFit/>
          </a:bodyPr>
          <a:lstStyle/>
          <a:p>
            <a:r>
              <a:rPr lang="fr-CH" sz="3000" dirty="0"/>
              <a:t>„</a:t>
            </a:r>
            <a:r>
              <a:rPr lang="de-DE" sz="3000" dirty="0"/>
              <a:t>Ihr aber, Geliebte, erinnert euch an die Worte, die im Voraus von den Aposteln unseres Herrn Jesus Christus gesprochen worden sind,</a:t>
            </a:r>
            <a:r>
              <a:rPr lang="fr-CH" sz="3000" dirty="0"/>
              <a:t>“ </a:t>
            </a:r>
            <a:r>
              <a:rPr lang="fr-CH" sz="3000" dirty="0" err="1"/>
              <a:t>Jud</a:t>
            </a:r>
            <a:r>
              <a:rPr lang="fr-CH" sz="3000" dirty="0"/>
              <a:t> 17</a:t>
            </a:r>
            <a:endParaRPr lang="de-CH" sz="3000" dirty="0"/>
          </a:p>
        </p:txBody>
      </p:sp>
      <p:sp>
        <p:nvSpPr>
          <p:cNvPr id="8" name="Textfeld 7">
            <a:extLst>
              <a:ext uri="{FF2B5EF4-FFF2-40B4-BE49-F238E27FC236}">
                <a16:creationId xmlns:a16="http://schemas.microsoft.com/office/drawing/2014/main" id="{3898D4F8-D69F-4AAB-A669-9EB151A082B9}"/>
              </a:ext>
            </a:extLst>
          </p:cNvPr>
          <p:cNvSpPr txBox="1"/>
          <p:nvPr/>
        </p:nvSpPr>
        <p:spPr>
          <a:xfrm>
            <a:off x="838200" y="1363491"/>
            <a:ext cx="6291523" cy="553998"/>
          </a:xfrm>
          <a:prstGeom prst="rect">
            <a:avLst/>
          </a:prstGeom>
          <a:noFill/>
        </p:spPr>
        <p:txBody>
          <a:bodyPr wrap="square">
            <a:spAutoFit/>
          </a:bodyPr>
          <a:lstStyle/>
          <a:p>
            <a:r>
              <a:rPr lang="de-DE" sz="3000" b="1" dirty="0"/>
              <a:t>1. Erinnere dich!</a:t>
            </a:r>
            <a:r>
              <a:rPr lang="de-DE" sz="3000" dirty="0"/>
              <a:t>	</a:t>
            </a:r>
            <a:endParaRPr lang="de-CH" sz="3000" dirty="0"/>
          </a:p>
        </p:txBody>
      </p:sp>
      <p:sp>
        <p:nvSpPr>
          <p:cNvPr id="9" name="Textfeld 8">
            <a:extLst>
              <a:ext uri="{FF2B5EF4-FFF2-40B4-BE49-F238E27FC236}">
                <a16:creationId xmlns:a16="http://schemas.microsoft.com/office/drawing/2014/main" id="{48D71627-B676-49B7-83CC-00525E5DB3FC}"/>
              </a:ext>
            </a:extLst>
          </p:cNvPr>
          <p:cNvSpPr txBox="1"/>
          <p:nvPr/>
        </p:nvSpPr>
        <p:spPr>
          <a:xfrm>
            <a:off x="838199" y="3757287"/>
            <a:ext cx="8638309" cy="1015663"/>
          </a:xfrm>
          <a:prstGeom prst="rect">
            <a:avLst/>
          </a:prstGeom>
          <a:noFill/>
        </p:spPr>
        <p:txBody>
          <a:bodyPr wrap="square">
            <a:spAutoFit/>
          </a:bodyPr>
          <a:lstStyle/>
          <a:p>
            <a:r>
              <a:rPr lang="fr-CH" sz="3000" dirty="0"/>
              <a:t>„</a:t>
            </a:r>
            <a:r>
              <a:rPr lang="de-DE" sz="3000" dirty="0"/>
              <a:t>Euch immer wieder dasselbe zu schreiben, ist mir nicht lästig;</a:t>
            </a:r>
            <a:r>
              <a:rPr lang="fr-CH" sz="3000" dirty="0"/>
              <a:t>“ Phil 3,1b</a:t>
            </a:r>
            <a:endParaRPr lang="de-CH" sz="3000" dirty="0"/>
          </a:p>
        </p:txBody>
      </p:sp>
      <p:sp>
        <p:nvSpPr>
          <p:cNvPr id="10" name="Textfeld 9">
            <a:extLst>
              <a:ext uri="{FF2B5EF4-FFF2-40B4-BE49-F238E27FC236}">
                <a16:creationId xmlns:a16="http://schemas.microsoft.com/office/drawing/2014/main" id="{EBA95357-45B3-4410-9A51-C6F4DEFB11D9}"/>
              </a:ext>
            </a:extLst>
          </p:cNvPr>
          <p:cNvSpPr txBox="1"/>
          <p:nvPr/>
        </p:nvSpPr>
        <p:spPr>
          <a:xfrm>
            <a:off x="838198" y="4986677"/>
            <a:ext cx="8638309" cy="1015663"/>
          </a:xfrm>
          <a:prstGeom prst="rect">
            <a:avLst/>
          </a:prstGeom>
          <a:noFill/>
        </p:spPr>
        <p:txBody>
          <a:bodyPr wrap="square">
            <a:spAutoFit/>
          </a:bodyPr>
          <a:lstStyle/>
          <a:p>
            <a:r>
              <a:rPr lang="fr-CH" sz="3000" dirty="0"/>
              <a:t>„</a:t>
            </a:r>
            <a:r>
              <a:rPr lang="de-DE" sz="3000" dirty="0"/>
              <a:t>Darum will ich es nicht versäumen, euch stets an diese Dinge zu erinnern,</a:t>
            </a:r>
            <a:r>
              <a:rPr lang="fr-CH" sz="3000" dirty="0"/>
              <a:t>“ 2Pt 1,12a</a:t>
            </a:r>
            <a:endParaRPr lang="de-CH" sz="3000" dirty="0"/>
          </a:p>
        </p:txBody>
      </p:sp>
    </p:spTree>
    <p:extLst>
      <p:ext uri="{BB962C8B-B14F-4D97-AF65-F5344CB8AC3E}">
        <p14:creationId xmlns:p14="http://schemas.microsoft.com/office/powerpoint/2010/main" val="235044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1774845" cy="923330"/>
          </a:xfrm>
          <a:prstGeom prst="rect">
            <a:avLst/>
          </a:prstGeom>
          <a:noFill/>
        </p:spPr>
        <p:txBody>
          <a:bodyPr wrap="none" rtlCol="0">
            <a:spAutoFit/>
          </a:bodyPr>
          <a:lstStyle/>
          <a:p>
            <a:r>
              <a:rPr lang="de-CH" sz="5400" b="1" dirty="0"/>
              <a:t>Judas</a:t>
            </a:r>
            <a:endParaRPr lang="de-CH" sz="5000" dirty="0">
              <a:latin typeface="Trebuchet MS" panose="020B0603020202020204" pitchFamily="34" charset="0"/>
            </a:endParaRPr>
          </a:p>
        </p:txBody>
      </p:sp>
      <p:sp>
        <p:nvSpPr>
          <p:cNvPr id="4" name="Textfeld 3"/>
          <p:cNvSpPr txBox="1"/>
          <p:nvPr/>
        </p:nvSpPr>
        <p:spPr>
          <a:xfrm>
            <a:off x="553480" y="1549904"/>
            <a:ext cx="3859326" cy="615553"/>
          </a:xfrm>
          <a:prstGeom prst="rect">
            <a:avLst/>
          </a:prstGeom>
          <a:noFill/>
        </p:spPr>
        <p:txBody>
          <a:bodyPr wrap="none" rtlCol="0">
            <a:spAutoFit/>
          </a:bodyPr>
          <a:lstStyle/>
          <a:p>
            <a:pPr lvl="0"/>
            <a:r>
              <a:rPr lang="de-CH" sz="3400" dirty="0"/>
              <a:t>Kapitel: 1 | Verse: 25</a:t>
            </a:r>
          </a:p>
        </p:txBody>
      </p:sp>
    </p:spTree>
    <p:extLst>
      <p:ext uri="{BB962C8B-B14F-4D97-AF65-F5344CB8AC3E}">
        <p14:creationId xmlns:p14="http://schemas.microsoft.com/office/powerpoint/2010/main" val="387690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Widerstand gegen die Irrlehrer (V. 17-23)</a:t>
            </a:r>
          </a:p>
        </p:txBody>
      </p:sp>
      <p:sp>
        <p:nvSpPr>
          <p:cNvPr id="7" name="Textfeld 6">
            <a:extLst>
              <a:ext uri="{FF2B5EF4-FFF2-40B4-BE49-F238E27FC236}">
                <a16:creationId xmlns:a16="http://schemas.microsoft.com/office/drawing/2014/main" id="{90DFEB02-6991-4270-8C6F-22BD54F5FA39}"/>
              </a:ext>
            </a:extLst>
          </p:cNvPr>
          <p:cNvSpPr txBox="1"/>
          <p:nvPr/>
        </p:nvSpPr>
        <p:spPr>
          <a:xfrm>
            <a:off x="838200" y="2098724"/>
            <a:ext cx="10807931" cy="1938992"/>
          </a:xfrm>
          <a:prstGeom prst="rect">
            <a:avLst/>
          </a:prstGeom>
          <a:noFill/>
        </p:spPr>
        <p:txBody>
          <a:bodyPr wrap="square">
            <a:spAutoFit/>
          </a:bodyPr>
          <a:lstStyle/>
          <a:p>
            <a:r>
              <a:rPr lang="fr-CH" sz="3000" dirty="0"/>
              <a:t>„</a:t>
            </a:r>
            <a:r>
              <a:rPr lang="de-DE" sz="3000" dirty="0"/>
              <a:t>Ihr aber, Geliebte, erbaut euch auf euren </a:t>
            </a:r>
            <a:r>
              <a:rPr lang="de-DE" sz="3000" dirty="0" err="1"/>
              <a:t>allerheiligsten</a:t>
            </a:r>
            <a:r>
              <a:rPr lang="de-DE" sz="3000" dirty="0"/>
              <a:t> Glauben und betet im Heiligen Geist; bewahrt euch selbst in der Liebe Gottes und hofft auf die Barmherzigkeit unseres Herrn Jesus Christus zum ewigen Leben.</a:t>
            </a:r>
            <a:r>
              <a:rPr lang="fr-CH" sz="3000" dirty="0"/>
              <a:t>“ </a:t>
            </a:r>
            <a:r>
              <a:rPr lang="fr-CH" sz="3000" dirty="0" err="1"/>
              <a:t>Jud</a:t>
            </a:r>
            <a:r>
              <a:rPr lang="fr-CH" sz="3000" dirty="0"/>
              <a:t> 20-21</a:t>
            </a:r>
            <a:endParaRPr lang="de-CH" sz="3000" dirty="0"/>
          </a:p>
        </p:txBody>
      </p:sp>
      <p:sp>
        <p:nvSpPr>
          <p:cNvPr id="8" name="Textfeld 7">
            <a:extLst>
              <a:ext uri="{FF2B5EF4-FFF2-40B4-BE49-F238E27FC236}">
                <a16:creationId xmlns:a16="http://schemas.microsoft.com/office/drawing/2014/main" id="{3898D4F8-D69F-4AAB-A669-9EB151A082B9}"/>
              </a:ext>
            </a:extLst>
          </p:cNvPr>
          <p:cNvSpPr txBox="1"/>
          <p:nvPr/>
        </p:nvSpPr>
        <p:spPr>
          <a:xfrm>
            <a:off x="838200" y="1363491"/>
            <a:ext cx="6291523" cy="553998"/>
          </a:xfrm>
          <a:prstGeom prst="rect">
            <a:avLst/>
          </a:prstGeom>
          <a:noFill/>
        </p:spPr>
        <p:txBody>
          <a:bodyPr wrap="square">
            <a:spAutoFit/>
          </a:bodyPr>
          <a:lstStyle/>
          <a:p>
            <a:r>
              <a:rPr lang="de-DE" sz="3000" b="1" dirty="0"/>
              <a:t>2. Halte fest!</a:t>
            </a:r>
            <a:r>
              <a:rPr lang="de-DE" sz="3000" dirty="0"/>
              <a:t>	</a:t>
            </a:r>
            <a:endParaRPr lang="de-CH" sz="3000" dirty="0"/>
          </a:p>
        </p:txBody>
      </p:sp>
      <p:sp>
        <p:nvSpPr>
          <p:cNvPr id="9" name="Textfeld 8">
            <a:extLst>
              <a:ext uri="{FF2B5EF4-FFF2-40B4-BE49-F238E27FC236}">
                <a16:creationId xmlns:a16="http://schemas.microsoft.com/office/drawing/2014/main" id="{48D71627-B676-49B7-83CC-00525E5DB3FC}"/>
              </a:ext>
            </a:extLst>
          </p:cNvPr>
          <p:cNvSpPr txBox="1"/>
          <p:nvPr/>
        </p:nvSpPr>
        <p:spPr>
          <a:xfrm>
            <a:off x="838200" y="5877514"/>
            <a:ext cx="8995756" cy="553998"/>
          </a:xfrm>
          <a:prstGeom prst="rect">
            <a:avLst/>
          </a:prstGeom>
          <a:noFill/>
        </p:spPr>
        <p:txBody>
          <a:bodyPr wrap="square">
            <a:spAutoFit/>
          </a:bodyPr>
          <a:lstStyle/>
          <a:p>
            <a:r>
              <a:rPr lang="fr-CH" sz="3000" dirty="0"/>
              <a:t>„</a:t>
            </a:r>
            <a:r>
              <a:rPr lang="de-DE" sz="3000" dirty="0"/>
              <a:t>Du aber bleibe in dem, was du gelernt hast</a:t>
            </a:r>
            <a:r>
              <a:rPr lang="fr-CH" sz="3000" dirty="0"/>
              <a:t>“ 2Tim 3,14a</a:t>
            </a:r>
            <a:endParaRPr lang="de-CH" sz="3000" dirty="0"/>
          </a:p>
        </p:txBody>
      </p:sp>
      <p:sp>
        <p:nvSpPr>
          <p:cNvPr id="10" name="Textfeld 9">
            <a:extLst>
              <a:ext uri="{FF2B5EF4-FFF2-40B4-BE49-F238E27FC236}">
                <a16:creationId xmlns:a16="http://schemas.microsoft.com/office/drawing/2014/main" id="{EBA95357-45B3-4410-9A51-C6F4DEFB11D9}"/>
              </a:ext>
            </a:extLst>
          </p:cNvPr>
          <p:cNvSpPr txBox="1"/>
          <p:nvPr/>
        </p:nvSpPr>
        <p:spPr>
          <a:xfrm>
            <a:off x="838200" y="4218951"/>
            <a:ext cx="8638309" cy="1477328"/>
          </a:xfrm>
          <a:prstGeom prst="rect">
            <a:avLst/>
          </a:prstGeom>
          <a:noFill/>
        </p:spPr>
        <p:txBody>
          <a:bodyPr wrap="square">
            <a:spAutoFit/>
          </a:bodyPr>
          <a:lstStyle/>
          <a:p>
            <a:r>
              <a:rPr lang="fr-CH" sz="3000" dirty="0"/>
              <a:t>„</a:t>
            </a:r>
            <a:r>
              <a:rPr lang="de-DE" sz="3000" dirty="0"/>
              <a:t>Halte dich an das Muster der gesunden Worte, die du von mir gehört hast, im Glauben und in der Liebe, die in Christus Jesus ist!</a:t>
            </a:r>
            <a:r>
              <a:rPr lang="fr-CH" sz="3000" dirty="0"/>
              <a:t>“ 2Tim 1,13</a:t>
            </a:r>
            <a:endParaRPr lang="de-CH" sz="3000" dirty="0"/>
          </a:p>
        </p:txBody>
      </p:sp>
    </p:spTree>
    <p:extLst>
      <p:ext uri="{BB962C8B-B14F-4D97-AF65-F5344CB8AC3E}">
        <p14:creationId xmlns:p14="http://schemas.microsoft.com/office/powerpoint/2010/main" val="388219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Widerstand gegen die Irrlehrer (V. 17-23)</a:t>
            </a:r>
          </a:p>
        </p:txBody>
      </p:sp>
      <p:sp>
        <p:nvSpPr>
          <p:cNvPr id="8" name="Textfeld 7">
            <a:extLst>
              <a:ext uri="{FF2B5EF4-FFF2-40B4-BE49-F238E27FC236}">
                <a16:creationId xmlns:a16="http://schemas.microsoft.com/office/drawing/2014/main" id="{3898D4F8-D69F-4AAB-A669-9EB151A082B9}"/>
              </a:ext>
            </a:extLst>
          </p:cNvPr>
          <p:cNvSpPr txBox="1"/>
          <p:nvPr/>
        </p:nvSpPr>
        <p:spPr>
          <a:xfrm>
            <a:off x="838201" y="1363491"/>
            <a:ext cx="5055524" cy="1015663"/>
          </a:xfrm>
          <a:prstGeom prst="rect">
            <a:avLst/>
          </a:prstGeom>
          <a:noFill/>
        </p:spPr>
        <p:txBody>
          <a:bodyPr wrap="square">
            <a:spAutoFit/>
          </a:bodyPr>
          <a:lstStyle/>
          <a:p>
            <a:r>
              <a:rPr lang="de-DE" sz="3000" b="1" dirty="0"/>
              <a:t>3. Bleibe in der Gemeinschaft!</a:t>
            </a:r>
            <a:r>
              <a:rPr lang="de-DE" sz="3000" dirty="0"/>
              <a:t>	</a:t>
            </a:r>
            <a:endParaRPr lang="de-CH" sz="3000" dirty="0"/>
          </a:p>
        </p:txBody>
      </p:sp>
      <p:pic>
        <p:nvPicPr>
          <p:cNvPr id="11" name="Grafik 10">
            <a:extLst>
              <a:ext uri="{FF2B5EF4-FFF2-40B4-BE49-F238E27FC236}">
                <a16:creationId xmlns:a16="http://schemas.microsoft.com/office/drawing/2014/main" id="{FF373097-8C7E-4634-971E-05A49DF7B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95" y="2146355"/>
            <a:ext cx="5378530" cy="4254445"/>
          </a:xfrm>
          <a:prstGeom prst="rect">
            <a:avLst/>
          </a:prstGeom>
        </p:spPr>
      </p:pic>
      <p:pic>
        <p:nvPicPr>
          <p:cNvPr id="3" name="Grafik 2">
            <a:extLst>
              <a:ext uri="{FF2B5EF4-FFF2-40B4-BE49-F238E27FC236}">
                <a16:creationId xmlns:a16="http://schemas.microsoft.com/office/drawing/2014/main" id="{92CB09FE-59D0-4C87-A2AC-BBCAD96D2306}"/>
              </a:ext>
            </a:extLst>
          </p:cNvPr>
          <p:cNvPicPr>
            <a:picLocks noChangeAspect="1"/>
          </p:cNvPicPr>
          <p:nvPr/>
        </p:nvPicPr>
        <p:blipFill>
          <a:blip r:embed="rId3"/>
          <a:stretch>
            <a:fillRect/>
          </a:stretch>
        </p:blipFill>
        <p:spPr>
          <a:xfrm>
            <a:off x="7236229" y="2332248"/>
            <a:ext cx="3812419" cy="3889828"/>
          </a:xfrm>
          <a:prstGeom prst="rect">
            <a:avLst/>
          </a:prstGeom>
        </p:spPr>
      </p:pic>
    </p:spTree>
    <p:extLst>
      <p:ext uri="{BB962C8B-B14F-4D97-AF65-F5344CB8AC3E}">
        <p14:creationId xmlns:p14="http://schemas.microsoft.com/office/powerpoint/2010/main" val="119745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Widerstand gegen die Irrlehrer (V. 17-23)</a:t>
            </a:r>
          </a:p>
        </p:txBody>
      </p:sp>
      <p:sp>
        <p:nvSpPr>
          <p:cNvPr id="8" name="Textfeld 7">
            <a:extLst>
              <a:ext uri="{FF2B5EF4-FFF2-40B4-BE49-F238E27FC236}">
                <a16:creationId xmlns:a16="http://schemas.microsoft.com/office/drawing/2014/main" id="{3898D4F8-D69F-4AAB-A669-9EB151A082B9}"/>
              </a:ext>
            </a:extLst>
          </p:cNvPr>
          <p:cNvSpPr txBox="1"/>
          <p:nvPr/>
        </p:nvSpPr>
        <p:spPr>
          <a:xfrm>
            <a:off x="838201" y="1363491"/>
            <a:ext cx="5055524" cy="1015663"/>
          </a:xfrm>
          <a:prstGeom prst="rect">
            <a:avLst/>
          </a:prstGeom>
          <a:noFill/>
        </p:spPr>
        <p:txBody>
          <a:bodyPr wrap="square">
            <a:spAutoFit/>
          </a:bodyPr>
          <a:lstStyle/>
          <a:p>
            <a:r>
              <a:rPr lang="de-DE" sz="3000" b="1" dirty="0"/>
              <a:t>3. Bleibe in der Gemeinschaft!</a:t>
            </a:r>
            <a:r>
              <a:rPr lang="de-DE" sz="3000" dirty="0"/>
              <a:t>	</a:t>
            </a:r>
            <a:endParaRPr lang="de-CH" sz="3000" dirty="0"/>
          </a:p>
        </p:txBody>
      </p:sp>
      <p:sp>
        <p:nvSpPr>
          <p:cNvPr id="7" name="Textfeld 6">
            <a:extLst>
              <a:ext uri="{FF2B5EF4-FFF2-40B4-BE49-F238E27FC236}">
                <a16:creationId xmlns:a16="http://schemas.microsoft.com/office/drawing/2014/main" id="{9BAC4FCC-0DFD-4820-9732-66AF9A7C3B8C}"/>
              </a:ext>
            </a:extLst>
          </p:cNvPr>
          <p:cNvSpPr txBox="1"/>
          <p:nvPr/>
        </p:nvSpPr>
        <p:spPr>
          <a:xfrm>
            <a:off x="838199" y="2166283"/>
            <a:ext cx="10662459" cy="1477328"/>
          </a:xfrm>
          <a:prstGeom prst="rect">
            <a:avLst/>
          </a:prstGeom>
          <a:noFill/>
        </p:spPr>
        <p:txBody>
          <a:bodyPr wrap="square">
            <a:spAutoFit/>
          </a:bodyPr>
          <a:lstStyle/>
          <a:p>
            <a:r>
              <a:rPr lang="fr-CH" sz="3000" dirty="0"/>
              <a:t>„</a:t>
            </a:r>
            <a:r>
              <a:rPr lang="de-DE" sz="3000" dirty="0"/>
              <a:t>Und erbarmt euch derer, die zweifeln; andere reißt aus dem Feuer und rettet sie; anderer erbarmt euch in Furcht, wenn ihr auch das Gewand hasst, das befleckt ist vom Fleisch.</a:t>
            </a:r>
            <a:r>
              <a:rPr lang="fr-CH" sz="3000" dirty="0"/>
              <a:t>“ </a:t>
            </a:r>
            <a:r>
              <a:rPr lang="fr-CH" sz="3000" dirty="0" err="1"/>
              <a:t>Jud</a:t>
            </a:r>
            <a:r>
              <a:rPr lang="fr-CH" sz="3000" dirty="0"/>
              <a:t> 22-23 (LUT)</a:t>
            </a:r>
            <a:endParaRPr lang="de-CH" sz="3000" dirty="0"/>
          </a:p>
        </p:txBody>
      </p:sp>
    </p:spTree>
    <p:extLst>
      <p:ext uri="{BB962C8B-B14F-4D97-AF65-F5344CB8AC3E}">
        <p14:creationId xmlns:p14="http://schemas.microsoft.com/office/powerpoint/2010/main" val="12121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Widerstand gegen die Irrlehrer (V. 17-23)</a:t>
            </a:r>
          </a:p>
        </p:txBody>
      </p:sp>
      <p:sp>
        <p:nvSpPr>
          <p:cNvPr id="8" name="Textfeld 7">
            <a:extLst>
              <a:ext uri="{FF2B5EF4-FFF2-40B4-BE49-F238E27FC236}">
                <a16:creationId xmlns:a16="http://schemas.microsoft.com/office/drawing/2014/main" id="{3898D4F8-D69F-4AAB-A669-9EB151A082B9}"/>
              </a:ext>
            </a:extLst>
          </p:cNvPr>
          <p:cNvSpPr txBox="1"/>
          <p:nvPr/>
        </p:nvSpPr>
        <p:spPr>
          <a:xfrm>
            <a:off x="838201" y="1363491"/>
            <a:ext cx="5055524" cy="1015663"/>
          </a:xfrm>
          <a:prstGeom prst="rect">
            <a:avLst/>
          </a:prstGeom>
          <a:noFill/>
        </p:spPr>
        <p:txBody>
          <a:bodyPr wrap="square">
            <a:spAutoFit/>
          </a:bodyPr>
          <a:lstStyle/>
          <a:p>
            <a:r>
              <a:rPr lang="de-DE" sz="3000" b="1" dirty="0"/>
              <a:t>3. Bleibe in der Gemeinschaft!</a:t>
            </a:r>
            <a:r>
              <a:rPr lang="de-DE" sz="3000" dirty="0"/>
              <a:t>	</a:t>
            </a:r>
            <a:endParaRPr lang="de-CH" sz="3000" dirty="0"/>
          </a:p>
        </p:txBody>
      </p:sp>
      <p:sp>
        <p:nvSpPr>
          <p:cNvPr id="7" name="Textfeld 6">
            <a:extLst>
              <a:ext uri="{FF2B5EF4-FFF2-40B4-BE49-F238E27FC236}">
                <a16:creationId xmlns:a16="http://schemas.microsoft.com/office/drawing/2014/main" id="{9BAC4FCC-0DFD-4820-9732-66AF9A7C3B8C}"/>
              </a:ext>
            </a:extLst>
          </p:cNvPr>
          <p:cNvSpPr txBox="1"/>
          <p:nvPr/>
        </p:nvSpPr>
        <p:spPr>
          <a:xfrm>
            <a:off x="838199" y="2166283"/>
            <a:ext cx="10662459" cy="1477328"/>
          </a:xfrm>
          <a:prstGeom prst="rect">
            <a:avLst/>
          </a:prstGeom>
          <a:noFill/>
        </p:spPr>
        <p:txBody>
          <a:bodyPr wrap="square">
            <a:spAutoFit/>
          </a:bodyPr>
          <a:lstStyle/>
          <a:p>
            <a:r>
              <a:rPr lang="fr-CH" sz="3000" dirty="0"/>
              <a:t>„</a:t>
            </a:r>
            <a:r>
              <a:rPr lang="de-DE" sz="3000" dirty="0">
                <a:ln>
                  <a:solidFill>
                    <a:schemeClr val="tx1"/>
                  </a:solidFill>
                </a:ln>
                <a:solidFill>
                  <a:srgbClr val="FFFF00"/>
                </a:solidFill>
              </a:rPr>
              <a:t>Und erbarmt euch derer, die zweifeln; </a:t>
            </a:r>
            <a:r>
              <a:rPr lang="de-DE" sz="3000" dirty="0">
                <a:solidFill>
                  <a:srgbClr val="FFC000"/>
                </a:solidFill>
              </a:rPr>
              <a:t>andere reißt aus dem Feuer und rettet sie;</a:t>
            </a:r>
            <a:r>
              <a:rPr lang="de-DE" sz="3000" dirty="0"/>
              <a:t> </a:t>
            </a:r>
            <a:r>
              <a:rPr lang="de-DE" sz="3000" dirty="0">
                <a:solidFill>
                  <a:srgbClr val="FF0000"/>
                </a:solidFill>
              </a:rPr>
              <a:t>anderer erbarmt euch in Furcht, wenn ihr auch das Gewand hasst, das befleckt ist vom Fleisch.</a:t>
            </a:r>
            <a:r>
              <a:rPr lang="fr-CH" sz="3000" dirty="0"/>
              <a:t>“ </a:t>
            </a:r>
            <a:r>
              <a:rPr lang="fr-CH" sz="3000" dirty="0" err="1"/>
              <a:t>Jud</a:t>
            </a:r>
            <a:r>
              <a:rPr lang="fr-CH" sz="3000" dirty="0"/>
              <a:t> 22-23 (LUT)</a:t>
            </a:r>
            <a:endParaRPr lang="de-CH" sz="3000" dirty="0"/>
          </a:p>
        </p:txBody>
      </p:sp>
      <p:sp>
        <p:nvSpPr>
          <p:cNvPr id="9" name="Textfeld 8">
            <a:extLst>
              <a:ext uri="{FF2B5EF4-FFF2-40B4-BE49-F238E27FC236}">
                <a16:creationId xmlns:a16="http://schemas.microsoft.com/office/drawing/2014/main" id="{FCF1A56B-C9C2-4D9D-B192-C2C82CA94B30}"/>
              </a:ext>
            </a:extLst>
          </p:cNvPr>
          <p:cNvSpPr txBox="1"/>
          <p:nvPr/>
        </p:nvSpPr>
        <p:spPr>
          <a:xfrm>
            <a:off x="838199" y="4202435"/>
            <a:ext cx="6291523" cy="1477328"/>
          </a:xfrm>
          <a:prstGeom prst="rect">
            <a:avLst/>
          </a:prstGeom>
          <a:noFill/>
        </p:spPr>
        <p:txBody>
          <a:bodyPr wrap="square">
            <a:spAutoFit/>
          </a:bodyPr>
          <a:lstStyle/>
          <a:p>
            <a:pPr marL="457200" indent="-457200">
              <a:buFont typeface="Arial" panose="020B0604020202020204" pitchFamily="34" charset="0"/>
              <a:buChar char="•"/>
            </a:pPr>
            <a:r>
              <a:rPr lang="de-DE" sz="3000" dirty="0">
                <a:ln>
                  <a:solidFill>
                    <a:schemeClr val="tx1"/>
                  </a:solidFill>
                </a:ln>
                <a:solidFill>
                  <a:srgbClr val="FFFF00"/>
                </a:solidFill>
              </a:rPr>
              <a:t>Verwirrte</a:t>
            </a:r>
          </a:p>
          <a:p>
            <a:pPr marL="457200" indent="-457200">
              <a:buFont typeface="Arial" panose="020B0604020202020204" pitchFamily="34" charset="0"/>
              <a:buChar char="•"/>
            </a:pPr>
            <a:r>
              <a:rPr lang="de-DE" sz="3000" dirty="0">
                <a:solidFill>
                  <a:srgbClr val="FFC000"/>
                </a:solidFill>
              </a:rPr>
              <a:t>Überzeugte</a:t>
            </a:r>
          </a:p>
          <a:p>
            <a:pPr marL="457200" indent="-457200">
              <a:buFont typeface="Arial" panose="020B0604020202020204" pitchFamily="34" charset="0"/>
              <a:buChar char="•"/>
            </a:pPr>
            <a:r>
              <a:rPr lang="de-DE" sz="3000" dirty="0">
                <a:solidFill>
                  <a:srgbClr val="FF0000"/>
                </a:solidFill>
              </a:rPr>
              <a:t>Aktive Verbreiter von Irrlehren</a:t>
            </a:r>
          </a:p>
        </p:txBody>
      </p:sp>
    </p:spTree>
    <p:extLst>
      <p:ext uri="{BB962C8B-B14F-4D97-AF65-F5344CB8AC3E}">
        <p14:creationId xmlns:p14="http://schemas.microsoft.com/office/powerpoint/2010/main" val="283984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04F90D-D79E-44E7-8A46-31A9DD062CF5}"/>
              </a:ext>
            </a:extLst>
          </p:cNvPr>
          <p:cNvSpPr txBox="1"/>
          <p:nvPr/>
        </p:nvSpPr>
        <p:spPr>
          <a:xfrm>
            <a:off x="688013" y="827450"/>
            <a:ext cx="9453514" cy="2862322"/>
          </a:xfrm>
          <a:prstGeom prst="rect">
            <a:avLst/>
          </a:prstGeom>
          <a:noFill/>
        </p:spPr>
        <p:txBody>
          <a:bodyPr wrap="square">
            <a:spAutoFit/>
          </a:bodyPr>
          <a:lstStyle/>
          <a:p>
            <a:r>
              <a:rPr lang="fr-CH" sz="3000" dirty="0"/>
              <a:t>„</a:t>
            </a:r>
            <a:r>
              <a:rPr lang="de-DE" sz="3000" dirty="0"/>
              <a:t>Dem aber, der mächtig genug ist, euch ohne Straucheln zu bewahren und euch unsträflich, mit Freuden vor das Angesicht seiner Herrlichkeit zu stellen, dem allein weisen Gott, unserem Retter, gebührt Herrlichkeit und Majestät, Macht und Herrschaft jetzt und in alle Ewigkeit! Amen.</a:t>
            </a:r>
            <a:r>
              <a:rPr lang="fr-CH" sz="3000" dirty="0"/>
              <a:t>“ </a:t>
            </a:r>
          </a:p>
          <a:p>
            <a:r>
              <a:rPr lang="fr-CH" sz="3000" dirty="0" err="1"/>
              <a:t>Jud</a:t>
            </a:r>
            <a:r>
              <a:rPr lang="fr-CH" sz="3000" dirty="0"/>
              <a:t> 24-25</a:t>
            </a:r>
            <a:endParaRPr lang="de-CH" sz="3000" dirty="0"/>
          </a:p>
        </p:txBody>
      </p:sp>
      <p:pic>
        <p:nvPicPr>
          <p:cNvPr id="3" name="Grafik 2">
            <a:extLst>
              <a:ext uri="{FF2B5EF4-FFF2-40B4-BE49-F238E27FC236}">
                <a16:creationId xmlns:a16="http://schemas.microsoft.com/office/drawing/2014/main" id="{EF4B8C63-1A9D-45CF-820E-2D194587E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178" y="3429000"/>
            <a:ext cx="5004906" cy="3958907"/>
          </a:xfrm>
          <a:prstGeom prst="rect">
            <a:avLst/>
          </a:prstGeom>
        </p:spPr>
      </p:pic>
    </p:spTree>
    <p:extLst>
      <p:ext uri="{BB962C8B-B14F-4D97-AF65-F5344CB8AC3E}">
        <p14:creationId xmlns:p14="http://schemas.microsoft.com/office/powerpoint/2010/main" val="286561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5166308" y="4855617"/>
            <a:ext cx="1859384" cy="938719"/>
          </a:xfrm>
          <a:prstGeom prst="rect">
            <a:avLst/>
          </a:prstGeom>
          <a:noFill/>
        </p:spPr>
        <p:txBody>
          <a:bodyPr wrap="square" rtlCol="0">
            <a:spAutoFit/>
          </a:bodyPr>
          <a:lstStyle/>
          <a:p>
            <a:pPr algn="ctr"/>
            <a:r>
              <a:rPr lang="de-CH" sz="5500" b="1" dirty="0"/>
              <a:t>Judas</a:t>
            </a:r>
          </a:p>
        </p:txBody>
      </p:sp>
    </p:spTree>
    <p:extLst>
      <p:ext uri="{BB962C8B-B14F-4D97-AF65-F5344CB8AC3E}">
        <p14:creationId xmlns:p14="http://schemas.microsoft.com/office/powerpoint/2010/main" val="211014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CE0774C-1E01-4A93-A5D8-7E0753B3B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232"/>
            <a:ext cx="12263881" cy="9700795"/>
          </a:xfrm>
          <a:prstGeom prst="rect">
            <a:avLst/>
          </a:prstGeom>
        </p:spPr>
      </p:pic>
    </p:spTree>
    <p:extLst>
      <p:ext uri="{BB962C8B-B14F-4D97-AF65-F5344CB8AC3E}">
        <p14:creationId xmlns:p14="http://schemas.microsoft.com/office/powerpoint/2010/main" val="353135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5708073"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Judas	</a:t>
            </a:r>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4" name="Textfeld 3">
            <a:extLst>
              <a:ext uri="{FF2B5EF4-FFF2-40B4-BE49-F238E27FC236}">
                <a16:creationId xmlns:a16="http://schemas.microsoft.com/office/drawing/2014/main" id="{7B04F18D-90A8-449B-9075-D02247052967}"/>
              </a:ext>
            </a:extLst>
          </p:cNvPr>
          <p:cNvSpPr txBox="1"/>
          <p:nvPr/>
        </p:nvSpPr>
        <p:spPr>
          <a:xfrm>
            <a:off x="1631748" y="2413337"/>
            <a:ext cx="9453514" cy="1015663"/>
          </a:xfrm>
          <a:prstGeom prst="rect">
            <a:avLst/>
          </a:prstGeom>
          <a:noFill/>
        </p:spPr>
        <p:txBody>
          <a:bodyPr wrap="square">
            <a:spAutoFit/>
          </a:bodyPr>
          <a:lstStyle/>
          <a:p>
            <a:r>
              <a:rPr lang="fr-CH" sz="3000" dirty="0"/>
              <a:t>„</a:t>
            </a:r>
            <a:r>
              <a:rPr lang="de-DE" sz="3000" dirty="0"/>
              <a:t>Judas, Knecht Jesu Christi und Bruder des Jakobus,</a:t>
            </a:r>
            <a:r>
              <a:rPr lang="fr-CH" sz="3000" dirty="0"/>
              <a:t>“ </a:t>
            </a:r>
          </a:p>
          <a:p>
            <a:r>
              <a:rPr lang="fr-CH" sz="3000" dirty="0" err="1"/>
              <a:t>Jud</a:t>
            </a:r>
            <a:r>
              <a:rPr lang="fr-CH" sz="3000" dirty="0"/>
              <a:t> 1a</a:t>
            </a:r>
            <a:endParaRPr lang="de-CH" sz="3000" dirty="0"/>
          </a:p>
        </p:txBody>
      </p:sp>
      <p:sp>
        <p:nvSpPr>
          <p:cNvPr id="7" name="Inhaltsplatzhalter 3">
            <a:extLst>
              <a:ext uri="{FF2B5EF4-FFF2-40B4-BE49-F238E27FC236}">
                <a16:creationId xmlns:a16="http://schemas.microsoft.com/office/drawing/2014/main" id="{992B152C-9275-467C-965C-F3F15A6E0246}"/>
              </a:ext>
            </a:extLst>
          </p:cNvPr>
          <p:cNvSpPr txBox="1">
            <a:spLocks/>
          </p:cNvSpPr>
          <p:nvPr/>
        </p:nvSpPr>
        <p:spPr>
          <a:xfrm>
            <a:off x="6358505" y="1559760"/>
            <a:ext cx="3871119"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(Halbbruder von Jesus)	</a:t>
            </a:r>
          </a:p>
        </p:txBody>
      </p:sp>
      <p:sp>
        <p:nvSpPr>
          <p:cNvPr id="8" name="Textfeld 7">
            <a:extLst>
              <a:ext uri="{FF2B5EF4-FFF2-40B4-BE49-F238E27FC236}">
                <a16:creationId xmlns:a16="http://schemas.microsoft.com/office/drawing/2014/main" id="{C386AFCA-1F0F-47DC-A01C-2F0F8C0CD25B}"/>
              </a:ext>
            </a:extLst>
          </p:cNvPr>
          <p:cNvSpPr txBox="1"/>
          <p:nvPr/>
        </p:nvSpPr>
        <p:spPr>
          <a:xfrm>
            <a:off x="1631748" y="3716557"/>
            <a:ext cx="9453514" cy="1477328"/>
          </a:xfrm>
          <a:prstGeom prst="rect">
            <a:avLst/>
          </a:prstGeom>
          <a:noFill/>
        </p:spPr>
        <p:txBody>
          <a:bodyPr wrap="square">
            <a:spAutoFit/>
          </a:bodyPr>
          <a:lstStyle/>
          <a:p>
            <a:r>
              <a:rPr lang="fr-CH" sz="3000" dirty="0"/>
              <a:t>„</a:t>
            </a:r>
            <a:r>
              <a:rPr lang="de-DE" sz="3000" dirty="0"/>
              <a:t>Ihr aber, Geliebte, erinnert euch an die Worte, die im Voraus von den Aposteln unseres Herrn Jesus Christus gesprochen worden sind,</a:t>
            </a:r>
            <a:r>
              <a:rPr lang="fr-CH" sz="3000" dirty="0"/>
              <a:t>“ </a:t>
            </a:r>
            <a:r>
              <a:rPr lang="fr-CH" sz="3000" dirty="0" err="1"/>
              <a:t>Jud</a:t>
            </a:r>
            <a:r>
              <a:rPr lang="fr-CH" sz="3000" dirty="0"/>
              <a:t> 17</a:t>
            </a:r>
            <a:endParaRPr lang="de-CH" sz="3000" dirty="0"/>
          </a:p>
        </p:txBody>
      </p:sp>
      <p:sp>
        <p:nvSpPr>
          <p:cNvPr id="9" name="Textfeld 8">
            <a:extLst>
              <a:ext uri="{FF2B5EF4-FFF2-40B4-BE49-F238E27FC236}">
                <a16:creationId xmlns:a16="http://schemas.microsoft.com/office/drawing/2014/main" id="{DAB39A6C-BE6A-449F-A149-B1DAE9EC6AA4}"/>
              </a:ext>
            </a:extLst>
          </p:cNvPr>
          <p:cNvSpPr txBox="1"/>
          <p:nvPr/>
        </p:nvSpPr>
        <p:spPr>
          <a:xfrm>
            <a:off x="1631748" y="5481442"/>
            <a:ext cx="8667721" cy="1015663"/>
          </a:xfrm>
          <a:prstGeom prst="rect">
            <a:avLst/>
          </a:prstGeom>
          <a:noFill/>
        </p:spPr>
        <p:txBody>
          <a:bodyPr wrap="square">
            <a:spAutoFit/>
          </a:bodyPr>
          <a:lstStyle/>
          <a:p>
            <a:r>
              <a:rPr lang="fr-CH" sz="3000" dirty="0"/>
              <a:t>„</a:t>
            </a:r>
            <a:r>
              <a:rPr lang="de-DE" sz="3000" dirty="0"/>
              <a:t>Jakobus, Knecht Gottes und des Herrn Jesus Christus,</a:t>
            </a:r>
            <a:r>
              <a:rPr lang="fr-CH" sz="3000" dirty="0"/>
              <a:t>“ </a:t>
            </a:r>
          </a:p>
          <a:p>
            <a:r>
              <a:rPr lang="fr-CH" sz="3000" dirty="0" err="1"/>
              <a:t>Jak</a:t>
            </a:r>
            <a:r>
              <a:rPr lang="fr-CH" sz="3000" dirty="0"/>
              <a:t> 1a</a:t>
            </a:r>
            <a:endParaRPr lang="de-CH" sz="3000" dirty="0"/>
          </a:p>
        </p:txBody>
      </p:sp>
    </p:spTree>
    <p:extLst>
      <p:ext uri="{BB962C8B-B14F-4D97-AF65-F5344CB8AC3E}">
        <p14:creationId xmlns:p14="http://schemas.microsoft.com/office/powerpoint/2010/main" val="17871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273444" cy="146706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Judas (Halbbruder von Jesus)	</a:t>
            </a:r>
          </a:p>
          <a:p>
            <a:pPr marL="457200" indent="-457200"/>
            <a:r>
              <a:rPr lang="de-DE" sz="3000" dirty="0"/>
              <a:t>Empfänger:			Gläubige (v.a. mit jüdischem Hintergrund)	</a:t>
            </a:r>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4" name="Textfeld 3">
            <a:extLst>
              <a:ext uri="{FF2B5EF4-FFF2-40B4-BE49-F238E27FC236}">
                <a16:creationId xmlns:a16="http://schemas.microsoft.com/office/drawing/2014/main" id="{D1A3AE86-B011-47F5-BE1F-607E89BF3136}"/>
              </a:ext>
            </a:extLst>
          </p:cNvPr>
          <p:cNvSpPr txBox="1"/>
          <p:nvPr/>
        </p:nvSpPr>
        <p:spPr>
          <a:xfrm>
            <a:off x="1657030" y="3026828"/>
            <a:ext cx="9453514" cy="1015663"/>
          </a:xfrm>
          <a:prstGeom prst="rect">
            <a:avLst/>
          </a:prstGeom>
          <a:noFill/>
        </p:spPr>
        <p:txBody>
          <a:bodyPr wrap="square">
            <a:spAutoFit/>
          </a:bodyPr>
          <a:lstStyle/>
          <a:p>
            <a:r>
              <a:rPr lang="fr-CH" sz="3000" dirty="0"/>
              <a:t>„</a:t>
            </a:r>
            <a:r>
              <a:rPr lang="de-DE" sz="3000" dirty="0"/>
              <a:t>an die Berufenen, die durch Gott, den Vater, geheiligt und in Jesus Christus bewahrt sind:</a:t>
            </a:r>
            <a:r>
              <a:rPr lang="fr-CH" sz="3000" dirty="0"/>
              <a:t>“ </a:t>
            </a:r>
            <a:r>
              <a:rPr lang="fr-CH" sz="3000" dirty="0" err="1"/>
              <a:t>Jud</a:t>
            </a:r>
            <a:r>
              <a:rPr lang="fr-CH" sz="3000" dirty="0"/>
              <a:t> 1b</a:t>
            </a:r>
            <a:endParaRPr lang="de-CH" sz="3000" dirty="0"/>
          </a:p>
        </p:txBody>
      </p:sp>
      <p:sp>
        <p:nvSpPr>
          <p:cNvPr id="7" name="Textfeld 6">
            <a:extLst>
              <a:ext uri="{FF2B5EF4-FFF2-40B4-BE49-F238E27FC236}">
                <a16:creationId xmlns:a16="http://schemas.microsoft.com/office/drawing/2014/main" id="{8EB53E55-3817-4092-B52D-C94CF40B9823}"/>
              </a:ext>
            </a:extLst>
          </p:cNvPr>
          <p:cNvSpPr txBox="1"/>
          <p:nvPr/>
        </p:nvSpPr>
        <p:spPr>
          <a:xfrm>
            <a:off x="1657030" y="4309230"/>
            <a:ext cx="9453514" cy="2400657"/>
          </a:xfrm>
          <a:prstGeom prst="rect">
            <a:avLst/>
          </a:prstGeom>
          <a:noFill/>
        </p:spPr>
        <p:txBody>
          <a:bodyPr wrap="square">
            <a:spAutoFit/>
          </a:bodyPr>
          <a:lstStyle/>
          <a:p>
            <a:r>
              <a:rPr lang="fr-CH" sz="3000" dirty="0"/>
              <a:t>„</a:t>
            </a:r>
            <a:r>
              <a:rPr lang="de-DE" sz="3000" dirty="0"/>
              <a:t>Ihr aber, Geliebte, erinnert euch an die Worte, die im Voraus von den Aposteln unseres Herrn Jesus Christus gesprochen worden sind, als sie euch sagten: In der letzten Zeit werden Spötter auftreten, die nach ihren eigenen gottlosen Lüsten wandeln.</a:t>
            </a:r>
            <a:r>
              <a:rPr lang="fr-CH" sz="3000" dirty="0"/>
              <a:t>“ </a:t>
            </a:r>
            <a:r>
              <a:rPr lang="fr-CH" sz="3000" dirty="0" err="1"/>
              <a:t>Jud</a:t>
            </a:r>
            <a:r>
              <a:rPr lang="fr-CH" sz="3000" dirty="0"/>
              <a:t> 17-18</a:t>
            </a:r>
            <a:endParaRPr lang="de-CH" sz="3000" dirty="0"/>
          </a:p>
        </p:txBody>
      </p:sp>
    </p:spTree>
    <p:extLst>
      <p:ext uri="{BB962C8B-B14F-4D97-AF65-F5344CB8AC3E}">
        <p14:creationId xmlns:p14="http://schemas.microsoft.com/office/powerpoint/2010/main" val="963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269287"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Judas (Halbbruder von Jesus)	</a:t>
            </a:r>
          </a:p>
          <a:p>
            <a:pPr marL="457200" indent="-457200"/>
            <a:r>
              <a:rPr lang="de-DE" sz="3000" dirty="0"/>
              <a:t>Empfänger:			Gläubige (v.a. mit jüdischem Hintergrund)</a:t>
            </a:r>
          </a:p>
          <a:p>
            <a:pPr marL="457200" indent="-457200"/>
            <a:r>
              <a:rPr lang="de-DE" sz="3000" dirty="0"/>
              <a:t>Abfassungszeit:		ca. 68 – 70 n.Chr.</a:t>
            </a:r>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graphicFrame>
        <p:nvGraphicFramePr>
          <p:cNvPr id="2" name="Tabelle 2">
            <a:extLst>
              <a:ext uri="{FF2B5EF4-FFF2-40B4-BE49-F238E27FC236}">
                <a16:creationId xmlns:a16="http://schemas.microsoft.com/office/drawing/2014/main" id="{469BC4FA-20A9-4700-BFEC-8298A95609C7}"/>
              </a:ext>
            </a:extLst>
          </p:cNvPr>
          <p:cNvGraphicFramePr>
            <a:graphicFrameLocks noGrp="1"/>
          </p:cNvGraphicFramePr>
          <p:nvPr>
            <p:extLst>
              <p:ext uri="{D42A27DB-BD31-4B8C-83A1-F6EECF244321}">
                <p14:modId xmlns:p14="http://schemas.microsoft.com/office/powerpoint/2010/main" val="732379918"/>
              </p:ext>
            </p:extLst>
          </p:nvPr>
        </p:nvGraphicFramePr>
        <p:xfrm>
          <a:off x="2594032" y="3429000"/>
          <a:ext cx="7003936" cy="3169920"/>
        </p:xfrm>
        <a:graphic>
          <a:graphicData uri="http://schemas.openxmlformats.org/drawingml/2006/table">
            <a:tbl>
              <a:tblPr firstRow="1" bandRow="1">
                <a:tableStyleId>{5C22544A-7EE6-4342-B048-85BDC9FD1C3A}</a:tableStyleId>
              </a:tblPr>
              <a:tblGrid>
                <a:gridCol w="1750984">
                  <a:extLst>
                    <a:ext uri="{9D8B030D-6E8A-4147-A177-3AD203B41FA5}">
                      <a16:colId xmlns:a16="http://schemas.microsoft.com/office/drawing/2014/main" val="95402225"/>
                    </a:ext>
                  </a:extLst>
                </a:gridCol>
                <a:gridCol w="1750984">
                  <a:extLst>
                    <a:ext uri="{9D8B030D-6E8A-4147-A177-3AD203B41FA5}">
                      <a16:colId xmlns:a16="http://schemas.microsoft.com/office/drawing/2014/main" val="1421030951"/>
                    </a:ext>
                  </a:extLst>
                </a:gridCol>
                <a:gridCol w="1750984">
                  <a:extLst>
                    <a:ext uri="{9D8B030D-6E8A-4147-A177-3AD203B41FA5}">
                      <a16:colId xmlns:a16="http://schemas.microsoft.com/office/drawing/2014/main" val="376457625"/>
                    </a:ext>
                  </a:extLst>
                </a:gridCol>
                <a:gridCol w="1750984">
                  <a:extLst>
                    <a:ext uri="{9D8B030D-6E8A-4147-A177-3AD203B41FA5}">
                      <a16:colId xmlns:a16="http://schemas.microsoft.com/office/drawing/2014/main" val="2620445539"/>
                    </a:ext>
                  </a:extLst>
                </a:gridCol>
              </a:tblGrid>
              <a:tr h="370840">
                <a:tc>
                  <a:txBody>
                    <a:bodyPr/>
                    <a:lstStyle/>
                    <a:p>
                      <a:pPr algn="ctr"/>
                      <a:r>
                        <a:rPr lang="de-DE" sz="2000" dirty="0"/>
                        <a:t>Judas</a:t>
                      </a:r>
                      <a:endParaRPr lang="de-CH" sz="2000" dirty="0"/>
                    </a:p>
                  </a:txBody>
                  <a:tcPr/>
                </a:tc>
                <a:tc>
                  <a:txBody>
                    <a:bodyPr/>
                    <a:lstStyle/>
                    <a:p>
                      <a:pPr algn="ctr"/>
                      <a:r>
                        <a:rPr lang="de-DE" sz="2000" dirty="0"/>
                        <a:t>2. Petrus</a:t>
                      </a:r>
                      <a:endParaRPr lang="de-CH" sz="2000" dirty="0"/>
                    </a:p>
                  </a:txBody>
                  <a:tcPr/>
                </a:tc>
                <a:tc>
                  <a:txBody>
                    <a:bodyPr/>
                    <a:lstStyle/>
                    <a:p>
                      <a:pPr algn="ctr"/>
                      <a:r>
                        <a:rPr lang="de-DE" sz="2000" dirty="0"/>
                        <a:t>Judas</a:t>
                      </a:r>
                      <a:endParaRPr lang="de-CH" sz="2000" dirty="0"/>
                    </a:p>
                  </a:txBody>
                  <a:tcPr/>
                </a:tc>
                <a:tc>
                  <a:txBody>
                    <a:bodyPr/>
                    <a:lstStyle/>
                    <a:p>
                      <a:pPr algn="ctr"/>
                      <a:r>
                        <a:rPr lang="de-DE" sz="2000" dirty="0"/>
                        <a:t>2. Petrus</a:t>
                      </a:r>
                      <a:endParaRPr lang="de-CH" sz="2000" dirty="0"/>
                    </a:p>
                  </a:txBody>
                  <a:tcPr/>
                </a:tc>
                <a:extLst>
                  <a:ext uri="{0D108BD9-81ED-4DB2-BD59-A6C34878D82A}">
                    <a16:rowId xmlns:a16="http://schemas.microsoft.com/office/drawing/2014/main" val="4075605350"/>
                  </a:ext>
                </a:extLst>
              </a:tr>
              <a:tr h="370840">
                <a:tc>
                  <a:txBody>
                    <a:bodyPr/>
                    <a:lstStyle/>
                    <a:p>
                      <a:pPr algn="ctr"/>
                      <a:r>
                        <a:rPr lang="de-DE" sz="2000" dirty="0"/>
                        <a:t>3</a:t>
                      </a:r>
                      <a:endParaRPr lang="de-CH" sz="2000" dirty="0"/>
                    </a:p>
                  </a:txBody>
                  <a:tcPr/>
                </a:tc>
                <a:tc>
                  <a:txBody>
                    <a:bodyPr/>
                    <a:lstStyle/>
                    <a:p>
                      <a:pPr algn="ctr"/>
                      <a:r>
                        <a:rPr lang="de-DE" sz="2000" dirty="0"/>
                        <a:t>1,5</a:t>
                      </a:r>
                      <a:endParaRPr lang="de-CH" sz="2000" dirty="0"/>
                    </a:p>
                  </a:txBody>
                  <a:tcPr/>
                </a:tc>
                <a:tc>
                  <a:txBody>
                    <a:bodyPr/>
                    <a:lstStyle/>
                    <a:p>
                      <a:pPr algn="ctr"/>
                      <a:r>
                        <a:rPr lang="de-DE" sz="2000" dirty="0"/>
                        <a:t>11</a:t>
                      </a:r>
                      <a:endParaRPr lang="de-CH" sz="2000" dirty="0"/>
                    </a:p>
                  </a:txBody>
                  <a:tcPr/>
                </a:tc>
                <a:tc>
                  <a:txBody>
                    <a:bodyPr/>
                    <a:lstStyle/>
                    <a:p>
                      <a:pPr algn="ctr"/>
                      <a:r>
                        <a:rPr lang="de-DE" sz="2000" dirty="0"/>
                        <a:t>2,15</a:t>
                      </a:r>
                      <a:endParaRPr lang="de-CH" sz="2000" dirty="0"/>
                    </a:p>
                  </a:txBody>
                  <a:tcPr/>
                </a:tc>
                <a:extLst>
                  <a:ext uri="{0D108BD9-81ED-4DB2-BD59-A6C34878D82A}">
                    <a16:rowId xmlns:a16="http://schemas.microsoft.com/office/drawing/2014/main" val="2523385593"/>
                  </a:ext>
                </a:extLst>
              </a:tr>
              <a:tr h="370840">
                <a:tc>
                  <a:txBody>
                    <a:bodyPr/>
                    <a:lstStyle/>
                    <a:p>
                      <a:pPr algn="ctr"/>
                      <a:r>
                        <a:rPr lang="de-DE" sz="2000" dirty="0"/>
                        <a:t>4</a:t>
                      </a:r>
                      <a:endParaRPr lang="de-CH" sz="2000" dirty="0"/>
                    </a:p>
                  </a:txBody>
                  <a:tcPr/>
                </a:tc>
                <a:tc>
                  <a:txBody>
                    <a:bodyPr/>
                    <a:lstStyle/>
                    <a:p>
                      <a:pPr algn="ctr"/>
                      <a:r>
                        <a:rPr lang="de-DE" sz="2000" dirty="0"/>
                        <a:t>2,1</a:t>
                      </a:r>
                      <a:endParaRPr lang="de-CH" sz="2000" dirty="0"/>
                    </a:p>
                  </a:txBody>
                  <a:tcPr/>
                </a:tc>
                <a:tc>
                  <a:txBody>
                    <a:bodyPr/>
                    <a:lstStyle/>
                    <a:p>
                      <a:pPr algn="ctr"/>
                      <a:r>
                        <a:rPr lang="de-DE" sz="2000" dirty="0"/>
                        <a:t>12</a:t>
                      </a:r>
                      <a:endParaRPr lang="de-CH" sz="2000" dirty="0"/>
                    </a:p>
                  </a:txBody>
                  <a:tcPr/>
                </a:tc>
                <a:tc>
                  <a:txBody>
                    <a:bodyPr/>
                    <a:lstStyle/>
                    <a:p>
                      <a:pPr algn="ctr"/>
                      <a:r>
                        <a:rPr lang="de-DE" sz="2000" dirty="0"/>
                        <a:t>2,13</a:t>
                      </a:r>
                      <a:endParaRPr lang="de-CH" sz="2000" dirty="0"/>
                    </a:p>
                  </a:txBody>
                  <a:tcPr/>
                </a:tc>
                <a:extLst>
                  <a:ext uri="{0D108BD9-81ED-4DB2-BD59-A6C34878D82A}">
                    <a16:rowId xmlns:a16="http://schemas.microsoft.com/office/drawing/2014/main" val="483273320"/>
                  </a:ext>
                </a:extLst>
              </a:tr>
              <a:tr h="370840">
                <a:tc>
                  <a:txBody>
                    <a:bodyPr/>
                    <a:lstStyle/>
                    <a:p>
                      <a:pPr algn="ctr"/>
                      <a:r>
                        <a:rPr lang="de-DE" sz="2000" dirty="0"/>
                        <a:t>6</a:t>
                      </a:r>
                      <a:endParaRPr lang="de-CH" sz="2000" dirty="0"/>
                    </a:p>
                  </a:txBody>
                  <a:tcPr/>
                </a:tc>
                <a:tc>
                  <a:txBody>
                    <a:bodyPr/>
                    <a:lstStyle/>
                    <a:p>
                      <a:pPr algn="ctr"/>
                      <a:r>
                        <a:rPr lang="de-DE" sz="2000" dirty="0"/>
                        <a:t>2,4</a:t>
                      </a:r>
                      <a:endParaRPr lang="de-CH" sz="2000" dirty="0"/>
                    </a:p>
                  </a:txBody>
                  <a:tcPr/>
                </a:tc>
                <a:tc>
                  <a:txBody>
                    <a:bodyPr/>
                    <a:lstStyle/>
                    <a:p>
                      <a:pPr algn="ctr"/>
                      <a:r>
                        <a:rPr lang="de-DE" sz="2000" dirty="0"/>
                        <a:t>12-13</a:t>
                      </a:r>
                      <a:endParaRPr lang="de-CH" sz="2000" dirty="0"/>
                    </a:p>
                  </a:txBody>
                  <a:tcPr/>
                </a:tc>
                <a:tc>
                  <a:txBody>
                    <a:bodyPr/>
                    <a:lstStyle/>
                    <a:p>
                      <a:pPr algn="ctr"/>
                      <a:r>
                        <a:rPr lang="de-DE" sz="2000" dirty="0"/>
                        <a:t>2,17</a:t>
                      </a:r>
                      <a:endParaRPr lang="de-CH" sz="2000" dirty="0"/>
                    </a:p>
                  </a:txBody>
                  <a:tcPr/>
                </a:tc>
                <a:extLst>
                  <a:ext uri="{0D108BD9-81ED-4DB2-BD59-A6C34878D82A}">
                    <a16:rowId xmlns:a16="http://schemas.microsoft.com/office/drawing/2014/main" val="1817259577"/>
                  </a:ext>
                </a:extLst>
              </a:tr>
              <a:tr h="370840">
                <a:tc>
                  <a:txBody>
                    <a:bodyPr/>
                    <a:lstStyle/>
                    <a:p>
                      <a:pPr algn="ctr"/>
                      <a:r>
                        <a:rPr lang="de-DE" sz="2000" dirty="0"/>
                        <a:t>7</a:t>
                      </a:r>
                      <a:endParaRPr lang="de-CH" sz="2000" dirty="0"/>
                    </a:p>
                  </a:txBody>
                  <a:tcPr/>
                </a:tc>
                <a:tc>
                  <a:txBody>
                    <a:bodyPr/>
                    <a:lstStyle/>
                    <a:p>
                      <a:pPr algn="ctr"/>
                      <a:r>
                        <a:rPr lang="de-DE" sz="2000" dirty="0"/>
                        <a:t>2,6</a:t>
                      </a:r>
                      <a:endParaRPr lang="de-CH" sz="2000" dirty="0"/>
                    </a:p>
                  </a:txBody>
                  <a:tcPr/>
                </a:tc>
                <a:tc>
                  <a:txBody>
                    <a:bodyPr/>
                    <a:lstStyle/>
                    <a:p>
                      <a:pPr algn="ctr"/>
                      <a:r>
                        <a:rPr lang="de-DE" sz="2000" dirty="0"/>
                        <a:t>16</a:t>
                      </a:r>
                      <a:endParaRPr lang="de-CH" sz="2000" dirty="0"/>
                    </a:p>
                  </a:txBody>
                  <a:tcPr/>
                </a:tc>
                <a:tc>
                  <a:txBody>
                    <a:bodyPr/>
                    <a:lstStyle/>
                    <a:p>
                      <a:pPr algn="ctr"/>
                      <a:r>
                        <a:rPr lang="de-DE" sz="2000" dirty="0"/>
                        <a:t>2,18</a:t>
                      </a:r>
                      <a:endParaRPr lang="de-CH" sz="2000" dirty="0"/>
                    </a:p>
                  </a:txBody>
                  <a:tcPr/>
                </a:tc>
                <a:extLst>
                  <a:ext uri="{0D108BD9-81ED-4DB2-BD59-A6C34878D82A}">
                    <a16:rowId xmlns:a16="http://schemas.microsoft.com/office/drawing/2014/main" val="84250781"/>
                  </a:ext>
                </a:extLst>
              </a:tr>
              <a:tr h="370840">
                <a:tc>
                  <a:txBody>
                    <a:bodyPr/>
                    <a:lstStyle/>
                    <a:p>
                      <a:pPr algn="ctr"/>
                      <a:r>
                        <a:rPr lang="de-DE" sz="2000" dirty="0"/>
                        <a:t>8</a:t>
                      </a:r>
                      <a:endParaRPr lang="de-CH" sz="2000" dirty="0"/>
                    </a:p>
                  </a:txBody>
                  <a:tcPr/>
                </a:tc>
                <a:tc>
                  <a:txBody>
                    <a:bodyPr/>
                    <a:lstStyle/>
                    <a:p>
                      <a:pPr algn="ctr"/>
                      <a:r>
                        <a:rPr lang="de-DE" sz="2000" dirty="0"/>
                        <a:t>2,10</a:t>
                      </a:r>
                      <a:endParaRPr lang="de-CH" sz="2000" dirty="0"/>
                    </a:p>
                  </a:txBody>
                  <a:tcPr/>
                </a:tc>
                <a:tc>
                  <a:txBody>
                    <a:bodyPr/>
                    <a:lstStyle/>
                    <a:p>
                      <a:pPr algn="ctr"/>
                      <a:r>
                        <a:rPr lang="de-DE" sz="2000" dirty="0"/>
                        <a:t>17</a:t>
                      </a:r>
                      <a:endParaRPr lang="de-CH" sz="2000" dirty="0"/>
                    </a:p>
                  </a:txBody>
                  <a:tcPr/>
                </a:tc>
                <a:tc>
                  <a:txBody>
                    <a:bodyPr/>
                    <a:lstStyle/>
                    <a:p>
                      <a:pPr algn="ctr"/>
                      <a:r>
                        <a:rPr lang="de-DE" sz="2000" dirty="0"/>
                        <a:t>3,2</a:t>
                      </a:r>
                      <a:endParaRPr lang="de-CH" sz="2000" dirty="0"/>
                    </a:p>
                  </a:txBody>
                  <a:tcPr/>
                </a:tc>
                <a:extLst>
                  <a:ext uri="{0D108BD9-81ED-4DB2-BD59-A6C34878D82A}">
                    <a16:rowId xmlns:a16="http://schemas.microsoft.com/office/drawing/2014/main" val="3607467470"/>
                  </a:ext>
                </a:extLst>
              </a:tr>
              <a:tr h="370840">
                <a:tc>
                  <a:txBody>
                    <a:bodyPr/>
                    <a:lstStyle/>
                    <a:p>
                      <a:pPr algn="ctr"/>
                      <a:r>
                        <a:rPr lang="de-DE" sz="2000" dirty="0"/>
                        <a:t>9</a:t>
                      </a:r>
                      <a:endParaRPr lang="de-CH" sz="2000" dirty="0"/>
                    </a:p>
                  </a:txBody>
                  <a:tcPr/>
                </a:tc>
                <a:tc>
                  <a:txBody>
                    <a:bodyPr/>
                    <a:lstStyle/>
                    <a:p>
                      <a:pPr algn="ctr"/>
                      <a:r>
                        <a:rPr lang="de-DE" sz="2000" dirty="0"/>
                        <a:t>2,11</a:t>
                      </a:r>
                      <a:endParaRPr lang="de-CH" sz="2000" dirty="0"/>
                    </a:p>
                  </a:txBody>
                  <a:tcPr/>
                </a:tc>
                <a:tc>
                  <a:txBody>
                    <a:bodyPr/>
                    <a:lstStyle/>
                    <a:p>
                      <a:pPr algn="ctr"/>
                      <a:r>
                        <a:rPr lang="de-DE" sz="2000" dirty="0"/>
                        <a:t>18</a:t>
                      </a:r>
                      <a:endParaRPr lang="de-CH" sz="2000" dirty="0"/>
                    </a:p>
                  </a:txBody>
                  <a:tcPr/>
                </a:tc>
                <a:tc>
                  <a:txBody>
                    <a:bodyPr/>
                    <a:lstStyle/>
                    <a:p>
                      <a:pPr algn="ctr"/>
                      <a:r>
                        <a:rPr lang="de-DE" sz="2000" dirty="0"/>
                        <a:t>3,3</a:t>
                      </a:r>
                      <a:endParaRPr lang="de-CH" sz="2000" dirty="0"/>
                    </a:p>
                  </a:txBody>
                  <a:tcPr/>
                </a:tc>
                <a:extLst>
                  <a:ext uri="{0D108BD9-81ED-4DB2-BD59-A6C34878D82A}">
                    <a16:rowId xmlns:a16="http://schemas.microsoft.com/office/drawing/2014/main" val="2089165449"/>
                  </a:ext>
                </a:extLst>
              </a:tr>
              <a:tr h="370840">
                <a:tc>
                  <a:txBody>
                    <a:bodyPr/>
                    <a:lstStyle/>
                    <a:p>
                      <a:pPr algn="ctr"/>
                      <a:r>
                        <a:rPr lang="de-DE" sz="2000" dirty="0"/>
                        <a:t>10</a:t>
                      </a:r>
                      <a:endParaRPr lang="de-CH" sz="2000" dirty="0"/>
                    </a:p>
                  </a:txBody>
                  <a:tcPr/>
                </a:tc>
                <a:tc>
                  <a:txBody>
                    <a:bodyPr/>
                    <a:lstStyle/>
                    <a:p>
                      <a:pPr algn="ctr"/>
                      <a:r>
                        <a:rPr lang="de-DE" sz="2000" dirty="0"/>
                        <a:t>2,12</a:t>
                      </a:r>
                      <a:endParaRPr lang="de-CH" sz="2000" dirty="0"/>
                    </a:p>
                  </a:txBody>
                  <a:tcPr/>
                </a:tc>
                <a:tc>
                  <a:txBody>
                    <a:bodyPr/>
                    <a:lstStyle/>
                    <a:p>
                      <a:pPr algn="ctr"/>
                      <a:endParaRPr lang="de-CH" sz="2000"/>
                    </a:p>
                  </a:txBody>
                  <a:tcPr/>
                </a:tc>
                <a:tc>
                  <a:txBody>
                    <a:bodyPr/>
                    <a:lstStyle/>
                    <a:p>
                      <a:pPr algn="ctr"/>
                      <a:endParaRPr lang="de-CH" sz="2000" dirty="0"/>
                    </a:p>
                  </a:txBody>
                  <a:tcPr/>
                </a:tc>
                <a:extLst>
                  <a:ext uri="{0D108BD9-81ED-4DB2-BD59-A6C34878D82A}">
                    <a16:rowId xmlns:a16="http://schemas.microsoft.com/office/drawing/2014/main" val="560116459"/>
                  </a:ext>
                </a:extLst>
              </a:tr>
            </a:tbl>
          </a:graphicData>
        </a:graphic>
      </p:graphicFrame>
    </p:spTree>
    <p:extLst>
      <p:ext uri="{BB962C8B-B14F-4D97-AF65-F5344CB8AC3E}">
        <p14:creationId xmlns:p14="http://schemas.microsoft.com/office/powerpoint/2010/main" val="234389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227724"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Judas (Halbbruder von Jesus)	</a:t>
            </a:r>
          </a:p>
          <a:p>
            <a:pPr marL="457200" indent="-457200"/>
            <a:r>
              <a:rPr lang="de-DE" sz="3000" dirty="0"/>
              <a:t>Empfänger:			Gläubige (v.a. mit jüdischem Hintergrund)</a:t>
            </a:r>
          </a:p>
          <a:p>
            <a:pPr marL="457200" indent="-457200"/>
            <a:r>
              <a:rPr lang="de-DE" sz="3000" dirty="0"/>
              <a:t>Abfassungszeit:		ca. 68 – 70 n.Chr.</a:t>
            </a:r>
          </a:p>
          <a:p>
            <a:pPr marL="457200" indent="-457200"/>
            <a:r>
              <a:rPr lang="de-DE" sz="3000" dirty="0"/>
              <a:t>Anlass und Thema:		</a:t>
            </a:r>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Textfeld 6">
            <a:extLst>
              <a:ext uri="{FF2B5EF4-FFF2-40B4-BE49-F238E27FC236}">
                <a16:creationId xmlns:a16="http://schemas.microsoft.com/office/drawing/2014/main" id="{90DFEB02-6991-4270-8C6F-22BD54F5FA39}"/>
              </a:ext>
            </a:extLst>
          </p:cNvPr>
          <p:cNvSpPr txBox="1"/>
          <p:nvPr/>
        </p:nvSpPr>
        <p:spPr>
          <a:xfrm>
            <a:off x="838200" y="3829006"/>
            <a:ext cx="8638309" cy="2862322"/>
          </a:xfrm>
          <a:prstGeom prst="rect">
            <a:avLst/>
          </a:prstGeom>
          <a:noFill/>
        </p:spPr>
        <p:txBody>
          <a:bodyPr wrap="square">
            <a:spAutoFit/>
          </a:bodyPr>
          <a:lstStyle/>
          <a:p>
            <a:r>
              <a:rPr lang="fr-CH" sz="3000" dirty="0"/>
              <a:t>„</a:t>
            </a:r>
            <a:r>
              <a:rPr lang="de-DE" sz="3000" dirty="0"/>
              <a:t>Es haben sich nämlich etliche Menschen unbemerkt eingeschlichen, die schon längst zu diesem Gericht aufgeschrieben worden sind, Gottlose, welche die Gnade unseres Gottes in Zügellosigkeit verkehren und Gott, den einzigen Herrscher, und unseren Herrn Jesus Christus verleugnen.</a:t>
            </a:r>
            <a:r>
              <a:rPr lang="fr-CH" sz="3000" dirty="0"/>
              <a:t>“ </a:t>
            </a:r>
            <a:r>
              <a:rPr lang="fr-CH" sz="3000" dirty="0" err="1"/>
              <a:t>Jud</a:t>
            </a:r>
            <a:r>
              <a:rPr lang="fr-CH" sz="3000" dirty="0"/>
              <a:t> 4</a:t>
            </a:r>
            <a:endParaRPr lang="de-CH" sz="3000" dirty="0"/>
          </a:p>
        </p:txBody>
      </p:sp>
    </p:spTree>
    <p:extLst>
      <p:ext uri="{BB962C8B-B14F-4D97-AF65-F5344CB8AC3E}">
        <p14:creationId xmlns:p14="http://schemas.microsoft.com/office/powerpoint/2010/main" val="21148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236036"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Judas (Halbbruder von Jesus)	</a:t>
            </a:r>
          </a:p>
          <a:p>
            <a:pPr marL="457200" indent="-457200"/>
            <a:r>
              <a:rPr lang="de-DE" sz="3000" dirty="0"/>
              <a:t>Empfänger:			Gläubige (v.a. mit jüdischem Hintergrund)</a:t>
            </a:r>
          </a:p>
          <a:p>
            <a:pPr marL="457200" indent="-457200"/>
            <a:r>
              <a:rPr lang="de-DE" sz="3000" dirty="0"/>
              <a:t>Abfassungszeit:		ca. 68 – 70 n.Chr.</a:t>
            </a:r>
          </a:p>
          <a:p>
            <a:pPr marL="457200" indent="-457200"/>
            <a:r>
              <a:rPr lang="de-DE" sz="3000" dirty="0"/>
              <a:t>Anlass und Thema:		</a:t>
            </a:r>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Textfeld 6">
            <a:extLst>
              <a:ext uri="{FF2B5EF4-FFF2-40B4-BE49-F238E27FC236}">
                <a16:creationId xmlns:a16="http://schemas.microsoft.com/office/drawing/2014/main" id="{90DFEB02-6991-4270-8C6F-22BD54F5FA39}"/>
              </a:ext>
            </a:extLst>
          </p:cNvPr>
          <p:cNvSpPr txBox="1"/>
          <p:nvPr/>
        </p:nvSpPr>
        <p:spPr>
          <a:xfrm>
            <a:off x="838200" y="3829006"/>
            <a:ext cx="8638309" cy="2400657"/>
          </a:xfrm>
          <a:prstGeom prst="rect">
            <a:avLst/>
          </a:prstGeom>
          <a:noFill/>
        </p:spPr>
        <p:txBody>
          <a:bodyPr wrap="square">
            <a:spAutoFit/>
          </a:bodyPr>
          <a:lstStyle/>
          <a:p>
            <a:r>
              <a:rPr lang="fr-CH" sz="3000" dirty="0"/>
              <a:t>„</a:t>
            </a:r>
            <a:r>
              <a:rPr lang="de-DE" sz="3000" dirty="0"/>
              <a:t>Geliebte, da es mir ein großes Anliegen ist, euch von dem gemeinsamen Heil zu schreiben, hielt ich es für notwendig, euch mit der Ermahnung zu schreiben, dass ihr für den Glauben kämpft, der den Heiligen ein für alle Mal überliefert worden ist.</a:t>
            </a:r>
            <a:r>
              <a:rPr lang="fr-CH" sz="3000" dirty="0"/>
              <a:t>“ </a:t>
            </a:r>
            <a:r>
              <a:rPr lang="fr-CH" sz="3000" dirty="0" err="1"/>
              <a:t>Jud</a:t>
            </a:r>
            <a:r>
              <a:rPr lang="fr-CH" sz="3000" dirty="0"/>
              <a:t> 3</a:t>
            </a:r>
            <a:endParaRPr lang="de-CH" sz="3000" dirty="0"/>
          </a:p>
        </p:txBody>
      </p:sp>
    </p:spTree>
    <p:extLst>
      <p:ext uri="{BB962C8B-B14F-4D97-AF65-F5344CB8AC3E}">
        <p14:creationId xmlns:p14="http://schemas.microsoft.com/office/powerpoint/2010/main" val="158830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CE0774C-1E01-4A93-A5D8-7E0753B3B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232"/>
            <a:ext cx="12263881" cy="9700795"/>
          </a:xfrm>
          <a:prstGeom prst="rect">
            <a:avLst/>
          </a:prstGeom>
        </p:spPr>
      </p:pic>
    </p:spTree>
    <p:extLst>
      <p:ext uri="{BB962C8B-B14F-4D97-AF65-F5344CB8AC3E}">
        <p14:creationId xmlns:p14="http://schemas.microsoft.com/office/powerpoint/2010/main" val="80430778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1473</Words>
  <Application>Microsoft Office PowerPoint</Application>
  <PresentationFormat>Breitbild</PresentationFormat>
  <Paragraphs>134</Paragraphs>
  <Slides>25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Calibri</vt:lpstr>
      <vt:lpstr>Calibri Light</vt:lpstr>
      <vt:lpstr>Trebuchet MS</vt:lpstr>
      <vt:lpstr>Office</vt:lpstr>
      <vt:lpstr>PowerPoint-Präsentation</vt:lpstr>
      <vt:lpstr>PowerPoint-Präsentation</vt:lpstr>
      <vt:lpstr>PowerPoint-Präsentation</vt:lpstr>
      <vt:lpstr>Allgemeines</vt:lpstr>
      <vt:lpstr>Allgemeines</vt:lpstr>
      <vt:lpstr>Allgemeines</vt:lpstr>
      <vt:lpstr>Allgemeines</vt:lpstr>
      <vt:lpstr>Allgemeines</vt:lpstr>
      <vt:lpstr>PowerPoint-Präsentation</vt:lpstr>
      <vt:lpstr>Allgemeines</vt:lpstr>
      <vt:lpstr>Allgemeines</vt:lpstr>
      <vt:lpstr>Gericht über die Irrlehrer (V. 5-7)</vt:lpstr>
      <vt:lpstr>Merkmale der Irrlehrer (V. 8-16)</vt:lpstr>
      <vt:lpstr>Merkmale der Irrlehrer (V. 8-16)</vt:lpstr>
      <vt:lpstr>Merkmale der Irrlehrer (V. 8-16)</vt:lpstr>
      <vt:lpstr>Merkmale der Irrlehrer (V. 8-16)</vt:lpstr>
      <vt:lpstr>Merkmale der Irrlehrer (V. 8-16)</vt:lpstr>
      <vt:lpstr>Merkmale der Irrlehrer (V. 8-16)</vt:lpstr>
      <vt:lpstr>Widerstand gegen die Irrlehrer (V. 17-23)</vt:lpstr>
      <vt:lpstr>Widerstand gegen die Irrlehrer (V. 17-23)</vt:lpstr>
      <vt:lpstr>Widerstand gegen die Irrlehrer (V. 17-23)</vt:lpstr>
      <vt:lpstr>Widerstand gegen die Irrlehrer (V. 17-23)</vt:lpstr>
      <vt:lpstr>Widerstand gegen die Irrlehrer (V. 17-23)</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Briggeler Michael</cp:lastModifiedBy>
  <cp:revision>1207</cp:revision>
  <cp:lastPrinted>2019-08-13T14:18:40Z</cp:lastPrinted>
  <dcterms:created xsi:type="dcterms:W3CDTF">2018-08-12T05:46:28Z</dcterms:created>
  <dcterms:modified xsi:type="dcterms:W3CDTF">2021-11-06T11:07:13Z</dcterms:modified>
</cp:coreProperties>
</file>