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360" r:id="rId4"/>
    <p:sldId id="362" r:id="rId5"/>
    <p:sldId id="363" r:id="rId6"/>
    <p:sldId id="364" r:id="rId7"/>
    <p:sldId id="361" r:id="rId8"/>
    <p:sldId id="365" r:id="rId9"/>
    <p:sldId id="366" r:id="rId10"/>
    <p:sldId id="367" r:id="rId11"/>
    <p:sldId id="369" r:id="rId12"/>
    <p:sldId id="368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06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72" y="64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08.06.2019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08.06.2019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58484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Johannes Teil </a:t>
            </a:r>
            <a:r>
              <a:rPr lang="de-CH" sz="5500" b="1" dirty="0" smtClean="0"/>
              <a:t>4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8846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Einschub: Die Herrlichkeit des Logos (Wortes)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66692" y="2068687"/>
            <a:ext cx="975741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Wichtig: </a:t>
            </a:r>
            <a:endParaRPr lang="de-CH" sz="3200" dirty="0" smtClean="0"/>
          </a:p>
          <a:p>
            <a:r>
              <a:rPr lang="de-CH" sz="3200" dirty="0" smtClean="0"/>
              <a:t>Christliches </a:t>
            </a:r>
            <a:r>
              <a:rPr lang="de-CH" sz="3200" dirty="0"/>
              <a:t>Wachstum geschieht nicht durch Wissen und </a:t>
            </a:r>
            <a:endParaRPr lang="de-CH" sz="3200" dirty="0" smtClean="0"/>
          </a:p>
          <a:p>
            <a:r>
              <a:rPr lang="de-CH" sz="3200" dirty="0" smtClean="0"/>
              <a:t>Umsetzung </a:t>
            </a:r>
            <a:r>
              <a:rPr lang="de-CH" sz="3200" dirty="0"/>
              <a:t>allein, sondern gründet in der wachsenden </a:t>
            </a:r>
            <a:endParaRPr lang="de-CH" sz="3200" dirty="0" smtClean="0"/>
          </a:p>
          <a:p>
            <a:r>
              <a:rPr lang="de-CH" sz="3200" dirty="0" smtClean="0"/>
              <a:t>(</a:t>
            </a:r>
            <a:r>
              <a:rPr lang="de-CH" sz="3200" dirty="0"/>
              <a:t>Liebes-) Beziehung zum ewigen Gott in Christus Jesus!</a:t>
            </a:r>
          </a:p>
        </p:txBody>
      </p:sp>
    </p:spTree>
    <p:extLst>
      <p:ext uri="{BB962C8B-B14F-4D97-AF65-F5344CB8AC3E}">
        <p14:creationId xmlns:p14="http://schemas.microsoft.com/office/powerpoint/2010/main" val="334673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866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7102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a) Erschrecke nicht, sondern glaube!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66692" y="2004892"/>
            <a:ext cx="957133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 „Euer Herz erschrecke nicht (Lasst euch durch nichts ´in </a:t>
            </a:r>
            <a:endParaRPr lang="de-CH" sz="3200" dirty="0" smtClean="0"/>
          </a:p>
          <a:p>
            <a:r>
              <a:rPr lang="de-CH" sz="3200" dirty="0" smtClean="0"/>
              <a:t>eurem </a:t>
            </a:r>
            <a:r>
              <a:rPr lang="de-CH" sz="3200" dirty="0"/>
              <a:t>Glauben` erschüttern!)! Glaubt an Gott und </a:t>
            </a:r>
            <a:endParaRPr lang="de-CH" sz="3200" dirty="0" smtClean="0"/>
          </a:p>
          <a:p>
            <a:r>
              <a:rPr lang="de-CH" sz="3200" dirty="0" smtClean="0"/>
              <a:t>glaubt an mich!“ </a:t>
            </a:r>
            <a:r>
              <a:rPr lang="de-CH" sz="3200" b="1" dirty="0" smtClean="0"/>
              <a:t>(Joh 14,1)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95162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7102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a) Erschrecke nicht, sondern glaube!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66692" y="2004892"/>
            <a:ext cx="698601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Wenn Satan mir nachstellt</a:t>
            </a:r>
            <a:br>
              <a:rPr lang="de-DE" sz="3200" dirty="0"/>
            </a:br>
            <a:r>
              <a:rPr lang="de-DE" sz="3200" dirty="0"/>
              <a:t>und bange mir macht,</a:t>
            </a:r>
            <a:br>
              <a:rPr lang="de-DE" sz="3200" dirty="0"/>
            </a:br>
            <a:r>
              <a:rPr lang="de-DE" sz="3200" dirty="0"/>
              <a:t>so leuchtet dies Wort mir als Stern:</a:t>
            </a:r>
            <a:br>
              <a:rPr lang="de-DE" sz="3200" dirty="0"/>
            </a:br>
            <a:r>
              <a:rPr lang="de-DE" sz="3200" dirty="0"/>
              <a:t>Mein Jesus hat alles</a:t>
            </a:r>
            <a:br>
              <a:rPr lang="de-DE" sz="3200" dirty="0"/>
            </a:br>
            <a:r>
              <a:rPr lang="de-DE" sz="3200" dirty="0"/>
              <a:t>für mich schon vollbracht.</a:t>
            </a:r>
            <a:br>
              <a:rPr lang="de-DE" sz="3200" dirty="0"/>
            </a:br>
            <a:r>
              <a:rPr lang="de-DE" sz="3200" dirty="0"/>
              <a:t>Ich bin rein durch das Blut meines Herrn.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28577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9062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b</a:t>
            </a:r>
            <a:r>
              <a:rPr lang="de-CH" sz="3600" b="1" dirty="0" smtClean="0"/>
              <a:t>) Entscheide dich für die richtige Perspektive!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66692" y="2004892"/>
            <a:ext cx="1027685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 „Im Haus meines Vaters sind viele Wohnungen; wenn nicht, </a:t>
            </a:r>
            <a:endParaRPr lang="de-CH" sz="3200" dirty="0" smtClean="0"/>
          </a:p>
          <a:p>
            <a:r>
              <a:rPr lang="de-CH" sz="3200" dirty="0" smtClean="0"/>
              <a:t>so </a:t>
            </a:r>
            <a:r>
              <a:rPr lang="de-CH" sz="3200" dirty="0"/>
              <a:t>hätte ich es euch gesagt. Ich gehe hin, um euch eine </a:t>
            </a:r>
            <a:endParaRPr lang="de-CH" sz="3200" dirty="0" smtClean="0"/>
          </a:p>
          <a:p>
            <a:r>
              <a:rPr lang="de-CH" sz="3200" dirty="0" smtClean="0"/>
              <a:t>Stätte </a:t>
            </a:r>
            <a:r>
              <a:rPr lang="de-CH" sz="3200" dirty="0"/>
              <a:t>zu bereiten. Und wenn ich hingehe und euch eine </a:t>
            </a:r>
            <a:endParaRPr lang="de-CH" sz="3200" dirty="0" smtClean="0"/>
          </a:p>
          <a:p>
            <a:r>
              <a:rPr lang="de-CH" sz="3200" dirty="0" smtClean="0"/>
              <a:t>Stätte </a:t>
            </a:r>
            <a:r>
              <a:rPr lang="de-CH" sz="3200" dirty="0"/>
              <a:t>bereite, so komme ich wieder und werde euch zu </a:t>
            </a:r>
            <a:endParaRPr lang="de-CH" sz="3200" dirty="0" smtClean="0"/>
          </a:p>
          <a:p>
            <a:r>
              <a:rPr lang="de-CH" sz="3200" dirty="0" smtClean="0"/>
              <a:t>mir </a:t>
            </a:r>
            <a:r>
              <a:rPr lang="de-CH" sz="3200" dirty="0"/>
              <a:t>nehmen, damit auch ihr seid, wo ich bin!“ </a:t>
            </a:r>
            <a:r>
              <a:rPr lang="de-CH" sz="3200" b="1" dirty="0"/>
              <a:t>(Joh 14,2+3)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46513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9062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b</a:t>
            </a:r>
            <a:r>
              <a:rPr lang="de-CH" sz="3600" b="1" dirty="0" smtClean="0"/>
              <a:t>) Entscheide dich für die richtige Perspektive!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66692" y="1609363"/>
            <a:ext cx="105001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„Ein Wallfahrtslied. Ich hebe meine Augen auf zu den Bergen: </a:t>
            </a:r>
            <a:endParaRPr lang="de-CH" sz="3200" dirty="0" smtClean="0"/>
          </a:p>
          <a:p>
            <a:r>
              <a:rPr lang="de-CH" sz="3200" dirty="0" smtClean="0"/>
              <a:t>Woher </a:t>
            </a:r>
            <a:r>
              <a:rPr lang="de-CH" sz="3200" dirty="0"/>
              <a:t>kommt mir Hilfe? Meine Hilfe kommt von dem </a:t>
            </a:r>
            <a:endParaRPr lang="de-CH" sz="3200" dirty="0" smtClean="0"/>
          </a:p>
          <a:p>
            <a:r>
              <a:rPr lang="de-CH" sz="3200" dirty="0" smtClean="0"/>
              <a:t>HERRN</a:t>
            </a:r>
            <a:r>
              <a:rPr lang="de-CH" sz="3200" dirty="0"/>
              <a:t>, der Himmel und Erde gemacht hat!“ </a:t>
            </a:r>
            <a:r>
              <a:rPr lang="de-CH" sz="3200" b="1" dirty="0"/>
              <a:t>(Ps 121,1+2)</a:t>
            </a:r>
            <a:endParaRPr lang="de-CH" sz="3200" dirty="0"/>
          </a:p>
        </p:txBody>
      </p:sp>
      <p:sp>
        <p:nvSpPr>
          <p:cNvPr id="5" name="Textfeld 4"/>
          <p:cNvSpPr txBox="1"/>
          <p:nvPr/>
        </p:nvSpPr>
        <p:spPr>
          <a:xfrm>
            <a:off x="565984" y="3526758"/>
            <a:ext cx="976825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„Denn ich werde von beidem bedrängt: Mich verlangt </a:t>
            </a:r>
            <a:endParaRPr lang="de-CH" sz="3200" dirty="0" smtClean="0"/>
          </a:p>
          <a:p>
            <a:r>
              <a:rPr lang="de-CH" sz="3200" dirty="0" smtClean="0"/>
              <a:t>danach</a:t>
            </a:r>
            <a:r>
              <a:rPr lang="de-CH" sz="3200" dirty="0"/>
              <a:t>, aufzubrechen und bei Christus zu sein, was auch </a:t>
            </a:r>
            <a:endParaRPr lang="de-CH" sz="3200" dirty="0" smtClean="0"/>
          </a:p>
          <a:p>
            <a:r>
              <a:rPr lang="de-CH" sz="3200" dirty="0" smtClean="0"/>
              <a:t>viel </a:t>
            </a:r>
            <a:r>
              <a:rPr lang="de-CH" sz="3200" dirty="0"/>
              <a:t>besser wäre; aber es ist nötiger, im Fleisch zu bleiben </a:t>
            </a:r>
            <a:endParaRPr lang="de-CH" sz="3200" dirty="0" smtClean="0"/>
          </a:p>
          <a:p>
            <a:r>
              <a:rPr lang="de-CH" sz="3200" dirty="0" smtClean="0"/>
              <a:t>um </a:t>
            </a:r>
            <a:r>
              <a:rPr lang="de-CH" sz="3200" dirty="0"/>
              <a:t>euretwillen.“ </a:t>
            </a:r>
            <a:r>
              <a:rPr lang="de-CH" sz="3200" b="1" dirty="0"/>
              <a:t>(Phil 1,23+24)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6869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4662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c) (Er)kenne den Herrn!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66692" y="2004892"/>
            <a:ext cx="994759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 „Thomas spricht zu ihm: Herr, wir wissen nicht, wohin du </a:t>
            </a:r>
            <a:endParaRPr lang="de-CH" sz="3200" dirty="0" smtClean="0"/>
          </a:p>
          <a:p>
            <a:r>
              <a:rPr lang="de-CH" sz="3200" dirty="0" smtClean="0"/>
              <a:t>gehst</a:t>
            </a:r>
            <a:r>
              <a:rPr lang="de-CH" sz="3200" dirty="0"/>
              <a:t>, und wie können wir den Weg kennen? Jesus spricht </a:t>
            </a:r>
            <a:endParaRPr lang="de-CH" sz="3200" dirty="0" smtClean="0"/>
          </a:p>
          <a:p>
            <a:r>
              <a:rPr lang="de-CH" sz="3200" dirty="0" smtClean="0"/>
              <a:t>zu </a:t>
            </a:r>
            <a:r>
              <a:rPr lang="de-CH" sz="3200" dirty="0"/>
              <a:t>ihm: Ich bin der Weg und die Wahrheit und das Leben; </a:t>
            </a:r>
            <a:endParaRPr lang="de-CH" sz="3200" dirty="0" smtClean="0"/>
          </a:p>
          <a:p>
            <a:r>
              <a:rPr lang="de-CH" sz="3200" dirty="0" smtClean="0"/>
              <a:t>niemand </a:t>
            </a:r>
            <a:r>
              <a:rPr lang="de-CH" sz="3200" dirty="0"/>
              <a:t>kommt zum Vater als nur durch mich! Wenn ihr </a:t>
            </a:r>
            <a:endParaRPr lang="de-CH" sz="3200" dirty="0" smtClean="0"/>
          </a:p>
          <a:p>
            <a:r>
              <a:rPr lang="de-CH" sz="3200" dirty="0" smtClean="0"/>
              <a:t>mich </a:t>
            </a:r>
            <a:r>
              <a:rPr lang="de-CH" sz="3200" dirty="0"/>
              <a:t>erkannt hättet, so hättet ihr auch meinen Vater </a:t>
            </a:r>
            <a:endParaRPr lang="de-CH" sz="3200" dirty="0" smtClean="0"/>
          </a:p>
          <a:p>
            <a:r>
              <a:rPr lang="de-CH" sz="3200" dirty="0" smtClean="0"/>
              <a:t>erkannt</a:t>
            </a:r>
            <a:r>
              <a:rPr lang="de-CH" sz="3200" dirty="0"/>
              <a:t>; und von nun an erkennt ihr ihn und habt ihn </a:t>
            </a:r>
            <a:endParaRPr lang="de-CH" sz="3200" dirty="0" smtClean="0"/>
          </a:p>
          <a:p>
            <a:r>
              <a:rPr lang="de-CH" sz="3200" dirty="0" smtClean="0"/>
              <a:t>gesehen</a:t>
            </a:r>
            <a:r>
              <a:rPr lang="de-CH" sz="3200" dirty="0"/>
              <a:t>.“ </a:t>
            </a:r>
            <a:r>
              <a:rPr lang="de-CH" sz="3200" b="1" dirty="0"/>
              <a:t>(Joh 14,5-7)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13718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6197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</a:t>
            </a:r>
            <a:r>
              <a:rPr lang="de-CH" sz="3600" b="1" dirty="0" smtClean="0"/>
              <a:t>) Lebe mit dem Heiligen Geist!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66692" y="1673158"/>
            <a:ext cx="10424649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 „Liebt ihr mich, so haltet meine Gebote! Und ich will den </a:t>
            </a:r>
            <a:endParaRPr lang="de-CH" sz="3200" dirty="0" smtClean="0"/>
          </a:p>
          <a:p>
            <a:r>
              <a:rPr lang="de-CH" sz="3200" dirty="0" smtClean="0"/>
              <a:t>Vater </a:t>
            </a:r>
            <a:r>
              <a:rPr lang="de-CH" sz="3200" dirty="0"/>
              <a:t>bitten, und er wird euch einen anderen Beistand </a:t>
            </a:r>
            <a:endParaRPr lang="de-CH" sz="3200" dirty="0" smtClean="0"/>
          </a:p>
          <a:p>
            <a:r>
              <a:rPr lang="de-CH" sz="3200" dirty="0" smtClean="0"/>
              <a:t>(</a:t>
            </a:r>
            <a:r>
              <a:rPr lang="de-CH" sz="3200" dirty="0"/>
              <a:t>Tröster, Fürsprecher) geben, dass er bei euch bleibt in </a:t>
            </a:r>
            <a:endParaRPr lang="de-CH" sz="3200" dirty="0" smtClean="0"/>
          </a:p>
          <a:p>
            <a:r>
              <a:rPr lang="de-CH" sz="3200" dirty="0" smtClean="0"/>
              <a:t>Ewigkeit</a:t>
            </a:r>
            <a:r>
              <a:rPr lang="de-CH" sz="3200" dirty="0"/>
              <a:t>, den Geist der Wahrheit, den die Welt nicht </a:t>
            </a:r>
            <a:endParaRPr lang="de-CH" sz="3200" dirty="0" smtClean="0"/>
          </a:p>
          <a:p>
            <a:r>
              <a:rPr lang="de-CH" sz="3200" dirty="0" smtClean="0"/>
              <a:t>empfangen </a:t>
            </a:r>
            <a:r>
              <a:rPr lang="de-CH" sz="3200" dirty="0"/>
              <a:t>kann, denn sie beachtet ihn nicht und erkennt </a:t>
            </a:r>
            <a:endParaRPr lang="de-CH" sz="3200" dirty="0" smtClean="0"/>
          </a:p>
          <a:p>
            <a:r>
              <a:rPr lang="de-CH" sz="3200" dirty="0" smtClean="0"/>
              <a:t>ihn </a:t>
            </a:r>
            <a:r>
              <a:rPr lang="de-CH" sz="3200" dirty="0"/>
              <a:t>nicht; ihr aber erkennt ihn, denn er bleibt bei euch 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wird in euch sein. Ich lasse euch nicht als Waisen zurück; </a:t>
            </a:r>
            <a:endParaRPr lang="de-CH" sz="3200" dirty="0" smtClean="0"/>
          </a:p>
          <a:p>
            <a:r>
              <a:rPr lang="de-CH" sz="3200" dirty="0" smtClean="0"/>
              <a:t>ich </a:t>
            </a:r>
            <a:r>
              <a:rPr lang="de-CH" sz="3200" dirty="0"/>
              <a:t>komme zu euch.“ </a:t>
            </a:r>
            <a:r>
              <a:rPr lang="de-CH" sz="3200" b="1" dirty="0"/>
              <a:t> (Joh 14,15-18)</a:t>
            </a:r>
            <a:r>
              <a:rPr lang="de-CH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353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57982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e) Halte fest an seinem Wort!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66692" y="1673158"/>
            <a:ext cx="969893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 „Dies habe ich zu euch geredet, damit ihr keinen Anstoß </a:t>
            </a:r>
            <a:endParaRPr lang="de-CH" sz="3200" dirty="0" smtClean="0"/>
          </a:p>
          <a:p>
            <a:r>
              <a:rPr lang="de-CH" sz="3200" dirty="0" smtClean="0"/>
              <a:t>nehmt</a:t>
            </a:r>
            <a:r>
              <a:rPr lang="de-CH" sz="3200" dirty="0"/>
              <a:t>. Sie werden euch aus der Synagoge ausschließen; </a:t>
            </a:r>
            <a:endParaRPr lang="de-CH" sz="3200" dirty="0" smtClean="0"/>
          </a:p>
          <a:p>
            <a:r>
              <a:rPr lang="de-CH" sz="3200" dirty="0" smtClean="0"/>
              <a:t>es </a:t>
            </a:r>
            <a:r>
              <a:rPr lang="de-CH" sz="3200" dirty="0"/>
              <a:t>kommt sogar die Stunde, wo jeder, der euch tötet, </a:t>
            </a:r>
            <a:endParaRPr lang="de-CH" sz="3200" dirty="0" smtClean="0"/>
          </a:p>
          <a:p>
            <a:r>
              <a:rPr lang="de-CH" sz="3200" dirty="0" smtClean="0"/>
              <a:t>meinen </a:t>
            </a:r>
            <a:r>
              <a:rPr lang="de-CH" sz="3200" dirty="0"/>
              <a:t>wird, Gott einen Dienst zu erweisen. Und dies </a:t>
            </a:r>
            <a:endParaRPr lang="de-CH" sz="3200" dirty="0" smtClean="0"/>
          </a:p>
          <a:p>
            <a:r>
              <a:rPr lang="de-CH" sz="3200" dirty="0" smtClean="0"/>
              <a:t>werden </a:t>
            </a:r>
            <a:r>
              <a:rPr lang="de-CH" sz="3200" dirty="0"/>
              <a:t>sie euch antun, weil sie weder den Vater noch </a:t>
            </a:r>
            <a:endParaRPr lang="de-CH" sz="3200" dirty="0" smtClean="0"/>
          </a:p>
          <a:p>
            <a:r>
              <a:rPr lang="de-CH" sz="3200" dirty="0" smtClean="0"/>
              <a:t>mich </a:t>
            </a:r>
            <a:r>
              <a:rPr lang="de-CH" sz="3200" dirty="0"/>
              <a:t>kennen. Ich aber habe euch dies gesagt, damit ihr </a:t>
            </a:r>
            <a:endParaRPr lang="de-CH" sz="3200" dirty="0" smtClean="0"/>
          </a:p>
          <a:p>
            <a:r>
              <a:rPr lang="de-CH" sz="3200" dirty="0" smtClean="0"/>
              <a:t>daran </a:t>
            </a:r>
            <a:r>
              <a:rPr lang="de-CH" sz="3200" dirty="0"/>
              <a:t>denkt, wenn die Stunde kommt, dass ich es euch </a:t>
            </a:r>
            <a:endParaRPr lang="de-CH" sz="3200" dirty="0" smtClean="0"/>
          </a:p>
          <a:p>
            <a:r>
              <a:rPr lang="de-CH" sz="3200" dirty="0" smtClean="0"/>
              <a:t>gesagt </a:t>
            </a:r>
            <a:r>
              <a:rPr lang="de-CH" sz="3200" dirty="0"/>
              <a:t>habe. Dies aber habe ich euch nicht von Anfang </a:t>
            </a:r>
            <a:endParaRPr lang="de-CH" sz="3200" dirty="0" smtClean="0"/>
          </a:p>
          <a:p>
            <a:r>
              <a:rPr lang="de-CH" sz="3200" dirty="0" smtClean="0"/>
              <a:t>an </a:t>
            </a:r>
            <a:r>
              <a:rPr lang="de-CH" sz="3200" dirty="0"/>
              <a:t>gesagt, weil ich bei euch war.“ </a:t>
            </a:r>
            <a:r>
              <a:rPr lang="de-CH" sz="3200" b="1" dirty="0"/>
              <a:t> (Joh 16,1-4)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354248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57982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e) Halte fest an seinem Wort!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66692" y="1673158"/>
            <a:ext cx="991444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</a:t>
            </a:r>
            <a:r>
              <a:rPr lang="de-DE" sz="3200" dirty="0"/>
              <a:t>Und gleicherweise, wo auf steinigen Boden gesät wurde, </a:t>
            </a:r>
            <a:endParaRPr lang="de-DE" sz="3200" dirty="0" smtClean="0"/>
          </a:p>
          <a:p>
            <a:r>
              <a:rPr lang="de-DE" sz="3200" dirty="0" smtClean="0"/>
              <a:t>das </a:t>
            </a:r>
            <a:r>
              <a:rPr lang="de-DE" sz="3200" dirty="0"/>
              <a:t>sind die, welche das Wort, wenn sie es hören, </a:t>
            </a:r>
            <a:endParaRPr lang="de-DE" sz="3200" dirty="0" smtClean="0"/>
          </a:p>
          <a:p>
            <a:r>
              <a:rPr lang="de-DE" sz="3200" dirty="0" smtClean="0"/>
              <a:t>sogleich </a:t>
            </a:r>
            <a:r>
              <a:rPr lang="de-DE" sz="3200" dirty="0"/>
              <a:t>mit Freuden aufnehmen; aber sie haben keine </a:t>
            </a:r>
            <a:endParaRPr lang="de-DE" sz="3200" dirty="0" smtClean="0"/>
          </a:p>
          <a:p>
            <a:r>
              <a:rPr lang="de-DE" sz="3200" dirty="0" smtClean="0"/>
              <a:t>Wurzel </a:t>
            </a:r>
            <a:r>
              <a:rPr lang="de-DE" sz="3200" dirty="0"/>
              <a:t>in sich, sondern sind wetterwendisch. Später, </a:t>
            </a:r>
            <a:endParaRPr lang="de-DE" sz="3200" dirty="0" smtClean="0"/>
          </a:p>
          <a:p>
            <a:r>
              <a:rPr lang="de-DE" sz="3200" dirty="0" smtClean="0"/>
              <a:t>wenn </a:t>
            </a:r>
            <a:r>
              <a:rPr lang="de-DE" sz="3200" dirty="0"/>
              <a:t>Bedrängnis oder Verfolgung entsteht um des </a:t>
            </a:r>
            <a:endParaRPr lang="de-DE" sz="3200" dirty="0" smtClean="0"/>
          </a:p>
          <a:p>
            <a:r>
              <a:rPr lang="de-DE" sz="3200" dirty="0" smtClean="0"/>
              <a:t>Wortes </a:t>
            </a:r>
            <a:r>
              <a:rPr lang="de-DE" sz="3200" dirty="0"/>
              <a:t>willen, </a:t>
            </a:r>
            <a:r>
              <a:rPr lang="de-DE" sz="3200" u="sng" dirty="0"/>
              <a:t>nehmen sie sogleich Anstoß.</a:t>
            </a:r>
            <a:r>
              <a:rPr lang="de-CH" sz="3200" dirty="0"/>
              <a:t>“ </a:t>
            </a:r>
            <a:r>
              <a:rPr lang="de-CH" sz="3200" b="1" dirty="0"/>
              <a:t>(Mk 4,16+17)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344142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266932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smtClean="0"/>
              <a:t>Johannes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52296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 smtClean="0"/>
              <a:t>Kapitel: 21 | Verse: 1005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58484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Johannes Teil </a:t>
            </a:r>
            <a:r>
              <a:rPr lang="de-CH" sz="5500" b="1" dirty="0" smtClean="0"/>
              <a:t>4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169055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71854" y="1397470"/>
            <a:ext cx="92239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„Der Dieb kommt nur, um zu stehlen, zu töten und </a:t>
            </a:r>
            <a:endParaRPr lang="de-CH" sz="3200" dirty="0" smtClean="0"/>
          </a:p>
          <a:p>
            <a:r>
              <a:rPr lang="de-CH" sz="3200" dirty="0" smtClean="0"/>
              <a:t>zu </a:t>
            </a:r>
            <a:r>
              <a:rPr lang="de-CH" sz="3200" dirty="0"/>
              <a:t>verderben; ich bin gekommen, damit sie das Leben </a:t>
            </a:r>
            <a:endParaRPr lang="de-CH" sz="3200" dirty="0" smtClean="0"/>
          </a:p>
          <a:p>
            <a:r>
              <a:rPr lang="de-CH" sz="3200" dirty="0" smtClean="0"/>
              <a:t>haben </a:t>
            </a:r>
            <a:r>
              <a:rPr lang="de-CH" sz="3200" dirty="0"/>
              <a:t>und es im Überfluss haben.“ </a:t>
            </a:r>
            <a:r>
              <a:rPr lang="de-CH" sz="3200" b="1" dirty="0"/>
              <a:t>(Joh 10,10)</a:t>
            </a:r>
            <a:endParaRPr lang="de-CH" sz="3200" dirty="0"/>
          </a:p>
        </p:txBody>
      </p:sp>
      <p:sp>
        <p:nvSpPr>
          <p:cNvPr id="5" name="Textfeld 4"/>
          <p:cNvSpPr txBox="1"/>
          <p:nvPr/>
        </p:nvSpPr>
        <p:spPr>
          <a:xfrm>
            <a:off x="573139" y="3773886"/>
            <a:ext cx="91078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Gottes Leben ist somit ewig (Quantität), aber gemäss </a:t>
            </a:r>
            <a:endParaRPr lang="de-CH" sz="3200" dirty="0" smtClean="0"/>
          </a:p>
          <a:p>
            <a:r>
              <a:rPr lang="de-CH" sz="3200" dirty="0" smtClean="0"/>
              <a:t>Joh </a:t>
            </a:r>
            <a:r>
              <a:rPr lang="de-CH" sz="3200" dirty="0"/>
              <a:t>10 auch ein Leben in der Fülle Gottes (Qualität)!</a:t>
            </a:r>
          </a:p>
        </p:txBody>
      </p:sp>
    </p:spTree>
    <p:extLst>
      <p:ext uri="{BB962C8B-B14F-4D97-AF65-F5344CB8AC3E}">
        <p14:creationId xmlns:p14="http://schemas.microsoft.com/office/powerpoint/2010/main" val="58771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71854" y="1397470"/>
            <a:ext cx="817204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 „</a:t>
            </a:r>
            <a:r>
              <a:rPr lang="de-DE" sz="3200" dirty="0"/>
              <a:t>Diese aber sind geschrieben, damit ihr glaubt, </a:t>
            </a:r>
            <a:endParaRPr lang="de-DE" sz="3200" dirty="0" smtClean="0"/>
          </a:p>
          <a:p>
            <a:r>
              <a:rPr lang="de-DE" sz="3200" dirty="0" smtClean="0"/>
              <a:t>dass </a:t>
            </a:r>
            <a:r>
              <a:rPr lang="de-DE" sz="3200" dirty="0"/>
              <a:t>Jesus der Christus, der Sohn Gottes ist, </a:t>
            </a:r>
            <a:endParaRPr lang="de-DE" sz="3200" dirty="0" smtClean="0"/>
          </a:p>
          <a:p>
            <a:r>
              <a:rPr lang="de-DE" sz="3200" dirty="0" smtClean="0"/>
              <a:t>und </a:t>
            </a:r>
            <a:r>
              <a:rPr lang="de-DE" sz="3200" dirty="0"/>
              <a:t>damit ihr durch den </a:t>
            </a:r>
            <a:r>
              <a:rPr lang="de-DE" sz="3200" b="1" u="sng" dirty="0"/>
              <a:t>Glauben</a:t>
            </a:r>
            <a:r>
              <a:rPr lang="de-DE" sz="3200" dirty="0"/>
              <a:t> Leben habt </a:t>
            </a:r>
            <a:endParaRPr lang="de-DE" sz="3200" dirty="0" smtClean="0"/>
          </a:p>
          <a:p>
            <a:r>
              <a:rPr lang="de-DE" sz="3200" dirty="0" smtClean="0"/>
              <a:t>in </a:t>
            </a:r>
            <a:r>
              <a:rPr lang="de-DE" sz="3200" dirty="0"/>
              <a:t>seinem Namen.</a:t>
            </a:r>
            <a:r>
              <a:rPr lang="de-CH" sz="3200" dirty="0"/>
              <a:t>“ </a:t>
            </a:r>
            <a:r>
              <a:rPr lang="de-CH" sz="3200" b="1" dirty="0"/>
              <a:t>(Joh 20,31)</a:t>
            </a:r>
            <a:endParaRPr lang="de-CH" sz="3200" dirty="0"/>
          </a:p>
        </p:txBody>
      </p:sp>
      <p:sp>
        <p:nvSpPr>
          <p:cNvPr id="5" name="Textfeld 4"/>
          <p:cNvSpPr txBox="1"/>
          <p:nvPr/>
        </p:nvSpPr>
        <p:spPr>
          <a:xfrm>
            <a:off x="573139" y="3990865"/>
            <a:ext cx="1039201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</a:t>
            </a:r>
            <a:r>
              <a:rPr lang="de-DE" sz="3200" dirty="0"/>
              <a:t>Diese aber sind geschrieben, damit ihr </a:t>
            </a:r>
            <a:r>
              <a:rPr lang="de-DE" sz="3200" b="1" dirty="0"/>
              <a:t>fortfahrt</a:t>
            </a:r>
            <a:r>
              <a:rPr lang="de-DE" sz="3200" dirty="0"/>
              <a:t> zu glauben, </a:t>
            </a:r>
            <a:endParaRPr lang="de-DE" sz="3200" dirty="0" smtClean="0"/>
          </a:p>
          <a:p>
            <a:r>
              <a:rPr lang="de-DE" sz="3200" dirty="0" smtClean="0"/>
              <a:t>dass </a:t>
            </a:r>
            <a:r>
              <a:rPr lang="de-DE" sz="3200" dirty="0"/>
              <a:t>Jesus der Christus, der Sohn Gottes ist, und damit ihr </a:t>
            </a:r>
            <a:endParaRPr lang="de-DE" sz="3200" dirty="0" smtClean="0"/>
          </a:p>
          <a:p>
            <a:r>
              <a:rPr lang="de-DE" sz="3200" dirty="0" smtClean="0"/>
              <a:t>durch </a:t>
            </a:r>
            <a:r>
              <a:rPr lang="de-DE" sz="3200" dirty="0"/>
              <a:t>den </a:t>
            </a:r>
            <a:r>
              <a:rPr lang="de-DE" sz="3200" b="1" dirty="0"/>
              <a:t>fortwährenden</a:t>
            </a:r>
            <a:r>
              <a:rPr lang="de-DE" sz="3200" dirty="0"/>
              <a:t> Glauben Leben habt in seinem </a:t>
            </a:r>
            <a:endParaRPr lang="de-DE" sz="3200" dirty="0" smtClean="0"/>
          </a:p>
          <a:p>
            <a:r>
              <a:rPr lang="de-DE" sz="3200" dirty="0" smtClean="0"/>
              <a:t>Namen</a:t>
            </a:r>
            <a:r>
              <a:rPr lang="de-DE" sz="3200" dirty="0"/>
              <a:t>.</a:t>
            </a:r>
            <a:r>
              <a:rPr lang="de-CH" sz="3200" dirty="0"/>
              <a:t>“ </a:t>
            </a:r>
            <a:r>
              <a:rPr lang="de-CH" sz="3200" b="1" dirty="0"/>
              <a:t>(Joh 20,31)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315409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71854" y="1397470"/>
            <a:ext cx="1018721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„Bittet, so wird euch gegeben; sucht, so werdet ihr finden; </a:t>
            </a:r>
            <a:endParaRPr lang="de-CH" sz="3200" dirty="0" smtClean="0"/>
          </a:p>
          <a:p>
            <a:r>
              <a:rPr lang="de-CH" sz="3200" dirty="0" smtClean="0"/>
              <a:t>klopft </a:t>
            </a:r>
            <a:r>
              <a:rPr lang="de-CH" sz="3200" dirty="0"/>
              <a:t>an, so wird euch aufgetan! Denn jeder, der </a:t>
            </a:r>
            <a:r>
              <a:rPr lang="de-CH" sz="3200" dirty="0" smtClean="0"/>
              <a:t>(</a:t>
            </a:r>
            <a:r>
              <a:rPr lang="de-CH" sz="3200" dirty="0"/>
              <a:t>fortfährt) </a:t>
            </a:r>
            <a:endParaRPr lang="de-CH" sz="3200" dirty="0" smtClean="0"/>
          </a:p>
          <a:p>
            <a:r>
              <a:rPr lang="de-CH" sz="3200" dirty="0" smtClean="0"/>
              <a:t>bittet</a:t>
            </a:r>
            <a:r>
              <a:rPr lang="de-CH" sz="3200" dirty="0"/>
              <a:t>, empfängt; und wer (fortfährt) sucht, </a:t>
            </a:r>
            <a:r>
              <a:rPr lang="de-CH" sz="3200" dirty="0" smtClean="0"/>
              <a:t>der </a:t>
            </a:r>
            <a:r>
              <a:rPr lang="de-CH" sz="3200" dirty="0"/>
              <a:t>findet; und </a:t>
            </a:r>
            <a:endParaRPr lang="de-CH" sz="3200" dirty="0" smtClean="0"/>
          </a:p>
          <a:p>
            <a:r>
              <a:rPr lang="de-CH" sz="3200" dirty="0" smtClean="0"/>
              <a:t>wer </a:t>
            </a:r>
            <a:r>
              <a:rPr lang="de-CH" sz="3200" dirty="0"/>
              <a:t>(fortfährt) anklopft, dem wird aufgetan.“ </a:t>
            </a:r>
            <a:r>
              <a:rPr lang="de-CH" sz="3200" b="1" dirty="0"/>
              <a:t>(Mt 7,7+8)</a:t>
            </a:r>
            <a:endParaRPr lang="de-CH" sz="3200" dirty="0"/>
          </a:p>
        </p:txBody>
      </p:sp>
      <p:sp>
        <p:nvSpPr>
          <p:cNvPr id="5" name="Textfeld 4"/>
          <p:cNvSpPr txBox="1"/>
          <p:nvPr/>
        </p:nvSpPr>
        <p:spPr>
          <a:xfrm>
            <a:off x="573139" y="3990865"/>
            <a:ext cx="1069818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„Denn so sehr hat Gott die Welt geliebt (keine abgeschlossene </a:t>
            </a:r>
            <a:endParaRPr lang="de-CH" sz="3200" dirty="0" smtClean="0"/>
          </a:p>
          <a:p>
            <a:r>
              <a:rPr lang="de-CH" sz="3200" dirty="0" smtClean="0"/>
              <a:t>Handlung</a:t>
            </a:r>
            <a:r>
              <a:rPr lang="de-CH" sz="3200" dirty="0"/>
              <a:t>, d.h. auch heute noch), dass er seinen eingeborenen </a:t>
            </a:r>
            <a:endParaRPr lang="de-CH" sz="3200" dirty="0" smtClean="0"/>
          </a:p>
          <a:p>
            <a:r>
              <a:rPr lang="de-CH" sz="3200" dirty="0" smtClean="0"/>
              <a:t>Sohn </a:t>
            </a:r>
            <a:r>
              <a:rPr lang="de-CH" sz="3200" dirty="0"/>
              <a:t>gab, damit jeder, der an ihn (fortfährt) glaubt, nicht </a:t>
            </a:r>
            <a:endParaRPr lang="de-CH" sz="3200" dirty="0" smtClean="0"/>
          </a:p>
          <a:p>
            <a:r>
              <a:rPr lang="de-CH" sz="3200" dirty="0" smtClean="0"/>
              <a:t>verlorengeht</a:t>
            </a:r>
            <a:r>
              <a:rPr lang="de-CH" sz="3200" dirty="0"/>
              <a:t>, sondern ewiges Leben hat.“ </a:t>
            </a:r>
            <a:r>
              <a:rPr lang="de-CH" sz="3200" b="1" dirty="0"/>
              <a:t>(Joh 3,16)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65254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71854" y="1397470"/>
            <a:ext cx="947015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Johannes gebraucht das Wort „Glauben“ weit mehr </a:t>
            </a:r>
            <a:endParaRPr lang="de-CH" sz="3200" dirty="0" smtClean="0"/>
          </a:p>
          <a:p>
            <a:r>
              <a:rPr lang="de-CH" sz="3200" dirty="0" smtClean="0"/>
              <a:t>als </a:t>
            </a:r>
            <a:r>
              <a:rPr lang="de-CH" sz="3200" dirty="0"/>
              <a:t>die anderen drei Evangelien zusammen. Glaube </a:t>
            </a:r>
            <a:endParaRPr lang="de-CH" sz="3200" dirty="0" smtClean="0"/>
          </a:p>
          <a:p>
            <a:r>
              <a:rPr lang="de-CH" sz="3200" dirty="0" smtClean="0"/>
              <a:t>nicht als </a:t>
            </a:r>
            <a:r>
              <a:rPr lang="de-CH" sz="3200" dirty="0"/>
              <a:t>einmalige Tat, sondern als fortwährender (sich </a:t>
            </a:r>
            <a:endParaRPr lang="de-CH" sz="3200" dirty="0" smtClean="0"/>
          </a:p>
          <a:p>
            <a:r>
              <a:rPr lang="de-CH" sz="3200" dirty="0" smtClean="0"/>
              <a:t>entwickelnder </a:t>
            </a:r>
            <a:r>
              <a:rPr lang="de-CH" sz="3200" dirty="0"/>
              <a:t>/ </a:t>
            </a:r>
            <a:r>
              <a:rPr lang="de-CH" sz="3200" dirty="0" smtClean="0"/>
              <a:t>wachstümlicher</a:t>
            </a:r>
            <a:r>
              <a:rPr lang="de-CH" sz="3200" dirty="0"/>
              <a:t>) Lebensstil. </a:t>
            </a:r>
            <a:endParaRPr lang="de-CH" sz="3200" dirty="0" smtClean="0"/>
          </a:p>
          <a:p>
            <a:r>
              <a:rPr lang="de-CH" sz="3200" dirty="0" smtClean="0"/>
              <a:t>Wahrer </a:t>
            </a:r>
            <a:r>
              <a:rPr lang="de-CH" sz="3200" dirty="0"/>
              <a:t>Glaube ist fortwährend und bleibend. </a:t>
            </a:r>
          </a:p>
        </p:txBody>
      </p:sp>
    </p:spTree>
    <p:extLst>
      <p:ext uri="{BB962C8B-B14F-4D97-AF65-F5344CB8AC3E}">
        <p14:creationId xmlns:p14="http://schemas.microsoft.com/office/powerpoint/2010/main" val="28077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8846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Einschub: Die Herrlichkeit des Logos (Wortes)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1697990" y="2004892"/>
            <a:ext cx="6755632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b="1" dirty="0"/>
              <a:t>Jesus, der transzendente Gott</a:t>
            </a:r>
            <a:r>
              <a:rPr lang="de-CH" sz="3200" b="1" dirty="0" smtClean="0"/>
              <a:t>:</a:t>
            </a:r>
          </a:p>
          <a:p>
            <a:endParaRPr lang="de-CH" sz="1200" b="1" dirty="0" smtClean="0"/>
          </a:p>
          <a:p>
            <a:r>
              <a:rPr lang="de-CH" sz="3200" dirty="0" smtClean="0"/>
              <a:t>Jesus </a:t>
            </a:r>
            <a:r>
              <a:rPr lang="de-CH" sz="3200" dirty="0"/>
              <a:t>ist allmächtig</a:t>
            </a:r>
            <a:r>
              <a:rPr lang="de-CH" sz="3200" dirty="0" smtClean="0"/>
              <a:t>!</a:t>
            </a:r>
          </a:p>
          <a:p>
            <a:endParaRPr lang="de-CH" sz="1200" dirty="0"/>
          </a:p>
          <a:p>
            <a:r>
              <a:rPr lang="de-CH" sz="3200" dirty="0"/>
              <a:t>Jesus ist ewig</a:t>
            </a:r>
            <a:r>
              <a:rPr lang="de-CH" sz="3200" dirty="0" smtClean="0"/>
              <a:t>!</a:t>
            </a:r>
          </a:p>
          <a:p>
            <a:endParaRPr lang="de-CH" sz="1200" dirty="0"/>
          </a:p>
          <a:p>
            <a:r>
              <a:rPr lang="de-CH" sz="3200" dirty="0"/>
              <a:t>Jesus ist über allem</a:t>
            </a:r>
            <a:r>
              <a:rPr lang="de-CH" sz="3200" dirty="0" smtClean="0"/>
              <a:t>!</a:t>
            </a:r>
          </a:p>
          <a:p>
            <a:endParaRPr lang="de-CH" sz="1200" dirty="0"/>
          </a:p>
          <a:p>
            <a:r>
              <a:rPr lang="de-CH" sz="3200" dirty="0"/>
              <a:t>Jesus ist Schöpfer und nicht Schöpfung!</a:t>
            </a:r>
          </a:p>
        </p:txBody>
      </p:sp>
    </p:spTree>
    <p:extLst>
      <p:ext uri="{BB962C8B-B14F-4D97-AF65-F5344CB8AC3E}">
        <p14:creationId xmlns:p14="http://schemas.microsoft.com/office/powerpoint/2010/main" val="322323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8846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Einschub: Die Herrlichkeit des Logos (Wortes)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66692" y="2068687"/>
            <a:ext cx="980582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Denn meine Gedanken sind nicht eure Gedanken, </a:t>
            </a:r>
            <a:endParaRPr lang="de-CH" sz="3200" dirty="0" smtClean="0"/>
          </a:p>
          <a:p>
            <a:r>
              <a:rPr lang="de-CH" sz="3200" dirty="0" smtClean="0"/>
              <a:t>und </a:t>
            </a:r>
            <a:r>
              <a:rPr lang="de-CH" sz="3200" dirty="0"/>
              <a:t>eure Wege sind nicht meine Wege, spricht der HERR; </a:t>
            </a:r>
            <a:endParaRPr lang="de-CH" sz="3200" dirty="0" smtClean="0"/>
          </a:p>
          <a:p>
            <a:r>
              <a:rPr lang="de-CH" sz="3200" dirty="0" smtClean="0"/>
              <a:t>sondern </a:t>
            </a:r>
            <a:r>
              <a:rPr lang="de-CH" sz="3200" dirty="0"/>
              <a:t>so hoch der Himmel über der Erde ist, </a:t>
            </a:r>
            <a:endParaRPr lang="de-CH" sz="3200" dirty="0" smtClean="0"/>
          </a:p>
          <a:p>
            <a:r>
              <a:rPr lang="de-CH" sz="3200" dirty="0" smtClean="0"/>
              <a:t>so </a:t>
            </a:r>
            <a:r>
              <a:rPr lang="de-CH" sz="3200" dirty="0"/>
              <a:t>viel höher sind meine Wege als eure Wege und </a:t>
            </a:r>
            <a:endParaRPr lang="de-CH" sz="3200" dirty="0" smtClean="0"/>
          </a:p>
          <a:p>
            <a:r>
              <a:rPr lang="de-CH" sz="3200" dirty="0" smtClean="0"/>
              <a:t>meine </a:t>
            </a:r>
            <a:r>
              <a:rPr lang="de-CH" sz="3200" dirty="0"/>
              <a:t>Gedanken als eure Gedanken.“ </a:t>
            </a:r>
            <a:r>
              <a:rPr lang="de-CH" sz="3200" b="1" dirty="0"/>
              <a:t>(Jes 55,8+9)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125485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6692" y="640635"/>
            <a:ext cx="8846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Einschub: Die Herrlichkeit des Logos (Wortes)</a:t>
            </a:r>
            <a:endParaRPr lang="de-CH" sz="36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566692" y="2068687"/>
            <a:ext cx="1095876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200" dirty="0"/>
              <a:t>„</a:t>
            </a:r>
            <a:r>
              <a:rPr lang="de-DE" sz="3200" dirty="0"/>
              <a:t>Und das Wort wurde Fleisch und wohnte (zeltete) unter uns; </a:t>
            </a:r>
            <a:endParaRPr lang="de-DE" sz="3200" dirty="0" smtClean="0"/>
          </a:p>
          <a:p>
            <a:r>
              <a:rPr lang="de-DE" sz="3200" dirty="0" smtClean="0"/>
              <a:t>und </a:t>
            </a:r>
            <a:r>
              <a:rPr lang="de-DE" sz="3200" dirty="0"/>
              <a:t>wir sahen seine Herrlichkeit, eine Herrlichkeit als des </a:t>
            </a:r>
            <a:endParaRPr lang="de-DE" sz="3200" dirty="0" smtClean="0"/>
          </a:p>
          <a:p>
            <a:r>
              <a:rPr lang="de-DE" sz="3200" dirty="0" smtClean="0"/>
              <a:t>Eingeborenen vom Vater, voller Gnade und Wahrheit.</a:t>
            </a:r>
            <a:r>
              <a:rPr lang="de-CH" sz="3200" dirty="0" smtClean="0"/>
              <a:t>“ </a:t>
            </a:r>
            <a:r>
              <a:rPr lang="de-CH" sz="3200" b="1" dirty="0" smtClean="0"/>
              <a:t>(Joh 1,14)</a:t>
            </a:r>
            <a:endParaRPr lang="de-CH" sz="3200" dirty="0"/>
          </a:p>
        </p:txBody>
      </p:sp>
    </p:spTree>
    <p:extLst>
      <p:ext uri="{BB962C8B-B14F-4D97-AF65-F5344CB8AC3E}">
        <p14:creationId xmlns:p14="http://schemas.microsoft.com/office/powerpoint/2010/main" val="229548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786</Words>
  <Application>Microsoft Office PowerPoint</Application>
  <PresentationFormat>Breitbild</PresentationFormat>
  <Paragraphs>109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Trebuchet MS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144</cp:revision>
  <dcterms:created xsi:type="dcterms:W3CDTF">2018-05-19T05:14:58Z</dcterms:created>
  <dcterms:modified xsi:type="dcterms:W3CDTF">2019-06-08T08:23:58Z</dcterms:modified>
</cp:coreProperties>
</file>