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60" r:id="rId4"/>
    <p:sldId id="361" r:id="rId5"/>
    <p:sldId id="362" r:id="rId6"/>
    <p:sldId id="359" r:id="rId7"/>
    <p:sldId id="365" r:id="rId8"/>
    <p:sldId id="367" r:id="rId9"/>
    <p:sldId id="368" r:id="rId10"/>
    <p:sldId id="369" r:id="rId11"/>
    <p:sldId id="370" r:id="rId12"/>
    <p:sldId id="371" r:id="rId13"/>
    <p:sldId id="372" r:id="rId14"/>
    <p:sldId id="366" r:id="rId15"/>
    <p:sldId id="373" r:id="rId16"/>
    <p:sldId id="375" r:id="rId17"/>
    <p:sldId id="376" r:id="rId18"/>
    <p:sldId id="377" r:id="rId19"/>
    <p:sldId id="378" r:id="rId20"/>
    <p:sldId id="379" r:id="rId21"/>
    <p:sldId id="380" r:id="rId22"/>
    <p:sldId id="374" r:id="rId23"/>
    <p:sldId id="381" r:id="rId24"/>
    <p:sldId id="383" r:id="rId25"/>
    <p:sldId id="384" r:id="rId26"/>
    <p:sldId id="385" r:id="rId27"/>
    <p:sldId id="386" r:id="rId28"/>
    <p:sldId id="387" r:id="rId29"/>
    <p:sldId id="388" r:id="rId30"/>
    <p:sldId id="364" r:id="rId31"/>
    <p:sldId id="306" r:id="rId3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72" y="64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24.05.2019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24.05.2019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537490"/>
              </p:ext>
            </p:extLst>
          </p:nvPr>
        </p:nvGraphicFramePr>
        <p:xfrm>
          <a:off x="327481" y="306218"/>
          <a:ext cx="11568224" cy="3257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095"/>
                <a:gridCol w="1017874"/>
                <a:gridCol w="8302255"/>
              </a:tblGrid>
              <a:tr h="79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 der Täufer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1,34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Und ich habe es gesehen und bezeuge, dass dieser der Sohn Gottes ist.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1,49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 antwortete und sprach zu ihm: Rabbi, du bist der Sohn Gottes, du bist der König von Israel!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78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Petrus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6,69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… und wir haben geglaubt und erkannt, dass du der Christus bist, der Sohn des lebendigen Gottes!</a:t>
                      </a:r>
                      <a:endParaRPr lang="de-CH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7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Christus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10,30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 Ich und der Vater sind eins.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1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94125"/>
              </p:ext>
            </p:extLst>
          </p:nvPr>
        </p:nvGraphicFramePr>
        <p:xfrm>
          <a:off x="327481" y="306218"/>
          <a:ext cx="11568224" cy="4122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095"/>
                <a:gridCol w="1017874"/>
                <a:gridCol w="8302255"/>
              </a:tblGrid>
              <a:tr h="79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 der Täufer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1,34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Und ich habe es gesehen und bezeuge, dass dieser der Sohn Gottes ist.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1,49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 antwortete und sprach zu ihm: Rabbi, du bist der Sohn Gottes, du bist der König von Israel!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78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Petrus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6,69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… und wir haben geglaubt und erkannt, dass du der Christus bist, der Sohn des lebendigen Gottes!</a:t>
                      </a:r>
                      <a:endParaRPr lang="de-CH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7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Christus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10,30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 Ich und der Vater sind eins.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8653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Martha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11,27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Sie spricht zu ihm: Ja, Herr! Ich glaube, dass du der Christus bist, der Sohn Gottes, der in die Welt kommen soll.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9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366847"/>
              </p:ext>
            </p:extLst>
          </p:nvPr>
        </p:nvGraphicFramePr>
        <p:xfrm>
          <a:off x="327481" y="306218"/>
          <a:ext cx="11568224" cy="4934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095"/>
                <a:gridCol w="1017874"/>
                <a:gridCol w="8302255"/>
              </a:tblGrid>
              <a:tr h="79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 der Täufer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1,34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Und ich habe es gesehen und bezeuge, dass dieser der Sohn Gottes ist.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1,49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 antwortete und sprach zu ihm: Rabbi, du bist der Sohn Gottes, du bist der König von Israel!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78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Petrus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6,69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… und wir haben geglaubt und erkannt, dass du der Christus bist, der Sohn des lebendigen Gottes!</a:t>
                      </a:r>
                      <a:endParaRPr lang="de-CH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7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Christus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10,30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 Ich und der Vater sind eins.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8653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Martha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11,27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Sie spricht zu ihm: Ja, Herr! Ich glaube, dass du der Christus bist, der Sohn Gottes, der in die Welt kommen soll.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11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Thomas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20,28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Und Thomas antwortete und sprach zu ihm: Mein Herr und mein Gott!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9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327481" y="306218"/>
          <a:ext cx="11568224" cy="6166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095"/>
                <a:gridCol w="1017874"/>
                <a:gridCol w="8302255"/>
              </a:tblGrid>
              <a:tr h="79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 der Täufer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1,34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Und ich habe es gesehen und bezeuge, dass dieser der Sohn Gottes ist.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1,49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 antwortete und sprach zu ihm: Rabbi, du bist der Sohn Gottes, du bist der König von Israel!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78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Petrus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6,69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… und wir haben geglaubt und erkannt, dass du der Christus bist, der Sohn des lebendigen Gottes!</a:t>
                      </a:r>
                      <a:endParaRPr lang="de-CH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7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Christus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10,30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 Ich und der Vater sind eins.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8653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Martha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11,27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Sie spricht zu ihm: Ja, Herr! Ich glaube, dass du der Christus bist, der Sohn Gottes, der in die Welt kommen soll.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11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Thomas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20,28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Und Thomas antwortete und sprach zu ihm: Mein Herr und mein Gott!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1232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Johannes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20,31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Diese aber sind geschrieben, damit ihr glaubt, dass Jesus der Christus, der Sohn Gottes ist, und damit ihr durch den Glauben Leben habt in seinem Namen.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4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500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Sieben Zeichen (Wunder)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117799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Aus der Fülle des Wirkens Jesu </a:t>
            </a:r>
            <a:r>
              <a:rPr lang="de-CH" sz="3200" b="1" dirty="0"/>
              <a:t>(20,30; 21,25)</a:t>
            </a:r>
            <a:r>
              <a:rPr lang="de-CH" sz="3200" dirty="0"/>
              <a:t> wählt </a:t>
            </a:r>
            <a:r>
              <a:rPr lang="de-CH" sz="3200" dirty="0" smtClean="0"/>
              <a:t>Johannes </a:t>
            </a:r>
          </a:p>
          <a:p>
            <a:r>
              <a:rPr lang="de-CH" sz="3200" dirty="0" smtClean="0"/>
              <a:t>sieben </a:t>
            </a:r>
            <a:r>
              <a:rPr lang="de-CH" sz="3200" dirty="0"/>
              <a:t>Zeichen aus als Beispiele für die </a:t>
            </a:r>
            <a:r>
              <a:rPr lang="de-CH" sz="3200" dirty="0" smtClean="0"/>
              <a:t>Offenbarung </a:t>
            </a:r>
            <a:r>
              <a:rPr lang="de-CH" sz="3200" dirty="0"/>
              <a:t>der </a:t>
            </a:r>
            <a:endParaRPr lang="de-CH" sz="3200" dirty="0" smtClean="0"/>
          </a:p>
          <a:p>
            <a:r>
              <a:rPr lang="de-CH" sz="3200" dirty="0" smtClean="0"/>
              <a:t>überragenden </a:t>
            </a:r>
            <a:r>
              <a:rPr lang="de-CH" sz="3200" dirty="0"/>
              <a:t>Herrlichkeit und </a:t>
            </a:r>
            <a:r>
              <a:rPr lang="de-CH" sz="3200" dirty="0" smtClean="0"/>
              <a:t>Autorität </a:t>
            </a:r>
            <a:r>
              <a:rPr lang="de-CH" sz="3200" dirty="0"/>
              <a:t>Jesu </a:t>
            </a:r>
            <a:r>
              <a:rPr lang="de-CH" sz="3200" b="1" dirty="0"/>
              <a:t>(1,14)</a:t>
            </a:r>
            <a:r>
              <a:rPr lang="de-CH" sz="3200" dirty="0"/>
              <a:t>. </a:t>
            </a:r>
            <a:endParaRPr lang="de-CH" sz="3200" dirty="0" smtClean="0"/>
          </a:p>
          <a:p>
            <a:r>
              <a:rPr lang="de-CH" sz="3200" dirty="0" smtClean="0"/>
              <a:t>Interessant </a:t>
            </a:r>
            <a:r>
              <a:rPr lang="de-CH" sz="3200" dirty="0"/>
              <a:t>ist, dass Johannes </a:t>
            </a:r>
            <a:r>
              <a:rPr lang="de-CH" sz="3200" dirty="0" smtClean="0"/>
              <a:t>für </a:t>
            </a:r>
            <a:r>
              <a:rPr lang="de-CH" sz="3200" dirty="0"/>
              <a:t>das, </a:t>
            </a:r>
            <a:r>
              <a:rPr lang="de-CH" sz="3200" dirty="0" smtClean="0"/>
              <a:t>was </a:t>
            </a:r>
            <a:r>
              <a:rPr lang="de-CH" sz="3200" dirty="0"/>
              <a:t>wir ein „Wunder“ </a:t>
            </a:r>
            <a:endParaRPr lang="de-CH" sz="3200" dirty="0" smtClean="0"/>
          </a:p>
          <a:p>
            <a:r>
              <a:rPr lang="de-CH" sz="3200" dirty="0" smtClean="0"/>
              <a:t>nennen</a:t>
            </a:r>
            <a:r>
              <a:rPr lang="de-CH" sz="3200" dirty="0"/>
              <a:t>, den Begriff </a:t>
            </a:r>
            <a:r>
              <a:rPr lang="de-CH" sz="3200" dirty="0" smtClean="0"/>
              <a:t>„</a:t>
            </a:r>
            <a:r>
              <a:rPr lang="de-CH" sz="3200" dirty="0"/>
              <a:t>Zeichen“ </a:t>
            </a:r>
            <a:r>
              <a:rPr lang="de-CH" sz="3200" dirty="0" smtClean="0"/>
              <a:t>verwendet </a:t>
            </a:r>
            <a:r>
              <a:rPr lang="de-CH" sz="3200" dirty="0"/>
              <a:t>und nur an einer </a:t>
            </a:r>
            <a:endParaRPr lang="de-CH" sz="3200" dirty="0" smtClean="0"/>
          </a:p>
          <a:p>
            <a:r>
              <a:rPr lang="de-CH" sz="3200" dirty="0" smtClean="0"/>
              <a:t>Stelle </a:t>
            </a:r>
            <a:r>
              <a:rPr lang="de-CH" sz="3200" dirty="0"/>
              <a:t>einen </a:t>
            </a:r>
            <a:r>
              <a:rPr lang="de-CH" sz="3200" dirty="0" smtClean="0"/>
              <a:t>weiteren </a:t>
            </a:r>
            <a:r>
              <a:rPr lang="de-CH" sz="3200" dirty="0"/>
              <a:t>Begriff </a:t>
            </a:r>
            <a:r>
              <a:rPr lang="de-CH" sz="3200" dirty="0" smtClean="0"/>
              <a:t>hinzufügt. Ein </a:t>
            </a:r>
            <a:r>
              <a:rPr lang="de-CH" sz="3200" dirty="0"/>
              <a:t>Zeichen </a:t>
            </a:r>
            <a:r>
              <a:rPr lang="de-CH" sz="3200" dirty="0" smtClean="0"/>
              <a:t>(Kennzeichen</a:t>
            </a:r>
            <a:r>
              <a:rPr lang="de-CH" sz="3200" dirty="0"/>
              <a:t>, </a:t>
            </a:r>
            <a:endParaRPr lang="de-CH" sz="3200" dirty="0" smtClean="0"/>
          </a:p>
          <a:p>
            <a:r>
              <a:rPr lang="de-CH" sz="3200" dirty="0" smtClean="0"/>
              <a:t>Merkmal, </a:t>
            </a:r>
            <a:r>
              <a:rPr lang="de-CH" sz="3200" dirty="0"/>
              <a:t>Wunder) </a:t>
            </a:r>
            <a:r>
              <a:rPr lang="de-CH" sz="3200" dirty="0" smtClean="0"/>
              <a:t>ist </a:t>
            </a:r>
            <a:r>
              <a:rPr lang="de-CH" sz="3200" dirty="0"/>
              <a:t>ein Hinweis auf etwas, </a:t>
            </a:r>
            <a:r>
              <a:rPr lang="de-CH" sz="3200" dirty="0" smtClean="0"/>
              <a:t>das </a:t>
            </a:r>
            <a:r>
              <a:rPr lang="de-CH" sz="3200" dirty="0"/>
              <a:t>dadurch </a:t>
            </a:r>
            <a:endParaRPr lang="de-CH" sz="3200" dirty="0" smtClean="0"/>
          </a:p>
          <a:p>
            <a:r>
              <a:rPr lang="de-CH" sz="3200" dirty="0" smtClean="0"/>
              <a:t>bekannt </a:t>
            </a:r>
            <a:r>
              <a:rPr lang="de-CH" sz="3200" dirty="0"/>
              <a:t>oder </a:t>
            </a:r>
            <a:r>
              <a:rPr lang="de-CH" sz="3200" dirty="0" smtClean="0"/>
              <a:t>offenbart </a:t>
            </a:r>
            <a:r>
              <a:rPr lang="de-CH" sz="3200" dirty="0"/>
              <a:t>werden soll. Die Zeichen </a:t>
            </a:r>
            <a:r>
              <a:rPr lang="de-CH" sz="3200" dirty="0" smtClean="0"/>
              <a:t>zeigen </a:t>
            </a:r>
            <a:r>
              <a:rPr lang="de-CH" sz="3200" dirty="0"/>
              <a:t>auf </a:t>
            </a:r>
            <a:endParaRPr lang="de-CH" sz="3200" dirty="0" smtClean="0"/>
          </a:p>
          <a:p>
            <a:r>
              <a:rPr lang="de-CH" sz="3200" dirty="0" smtClean="0"/>
              <a:t>den </a:t>
            </a:r>
            <a:r>
              <a:rPr lang="de-CH" sz="3200" dirty="0"/>
              <a:t>Einen hin: Jesus Christus, wahrer Gott und wahrer Mensch. </a:t>
            </a:r>
            <a:endParaRPr lang="de-CH" sz="3200" dirty="0" smtClean="0"/>
          </a:p>
          <a:p>
            <a:r>
              <a:rPr lang="de-CH" sz="3200" dirty="0" smtClean="0"/>
              <a:t>(Ewald Keck)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34966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562244"/>
              </p:ext>
            </p:extLst>
          </p:nvPr>
        </p:nvGraphicFramePr>
        <p:xfrm>
          <a:off x="310470" y="238170"/>
          <a:ext cx="11636272" cy="846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800"/>
                <a:gridCol w="1640785"/>
                <a:gridCol w="4425687"/>
              </a:tblGrid>
              <a:tr h="84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Wasser in Wein bei der Hochzeit zu Kana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(6 Wasserkrüge ca. 600 Lt.)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2,1-12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Herr über Materie (Schöpfer Gott)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3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998056"/>
              </p:ext>
            </p:extLst>
          </p:nvPr>
        </p:nvGraphicFramePr>
        <p:xfrm>
          <a:off x="310470" y="238170"/>
          <a:ext cx="11636272" cy="2066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800"/>
                <a:gridCol w="1640785"/>
                <a:gridCol w="4425687"/>
              </a:tblGrid>
              <a:tr h="84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Wasser in Wein bei der Hochzeit zu Kana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(6 Wasserkrüge ca. 600 Lt.)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2,1-12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Herr über Materie (Schöpfer Gott)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0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des Sohnes des königlichen Beamten (Jesus in Kana – der Kranke in Kapernaum)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4,43-54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Raum und Zeit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7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510740"/>
              </p:ext>
            </p:extLst>
          </p:nvPr>
        </p:nvGraphicFramePr>
        <p:xfrm>
          <a:off x="310470" y="238170"/>
          <a:ext cx="11636272" cy="2947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800"/>
                <a:gridCol w="1640785"/>
                <a:gridCol w="4425687"/>
              </a:tblGrid>
              <a:tr h="84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Wasser in Wein bei der Hochzeit zu Kana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(6 Wasserkrüge ca. 600 Lt.)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2,1-12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Herr über Materie (Schöpfer Gott)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0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des Sohnes des königlichen Beamten (Jesus in Kana – der Kranke in Kapernaum)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4,43-54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Raum und Zeit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80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Heilung am Teich Bethesda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(38 J. in Krankheit)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5,1-18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alle Gebrechen </a:t>
                      </a:r>
                      <a:endParaRPr lang="de-CH" sz="240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 smtClean="0">
                          <a:effectLst/>
                        </a:rPr>
                        <a:t>(</a:t>
                      </a:r>
                      <a:r>
                        <a:rPr lang="de-CH" sz="2400" dirty="0">
                          <a:effectLst/>
                        </a:rPr>
                        <a:t>Gott der heilt)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07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07135"/>
              </p:ext>
            </p:extLst>
          </p:nvPr>
        </p:nvGraphicFramePr>
        <p:xfrm>
          <a:off x="310470" y="238170"/>
          <a:ext cx="11636272" cy="3819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800"/>
                <a:gridCol w="1640785"/>
                <a:gridCol w="4425687"/>
              </a:tblGrid>
              <a:tr h="84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Wasser in Wein bei der Hochzeit zu Kana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(6 Wasserkrüge ca. 600 Lt.)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2,1-12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Herr über Materie (Schöpfer Gott)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0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des Sohnes des königlichen Beamten (Jesus in Kana – der Kranke in Kapernaum)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4,43-54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Raum und Zeit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80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Heilung am Teich Bethesda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(38 J. in Krankheit)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5,1-18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alle Gebrechen </a:t>
                      </a:r>
                      <a:endParaRPr lang="de-CH" sz="240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 smtClean="0">
                          <a:effectLst/>
                        </a:rPr>
                        <a:t>(</a:t>
                      </a:r>
                      <a:r>
                        <a:rPr lang="de-CH" sz="2400" dirty="0">
                          <a:effectLst/>
                        </a:rPr>
                        <a:t>Gott der heilt)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1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Speisung der Fünftausend am See Genezareth *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6,1-15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Gott der versorgt (Jahwe </a:t>
                      </a:r>
                      <a:r>
                        <a:rPr lang="de-CH" sz="2400" dirty="0" err="1">
                          <a:effectLst/>
                        </a:rPr>
                        <a:t>Jireh</a:t>
                      </a:r>
                      <a:r>
                        <a:rPr lang="de-CH" sz="2400" dirty="0">
                          <a:effectLst/>
                        </a:rPr>
                        <a:t>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2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51557"/>
              </p:ext>
            </p:extLst>
          </p:nvPr>
        </p:nvGraphicFramePr>
        <p:xfrm>
          <a:off x="310470" y="238170"/>
          <a:ext cx="11636272" cy="4686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800"/>
                <a:gridCol w="1640785"/>
                <a:gridCol w="4425687"/>
              </a:tblGrid>
              <a:tr h="84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Wasser in Wein bei der Hochzeit zu Kana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(6 Wasserkrüge ca. 600 Lt.)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2,1-12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Herr über Materie (Schöpfer Gott)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0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des Sohnes des königlichen Beamten (Jesus in Kana – der Kranke in Kapernaum)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4,43-54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Raum und Zeit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80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Heilung am Teich Bethesda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(38 J. in Krankheit)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5,1-18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alle Gebrechen </a:t>
                      </a:r>
                      <a:endParaRPr lang="de-CH" sz="240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 smtClean="0">
                          <a:effectLst/>
                        </a:rPr>
                        <a:t>(</a:t>
                      </a:r>
                      <a:r>
                        <a:rPr lang="de-CH" sz="2400" dirty="0">
                          <a:effectLst/>
                        </a:rPr>
                        <a:t>Gott der heilt)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1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Speisung der Fünftausend am See Genezareth *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6,1-15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Gott der versorgt (Jahwe </a:t>
                      </a:r>
                      <a:r>
                        <a:rPr lang="de-CH" sz="2400" dirty="0" err="1">
                          <a:effectLst/>
                        </a:rPr>
                        <a:t>Jireh</a:t>
                      </a:r>
                      <a:r>
                        <a:rPr lang="de-CH" sz="2400" dirty="0">
                          <a:effectLst/>
                        </a:rPr>
                        <a:t>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wandelt auf dem Wasser *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6,16-21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Naturgesetze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6693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Johannes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5229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21 | Verse: 1005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47022"/>
              </p:ext>
            </p:extLst>
          </p:nvPr>
        </p:nvGraphicFramePr>
        <p:xfrm>
          <a:off x="310470" y="238170"/>
          <a:ext cx="11636272" cy="5567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800"/>
                <a:gridCol w="1640785"/>
                <a:gridCol w="4425687"/>
              </a:tblGrid>
              <a:tr h="84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Wasser in Wein bei der Hochzeit zu Kana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(6 Wasserkrüge ca. 600 Lt.)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2,1-12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Herr über Materie (Schöpfer Gott)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0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des Sohnes des königlichen Beamten (Jesus in Kana – der Kranke in Kapernaum)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4,43-54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Raum und Zeit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80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Heilung am Teich Bethesda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(38 J. in Krankheit)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5,1-18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alle Gebrechen </a:t>
                      </a:r>
                      <a:endParaRPr lang="de-CH" sz="240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 smtClean="0">
                          <a:effectLst/>
                        </a:rPr>
                        <a:t>(</a:t>
                      </a:r>
                      <a:r>
                        <a:rPr lang="de-CH" sz="2400" dirty="0">
                          <a:effectLst/>
                        </a:rPr>
                        <a:t>Gott der heilt)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1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Speisung der Fünftausend am See Genezareth *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6,1-15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Gott der versorgt (Jahwe </a:t>
                      </a:r>
                      <a:r>
                        <a:rPr lang="de-CH" sz="2400" dirty="0" err="1">
                          <a:effectLst/>
                        </a:rPr>
                        <a:t>Jireh</a:t>
                      </a:r>
                      <a:r>
                        <a:rPr lang="de-CH" sz="2400" dirty="0">
                          <a:effectLst/>
                        </a:rPr>
                        <a:t>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wandelt auf dem Wasser *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6,16-21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Naturgesetze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80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eines Blindgeborenen beim </a:t>
                      </a:r>
                      <a:endParaRPr lang="de-CH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 smtClean="0">
                          <a:effectLst/>
                        </a:rPr>
                        <a:t>Teich </a:t>
                      </a:r>
                      <a:r>
                        <a:rPr lang="de-CH" sz="2400" dirty="0">
                          <a:effectLst/>
                        </a:rPr>
                        <a:t>Siloah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9, 1-12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alle Menschen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52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310470" y="238170"/>
          <a:ext cx="11636272" cy="6349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9800"/>
                <a:gridCol w="1640785"/>
                <a:gridCol w="4425687"/>
              </a:tblGrid>
              <a:tr h="84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Wasser in Wein bei der Hochzeit zu Kana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(6 Wasserkrüge ca. 600 Lt.)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2,1-12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Herr über Materie (Schöpfer Gott)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0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des Sohnes des königlichen Beamten (Jesus in Kana – der Kranke in Kapernaum)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4,43-54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Raum und Zeit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80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Heilung am Teich Bethesda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(38 J. in Krankheit)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5,1-18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alle Gebrechen </a:t>
                      </a:r>
                      <a:endParaRPr lang="de-CH" sz="240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 smtClean="0">
                          <a:effectLst/>
                        </a:rPr>
                        <a:t>(</a:t>
                      </a:r>
                      <a:r>
                        <a:rPr lang="de-CH" sz="2400" dirty="0">
                          <a:effectLst/>
                        </a:rPr>
                        <a:t>Gott der heilt)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1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Speisung der Fünftausend am See Genezareth *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6,1-15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Gott der versorgt (Jahwe </a:t>
                      </a:r>
                      <a:r>
                        <a:rPr lang="de-CH" sz="2400" dirty="0" err="1">
                          <a:effectLst/>
                        </a:rPr>
                        <a:t>Jireh</a:t>
                      </a:r>
                      <a:r>
                        <a:rPr lang="de-CH" sz="2400" dirty="0">
                          <a:effectLst/>
                        </a:rPr>
                        <a:t>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7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wandelt auf dem Wasser *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6,16-21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Naturgesetze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80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Heilung eines Blindgeborenen beim </a:t>
                      </a:r>
                      <a:endParaRPr lang="de-CH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 smtClean="0">
                          <a:effectLst/>
                        </a:rPr>
                        <a:t>Teich </a:t>
                      </a:r>
                      <a:r>
                        <a:rPr lang="de-CH" sz="2400" dirty="0">
                          <a:effectLst/>
                        </a:rPr>
                        <a:t>Siloah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9, 1-12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alle Menschen (Schöpfer Gott)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25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Auferweckung des Lazarus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11,1-57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Herr über Leben und Tod / Ein wahrer Freund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3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4675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Sieben "Ich bin" Worte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04801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Johannes zeichnet für uns sieben Worte (Aussagen) auf, </a:t>
            </a:r>
            <a:endParaRPr lang="de-CH" sz="3200" dirty="0" smtClean="0"/>
          </a:p>
          <a:p>
            <a:r>
              <a:rPr lang="de-CH" sz="3200" dirty="0" smtClean="0"/>
              <a:t>die </a:t>
            </a:r>
            <a:r>
              <a:rPr lang="de-CH" sz="3200" dirty="0"/>
              <a:t>Jesus über sich selbst gesagt hat. Für jüdische Ohren </a:t>
            </a:r>
            <a:endParaRPr lang="de-CH" sz="3200" dirty="0" smtClean="0"/>
          </a:p>
          <a:p>
            <a:r>
              <a:rPr lang="de-CH" sz="3200" dirty="0" smtClean="0"/>
              <a:t>war </a:t>
            </a:r>
            <a:r>
              <a:rPr lang="de-CH" sz="3200" dirty="0"/>
              <a:t>seine Behauptung unverkennbar. Jedes Mal begann </a:t>
            </a:r>
            <a:endParaRPr lang="de-CH" sz="3200" dirty="0" smtClean="0"/>
          </a:p>
          <a:p>
            <a:r>
              <a:rPr lang="de-CH" sz="3200" dirty="0" smtClean="0"/>
              <a:t>er </a:t>
            </a:r>
            <a:r>
              <a:rPr lang="de-CH" sz="3200" dirty="0"/>
              <a:t>mit dem hebräischen Wort für Gott, YHWH, was "Ich bin" </a:t>
            </a:r>
            <a:endParaRPr lang="de-CH" sz="3200" dirty="0" smtClean="0"/>
          </a:p>
          <a:p>
            <a:r>
              <a:rPr lang="de-CH" sz="3200" dirty="0" smtClean="0"/>
              <a:t>bedeutet</a:t>
            </a:r>
            <a:r>
              <a:rPr lang="de-CH" sz="3200" dirty="0"/>
              <a:t>. Johannes fügt diese Worte sorgfältig in Situationen </a:t>
            </a:r>
            <a:endParaRPr lang="de-CH" sz="3200" dirty="0" smtClean="0"/>
          </a:p>
          <a:p>
            <a:r>
              <a:rPr lang="de-CH" sz="3200" dirty="0" smtClean="0"/>
              <a:t>ein</a:t>
            </a:r>
            <a:r>
              <a:rPr lang="de-CH" sz="3200" dirty="0"/>
              <a:t>, die zeigen, dass die Behauptung Jesu legitim war.</a:t>
            </a:r>
          </a:p>
        </p:txBody>
      </p:sp>
    </p:spTree>
    <p:extLst>
      <p:ext uri="{BB962C8B-B14F-4D97-AF65-F5344CB8AC3E}">
        <p14:creationId xmlns:p14="http://schemas.microsoft.com/office/powerpoint/2010/main" val="32296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568067"/>
              </p:ext>
            </p:extLst>
          </p:nvPr>
        </p:nvGraphicFramePr>
        <p:xfrm>
          <a:off x="506109" y="7839400"/>
          <a:ext cx="11453391" cy="1097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888"/>
                <a:gridCol w="1365220"/>
                <a:gridCol w="4942064"/>
                <a:gridCol w="213921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Brot des Lebens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6,35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gibt ewiges Leben wirkende geistliche Nahrung.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Licht des Lebens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8,12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Nun redete Jesus wieder zu ihnen und sprach: Ich bin das Licht der Welt. Wer mir nachfolgt, wird nicht in der Finsternis wandeln, sondern er wird das Licht des Lebens haben.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Offenbarung und befreit nachhaltig von Finsternis.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Tür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Zugang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424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gute Hirte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10,11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 Ich bin der gute Hirte; der gute Hirte lässt sein Leben für die Schafe.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kümmert sich in unermesslicher Liebe um die Seinen.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Auferstehung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11,25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Herr über Leben und Tod.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Weg, die Wahrheit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14,6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ihm: Ich bin der Weg und die Wahrheit und das Leben; niemand kommt zum Vater als nur durch mich!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Weg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wahre Weinstock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15,1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der wahre Weinstock, und mein Vater ist der Weingärtner.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geistliche Frucht.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30625"/>
              </p:ext>
            </p:extLst>
          </p:nvPr>
        </p:nvGraphicFramePr>
        <p:xfrm>
          <a:off x="578411" y="1825625"/>
          <a:ext cx="11244993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632"/>
                <a:gridCol w="1228839"/>
                <a:gridCol w="4640333"/>
                <a:gridCol w="343218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Brot des Lebens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6,35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ER allein gibt ewiges Leben wirkende geistliche Nahrung.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03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06109" y="7839400"/>
          <a:ext cx="11453391" cy="1097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888"/>
                <a:gridCol w="1365220"/>
                <a:gridCol w="4942064"/>
                <a:gridCol w="213921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Brot des Lebens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6,35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gibt ewiges Leben wirkende geistliche Nahrung.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Licht des Lebens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8,12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Nun redete Jesus wieder zu ihnen und sprach: Ich bin das Licht der Welt. Wer mir nachfolgt, wird nicht in der Finsternis wandeln, sondern er wird das Licht des Lebens haben.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Offenbarung und befreit nachhaltig von Finsternis.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Tür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Zugang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424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gute Hirte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10,11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 Ich bin der gute Hirte; der gute Hirte lässt sein Leben für die Schafe.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kümmert sich in unermesslicher Liebe um die Seinen.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Auferstehung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11,25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Herr über Leben und Tod.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Weg, die Wahrheit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14,6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ihm: Ich bin der Weg und die Wahrheit und das Leben; niemand kommt zum Vater als nur durch mich!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Weg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wahre Weinstock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15,1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der wahre Weinstock, und mein Vater ist der Weingärtner.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geistliche Frucht.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728267"/>
              </p:ext>
            </p:extLst>
          </p:nvPr>
        </p:nvGraphicFramePr>
        <p:xfrm>
          <a:off x="578411" y="1825625"/>
          <a:ext cx="11244993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6533"/>
                <a:gridCol w="855938"/>
                <a:gridCol w="4546766"/>
                <a:gridCol w="3525756"/>
              </a:tblGrid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Licht des Lebens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8,12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Nun redete Jesus wieder zu ihnen und sprach: Ich bin das Licht der Welt. Wer mir nachfolgt, wird nicht in der Finsternis wandeln, sondern </a:t>
                      </a:r>
                      <a:endParaRPr lang="de-CH" sz="2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 smtClean="0">
                          <a:solidFill>
                            <a:schemeClr val="tx1"/>
                          </a:solidFill>
                          <a:effectLst/>
                        </a:rPr>
                        <a:t>er </a:t>
                      </a: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wird das Licht des Lebens haben.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ER allein wirkt Offenbarung und befreit nachhaltig von Finsternis.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4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06109" y="7839400"/>
          <a:ext cx="11453391" cy="1097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888"/>
                <a:gridCol w="1365220"/>
                <a:gridCol w="4942064"/>
                <a:gridCol w="213921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Brot des Lebens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6,35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gibt ewiges Leben wirkende geistliche Nahrung.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Licht des Lebens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8,12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Nun redete Jesus wieder zu ihnen und sprach: Ich bin das Licht der Welt. Wer mir nachfolgt, wird nicht in der Finsternis wandeln, sondern er wird das Licht des Lebens haben.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Offenbarung und befreit nachhaltig von Finsternis.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Tür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Zugang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424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gute Hirte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10,11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 Ich bin der gute Hirte; der gute Hirte lässt sein Leben für die Schafe.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kümmert sich in unermesslicher Liebe um die Seinen.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Auferstehung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11,25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Herr über Leben und Tod.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Weg, die Wahrheit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14,6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ihm: Ich bin der Weg und die Wahrheit und das Leben; niemand kommt zum Vater als nur durch mich!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Weg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wahre Weinstock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15,1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der wahre Weinstock, und mein Vater ist der Weingärtner.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geistliche Frucht.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545614"/>
              </p:ext>
            </p:extLst>
          </p:nvPr>
        </p:nvGraphicFramePr>
        <p:xfrm>
          <a:off x="578411" y="1825625"/>
          <a:ext cx="11244993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6533"/>
                <a:gridCol w="855938"/>
                <a:gridCol w="4239308"/>
                <a:gridCol w="3833214"/>
              </a:tblGrid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Die Tür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10,9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ER allein ist der Zugang zum Vater.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06109" y="7839400"/>
          <a:ext cx="11453391" cy="1097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888"/>
                <a:gridCol w="1365220"/>
                <a:gridCol w="4942064"/>
                <a:gridCol w="213921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Brot des Lebens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6,35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gibt ewiges Leben wirkende geistliche Nahrung.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Licht des Lebens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8,12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Nun redete Jesus wieder zu ihnen und sprach: Ich bin das Licht der Welt. Wer mir nachfolgt, wird nicht in der Finsternis wandeln, sondern er wird das Licht des Lebens haben.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Offenbarung und befreit nachhaltig von Finsternis.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Tür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Zugang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424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gute Hirte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10,11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 Ich bin der gute Hirte; der gute Hirte lässt sein Leben für die Schafe.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kümmert sich in unermesslicher Liebe um die Seinen.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Auferstehung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11,25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Herr über Leben und Tod.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Weg, die Wahrheit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14,6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ihm: Ich bin der Weg und die Wahrheit und das Leben; niemand kommt zum Vater als nur durch mich!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Weg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wahre Weinstock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15,1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der wahre Weinstock, und mein Vater ist der Weingärtner.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geistliche Frucht.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010012"/>
              </p:ext>
            </p:extLst>
          </p:nvPr>
        </p:nvGraphicFramePr>
        <p:xfrm>
          <a:off x="578411" y="1825625"/>
          <a:ext cx="11244993" cy="138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6533"/>
                <a:gridCol w="1102898"/>
                <a:gridCol w="3992348"/>
                <a:gridCol w="3833214"/>
              </a:tblGrid>
              <a:tr h="1385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Der gute Hirte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10,11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 smtClean="0">
                          <a:solidFill>
                            <a:schemeClr val="tx1"/>
                          </a:solidFill>
                          <a:effectLst/>
                        </a:rPr>
                        <a:t>Ich </a:t>
                      </a: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bin der gute Hirte; der gute Hirte lässt sein Leben für die Schafe.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ER allein kümmert sich in unermesslicher Liebe um die Seinen.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06109" y="7839400"/>
          <a:ext cx="11453391" cy="1097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888"/>
                <a:gridCol w="1365220"/>
                <a:gridCol w="4942064"/>
                <a:gridCol w="213921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Brot des Lebens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6,35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gibt ewiges Leben wirkende geistliche Nahrung.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Licht des Lebens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8,12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Nun redete Jesus wieder zu ihnen und sprach: Ich bin das Licht der Welt. Wer mir nachfolgt, wird nicht in der Finsternis wandeln, sondern er wird das Licht des Lebens haben.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Offenbarung und befreit nachhaltig von Finsternis.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Tür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Zugang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424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gute Hirte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10,11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 Ich bin der gute Hirte; der gute Hirte lässt sein Leben für die Schafe.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kümmert sich in unermesslicher Liebe um die Seinen.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Auferstehung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11,25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Herr über Leben und Tod.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Weg, die Wahrheit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14,6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ihm: Ich bin der Weg und die Wahrheit und das Leben; niemand kommt zum Vater als nur durch mich!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Weg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wahre Weinstock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15,1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der wahre Weinstock, und mein Vater ist der Weingärtner.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geistliche Frucht.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091583"/>
              </p:ext>
            </p:extLst>
          </p:nvPr>
        </p:nvGraphicFramePr>
        <p:xfrm>
          <a:off x="335989" y="1825625"/>
          <a:ext cx="11487415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6188"/>
                <a:gridCol w="1169581"/>
                <a:gridCol w="3675795"/>
                <a:gridCol w="3915851"/>
              </a:tblGrid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Die </a:t>
                      </a:r>
                      <a:r>
                        <a:rPr lang="de-CH" sz="2800" dirty="0" smtClean="0">
                          <a:effectLst/>
                        </a:rPr>
                        <a:t>Auferstehung </a:t>
                      </a:r>
                      <a:r>
                        <a:rPr lang="de-CH" sz="2800" dirty="0">
                          <a:effectLst/>
                        </a:rPr>
                        <a:t>und das Leben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11,25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ER allein ist Herr über Leben und Tod.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12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06109" y="7839400"/>
          <a:ext cx="11453391" cy="1097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888"/>
                <a:gridCol w="1365220"/>
                <a:gridCol w="4942064"/>
                <a:gridCol w="213921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Brot des Lebens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6,35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gibt ewiges Leben wirkende geistliche Nahrung.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Licht des Lebens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8,12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Nun redete Jesus wieder zu ihnen und sprach: Ich bin das Licht der Welt. Wer mir nachfolgt, wird nicht in der Finsternis wandeln, sondern er wird das Licht des Lebens haben.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Offenbarung und befreit nachhaltig von Finsternis.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Tür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Zugang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424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gute Hirte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10,11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 Ich bin der gute Hirte; der gute Hirte lässt sein Leben für die Schafe.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kümmert sich in unermesslicher Liebe um die Seinen.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Auferstehung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11,25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Herr über Leben und Tod.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Weg, die Wahrheit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14,6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ihm: Ich bin der Weg und die Wahrheit und das Leben; niemand kommt zum Vater als nur durch mich!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Weg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wahre Weinstock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15,1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der wahre Weinstock, und mein Vater ist der Weingärtner.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geistliche Frucht.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372525"/>
              </p:ext>
            </p:extLst>
          </p:nvPr>
        </p:nvGraphicFramePr>
        <p:xfrm>
          <a:off x="578411" y="1825625"/>
          <a:ext cx="11244993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6533"/>
                <a:gridCol w="1000825"/>
                <a:gridCol w="4094421"/>
                <a:gridCol w="3833214"/>
              </a:tblGrid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Der Weg, die Wahrheit und das Leben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14,6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Jesus spricht zu ihm: Ich bin der Weg und die Wahrheit und das Leben; niemand kommt zum </a:t>
                      </a:r>
                      <a:endParaRPr lang="de-CH" sz="2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 smtClean="0">
                          <a:solidFill>
                            <a:schemeClr val="tx1"/>
                          </a:solidFill>
                          <a:effectLst/>
                        </a:rPr>
                        <a:t>Vater </a:t>
                      </a: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als nur durch mich!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ER allein ist der Weg zum Vater.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5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06109" y="7839400"/>
          <a:ext cx="11453391" cy="1097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888"/>
                <a:gridCol w="1365220"/>
                <a:gridCol w="4942064"/>
                <a:gridCol w="2139219"/>
              </a:tblGrid>
              <a:tr h="7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Brot des Lebens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6,35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Jesus aber sprach zu ihnen: Ich bin das Brot des Lebens. Wer zu mir kommt, den wird nicht hungern, und wer an mich glaubt, den wird niemals dürsten.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gibt ewiges Leben wirkende geistliche Nahrung.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721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Licht des Lebens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8,12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Nun redete Jesus wieder zu ihnen und sprach: Ich bin das Licht der Welt. Wer mir nachfolgt, wird nicht in der Finsternis wandeln, sondern er wird das Licht des Lebens haben.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Offenbarung und befreit nachhaltig von Finsternis.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59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Tür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die Tür. Wenn jemand durch mich hineingeht, wird er gerettet werden und wird ein- und ausgehen und Weide finden.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Zugang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424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gute Hirte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10,11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 Ich bin der gute Hirte; der gute Hirte lässt sein Leben für die Schafe.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kümmert sich in unermesslicher Liebe um die Seinen.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Die Auferstehung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11,25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ihr: Ich bin die Auferstehung und das Leben. Wer an mich glaubt, wird leben, auch wenn er stirbt.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Herr über Leben und Tod.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60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Weg, die Wahrheit und das Leben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14,6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Jesus spricht zu ihm: Ich bin der Weg und die Wahrheit und das Leben; niemand kommt zum Vater als nur durch mich!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ist der Weg zum Vater.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wahre Weinstock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15,1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Ich bin der wahre Weinstock, und mein Vater ist der Weingärtner.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ER allein wirkt geistliche Frucht.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49830"/>
              </p:ext>
            </p:extLst>
          </p:nvPr>
        </p:nvGraphicFramePr>
        <p:xfrm>
          <a:off x="578411" y="1825625"/>
          <a:ext cx="11244993" cy="128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6533"/>
                <a:gridCol w="915765"/>
                <a:gridCol w="4179481"/>
                <a:gridCol w="3833214"/>
              </a:tblGrid>
              <a:tr h="361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effectLst/>
                        </a:rPr>
                        <a:t>Der wahre Weinstock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15,1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Ich bin der wahre Weinstock, und mein Vater ist der Weingärtner.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ER allein wirkt geistliche Frucht.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77" marR="4617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1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77036"/>
              </p:ext>
            </p:extLst>
          </p:nvPr>
        </p:nvGraphicFramePr>
        <p:xfrm>
          <a:off x="852408" y="1443937"/>
          <a:ext cx="10650409" cy="3050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9782"/>
                <a:gridCol w="3549782"/>
                <a:gridCol w="3550845"/>
              </a:tblGrid>
              <a:tr h="9892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</a:tr>
              <a:tr h="108488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97639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Vier Evangelien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5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97689" y="1857252"/>
            <a:ext cx="80419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Jesus ist wahrer Gott und wahrer Mensch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das in einer Person. Das übersteigt </a:t>
            </a:r>
            <a:endParaRPr lang="de-CH" sz="3600" dirty="0" smtClean="0"/>
          </a:p>
          <a:p>
            <a:r>
              <a:rPr lang="de-CH" sz="3600" dirty="0" smtClean="0"/>
              <a:t>unseren </a:t>
            </a:r>
            <a:r>
              <a:rPr lang="de-CH" sz="3600" dirty="0"/>
              <a:t>menschlichen Verstand.</a:t>
            </a:r>
          </a:p>
        </p:txBody>
      </p:sp>
    </p:spTree>
    <p:extLst>
      <p:ext uri="{BB962C8B-B14F-4D97-AF65-F5344CB8AC3E}">
        <p14:creationId xmlns:p14="http://schemas.microsoft.com/office/powerpoint/2010/main" val="94651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20995"/>
              </p:ext>
            </p:extLst>
          </p:nvPr>
        </p:nvGraphicFramePr>
        <p:xfrm>
          <a:off x="852408" y="1443937"/>
          <a:ext cx="10650409" cy="3050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9782"/>
                <a:gridCol w="3549782"/>
                <a:gridCol w="3550845"/>
              </a:tblGrid>
              <a:tr h="9892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</a:tr>
              <a:tr h="108488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Jüngerschaft / Nachfolge / Auftrag / Heiligung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97639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Vier Evangelien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8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852408" y="1443937"/>
          <a:ext cx="10650409" cy="3050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9782"/>
                <a:gridCol w="3549782"/>
                <a:gridCol w="3550845"/>
              </a:tblGrid>
              <a:tr h="9892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Was Jesus sagte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Was Jesus tat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Wer Jesus ist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chemeClr val="bg1"/>
                    </a:solidFill>
                  </a:tcPr>
                </a:tc>
              </a:tr>
              <a:tr h="108488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Jüngerschaft / Nachfolge / Auftrag / Heiligung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97639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Vier Evangelien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550" marR="12355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2973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Sieben Zeugen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71854" y="1397470"/>
            <a:ext cx="1027595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Johannes’ Liebe zur Wahrheit zeigt sich in all seinen </a:t>
            </a:r>
            <a:endParaRPr lang="de-CH" sz="3200" dirty="0" smtClean="0"/>
          </a:p>
          <a:p>
            <a:r>
              <a:rPr lang="de-CH" sz="3200" dirty="0" smtClean="0"/>
              <a:t>Schriften</a:t>
            </a:r>
            <a:r>
              <a:rPr lang="de-CH" sz="3200" dirty="0"/>
              <a:t>. 25-mal benutzt er das griechische Wort für </a:t>
            </a:r>
            <a:endParaRPr lang="de-CH" sz="3200" dirty="0" smtClean="0"/>
          </a:p>
          <a:p>
            <a:r>
              <a:rPr lang="de-CH" sz="3200" dirty="0" smtClean="0"/>
              <a:t>Wahrheit </a:t>
            </a:r>
            <a:r>
              <a:rPr lang="de-CH" sz="3200" dirty="0"/>
              <a:t>in seinen Evangelien und weitere 20-mal in </a:t>
            </a:r>
            <a:endParaRPr lang="de-CH" sz="3200" dirty="0" smtClean="0"/>
          </a:p>
          <a:p>
            <a:r>
              <a:rPr lang="de-CH" sz="3200" dirty="0" smtClean="0"/>
              <a:t>seinen </a:t>
            </a:r>
            <a:r>
              <a:rPr lang="de-CH" sz="3200" dirty="0"/>
              <a:t>Briefen. Ausser dem Herrn sprach in der Schrift </a:t>
            </a:r>
            <a:endParaRPr lang="de-CH" sz="3200" dirty="0" smtClean="0"/>
          </a:p>
          <a:p>
            <a:r>
              <a:rPr lang="de-CH" sz="3200" dirty="0" smtClean="0"/>
              <a:t>sonst </a:t>
            </a:r>
            <a:r>
              <a:rPr lang="de-CH" sz="3200" dirty="0"/>
              <a:t>niemand so viel über Wahrheit. Ein weiteres </a:t>
            </a:r>
            <a:endParaRPr lang="de-CH" sz="3200" dirty="0" smtClean="0"/>
          </a:p>
          <a:p>
            <a:r>
              <a:rPr lang="de-CH" sz="3200" dirty="0" smtClean="0"/>
              <a:t>Lieblingswort </a:t>
            </a:r>
            <a:r>
              <a:rPr lang="de-CH" sz="3200" dirty="0"/>
              <a:t>von Johannes war Zeugnis. Er gebrauchte </a:t>
            </a:r>
            <a:r>
              <a:rPr lang="de-CH" sz="3200" dirty="0" smtClean="0"/>
              <a:t>es </a:t>
            </a:r>
          </a:p>
          <a:p>
            <a:r>
              <a:rPr lang="de-CH" sz="3200" dirty="0" smtClean="0"/>
              <a:t>fast </a:t>
            </a:r>
            <a:r>
              <a:rPr lang="de-CH" sz="3200" dirty="0"/>
              <a:t>70-mal. In allen Fällen waren es Zeugnisse der Wahrheit.</a:t>
            </a:r>
          </a:p>
        </p:txBody>
      </p:sp>
    </p:spTree>
    <p:extLst>
      <p:ext uri="{BB962C8B-B14F-4D97-AF65-F5344CB8AC3E}">
        <p14:creationId xmlns:p14="http://schemas.microsoft.com/office/powerpoint/2010/main" val="37076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412380"/>
              </p:ext>
            </p:extLst>
          </p:nvPr>
        </p:nvGraphicFramePr>
        <p:xfrm>
          <a:off x="327481" y="306218"/>
          <a:ext cx="11568224" cy="792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095"/>
                <a:gridCol w="1017874"/>
                <a:gridCol w="8302255"/>
              </a:tblGrid>
              <a:tr h="79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 der Täufer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1,34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Und ich habe es gesehen und bezeuge, dass dieser der Sohn Gottes ist.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2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47923"/>
              </p:ext>
            </p:extLst>
          </p:nvPr>
        </p:nvGraphicFramePr>
        <p:xfrm>
          <a:off x="327481" y="306218"/>
          <a:ext cx="11568224" cy="1671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095"/>
                <a:gridCol w="1017874"/>
                <a:gridCol w="8302255"/>
              </a:tblGrid>
              <a:tr h="79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 der Täufer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1,34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Und ich habe es gesehen und bezeuge, dass dieser der Sohn Gottes ist.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1,49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 antwortete und sprach zu ihm: Rabbi, du bist der Sohn Gottes, du bist der König von Israel!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54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94507"/>
              </p:ext>
            </p:extLst>
          </p:nvPr>
        </p:nvGraphicFramePr>
        <p:xfrm>
          <a:off x="327481" y="306218"/>
          <a:ext cx="11568224" cy="2460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095"/>
                <a:gridCol w="1017874"/>
                <a:gridCol w="8302255"/>
              </a:tblGrid>
              <a:tr h="79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 der Täufer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1,34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Und ich habe es gesehen und bezeuge, dass dieser der Sohn Gottes ist.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1,49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Nathanael antwortete und sprach zu ihm: Rabbi, du bist der Sohn Gottes, du bist der König von Israel!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</a:tr>
              <a:tr h="78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Petrus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6,69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… und wir haben geglaubt und erkannt, dass du der Christus bist, der Sohn des lebendigen Gottes!</a:t>
                      </a:r>
                      <a:endParaRPr lang="de-CH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174" marR="9517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1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3394</Words>
  <Application>Microsoft Office PowerPoint</Application>
  <PresentationFormat>Breitbild</PresentationFormat>
  <Paragraphs>454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125</cp:revision>
  <dcterms:created xsi:type="dcterms:W3CDTF">2018-05-19T05:14:58Z</dcterms:created>
  <dcterms:modified xsi:type="dcterms:W3CDTF">2019-05-24T12:45:44Z</dcterms:modified>
</cp:coreProperties>
</file>