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5" r:id="rId2"/>
    <p:sldId id="259" r:id="rId3"/>
    <p:sldId id="337" r:id="rId4"/>
    <p:sldId id="339" r:id="rId5"/>
    <p:sldId id="341" r:id="rId6"/>
    <p:sldId id="342" r:id="rId7"/>
    <p:sldId id="343" r:id="rId8"/>
    <p:sldId id="344" r:id="rId9"/>
    <p:sldId id="340" r:id="rId10"/>
    <p:sldId id="345" r:id="rId11"/>
    <p:sldId id="346" r:id="rId12"/>
    <p:sldId id="347" r:id="rId13"/>
    <p:sldId id="348" r:id="rId14"/>
    <p:sldId id="349" r:id="rId15"/>
    <p:sldId id="350" r:id="rId16"/>
    <p:sldId id="351" r:id="rId17"/>
    <p:sldId id="352" r:id="rId18"/>
    <p:sldId id="354" r:id="rId19"/>
    <p:sldId id="353" r:id="rId20"/>
    <p:sldId id="360" r:id="rId21"/>
    <p:sldId id="355" r:id="rId22"/>
    <p:sldId id="356" r:id="rId23"/>
    <p:sldId id="357" r:id="rId24"/>
    <p:sldId id="358" r:id="rId25"/>
    <p:sldId id="359" r:id="rId26"/>
    <p:sldId id="306" r:id="rId27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1" autoAdjust="0"/>
    <p:restoredTop sz="94660"/>
  </p:normalViewPr>
  <p:slideViewPr>
    <p:cSldViewPr snapToGrid="0">
      <p:cViewPr varScale="1">
        <p:scale>
          <a:sx n="141" d="100"/>
          <a:sy n="141" d="100"/>
        </p:scale>
        <p:origin x="305" y="9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DF089-39DA-47E3-A74C-E64C6DBBD5AE}" type="datetimeFigureOut">
              <a:rPr lang="de-CH" smtClean="0"/>
              <a:t>19.05.2019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E9142-EC7B-4178-ABB6-310B1AAD4A55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6654147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EDF089-39DA-47E3-A74C-E64C6DBBD5AE}" type="datetimeFigureOut">
              <a:rPr lang="de-CH" smtClean="0"/>
              <a:t>19.05.2019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2E9142-EC7B-4178-ABB6-310B1AAD4A55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514596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5591" y="-1034427"/>
            <a:ext cx="10527956" cy="6359405"/>
          </a:xfrm>
          <a:prstGeom prst="rect">
            <a:avLst/>
          </a:prstGeom>
        </p:spPr>
      </p:pic>
      <p:sp>
        <p:nvSpPr>
          <p:cNvPr id="2" name="Textfeld 1"/>
          <p:cNvSpPr txBox="1"/>
          <p:nvPr/>
        </p:nvSpPr>
        <p:spPr>
          <a:xfrm>
            <a:off x="4156376" y="4855618"/>
            <a:ext cx="4584845" cy="9387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5500" b="1" dirty="0" smtClean="0"/>
              <a:t>Johannes Teil 1</a:t>
            </a:r>
            <a:endParaRPr lang="de-CH" sz="5500" b="1" dirty="0"/>
          </a:p>
        </p:txBody>
      </p:sp>
    </p:spTree>
    <p:extLst>
      <p:ext uri="{BB962C8B-B14F-4D97-AF65-F5344CB8AC3E}">
        <p14:creationId xmlns:p14="http://schemas.microsoft.com/office/powerpoint/2010/main" val="3980444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/>
          <p:cNvSpPr txBox="1"/>
          <p:nvPr/>
        </p:nvSpPr>
        <p:spPr>
          <a:xfrm>
            <a:off x="516095" y="689831"/>
            <a:ext cx="879612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600" b="1" dirty="0" smtClean="0"/>
              <a:t>Logos – der Name des ewigen Sohnes Gottes</a:t>
            </a:r>
            <a:endParaRPr lang="de-CH" sz="3600" b="1" dirty="0"/>
          </a:p>
        </p:txBody>
      </p:sp>
      <p:sp>
        <p:nvSpPr>
          <p:cNvPr id="3" name="Textfeld 2"/>
          <p:cNvSpPr txBox="1"/>
          <p:nvPr/>
        </p:nvSpPr>
        <p:spPr>
          <a:xfrm>
            <a:off x="516881" y="1742415"/>
            <a:ext cx="9863149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600" dirty="0"/>
              <a:t>In </a:t>
            </a:r>
            <a:r>
              <a:rPr lang="de-CH" sz="3600" b="1" dirty="0"/>
              <a:t>Mt 1,23</a:t>
            </a:r>
            <a:r>
              <a:rPr lang="de-CH" sz="3600" dirty="0"/>
              <a:t> bekommt der Herr Jesus den Namen </a:t>
            </a:r>
            <a:endParaRPr lang="de-CH" sz="3600" dirty="0" smtClean="0"/>
          </a:p>
          <a:p>
            <a:r>
              <a:rPr lang="de-CH" sz="3600" dirty="0" smtClean="0"/>
              <a:t>(</a:t>
            </a:r>
            <a:r>
              <a:rPr lang="de-CH" sz="3600" dirty="0"/>
              <a:t>gemäss erfüllter Prophetie in </a:t>
            </a:r>
            <a:r>
              <a:rPr lang="de-CH" sz="3600" b="1" dirty="0"/>
              <a:t>Jes 7,14</a:t>
            </a:r>
            <a:r>
              <a:rPr lang="de-CH" sz="3600" dirty="0"/>
              <a:t>) den Namen </a:t>
            </a:r>
            <a:endParaRPr lang="de-CH" sz="3600" dirty="0" smtClean="0"/>
          </a:p>
          <a:p>
            <a:r>
              <a:rPr lang="de-CH" sz="3600" dirty="0" smtClean="0"/>
              <a:t>Immanuel</a:t>
            </a:r>
            <a:r>
              <a:rPr lang="de-CH" sz="3600" dirty="0"/>
              <a:t>: „Gott mit uns“. </a:t>
            </a:r>
          </a:p>
        </p:txBody>
      </p:sp>
      <p:sp>
        <p:nvSpPr>
          <p:cNvPr id="4" name="Textfeld 3"/>
          <p:cNvSpPr txBox="1"/>
          <p:nvPr/>
        </p:nvSpPr>
        <p:spPr>
          <a:xfrm>
            <a:off x="413438" y="3974711"/>
            <a:ext cx="950459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600" dirty="0"/>
              <a:t>In </a:t>
            </a:r>
            <a:r>
              <a:rPr lang="de-CH" sz="3600" b="1" dirty="0"/>
              <a:t>Lk 1,32+35</a:t>
            </a:r>
            <a:r>
              <a:rPr lang="de-CH" sz="3600" dirty="0"/>
              <a:t> wird Jesus Sohn des Höchsten und </a:t>
            </a:r>
            <a:endParaRPr lang="de-CH" sz="3600" dirty="0" smtClean="0"/>
          </a:p>
          <a:p>
            <a:r>
              <a:rPr lang="de-CH" sz="3600" dirty="0" smtClean="0"/>
              <a:t>Sohn </a:t>
            </a:r>
            <a:r>
              <a:rPr lang="de-CH" sz="3600" dirty="0"/>
              <a:t>Gottes genannt. Gott ist Mensch geworden. </a:t>
            </a:r>
          </a:p>
        </p:txBody>
      </p:sp>
    </p:spTree>
    <p:extLst>
      <p:ext uri="{BB962C8B-B14F-4D97-AF65-F5344CB8AC3E}">
        <p14:creationId xmlns:p14="http://schemas.microsoft.com/office/powerpoint/2010/main" val="25299598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3" grpId="0" uiExpand="1"/>
      <p:bldP spid="4" grpId="0" uiExpan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/>
          <p:cNvSpPr txBox="1"/>
          <p:nvPr/>
        </p:nvSpPr>
        <p:spPr>
          <a:xfrm>
            <a:off x="516881" y="857791"/>
            <a:ext cx="10876760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600" dirty="0"/>
              <a:t>Dies ist die allerwesentlichste Wahrheit des christlichen </a:t>
            </a:r>
            <a:endParaRPr lang="de-CH" sz="3600" dirty="0" smtClean="0"/>
          </a:p>
          <a:p>
            <a:r>
              <a:rPr lang="de-CH" sz="3600" dirty="0" smtClean="0"/>
              <a:t>Glaubens</a:t>
            </a:r>
            <a:r>
              <a:rPr lang="de-CH" sz="3600" dirty="0"/>
              <a:t>: Der ewige Gott, der Unendliche, </a:t>
            </a:r>
            <a:endParaRPr lang="de-CH" sz="3600" dirty="0" smtClean="0"/>
          </a:p>
          <a:p>
            <a:r>
              <a:rPr lang="de-CH" sz="3600" dirty="0" smtClean="0"/>
              <a:t>der </a:t>
            </a:r>
            <a:r>
              <a:rPr lang="de-CH" sz="3600" dirty="0"/>
              <a:t>Transzendente, der Allwissende, der Allmächtige, </a:t>
            </a:r>
            <a:endParaRPr lang="de-CH" sz="3600" dirty="0" smtClean="0"/>
          </a:p>
          <a:p>
            <a:r>
              <a:rPr lang="de-CH" sz="3600" dirty="0" smtClean="0"/>
              <a:t>der </a:t>
            </a:r>
            <a:r>
              <a:rPr lang="de-CH" sz="3600" dirty="0"/>
              <a:t>Allgegenwärtige, der ewig unveränderliche Gott, </a:t>
            </a:r>
            <a:endParaRPr lang="de-CH" sz="3600" dirty="0" smtClean="0"/>
          </a:p>
          <a:p>
            <a:r>
              <a:rPr lang="de-CH" sz="3600" dirty="0" smtClean="0"/>
              <a:t>ist </a:t>
            </a:r>
            <a:r>
              <a:rPr lang="de-CH" sz="3600" dirty="0"/>
              <a:t>in menschlicher Form in seine Schöpfung eingetreten. </a:t>
            </a:r>
            <a:endParaRPr lang="de-CH" sz="3600" dirty="0" smtClean="0"/>
          </a:p>
          <a:p>
            <a:r>
              <a:rPr lang="de-CH" sz="3600" dirty="0" smtClean="0"/>
              <a:t>Dies </a:t>
            </a:r>
            <a:r>
              <a:rPr lang="de-CH" sz="3600" dirty="0"/>
              <a:t>ist das unveräusserbare Fundament des </a:t>
            </a:r>
            <a:endParaRPr lang="de-CH" sz="3600" dirty="0" smtClean="0"/>
          </a:p>
          <a:p>
            <a:r>
              <a:rPr lang="de-CH" sz="3600" dirty="0" smtClean="0"/>
              <a:t>christlichen </a:t>
            </a:r>
            <a:r>
              <a:rPr lang="de-CH" sz="3600" dirty="0"/>
              <a:t>Glaubens.</a:t>
            </a:r>
          </a:p>
        </p:txBody>
      </p:sp>
    </p:spTree>
    <p:extLst>
      <p:ext uri="{BB962C8B-B14F-4D97-AF65-F5344CB8AC3E}">
        <p14:creationId xmlns:p14="http://schemas.microsoft.com/office/powerpoint/2010/main" val="36159892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/>
          <p:cNvSpPr txBox="1"/>
          <p:nvPr/>
        </p:nvSpPr>
        <p:spPr>
          <a:xfrm>
            <a:off x="516881" y="1436199"/>
            <a:ext cx="10552825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600" dirty="0"/>
              <a:t>„Im Anfang war das </a:t>
            </a:r>
            <a:r>
              <a:rPr lang="de-CH" sz="3600" u="sng" dirty="0"/>
              <a:t>Wort</a:t>
            </a:r>
            <a:r>
              <a:rPr lang="de-CH" sz="3600" dirty="0"/>
              <a:t>, und das </a:t>
            </a:r>
            <a:r>
              <a:rPr lang="de-CH" sz="3600" u="sng" dirty="0"/>
              <a:t>Wort</a:t>
            </a:r>
            <a:r>
              <a:rPr lang="de-CH" sz="3600" dirty="0"/>
              <a:t> war bei Gott, </a:t>
            </a:r>
            <a:endParaRPr lang="de-CH" sz="3600" dirty="0" smtClean="0"/>
          </a:p>
          <a:p>
            <a:r>
              <a:rPr lang="de-CH" sz="3600" dirty="0" smtClean="0"/>
              <a:t>und </a:t>
            </a:r>
            <a:r>
              <a:rPr lang="de-CH" sz="3600" dirty="0"/>
              <a:t>das </a:t>
            </a:r>
            <a:r>
              <a:rPr lang="de-CH" sz="3600" u="sng" dirty="0"/>
              <a:t>Wort</a:t>
            </a:r>
            <a:r>
              <a:rPr lang="de-CH" sz="3600" dirty="0"/>
              <a:t> war Gott. Dieses war im Anfang bei Gott. </a:t>
            </a:r>
            <a:endParaRPr lang="de-CH" sz="3600" dirty="0" smtClean="0"/>
          </a:p>
          <a:p>
            <a:r>
              <a:rPr lang="de-CH" sz="3600" dirty="0" smtClean="0"/>
              <a:t>Alles </a:t>
            </a:r>
            <a:r>
              <a:rPr lang="de-CH" sz="3600" dirty="0"/>
              <a:t>ist durch dasselbe entstanden; und ohne </a:t>
            </a:r>
            <a:endParaRPr lang="de-CH" sz="3600" dirty="0" smtClean="0"/>
          </a:p>
          <a:p>
            <a:r>
              <a:rPr lang="de-CH" sz="3600" dirty="0" smtClean="0"/>
              <a:t>dasselbe </a:t>
            </a:r>
            <a:r>
              <a:rPr lang="de-CH" sz="3600" dirty="0"/>
              <a:t>ist auch nicht eines entstanden, was </a:t>
            </a:r>
            <a:endParaRPr lang="de-CH" sz="3600" dirty="0" smtClean="0"/>
          </a:p>
          <a:p>
            <a:r>
              <a:rPr lang="de-CH" sz="3600" dirty="0" smtClean="0"/>
              <a:t>entstanden </a:t>
            </a:r>
            <a:r>
              <a:rPr lang="de-CH" sz="3600" dirty="0"/>
              <a:t>ist.“ </a:t>
            </a:r>
            <a:r>
              <a:rPr lang="de-CH" sz="3600" b="1" dirty="0"/>
              <a:t>(Joh 1,1-3)</a:t>
            </a:r>
            <a:endParaRPr lang="de-CH" sz="3600" dirty="0"/>
          </a:p>
        </p:txBody>
      </p:sp>
    </p:spTree>
    <p:extLst>
      <p:ext uri="{BB962C8B-B14F-4D97-AF65-F5344CB8AC3E}">
        <p14:creationId xmlns:p14="http://schemas.microsoft.com/office/powerpoint/2010/main" val="28843566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020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/>
          <p:cNvSpPr txBox="1"/>
          <p:nvPr/>
        </p:nvSpPr>
        <p:spPr>
          <a:xfrm>
            <a:off x="516881" y="1436199"/>
            <a:ext cx="7579704" cy="246221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600" dirty="0"/>
              <a:t>Johannes nahm dieses Konzept auf, </a:t>
            </a:r>
            <a:endParaRPr lang="de-CH" sz="3600" dirty="0" smtClean="0"/>
          </a:p>
          <a:p>
            <a:r>
              <a:rPr lang="de-CH" sz="3600" dirty="0" smtClean="0"/>
              <a:t>um </a:t>
            </a:r>
            <a:r>
              <a:rPr lang="de-CH" sz="3600" dirty="0"/>
              <a:t>zu zeigen, </a:t>
            </a:r>
            <a:r>
              <a:rPr lang="de-CH" sz="3600" dirty="0" smtClean="0"/>
              <a:t>dass </a:t>
            </a:r>
            <a:r>
              <a:rPr lang="de-CH" sz="3600" dirty="0"/>
              <a:t>Jesus der ultimative </a:t>
            </a:r>
            <a:endParaRPr lang="de-CH" sz="3600" dirty="0" smtClean="0"/>
          </a:p>
          <a:p>
            <a:r>
              <a:rPr lang="de-CH" sz="3600" dirty="0" smtClean="0"/>
              <a:t>Grund </a:t>
            </a:r>
            <a:r>
              <a:rPr lang="de-CH" sz="3600" dirty="0"/>
              <a:t>ist, </a:t>
            </a:r>
            <a:r>
              <a:rPr lang="de-CH" sz="3600" dirty="0" smtClean="0"/>
              <a:t>warum </a:t>
            </a:r>
            <a:r>
              <a:rPr lang="de-CH" sz="3600" dirty="0"/>
              <a:t>alles ist wie es ist. </a:t>
            </a:r>
            <a:endParaRPr lang="de-CH" sz="3600" dirty="0" smtClean="0"/>
          </a:p>
          <a:p>
            <a:r>
              <a:rPr lang="de-CH" sz="4600" dirty="0" smtClean="0"/>
              <a:t>Jesus </a:t>
            </a:r>
            <a:r>
              <a:rPr lang="de-CH" sz="4600" dirty="0"/>
              <a:t>ist der Grund warum! </a:t>
            </a:r>
          </a:p>
        </p:txBody>
      </p:sp>
    </p:spTree>
    <p:extLst>
      <p:ext uri="{BB962C8B-B14F-4D97-AF65-F5344CB8AC3E}">
        <p14:creationId xmlns:p14="http://schemas.microsoft.com/office/powerpoint/2010/main" val="19925796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/>
          <p:cNvSpPr txBox="1"/>
          <p:nvPr/>
        </p:nvSpPr>
        <p:spPr>
          <a:xfrm>
            <a:off x="516881" y="1436199"/>
            <a:ext cx="10111871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600" dirty="0"/>
              <a:t>„Und das Wort wurde Fleisch und wohnte unter uns; </a:t>
            </a:r>
            <a:endParaRPr lang="de-CH" sz="3600" dirty="0" smtClean="0"/>
          </a:p>
          <a:p>
            <a:r>
              <a:rPr lang="de-CH" sz="3600" dirty="0" smtClean="0"/>
              <a:t>und </a:t>
            </a:r>
            <a:r>
              <a:rPr lang="de-CH" sz="3600" dirty="0"/>
              <a:t>wir sahen seine Herrlichkeit, eine Herrlichkeit </a:t>
            </a:r>
            <a:endParaRPr lang="de-CH" sz="3600" dirty="0" smtClean="0"/>
          </a:p>
          <a:p>
            <a:r>
              <a:rPr lang="de-CH" sz="3600" dirty="0" smtClean="0"/>
              <a:t>als </a:t>
            </a:r>
            <a:r>
              <a:rPr lang="de-CH" sz="3600" dirty="0"/>
              <a:t>des Eingeborenen vom Vater, voller Gnade </a:t>
            </a:r>
            <a:endParaRPr lang="de-CH" sz="3600" dirty="0" smtClean="0"/>
          </a:p>
          <a:p>
            <a:r>
              <a:rPr lang="de-CH" sz="3600" dirty="0" smtClean="0"/>
              <a:t>und Wahrheit.“ </a:t>
            </a:r>
            <a:r>
              <a:rPr lang="de-CH" sz="3600" b="1" dirty="0" smtClean="0"/>
              <a:t>(Joh 1,14)</a:t>
            </a:r>
            <a:endParaRPr lang="de-CH" sz="3600" dirty="0"/>
          </a:p>
        </p:txBody>
      </p:sp>
    </p:spTree>
    <p:extLst>
      <p:ext uri="{BB962C8B-B14F-4D97-AF65-F5344CB8AC3E}">
        <p14:creationId xmlns:p14="http://schemas.microsoft.com/office/powerpoint/2010/main" val="986028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/>
          <p:cNvSpPr txBox="1"/>
          <p:nvPr/>
        </p:nvSpPr>
        <p:spPr>
          <a:xfrm>
            <a:off x="516881" y="1436199"/>
            <a:ext cx="9802876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600" dirty="0"/>
              <a:t>Es gibt keinen besseren Begriff, der griechisches, </a:t>
            </a:r>
            <a:endParaRPr lang="de-CH" sz="3600" dirty="0" smtClean="0"/>
          </a:p>
          <a:p>
            <a:r>
              <a:rPr lang="de-CH" sz="3600" dirty="0" smtClean="0"/>
              <a:t>sowie </a:t>
            </a:r>
            <a:r>
              <a:rPr lang="de-CH" sz="3600" dirty="0"/>
              <a:t>auch jüdisches Denken zusammenführt, </a:t>
            </a:r>
            <a:endParaRPr lang="de-CH" sz="3600" dirty="0" smtClean="0"/>
          </a:p>
          <a:p>
            <a:r>
              <a:rPr lang="de-CH" sz="3600" dirty="0" smtClean="0"/>
              <a:t>um </a:t>
            </a:r>
            <a:r>
              <a:rPr lang="de-CH" sz="3600" dirty="0"/>
              <a:t>den Christus als wahren Gott und wahren </a:t>
            </a:r>
            <a:endParaRPr lang="de-CH" sz="3600" dirty="0" smtClean="0"/>
          </a:p>
          <a:p>
            <a:r>
              <a:rPr lang="de-CH" sz="3600" dirty="0" smtClean="0"/>
              <a:t>Menschen </a:t>
            </a:r>
            <a:r>
              <a:rPr lang="de-CH" sz="3600" dirty="0"/>
              <a:t>zu offenbaren. Der göttliche Logos </a:t>
            </a:r>
            <a:endParaRPr lang="de-CH" sz="3600" dirty="0" smtClean="0"/>
          </a:p>
          <a:p>
            <a:r>
              <a:rPr lang="de-CH" sz="3600" dirty="0" smtClean="0"/>
              <a:t>ist </a:t>
            </a:r>
            <a:r>
              <a:rPr lang="de-CH" sz="3600" dirty="0"/>
              <a:t>die Wahrheit, durch welchen wir göttliches </a:t>
            </a:r>
            <a:endParaRPr lang="de-CH" sz="3600" dirty="0" smtClean="0"/>
          </a:p>
          <a:p>
            <a:r>
              <a:rPr lang="de-CH" sz="3600" dirty="0" smtClean="0"/>
              <a:t>Leben </a:t>
            </a:r>
            <a:r>
              <a:rPr lang="de-CH" sz="3600" dirty="0"/>
              <a:t>empfangen, und es im Überfluss empfangen.</a:t>
            </a:r>
          </a:p>
        </p:txBody>
      </p:sp>
    </p:spTree>
    <p:extLst>
      <p:ext uri="{BB962C8B-B14F-4D97-AF65-F5344CB8AC3E}">
        <p14:creationId xmlns:p14="http://schemas.microsoft.com/office/powerpoint/2010/main" val="16263110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/>
          <p:cNvSpPr txBox="1"/>
          <p:nvPr/>
        </p:nvSpPr>
        <p:spPr>
          <a:xfrm>
            <a:off x="733786" y="313401"/>
            <a:ext cx="11216789" cy="56323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600" b="1" dirty="0"/>
              <a:t>Wir glauben</a:t>
            </a:r>
            <a:endParaRPr lang="de-CH" sz="3600" dirty="0"/>
          </a:p>
          <a:p>
            <a:r>
              <a:rPr lang="de-CH" sz="3600" dirty="0"/>
              <a:t>an einen Gott, den VATER, den Allmächtigen, </a:t>
            </a:r>
          </a:p>
          <a:p>
            <a:r>
              <a:rPr lang="de-CH" sz="3600" dirty="0"/>
              <a:t>den Schöpfer Sichtbaren und Unsichtbaren.</a:t>
            </a:r>
          </a:p>
          <a:p>
            <a:r>
              <a:rPr lang="de-CH" sz="3600" dirty="0"/>
              <a:t>Und an den einen Herrn Jesus Christus, den SOHN GOTTES,</a:t>
            </a:r>
          </a:p>
          <a:p>
            <a:r>
              <a:rPr lang="de-CH" sz="3600" dirty="0"/>
              <a:t>der als Einziggeborener aus dem Vater gezeugt ist,</a:t>
            </a:r>
          </a:p>
          <a:p>
            <a:r>
              <a:rPr lang="de-CH" sz="3600" dirty="0"/>
              <a:t>d.h. aus dem Wesen des Vaters,</a:t>
            </a:r>
          </a:p>
          <a:p>
            <a:r>
              <a:rPr lang="de-CH" sz="3600" dirty="0"/>
              <a:t>Gott von Gott,</a:t>
            </a:r>
          </a:p>
          <a:p>
            <a:r>
              <a:rPr lang="de-CH" sz="3600" dirty="0"/>
              <a:t>Licht von Licht,</a:t>
            </a:r>
          </a:p>
          <a:p>
            <a:r>
              <a:rPr lang="de-CH" sz="3600" dirty="0"/>
              <a:t>wahrer Gott aus wahrem </a:t>
            </a:r>
            <a:r>
              <a:rPr lang="de-CH" sz="3600" dirty="0" smtClean="0"/>
              <a:t>Gott</a:t>
            </a:r>
            <a:r>
              <a:rPr lang="de-CH" sz="3600" dirty="0"/>
              <a:t>,</a:t>
            </a:r>
            <a:endParaRPr lang="de-CH" sz="3600" dirty="0" smtClean="0"/>
          </a:p>
          <a:p>
            <a:r>
              <a:rPr lang="de-CH" sz="3600" dirty="0" smtClean="0"/>
              <a:t>gezeugt, nicht geschaffen, …</a:t>
            </a:r>
            <a:endParaRPr lang="de-CH" sz="3600" dirty="0"/>
          </a:p>
        </p:txBody>
      </p:sp>
    </p:spTree>
    <p:extLst>
      <p:ext uri="{BB962C8B-B14F-4D97-AF65-F5344CB8AC3E}">
        <p14:creationId xmlns:p14="http://schemas.microsoft.com/office/powerpoint/2010/main" val="42845736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/>
          <p:cNvSpPr txBox="1"/>
          <p:nvPr/>
        </p:nvSpPr>
        <p:spPr>
          <a:xfrm>
            <a:off x="733786" y="313401"/>
            <a:ext cx="9352112" cy="56323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600" b="1" dirty="0"/>
              <a:t>Wir glauben</a:t>
            </a:r>
            <a:endParaRPr lang="de-CH" sz="3600" dirty="0"/>
          </a:p>
          <a:p>
            <a:r>
              <a:rPr lang="de-CH" sz="3600" dirty="0" smtClean="0"/>
              <a:t>… eines Wesens mit dem Vater,</a:t>
            </a:r>
          </a:p>
          <a:p>
            <a:r>
              <a:rPr lang="de-CH" sz="3600" dirty="0" smtClean="0"/>
              <a:t>durch den alles geworden ist,</a:t>
            </a:r>
          </a:p>
          <a:p>
            <a:r>
              <a:rPr lang="de-CH" sz="3600" dirty="0" smtClean="0"/>
              <a:t>was im Himmel und was auf Erden ist,</a:t>
            </a:r>
          </a:p>
          <a:p>
            <a:r>
              <a:rPr lang="de-CH" sz="3600" dirty="0" smtClean="0"/>
              <a:t>der für uns Menschen und wegen unseres Heils </a:t>
            </a:r>
          </a:p>
          <a:p>
            <a:r>
              <a:rPr lang="de-CH" sz="3600" dirty="0" smtClean="0"/>
              <a:t>willen herabgestiegen und Fleisch geworden ist,</a:t>
            </a:r>
          </a:p>
          <a:p>
            <a:r>
              <a:rPr lang="de-CH" sz="3600" dirty="0" smtClean="0"/>
              <a:t>Mensch geworden ist, gelitten hat und am </a:t>
            </a:r>
          </a:p>
          <a:p>
            <a:r>
              <a:rPr lang="de-CH" sz="3600" dirty="0" smtClean="0"/>
              <a:t>dritten Tag auferstanden ist,</a:t>
            </a:r>
          </a:p>
          <a:p>
            <a:r>
              <a:rPr lang="de-CH" sz="3600" dirty="0" smtClean="0"/>
              <a:t>aufgefahren ist zum Himmel (und) kommen wird,</a:t>
            </a:r>
          </a:p>
          <a:p>
            <a:r>
              <a:rPr lang="de-CH" sz="3600" dirty="0" smtClean="0"/>
              <a:t>um Lebende und Tote zu richten...</a:t>
            </a:r>
            <a:endParaRPr lang="de-CH" sz="3600" dirty="0"/>
          </a:p>
        </p:txBody>
      </p:sp>
    </p:spTree>
    <p:extLst>
      <p:ext uri="{BB962C8B-B14F-4D97-AF65-F5344CB8AC3E}">
        <p14:creationId xmlns:p14="http://schemas.microsoft.com/office/powerpoint/2010/main" val="40036928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/>
          <p:cNvSpPr txBox="1"/>
          <p:nvPr/>
        </p:nvSpPr>
        <p:spPr>
          <a:xfrm>
            <a:off x="516881" y="1436199"/>
            <a:ext cx="10552825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600" dirty="0"/>
              <a:t>„Im Anfang war das </a:t>
            </a:r>
            <a:r>
              <a:rPr lang="de-CH" sz="3600" u="sng" dirty="0"/>
              <a:t>Wort</a:t>
            </a:r>
            <a:r>
              <a:rPr lang="de-CH" sz="3600" dirty="0"/>
              <a:t>, und das </a:t>
            </a:r>
            <a:r>
              <a:rPr lang="de-CH" sz="3600" u="sng" dirty="0"/>
              <a:t>Wort</a:t>
            </a:r>
            <a:r>
              <a:rPr lang="de-CH" sz="3600" dirty="0"/>
              <a:t> war bei Gott, </a:t>
            </a:r>
            <a:endParaRPr lang="de-CH" sz="3600" dirty="0" smtClean="0"/>
          </a:p>
          <a:p>
            <a:r>
              <a:rPr lang="de-CH" sz="3600" dirty="0" smtClean="0"/>
              <a:t>und </a:t>
            </a:r>
            <a:r>
              <a:rPr lang="de-CH" sz="3600" dirty="0"/>
              <a:t>das </a:t>
            </a:r>
            <a:r>
              <a:rPr lang="de-CH" sz="3600" u="sng" dirty="0"/>
              <a:t>Wort</a:t>
            </a:r>
            <a:r>
              <a:rPr lang="de-CH" sz="3600" dirty="0"/>
              <a:t> war Gott. Dieses war im Anfang bei Gott. </a:t>
            </a:r>
            <a:endParaRPr lang="de-CH" sz="3600" dirty="0" smtClean="0"/>
          </a:p>
          <a:p>
            <a:r>
              <a:rPr lang="de-CH" sz="3600" dirty="0" smtClean="0"/>
              <a:t>Alles </a:t>
            </a:r>
            <a:r>
              <a:rPr lang="de-CH" sz="3600" dirty="0"/>
              <a:t>ist durch dasselbe entstanden; und ohne </a:t>
            </a:r>
            <a:endParaRPr lang="de-CH" sz="3600" dirty="0" smtClean="0"/>
          </a:p>
          <a:p>
            <a:r>
              <a:rPr lang="de-CH" sz="3600" dirty="0" smtClean="0"/>
              <a:t>dasselbe </a:t>
            </a:r>
            <a:r>
              <a:rPr lang="de-CH" sz="3600" dirty="0"/>
              <a:t>ist auch nicht eines entstanden, was </a:t>
            </a:r>
            <a:endParaRPr lang="de-CH" sz="3600" dirty="0" smtClean="0"/>
          </a:p>
          <a:p>
            <a:r>
              <a:rPr lang="de-CH" sz="3600" dirty="0" smtClean="0"/>
              <a:t>entstanden </a:t>
            </a:r>
            <a:r>
              <a:rPr lang="de-CH" sz="3600" dirty="0"/>
              <a:t>ist.“ </a:t>
            </a:r>
            <a:r>
              <a:rPr lang="de-CH" sz="3600" b="1" dirty="0"/>
              <a:t>(Joh 1,1-3)</a:t>
            </a:r>
            <a:endParaRPr lang="de-CH" sz="3600" dirty="0"/>
          </a:p>
        </p:txBody>
      </p:sp>
    </p:spTree>
    <p:extLst>
      <p:ext uri="{BB962C8B-B14F-4D97-AF65-F5344CB8AC3E}">
        <p14:creationId xmlns:p14="http://schemas.microsoft.com/office/powerpoint/2010/main" val="3959505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/>
          <p:cNvSpPr txBox="1"/>
          <p:nvPr/>
        </p:nvSpPr>
        <p:spPr>
          <a:xfrm>
            <a:off x="553480" y="313038"/>
            <a:ext cx="2669320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5000" b="1" dirty="0" smtClean="0"/>
              <a:t>Johannes</a:t>
            </a:r>
            <a:endParaRPr lang="de-CH" sz="5000" dirty="0">
              <a:latin typeface="Trebuchet MS" panose="020B0603020202020204" pitchFamily="34" charset="0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553480" y="1549904"/>
            <a:ext cx="4522969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de-CH" sz="3400" dirty="0" smtClean="0"/>
              <a:t>Kapitel: 21 | Verse: 1005</a:t>
            </a:r>
          </a:p>
        </p:txBody>
      </p:sp>
    </p:spTree>
    <p:extLst>
      <p:ext uri="{BB962C8B-B14F-4D97-AF65-F5344CB8AC3E}">
        <p14:creationId xmlns:p14="http://schemas.microsoft.com/office/powerpoint/2010/main" val="611185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5591" y="-1034427"/>
            <a:ext cx="10527956" cy="6359405"/>
          </a:xfrm>
          <a:prstGeom prst="rect">
            <a:avLst/>
          </a:prstGeom>
        </p:spPr>
      </p:pic>
      <p:sp>
        <p:nvSpPr>
          <p:cNvPr id="2" name="Textfeld 1"/>
          <p:cNvSpPr txBox="1"/>
          <p:nvPr/>
        </p:nvSpPr>
        <p:spPr>
          <a:xfrm>
            <a:off x="4156376" y="4855618"/>
            <a:ext cx="4584845" cy="9387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5500" b="1" dirty="0" smtClean="0"/>
              <a:t>Johannes Teil 1</a:t>
            </a:r>
            <a:endParaRPr lang="de-CH" sz="5500" b="1" dirty="0"/>
          </a:p>
        </p:txBody>
      </p:sp>
    </p:spTree>
    <p:extLst>
      <p:ext uri="{BB962C8B-B14F-4D97-AF65-F5344CB8AC3E}">
        <p14:creationId xmlns:p14="http://schemas.microsoft.com/office/powerpoint/2010/main" val="3631099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/>
          <p:cNvSpPr txBox="1"/>
          <p:nvPr/>
        </p:nvSpPr>
        <p:spPr>
          <a:xfrm>
            <a:off x="516881" y="1436199"/>
            <a:ext cx="11291617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600" b="1" dirty="0" smtClean="0"/>
              <a:t>Sein </a:t>
            </a:r>
            <a:r>
              <a:rPr lang="de-CH" sz="3600" b="1" dirty="0"/>
              <a:t>ewiges </a:t>
            </a:r>
            <a:r>
              <a:rPr lang="de-CH" sz="3600" b="1" dirty="0" smtClean="0"/>
              <a:t>Wesen</a:t>
            </a:r>
          </a:p>
          <a:p>
            <a:endParaRPr lang="de-CH" dirty="0"/>
          </a:p>
          <a:p>
            <a:r>
              <a:rPr lang="de-CH" sz="3600" dirty="0" smtClean="0"/>
              <a:t>"Im </a:t>
            </a:r>
            <a:r>
              <a:rPr lang="de-CH" sz="3600" dirty="0"/>
              <a:t>Anfang war das </a:t>
            </a:r>
            <a:r>
              <a:rPr lang="de-CH" sz="3600" dirty="0" smtClean="0"/>
              <a:t>Wort" </a:t>
            </a:r>
            <a:r>
              <a:rPr lang="de-CH" sz="3600" dirty="0"/>
              <a:t>schon da, d.h. es ist präexistent! </a:t>
            </a:r>
            <a:endParaRPr lang="de-CH" sz="3600" dirty="0" smtClean="0"/>
          </a:p>
          <a:p>
            <a:r>
              <a:rPr lang="de-CH" sz="3600" dirty="0" smtClean="0"/>
              <a:t>Das </a:t>
            </a:r>
            <a:r>
              <a:rPr lang="de-CH" sz="3600" dirty="0"/>
              <a:t>Wort wurde nicht geschaffen, und hat den gleichen </a:t>
            </a:r>
            <a:endParaRPr lang="de-CH" sz="3600" dirty="0" smtClean="0"/>
          </a:p>
          <a:p>
            <a:r>
              <a:rPr lang="de-CH" sz="3600" dirty="0" smtClean="0"/>
              <a:t>Status </a:t>
            </a:r>
            <a:r>
              <a:rPr lang="de-CH" sz="3600" dirty="0"/>
              <a:t>wie Gott der Kreator aller Dinge. Das Wort ist </a:t>
            </a:r>
            <a:endParaRPr lang="de-CH" sz="3600" dirty="0" smtClean="0"/>
          </a:p>
          <a:p>
            <a:r>
              <a:rPr lang="de-CH" sz="3600" dirty="0" smtClean="0"/>
              <a:t>nicht </a:t>
            </a:r>
            <a:r>
              <a:rPr lang="de-CH" sz="3600" dirty="0"/>
              <a:t>Teil der Schöpfung, sondern ist der Schöpfer.</a:t>
            </a:r>
          </a:p>
          <a:p>
            <a:r>
              <a:rPr lang="de-CH" dirty="0"/>
              <a:t> </a:t>
            </a:r>
          </a:p>
          <a:p>
            <a:r>
              <a:rPr lang="de-CH" sz="3600" dirty="0"/>
              <a:t>Da Christus ewig ist, kann er uns ewiges Leben geben!</a:t>
            </a:r>
          </a:p>
        </p:txBody>
      </p:sp>
    </p:spTree>
    <p:extLst>
      <p:ext uri="{BB962C8B-B14F-4D97-AF65-F5344CB8AC3E}">
        <p14:creationId xmlns:p14="http://schemas.microsoft.com/office/powerpoint/2010/main" val="32453668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/>
          <p:cNvSpPr txBox="1"/>
          <p:nvPr/>
        </p:nvSpPr>
        <p:spPr>
          <a:xfrm>
            <a:off x="516881" y="1436199"/>
            <a:ext cx="8311699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600" b="1" dirty="0" smtClean="0"/>
              <a:t>Seine Persönlichkeit</a:t>
            </a:r>
          </a:p>
          <a:p>
            <a:endParaRPr lang="de-CH" dirty="0"/>
          </a:p>
          <a:p>
            <a:r>
              <a:rPr lang="de-CH" sz="3600" dirty="0"/>
              <a:t>„Das Wort war bei Gott.“ </a:t>
            </a:r>
            <a:endParaRPr lang="de-CH" sz="3600" dirty="0" smtClean="0"/>
          </a:p>
          <a:p>
            <a:r>
              <a:rPr lang="de-CH" sz="3600" dirty="0" smtClean="0"/>
              <a:t>Wörtlich </a:t>
            </a:r>
            <a:r>
              <a:rPr lang="de-CH" sz="3600" dirty="0"/>
              <a:t>übersetzt: Auge in Auge mit Gott.</a:t>
            </a:r>
          </a:p>
          <a:p>
            <a:r>
              <a:rPr lang="de-CH" dirty="0"/>
              <a:t> </a:t>
            </a:r>
          </a:p>
          <a:p>
            <a:r>
              <a:rPr lang="de-CH" sz="3600" dirty="0"/>
              <a:t>Aufgrund seiner Persönlichkeit, können wir </a:t>
            </a:r>
            <a:endParaRPr lang="de-CH" sz="3600" dirty="0" smtClean="0"/>
          </a:p>
          <a:p>
            <a:r>
              <a:rPr lang="de-CH" sz="3600" dirty="0" smtClean="0"/>
              <a:t>eine </a:t>
            </a:r>
            <a:r>
              <a:rPr lang="de-CH" sz="3600" dirty="0"/>
              <a:t>persönliche Beziehung zu ihm haben!</a:t>
            </a:r>
          </a:p>
        </p:txBody>
      </p:sp>
    </p:spTree>
    <p:extLst>
      <p:ext uri="{BB962C8B-B14F-4D97-AF65-F5344CB8AC3E}">
        <p14:creationId xmlns:p14="http://schemas.microsoft.com/office/powerpoint/2010/main" val="39322093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/>
          <p:cNvSpPr txBox="1"/>
          <p:nvPr/>
        </p:nvSpPr>
        <p:spPr>
          <a:xfrm>
            <a:off x="516881" y="1436199"/>
            <a:ext cx="11074057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600" b="1" dirty="0" smtClean="0"/>
              <a:t>Sein </a:t>
            </a:r>
            <a:r>
              <a:rPr lang="de-CH" sz="3600" b="1" dirty="0"/>
              <a:t>göttliches </a:t>
            </a:r>
            <a:r>
              <a:rPr lang="de-CH" sz="3600" b="1" dirty="0" smtClean="0"/>
              <a:t>Wesen</a:t>
            </a:r>
          </a:p>
          <a:p>
            <a:endParaRPr lang="de-CH" dirty="0"/>
          </a:p>
          <a:p>
            <a:r>
              <a:rPr lang="de-CH" sz="3600" dirty="0"/>
              <a:t>„Das Wort war Gott.“ </a:t>
            </a:r>
            <a:endParaRPr lang="de-CH" sz="3600" dirty="0" smtClean="0"/>
          </a:p>
          <a:p>
            <a:r>
              <a:rPr lang="de-CH" sz="3600" dirty="0" smtClean="0"/>
              <a:t>Seit </a:t>
            </a:r>
            <a:r>
              <a:rPr lang="de-CH" sz="3600" dirty="0"/>
              <a:t>Ewigkeit ist das „Wort“ (Logos) </a:t>
            </a:r>
            <a:r>
              <a:rPr lang="de-CH" sz="3600" dirty="0" smtClean="0"/>
              <a:t>Gott</a:t>
            </a:r>
            <a:r>
              <a:rPr lang="de-CH" sz="3600" dirty="0"/>
              <a:t>. </a:t>
            </a:r>
            <a:endParaRPr lang="de-CH" sz="3600" dirty="0" smtClean="0"/>
          </a:p>
          <a:p>
            <a:r>
              <a:rPr lang="de-CH" sz="3600" dirty="0" smtClean="0"/>
              <a:t>Zurecht </a:t>
            </a:r>
            <a:r>
              <a:rPr lang="de-CH" sz="3600" dirty="0"/>
              <a:t>proklamierte Thomas: </a:t>
            </a:r>
            <a:endParaRPr lang="de-CH" sz="3600" dirty="0" smtClean="0"/>
          </a:p>
          <a:p>
            <a:r>
              <a:rPr lang="de-CH" sz="3600" dirty="0" smtClean="0"/>
              <a:t>„</a:t>
            </a:r>
            <a:r>
              <a:rPr lang="de-CH" sz="3600" dirty="0"/>
              <a:t>Mein Herr und mein Gott!“ </a:t>
            </a:r>
            <a:r>
              <a:rPr lang="de-CH" sz="3600" b="1" dirty="0"/>
              <a:t>(Joh 20,28)</a:t>
            </a:r>
            <a:r>
              <a:rPr lang="de-CH" sz="3600" dirty="0"/>
              <a:t> </a:t>
            </a:r>
          </a:p>
          <a:p>
            <a:r>
              <a:rPr lang="de-CH" dirty="0"/>
              <a:t> </a:t>
            </a:r>
          </a:p>
          <a:p>
            <a:r>
              <a:rPr lang="de-CH" sz="3600" dirty="0"/>
              <a:t>In seiner Gottheit kann Er, und Er allein, Sünden vergeben.</a:t>
            </a:r>
          </a:p>
        </p:txBody>
      </p:sp>
    </p:spTree>
    <p:extLst>
      <p:ext uri="{BB962C8B-B14F-4D97-AF65-F5344CB8AC3E}">
        <p14:creationId xmlns:p14="http://schemas.microsoft.com/office/powerpoint/2010/main" val="39933217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/>
          <p:cNvSpPr txBox="1"/>
          <p:nvPr/>
        </p:nvSpPr>
        <p:spPr>
          <a:xfrm>
            <a:off x="516881" y="730201"/>
            <a:ext cx="10794173" cy="507831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600" b="1" dirty="0" smtClean="0"/>
              <a:t>Sein </a:t>
            </a:r>
            <a:r>
              <a:rPr lang="de-CH" sz="3600" b="1" dirty="0"/>
              <a:t>Menschsein </a:t>
            </a:r>
            <a:endParaRPr lang="de-CH" sz="3600" dirty="0"/>
          </a:p>
          <a:p>
            <a:endParaRPr lang="de-CH" dirty="0" smtClean="0"/>
          </a:p>
          <a:p>
            <a:r>
              <a:rPr lang="de-CH" sz="3600" dirty="0" smtClean="0"/>
              <a:t>Wenig </a:t>
            </a:r>
            <a:r>
              <a:rPr lang="de-CH" sz="3600" dirty="0"/>
              <a:t>später im ersten Kapitel lesen wir die </a:t>
            </a:r>
            <a:endParaRPr lang="de-CH" sz="3600" dirty="0" smtClean="0"/>
          </a:p>
          <a:p>
            <a:r>
              <a:rPr lang="de-CH" sz="3600" dirty="0" smtClean="0"/>
              <a:t>erstaunlichen </a:t>
            </a:r>
            <a:r>
              <a:rPr lang="de-CH" sz="3600" dirty="0"/>
              <a:t>Worte: „</a:t>
            </a:r>
            <a:r>
              <a:rPr lang="de-DE" sz="3600" dirty="0"/>
              <a:t>Und das Wort wurde Fleisch </a:t>
            </a:r>
            <a:endParaRPr lang="de-DE" sz="3600" dirty="0" smtClean="0"/>
          </a:p>
          <a:p>
            <a:r>
              <a:rPr lang="de-DE" sz="3600" dirty="0" smtClean="0"/>
              <a:t>und </a:t>
            </a:r>
            <a:r>
              <a:rPr lang="de-DE" sz="3600" dirty="0"/>
              <a:t>wohnte unter uns; und wir sahen seine Herrlichkeit, </a:t>
            </a:r>
            <a:endParaRPr lang="de-DE" sz="3600" dirty="0" smtClean="0"/>
          </a:p>
          <a:p>
            <a:r>
              <a:rPr lang="de-DE" sz="3600" dirty="0" smtClean="0"/>
              <a:t>eine </a:t>
            </a:r>
            <a:r>
              <a:rPr lang="de-DE" sz="3600" dirty="0"/>
              <a:t>Herrlichkeit als des Eingeborenen vom Vater, </a:t>
            </a:r>
            <a:endParaRPr lang="de-DE" sz="3600" dirty="0" smtClean="0"/>
          </a:p>
          <a:p>
            <a:r>
              <a:rPr lang="de-DE" sz="3600" dirty="0" smtClean="0"/>
              <a:t>voller Gnade und Wahrheit.“ </a:t>
            </a:r>
            <a:r>
              <a:rPr lang="de-DE" sz="3600" b="1" dirty="0" smtClean="0"/>
              <a:t>(Joh 1,14)</a:t>
            </a:r>
            <a:endParaRPr lang="de-CH" sz="3600" dirty="0" smtClean="0"/>
          </a:p>
          <a:p>
            <a:r>
              <a:rPr lang="de-CH" dirty="0"/>
              <a:t> </a:t>
            </a:r>
          </a:p>
          <a:p>
            <a:r>
              <a:rPr lang="de-CH" sz="3600" dirty="0"/>
              <a:t>In seinem Menschsein kann er uns mit Gott versöhnen </a:t>
            </a:r>
            <a:endParaRPr lang="de-CH" sz="3600" dirty="0" smtClean="0"/>
          </a:p>
          <a:p>
            <a:r>
              <a:rPr lang="de-CH" sz="3600" dirty="0" smtClean="0"/>
              <a:t>(</a:t>
            </a:r>
            <a:r>
              <a:rPr lang="de-CH" sz="3600" dirty="0"/>
              <a:t>Hohepriester, </a:t>
            </a:r>
            <a:r>
              <a:rPr lang="de-CH" sz="3600" b="1" dirty="0"/>
              <a:t>Hebr 4,14-16</a:t>
            </a:r>
            <a:r>
              <a:rPr lang="de-CH" sz="3600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9003932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/>
          <p:cNvSpPr txBox="1"/>
          <p:nvPr/>
        </p:nvSpPr>
        <p:spPr>
          <a:xfrm>
            <a:off x="597689" y="1857252"/>
            <a:ext cx="8041945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600" dirty="0"/>
              <a:t>Jesus ist wahrer Gott und wahrer Mensch </a:t>
            </a:r>
            <a:endParaRPr lang="de-CH" sz="3600" dirty="0" smtClean="0"/>
          </a:p>
          <a:p>
            <a:r>
              <a:rPr lang="de-CH" sz="3600" dirty="0" smtClean="0"/>
              <a:t>und </a:t>
            </a:r>
            <a:r>
              <a:rPr lang="de-CH" sz="3600" dirty="0"/>
              <a:t>das in einer Person. Das übersteigt </a:t>
            </a:r>
            <a:endParaRPr lang="de-CH" sz="3600" dirty="0" smtClean="0"/>
          </a:p>
          <a:p>
            <a:r>
              <a:rPr lang="de-CH" sz="3600" dirty="0" smtClean="0"/>
              <a:t>unseren </a:t>
            </a:r>
            <a:r>
              <a:rPr lang="de-CH" sz="3600" dirty="0"/>
              <a:t>menschlichen Verstand.</a:t>
            </a:r>
          </a:p>
        </p:txBody>
      </p:sp>
    </p:spTree>
    <p:extLst>
      <p:ext uri="{BB962C8B-B14F-4D97-AF65-F5344CB8AC3E}">
        <p14:creationId xmlns:p14="http://schemas.microsoft.com/office/powerpoint/2010/main" val="3707627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5591" y="-1034427"/>
            <a:ext cx="10527956" cy="6359405"/>
          </a:xfrm>
          <a:prstGeom prst="rect">
            <a:avLst/>
          </a:prstGeom>
        </p:spPr>
      </p:pic>
      <p:sp>
        <p:nvSpPr>
          <p:cNvPr id="2" name="Textfeld 1"/>
          <p:cNvSpPr txBox="1"/>
          <p:nvPr/>
        </p:nvSpPr>
        <p:spPr>
          <a:xfrm>
            <a:off x="4156376" y="4855618"/>
            <a:ext cx="4584845" cy="9387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5500" b="1" dirty="0" smtClean="0"/>
              <a:t>Johannes Teil 1</a:t>
            </a:r>
            <a:endParaRPr lang="de-CH" sz="5500" b="1" dirty="0"/>
          </a:p>
        </p:txBody>
      </p:sp>
    </p:spTree>
    <p:extLst>
      <p:ext uri="{BB962C8B-B14F-4D97-AF65-F5344CB8AC3E}">
        <p14:creationId xmlns:p14="http://schemas.microsoft.com/office/powerpoint/2010/main" val="1690554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/>
          <p:cNvSpPr txBox="1"/>
          <p:nvPr/>
        </p:nvSpPr>
        <p:spPr>
          <a:xfrm>
            <a:off x="516095" y="1409979"/>
            <a:ext cx="8408969" cy="36009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600" dirty="0"/>
              <a:t>Es gibt drei Bereiche an Interesse am Leben </a:t>
            </a:r>
            <a:endParaRPr lang="de-CH" sz="3600" dirty="0" smtClean="0"/>
          </a:p>
          <a:p>
            <a:r>
              <a:rPr lang="de-CH" sz="3600" dirty="0" smtClean="0"/>
              <a:t>einer </a:t>
            </a:r>
            <a:r>
              <a:rPr lang="de-CH" sz="3600" dirty="0"/>
              <a:t>berühmten Person nach ihrem Tod</a:t>
            </a:r>
            <a:r>
              <a:rPr lang="de-CH" sz="3600" dirty="0" smtClean="0"/>
              <a:t>:</a:t>
            </a:r>
          </a:p>
          <a:p>
            <a:endParaRPr lang="de-CH" sz="1600" dirty="0"/>
          </a:p>
          <a:p>
            <a:pPr marL="571500" lvl="0" indent="-571500">
              <a:buFont typeface="Wingdings" panose="05000000000000000000" pitchFamily="2" charset="2"/>
              <a:buChar char="§"/>
            </a:pPr>
            <a:r>
              <a:rPr lang="de-CH" sz="3600" dirty="0"/>
              <a:t>Was die Person getan </a:t>
            </a:r>
            <a:r>
              <a:rPr lang="de-CH" sz="3600" dirty="0" smtClean="0"/>
              <a:t>hat</a:t>
            </a:r>
          </a:p>
          <a:p>
            <a:pPr lvl="0"/>
            <a:endParaRPr lang="de-CH" sz="1600" dirty="0" smtClean="0"/>
          </a:p>
          <a:p>
            <a:pPr marL="571500" lvl="0" indent="-571500">
              <a:buFont typeface="Wingdings" panose="05000000000000000000" pitchFamily="2" charset="2"/>
              <a:buChar char="§"/>
            </a:pPr>
            <a:r>
              <a:rPr lang="de-CH" sz="3600" dirty="0" smtClean="0"/>
              <a:t>Was </a:t>
            </a:r>
            <a:r>
              <a:rPr lang="de-CH" sz="3600" dirty="0"/>
              <a:t>die Person gesagt </a:t>
            </a:r>
            <a:r>
              <a:rPr lang="de-CH" sz="3600" dirty="0" smtClean="0"/>
              <a:t>hat</a:t>
            </a:r>
          </a:p>
          <a:p>
            <a:pPr lvl="0"/>
            <a:endParaRPr lang="de-CH" sz="1600" dirty="0"/>
          </a:p>
          <a:p>
            <a:pPr marL="571500" lvl="0" indent="-571500">
              <a:buFont typeface="Wingdings" panose="05000000000000000000" pitchFamily="2" charset="2"/>
              <a:buChar char="§"/>
            </a:pPr>
            <a:r>
              <a:rPr lang="de-CH" sz="3600" dirty="0"/>
              <a:t>Wer, oder was diese Person gewesen ist</a:t>
            </a:r>
          </a:p>
        </p:txBody>
      </p:sp>
    </p:spTree>
    <p:extLst>
      <p:ext uri="{BB962C8B-B14F-4D97-AF65-F5344CB8AC3E}">
        <p14:creationId xmlns:p14="http://schemas.microsoft.com/office/powerpoint/2010/main" val="8009538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5170564"/>
              </p:ext>
            </p:extLst>
          </p:nvPr>
        </p:nvGraphicFramePr>
        <p:xfrm>
          <a:off x="251105" y="682246"/>
          <a:ext cx="11560288" cy="114181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21382"/>
                <a:gridCol w="1874626"/>
                <a:gridCol w="1665599"/>
                <a:gridCol w="2589992"/>
                <a:gridCol w="2130995"/>
                <a:gridCol w="1577694"/>
              </a:tblGrid>
              <a:tr h="92568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CH" sz="2400" dirty="0">
                          <a:effectLst/>
                        </a:rPr>
                        <a:t>Evangelium</a:t>
                      </a:r>
                      <a:endParaRPr lang="de-CH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CH" sz="2400" dirty="0">
                          <a:effectLst/>
                        </a:rPr>
                        <a:t>Darstellung</a:t>
                      </a:r>
                      <a:endParaRPr lang="de-CH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CH" sz="2400" dirty="0">
                          <a:effectLst/>
                        </a:rPr>
                        <a:t>Bild</a:t>
                      </a:r>
                      <a:endParaRPr lang="de-CH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CH" sz="2400">
                          <a:effectLst/>
                        </a:rPr>
                        <a:t>Zielgruppe</a:t>
                      </a:r>
                      <a:endParaRPr lang="de-CH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CH" sz="2400">
                          <a:effectLst/>
                        </a:rPr>
                        <a:t>Inhalt</a:t>
                      </a:r>
                      <a:endParaRPr lang="de-CH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CH" sz="2400">
                          <a:effectLst/>
                        </a:rPr>
                        <a:t>Beginn</a:t>
                      </a:r>
                      <a:endParaRPr lang="de-CH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1613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CH" sz="600" dirty="0">
                          <a:effectLst/>
                        </a:rPr>
                        <a:t> </a:t>
                      </a:r>
                      <a:endParaRPr lang="de-CH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600" dirty="0">
                          <a:effectLst/>
                        </a:rPr>
                        <a:t> </a:t>
                      </a:r>
                      <a:endParaRPr lang="de-CH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600" dirty="0">
                          <a:effectLst/>
                        </a:rPr>
                        <a:t> </a:t>
                      </a:r>
                      <a:endParaRPr lang="de-CH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600" dirty="0">
                          <a:effectLst/>
                        </a:rPr>
                        <a:t> </a:t>
                      </a:r>
                      <a:endParaRPr lang="de-CH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600" dirty="0">
                          <a:effectLst/>
                        </a:rPr>
                        <a:t> </a:t>
                      </a:r>
                      <a:endParaRPr lang="de-CH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600" dirty="0">
                          <a:effectLst/>
                        </a:rPr>
                        <a:t> </a:t>
                      </a:r>
                      <a:endParaRPr lang="de-CH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62449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3780456"/>
              </p:ext>
            </p:extLst>
          </p:nvPr>
        </p:nvGraphicFramePr>
        <p:xfrm>
          <a:off x="251105" y="682246"/>
          <a:ext cx="11560288" cy="206750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21382"/>
                <a:gridCol w="1874626"/>
                <a:gridCol w="1665599"/>
                <a:gridCol w="2589992"/>
                <a:gridCol w="2130995"/>
                <a:gridCol w="1577694"/>
              </a:tblGrid>
              <a:tr h="92568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CH" sz="2400" dirty="0">
                          <a:effectLst/>
                        </a:rPr>
                        <a:t>Evangelium</a:t>
                      </a:r>
                      <a:endParaRPr lang="de-CH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CH" sz="2400" dirty="0">
                          <a:effectLst/>
                        </a:rPr>
                        <a:t>Darstellung</a:t>
                      </a:r>
                      <a:endParaRPr lang="de-CH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CH" sz="2400" dirty="0">
                          <a:effectLst/>
                        </a:rPr>
                        <a:t>Bild</a:t>
                      </a:r>
                      <a:endParaRPr lang="de-CH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CH" sz="2400">
                          <a:effectLst/>
                        </a:rPr>
                        <a:t>Zielgruppe</a:t>
                      </a:r>
                      <a:endParaRPr lang="de-CH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CH" sz="2400">
                          <a:effectLst/>
                        </a:rPr>
                        <a:t>Inhalt</a:t>
                      </a:r>
                      <a:endParaRPr lang="de-CH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CH" sz="2400">
                          <a:effectLst/>
                        </a:rPr>
                        <a:t>Beginn</a:t>
                      </a:r>
                      <a:endParaRPr lang="de-CH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1613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CH" sz="600" dirty="0">
                          <a:effectLst/>
                        </a:rPr>
                        <a:t> </a:t>
                      </a:r>
                      <a:endParaRPr lang="de-CH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600" dirty="0">
                          <a:effectLst/>
                        </a:rPr>
                        <a:t> </a:t>
                      </a:r>
                      <a:endParaRPr lang="de-CH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600" dirty="0">
                          <a:effectLst/>
                        </a:rPr>
                        <a:t> </a:t>
                      </a:r>
                      <a:endParaRPr lang="de-CH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600" dirty="0">
                          <a:effectLst/>
                        </a:rPr>
                        <a:t> </a:t>
                      </a:r>
                      <a:endParaRPr lang="de-CH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600" dirty="0">
                          <a:effectLst/>
                        </a:rPr>
                        <a:t> </a:t>
                      </a:r>
                      <a:endParaRPr lang="de-CH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600" dirty="0">
                          <a:effectLst/>
                        </a:rPr>
                        <a:t> </a:t>
                      </a:r>
                      <a:endParaRPr lang="de-CH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92568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CH" sz="2400" dirty="0">
                          <a:effectLst/>
                        </a:rPr>
                        <a:t>Matthäus</a:t>
                      </a:r>
                      <a:endParaRPr lang="de-CH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CH" sz="2400">
                          <a:effectLst/>
                        </a:rPr>
                        <a:t>Der König</a:t>
                      </a:r>
                      <a:endParaRPr lang="de-CH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CH" sz="2400" dirty="0">
                          <a:effectLst/>
                        </a:rPr>
                        <a:t>Löwe</a:t>
                      </a:r>
                      <a:endParaRPr lang="de-CH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CH" sz="2400" dirty="0">
                          <a:effectLst/>
                        </a:rPr>
                        <a:t>"Neue" Gläubige</a:t>
                      </a:r>
                      <a:endParaRPr lang="de-CH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CH" sz="2400">
                          <a:effectLst/>
                        </a:rPr>
                        <a:t>Was Jesus sagte</a:t>
                      </a:r>
                      <a:endParaRPr lang="de-CH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CH" sz="2400" dirty="0">
                          <a:effectLst/>
                        </a:rPr>
                        <a:t>Abraham</a:t>
                      </a:r>
                      <a:endParaRPr lang="de-CH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27457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6617093"/>
              </p:ext>
            </p:extLst>
          </p:nvPr>
        </p:nvGraphicFramePr>
        <p:xfrm>
          <a:off x="251105" y="682246"/>
          <a:ext cx="11560288" cy="324067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21382"/>
                <a:gridCol w="1874626"/>
                <a:gridCol w="1665599"/>
                <a:gridCol w="2589992"/>
                <a:gridCol w="2130995"/>
                <a:gridCol w="1577694"/>
              </a:tblGrid>
              <a:tr h="92568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CH" sz="2400" dirty="0">
                          <a:effectLst/>
                        </a:rPr>
                        <a:t>Evangelium</a:t>
                      </a:r>
                      <a:endParaRPr lang="de-CH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CH" sz="2400" dirty="0">
                          <a:effectLst/>
                        </a:rPr>
                        <a:t>Darstellung</a:t>
                      </a:r>
                      <a:endParaRPr lang="de-CH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CH" sz="2400" dirty="0">
                          <a:effectLst/>
                        </a:rPr>
                        <a:t>Bild</a:t>
                      </a:r>
                      <a:endParaRPr lang="de-CH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CH" sz="2400">
                          <a:effectLst/>
                        </a:rPr>
                        <a:t>Zielgruppe</a:t>
                      </a:r>
                      <a:endParaRPr lang="de-CH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CH" sz="2400">
                          <a:effectLst/>
                        </a:rPr>
                        <a:t>Inhalt</a:t>
                      </a:r>
                      <a:endParaRPr lang="de-CH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CH" sz="2400">
                          <a:effectLst/>
                        </a:rPr>
                        <a:t>Beginn</a:t>
                      </a:r>
                      <a:endParaRPr lang="de-CH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1613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CH" sz="600" dirty="0">
                          <a:effectLst/>
                        </a:rPr>
                        <a:t> </a:t>
                      </a:r>
                      <a:endParaRPr lang="de-CH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600" dirty="0">
                          <a:effectLst/>
                        </a:rPr>
                        <a:t> </a:t>
                      </a:r>
                      <a:endParaRPr lang="de-CH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600" dirty="0">
                          <a:effectLst/>
                        </a:rPr>
                        <a:t> </a:t>
                      </a:r>
                      <a:endParaRPr lang="de-CH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600" dirty="0">
                          <a:effectLst/>
                        </a:rPr>
                        <a:t> </a:t>
                      </a:r>
                      <a:endParaRPr lang="de-CH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600" dirty="0">
                          <a:effectLst/>
                        </a:rPr>
                        <a:t> </a:t>
                      </a:r>
                      <a:endParaRPr lang="de-CH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600" dirty="0">
                          <a:effectLst/>
                        </a:rPr>
                        <a:t> </a:t>
                      </a:r>
                      <a:endParaRPr lang="de-CH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92568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CH" sz="2400" dirty="0">
                          <a:effectLst/>
                        </a:rPr>
                        <a:t>Matthäus</a:t>
                      </a:r>
                      <a:endParaRPr lang="de-CH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CH" sz="2400">
                          <a:effectLst/>
                        </a:rPr>
                        <a:t>Der König</a:t>
                      </a:r>
                      <a:endParaRPr lang="de-CH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CH" sz="2400" dirty="0">
                          <a:effectLst/>
                        </a:rPr>
                        <a:t>Löwe</a:t>
                      </a:r>
                      <a:endParaRPr lang="de-CH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CH" sz="2400" dirty="0">
                          <a:effectLst/>
                        </a:rPr>
                        <a:t>"Neue" Gläubige</a:t>
                      </a:r>
                      <a:endParaRPr lang="de-CH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CH" sz="2400">
                          <a:effectLst/>
                        </a:rPr>
                        <a:t>Was Jesus sagte</a:t>
                      </a:r>
                      <a:endParaRPr lang="de-CH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CH" sz="2400">
                          <a:effectLst/>
                        </a:rPr>
                        <a:t>Abraham</a:t>
                      </a:r>
                      <a:endParaRPr lang="de-CH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17317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CH" sz="2400" dirty="0">
                          <a:effectLst/>
                        </a:rPr>
                        <a:t>Markus</a:t>
                      </a:r>
                      <a:endParaRPr lang="de-CH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CH" sz="2400" dirty="0">
                          <a:effectLst/>
                        </a:rPr>
                        <a:t>Der Knecht Gottes</a:t>
                      </a:r>
                      <a:endParaRPr lang="de-CH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CH" sz="2400" dirty="0">
                          <a:effectLst/>
                        </a:rPr>
                        <a:t>Ochse</a:t>
                      </a:r>
                      <a:endParaRPr lang="de-CH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CH" sz="2400" dirty="0">
                          <a:effectLst/>
                        </a:rPr>
                        <a:t>Ungläubige</a:t>
                      </a:r>
                      <a:endParaRPr lang="de-CH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CH" sz="2400" dirty="0">
                          <a:effectLst/>
                        </a:rPr>
                        <a:t>Was Jesus tat</a:t>
                      </a:r>
                      <a:endParaRPr lang="de-CH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CH" sz="2400" dirty="0">
                          <a:effectLst/>
                        </a:rPr>
                        <a:t>Taufe</a:t>
                      </a:r>
                      <a:endParaRPr lang="de-CH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90960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4892999"/>
              </p:ext>
            </p:extLst>
          </p:nvPr>
        </p:nvGraphicFramePr>
        <p:xfrm>
          <a:off x="251105" y="682246"/>
          <a:ext cx="11560288" cy="416635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21382"/>
                <a:gridCol w="1874626"/>
                <a:gridCol w="1665599"/>
                <a:gridCol w="2589992"/>
                <a:gridCol w="2130995"/>
                <a:gridCol w="1577694"/>
              </a:tblGrid>
              <a:tr h="92568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CH" sz="2400" dirty="0">
                          <a:effectLst/>
                        </a:rPr>
                        <a:t>Evangelium</a:t>
                      </a:r>
                      <a:endParaRPr lang="de-CH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CH" sz="2400" dirty="0">
                          <a:effectLst/>
                        </a:rPr>
                        <a:t>Darstellung</a:t>
                      </a:r>
                      <a:endParaRPr lang="de-CH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CH" sz="2400" dirty="0">
                          <a:effectLst/>
                        </a:rPr>
                        <a:t>Bild</a:t>
                      </a:r>
                      <a:endParaRPr lang="de-CH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CH" sz="2400">
                          <a:effectLst/>
                        </a:rPr>
                        <a:t>Zielgruppe</a:t>
                      </a:r>
                      <a:endParaRPr lang="de-CH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CH" sz="2400">
                          <a:effectLst/>
                        </a:rPr>
                        <a:t>Inhalt</a:t>
                      </a:r>
                      <a:endParaRPr lang="de-CH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CH" sz="2400">
                          <a:effectLst/>
                        </a:rPr>
                        <a:t>Beginn</a:t>
                      </a:r>
                      <a:endParaRPr lang="de-CH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1613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CH" sz="600" dirty="0">
                          <a:effectLst/>
                        </a:rPr>
                        <a:t> </a:t>
                      </a:r>
                      <a:endParaRPr lang="de-CH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600" dirty="0">
                          <a:effectLst/>
                        </a:rPr>
                        <a:t> </a:t>
                      </a:r>
                      <a:endParaRPr lang="de-CH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600" dirty="0">
                          <a:effectLst/>
                        </a:rPr>
                        <a:t> </a:t>
                      </a:r>
                      <a:endParaRPr lang="de-CH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600" dirty="0">
                          <a:effectLst/>
                        </a:rPr>
                        <a:t> </a:t>
                      </a:r>
                      <a:endParaRPr lang="de-CH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600" dirty="0">
                          <a:effectLst/>
                        </a:rPr>
                        <a:t> </a:t>
                      </a:r>
                      <a:endParaRPr lang="de-CH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600" dirty="0">
                          <a:effectLst/>
                        </a:rPr>
                        <a:t> </a:t>
                      </a:r>
                      <a:endParaRPr lang="de-CH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92568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CH" sz="2400" dirty="0">
                          <a:effectLst/>
                        </a:rPr>
                        <a:t>Matthäus</a:t>
                      </a:r>
                      <a:endParaRPr lang="de-CH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CH" sz="2400">
                          <a:effectLst/>
                        </a:rPr>
                        <a:t>Der König</a:t>
                      </a:r>
                      <a:endParaRPr lang="de-CH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CH" sz="2400" dirty="0">
                          <a:effectLst/>
                        </a:rPr>
                        <a:t>Löwe</a:t>
                      </a:r>
                      <a:endParaRPr lang="de-CH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CH" sz="2400" dirty="0">
                          <a:effectLst/>
                        </a:rPr>
                        <a:t>"Neue" Gläubige</a:t>
                      </a:r>
                      <a:endParaRPr lang="de-CH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CH" sz="2400">
                          <a:effectLst/>
                        </a:rPr>
                        <a:t>Was Jesus sagte</a:t>
                      </a:r>
                      <a:endParaRPr lang="de-CH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CH" sz="2400">
                          <a:effectLst/>
                        </a:rPr>
                        <a:t>Abraham</a:t>
                      </a:r>
                      <a:endParaRPr lang="de-CH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17317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CH" sz="2400" dirty="0">
                          <a:effectLst/>
                        </a:rPr>
                        <a:t>Markus</a:t>
                      </a:r>
                      <a:endParaRPr lang="de-CH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CH" sz="2400" dirty="0">
                          <a:effectLst/>
                        </a:rPr>
                        <a:t>Der Knecht Gottes</a:t>
                      </a:r>
                      <a:endParaRPr lang="de-CH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CH" sz="2400" dirty="0">
                          <a:effectLst/>
                        </a:rPr>
                        <a:t>Ochse</a:t>
                      </a:r>
                      <a:endParaRPr lang="de-CH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CH" sz="2400" dirty="0">
                          <a:effectLst/>
                        </a:rPr>
                        <a:t>Ungläubige</a:t>
                      </a:r>
                      <a:endParaRPr lang="de-CH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CH" sz="2400" dirty="0">
                          <a:effectLst/>
                        </a:rPr>
                        <a:t>Was Jesus tat</a:t>
                      </a:r>
                      <a:endParaRPr lang="de-CH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CH" sz="2400">
                          <a:effectLst/>
                        </a:rPr>
                        <a:t>Taufe</a:t>
                      </a:r>
                      <a:endParaRPr lang="de-CH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92568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CH" sz="2400" dirty="0">
                          <a:effectLst/>
                        </a:rPr>
                        <a:t>Lukas</a:t>
                      </a:r>
                      <a:endParaRPr lang="de-CH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CH" sz="2400">
                          <a:effectLst/>
                        </a:rPr>
                        <a:t>Der Mensch</a:t>
                      </a:r>
                      <a:endParaRPr lang="de-CH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CH" sz="2400" dirty="0">
                          <a:effectLst/>
                        </a:rPr>
                        <a:t>Mensch</a:t>
                      </a:r>
                      <a:endParaRPr lang="de-CH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CH" sz="2400" dirty="0">
                          <a:effectLst/>
                        </a:rPr>
                        <a:t>Ungläubige</a:t>
                      </a:r>
                      <a:endParaRPr lang="de-CH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CH" sz="2400" dirty="0">
                          <a:effectLst/>
                        </a:rPr>
                        <a:t>Was Jesus tat / sagte</a:t>
                      </a:r>
                      <a:endParaRPr lang="de-CH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CH" sz="2400" dirty="0">
                          <a:effectLst/>
                        </a:rPr>
                        <a:t>Adam</a:t>
                      </a:r>
                      <a:endParaRPr lang="de-CH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76676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le 2"/>
          <p:cNvGraphicFramePr>
            <a:graphicFrameLocks noGrp="1"/>
          </p:cNvGraphicFramePr>
          <p:nvPr/>
        </p:nvGraphicFramePr>
        <p:xfrm>
          <a:off x="251105" y="682246"/>
          <a:ext cx="11560288" cy="540060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21382"/>
                <a:gridCol w="1874626"/>
                <a:gridCol w="1665599"/>
                <a:gridCol w="2589992"/>
                <a:gridCol w="2130995"/>
                <a:gridCol w="1577694"/>
              </a:tblGrid>
              <a:tr h="92568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CH" sz="2400" dirty="0">
                          <a:effectLst/>
                        </a:rPr>
                        <a:t>Evangelium</a:t>
                      </a:r>
                      <a:endParaRPr lang="de-CH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CH" sz="2400" dirty="0">
                          <a:effectLst/>
                        </a:rPr>
                        <a:t>Darstellung</a:t>
                      </a:r>
                      <a:endParaRPr lang="de-CH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CH" sz="2400" dirty="0">
                          <a:effectLst/>
                        </a:rPr>
                        <a:t>Bild</a:t>
                      </a:r>
                      <a:endParaRPr lang="de-CH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CH" sz="2400">
                          <a:effectLst/>
                        </a:rPr>
                        <a:t>Zielgruppe</a:t>
                      </a:r>
                      <a:endParaRPr lang="de-CH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CH" sz="2400">
                          <a:effectLst/>
                        </a:rPr>
                        <a:t>Inhalt</a:t>
                      </a:r>
                      <a:endParaRPr lang="de-CH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CH" sz="2400">
                          <a:effectLst/>
                        </a:rPr>
                        <a:t>Beginn</a:t>
                      </a:r>
                      <a:endParaRPr lang="de-CH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1613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CH" sz="600" dirty="0">
                          <a:effectLst/>
                        </a:rPr>
                        <a:t> </a:t>
                      </a:r>
                      <a:endParaRPr lang="de-CH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600" dirty="0">
                          <a:effectLst/>
                        </a:rPr>
                        <a:t> </a:t>
                      </a:r>
                      <a:endParaRPr lang="de-CH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600" dirty="0">
                          <a:effectLst/>
                        </a:rPr>
                        <a:t> </a:t>
                      </a:r>
                      <a:endParaRPr lang="de-CH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600" dirty="0">
                          <a:effectLst/>
                        </a:rPr>
                        <a:t> </a:t>
                      </a:r>
                      <a:endParaRPr lang="de-CH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600" dirty="0">
                          <a:effectLst/>
                        </a:rPr>
                        <a:t> </a:t>
                      </a:r>
                      <a:endParaRPr lang="de-CH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600" dirty="0">
                          <a:effectLst/>
                        </a:rPr>
                        <a:t> </a:t>
                      </a:r>
                      <a:endParaRPr lang="de-CH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92568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CH" sz="2400" dirty="0">
                          <a:effectLst/>
                        </a:rPr>
                        <a:t>Matthäus</a:t>
                      </a:r>
                      <a:endParaRPr lang="de-CH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CH" sz="2400">
                          <a:effectLst/>
                        </a:rPr>
                        <a:t>Der König</a:t>
                      </a:r>
                      <a:endParaRPr lang="de-CH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CH" sz="2400" dirty="0">
                          <a:effectLst/>
                        </a:rPr>
                        <a:t>Löwe</a:t>
                      </a:r>
                      <a:endParaRPr lang="de-CH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CH" sz="2400" dirty="0">
                          <a:effectLst/>
                        </a:rPr>
                        <a:t>"Neue" Gläubige</a:t>
                      </a:r>
                      <a:endParaRPr lang="de-CH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CH" sz="2400">
                          <a:effectLst/>
                        </a:rPr>
                        <a:t>Was Jesus sagte</a:t>
                      </a:r>
                      <a:endParaRPr lang="de-CH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CH" sz="2400">
                          <a:effectLst/>
                        </a:rPr>
                        <a:t>Abraham</a:t>
                      </a:r>
                      <a:endParaRPr lang="de-CH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17317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CH" sz="2400" dirty="0">
                          <a:effectLst/>
                        </a:rPr>
                        <a:t>Markus</a:t>
                      </a:r>
                      <a:endParaRPr lang="de-CH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CH" sz="2400" dirty="0">
                          <a:effectLst/>
                        </a:rPr>
                        <a:t>Der Knecht Gottes</a:t>
                      </a:r>
                      <a:endParaRPr lang="de-CH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CH" sz="2400" dirty="0">
                          <a:effectLst/>
                        </a:rPr>
                        <a:t>Ochse</a:t>
                      </a:r>
                      <a:endParaRPr lang="de-CH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CH" sz="2400" dirty="0">
                          <a:effectLst/>
                        </a:rPr>
                        <a:t>Ungläubige</a:t>
                      </a:r>
                      <a:endParaRPr lang="de-CH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CH" sz="2400" dirty="0">
                          <a:effectLst/>
                        </a:rPr>
                        <a:t>Was Jesus tat</a:t>
                      </a:r>
                      <a:endParaRPr lang="de-CH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CH" sz="2400">
                          <a:effectLst/>
                        </a:rPr>
                        <a:t>Taufe</a:t>
                      </a:r>
                      <a:endParaRPr lang="de-CH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92568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CH" sz="2400" dirty="0">
                          <a:effectLst/>
                        </a:rPr>
                        <a:t>Lukas</a:t>
                      </a:r>
                      <a:endParaRPr lang="de-CH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CH" sz="2400">
                          <a:effectLst/>
                        </a:rPr>
                        <a:t>Der Mensch</a:t>
                      </a:r>
                      <a:endParaRPr lang="de-CH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CH" sz="2400" dirty="0">
                          <a:effectLst/>
                        </a:rPr>
                        <a:t>Mensch</a:t>
                      </a:r>
                      <a:endParaRPr lang="de-CH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CH" sz="2400" dirty="0">
                          <a:effectLst/>
                        </a:rPr>
                        <a:t>Ungläubige</a:t>
                      </a:r>
                      <a:endParaRPr lang="de-CH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CH" sz="2400" dirty="0">
                          <a:effectLst/>
                        </a:rPr>
                        <a:t>Was Jesus tat / sagte</a:t>
                      </a:r>
                      <a:endParaRPr lang="de-CH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CH" sz="2400">
                          <a:effectLst/>
                        </a:rPr>
                        <a:t>Adam</a:t>
                      </a:r>
                      <a:endParaRPr lang="de-CH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23424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CH" sz="2400" dirty="0">
                          <a:effectLst/>
                        </a:rPr>
                        <a:t>Johannes</a:t>
                      </a:r>
                      <a:endParaRPr lang="de-CH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CH" sz="2400">
                          <a:effectLst/>
                        </a:rPr>
                        <a:t>Der Sohn Gottes</a:t>
                      </a:r>
                      <a:endParaRPr lang="de-CH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CH" sz="2400">
                          <a:effectLst/>
                        </a:rPr>
                        <a:t>Adler</a:t>
                      </a:r>
                      <a:endParaRPr lang="de-CH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CH" sz="2400">
                          <a:effectLst/>
                        </a:rPr>
                        <a:t>„Reife" Gläubige</a:t>
                      </a:r>
                      <a:endParaRPr lang="de-CH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CH" sz="2400" dirty="0">
                          <a:effectLst/>
                        </a:rPr>
                        <a:t>Wer Jesus war</a:t>
                      </a:r>
                      <a:endParaRPr lang="de-CH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CH" sz="2400" dirty="0">
                          <a:effectLst/>
                        </a:rPr>
                        <a:t>Gen 1,1</a:t>
                      </a:r>
                      <a:endParaRPr lang="de-CH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93047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26755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754</Words>
  <Application>Microsoft Office PowerPoint</Application>
  <PresentationFormat>Breitbild</PresentationFormat>
  <Paragraphs>226</Paragraphs>
  <Slides>26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26</vt:i4>
      </vt:variant>
    </vt:vector>
  </HeadingPairs>
  <TitlesOfParts>
    <vt:vector size="33" baseType="lpstr">
      <vt:lpstr>Arial</vt:lpstr>
      <vt:lpstr>Calibri</vt:lpstr>
      <vt:lpstr>Calibri Light</vt:lpstr>
      <vt:lpstr>Times New Roman</vt:lpstr>
      <vt:lpstr>Trebuchet MS</vt:lpstr>
      <vt:lpstr>Wingdings</vt:lpstr>
      <vt:lpstr>Office Theme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Reinhard</dc:creator>
  <cp:lastModifiedBy>Reinhard</cp:lastModifiedBy>
  <cp:revision>114</cp:revision>
  <dcterms:created xsi:type="dcterms:W3CDTF">2018-05-19T05:14:58Z</dcterms:created>
  <dcterms:modified xsi:type="dcterms:W3CDTF">2019-05-19T06:03:14Z</dcterms:modified>
</cp:coreProperties>
</file>