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259" r:id="rId3"/>
    <p:sldId id="375" r:id="rId4"/>
    <p:sldId id="376" r:id="rId5"/>
    <p:sldId id="360" r:id="rId6"/>
    <p:sldId id="365" r:id="rId7"/>
    <p:sldId id="377" r:id="rId8"/>
    <p:sldId id="379" r:id="rId9"/>
    <p:sldId id="380" r:id="rId10"/>
    <p:sldId id="381" r:id="rId11"/>
    <p:sldId id="382" r:id="rId12"/>
    <p:sldId id="378" r:id="rId13"/>
    <p:sldId id="384" r:id="rId14"/>
    <p:sldId id="383" r:id="rId15"/>
    <p:sldId id="386" r:id="rId16"/>
    <p:sldId id="387" r:id="rId17"/>
    <p:sldId id="388" r:id="rId18"/>
    <p:sldId id="359"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37" d="100"/>
          <a:sy n="137" d="100"/>
        </p:scale>
        <p:origin x="82"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01.05.2021</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66541471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DF089-39DA-47E3-A74C-E64C6DBBD5AE}" type="datetimeFigureOut">
              <a:rPr lang="de-CH" smtClean="0"/>
              <a:t>01.05.2021</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E9142-EC7B-4178-ABB6-310B1AAD4A55}" type="slidenum">
              <a:rPr lang="de-CH" smtClean="0"/>
              <a:t>‹Nr.›</a:t>
            </a:fld>
            <a:endParaRPr lang="de-CH"/>
          </a:p>
        </p:txBody>
      </p:sp>
    </p:spTree>
    <p:extLst>
      <p:ext uri="{BB962C8B-B14F-4D97-AF65-F5344CB8AC3E}">
        <p14:creationId xmlns:p14="http://schemas.microsoft.com/office/powerpoint/2010/main" val="365145962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3986864" y="4928426"/>
            <a:ext cx="4218271" cy="938719"/>
          </a:xfrm>
          <a:prstGeom prst="rect">
            <a:avLst/>
          </a:prstGeom>
          <a:noFill/>
        </p:spPr>
        <p:txBody>
          <a:bodyPr wrap="none" rtlCol="0">
            <a:spAutoFit/>
          </a:bodyPr>
          <a:lstStyle/>
          <a:p>
            <a:r>
              <a:rPr lang="de-CH" sz="5500" b="1" dirty="0"/>
              <a:t>Hebräer Teil 3</a:t>
            </a:r>
          </a:p>
        </p:txBody>
      </p:sp>
    </p:spTree>
    <p:extLst>
      <p:ext uri="{BB962C8B-B14F-4D97-AF65-F5344CB8AC3E}">
        <p14:creationId xmlns:p14="http://schemas.microsoft.com/office/powerpoint/2010/main" val="3980444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C2A74FA1-92A0-42D8-9258-25555DA36F58}"/>
              </a:ext>
            </a:extLst>
          </p:cNvPr>
          <p:cNvGraphicFramePr>
            <a:graphicFrameLocks noChangeAspect="1"/>
          </p:cNvGraphicFramePr>
          <p:nvPr/>
        </p:nvGraphicFramePr>
        <p:xfrm>
          <a:off x="245967" y="1612915"/>
          <a:ext cx="4016623" cy="3632169"/>
        </p:xfrm>
        <a:graphic>
          <a:graphicData uri="http://schemas.openxmlformats.org/presentationml/2006/ole">
            <mc:AlternateContent xmlns:mc="http://schemas.openxmlformats.org/markup-compatibility/2006">
              <mc:Choice xmlns:v="urn:schemas-microsoft-com:vml" Requires="v">
                <p:oleObj spid="_x0000_s7175" r:id="rId3" imgW="5853960" imgH="5294880" progId="">
                  <p:embed/>
                </p:oleObj>
              </mc:Choice>
              <mc:Fallback>
                <p:oleObj r:id="rId3" imgW="5853960" imgH="5294880" progId="">
                  <p:embed/>
                  <p:pic>
                    <p:nvPicPr>
                      <p:cNvPr id="2" name="Objekt 1">
                        <a:extLst>
                          <a:ext uri="{FF2B5EF4-FFF2-40B4-BE49-F238E27FC236}">
                            <a16:creationId xmlns:a16="http://schemas.microsoft.com/office/drawing/2014/main" id="{C2A74FA1-92A0-42D8-9258-25555DA36F58}"/>
                          </a:ext>
                        </a:extLst>
                      </p:cNvPr>
                      <p:cNvPicPr/>
                      <p:nvPr/>
                    </p:nvPicPr>
                    <p:blipFill>
                      <a:blip r:embed="rId4"/>
                      <a:stretch>
                        <a:fillRect/>
                      </a:stretch>
                    </p:blipFill>
                    <p:spPr>
                      <a:xfrm>
                        <a:off x="245967" y="1612915"/>
                        <a:ext cx="4016623" cy="3632169"/>
                      </a:xfrm>
                      <a:prstGeom prst="rect">
                        <a:avLst/>
                      </a:prstGeom>
                    </p:spPr>
                  </p:pic>
                </p:oleObj>
              </mc:Fallback>
            </mc:AlternateContent>
          </a:graphicData>
        </a:graphic>
      </p:graphicFrame>
      <p:sp>
        <p:nvSpPr>
          <p:cNvPr id="5" name="Textfeld 4"/>
          <p:cNvSpPr txBox="1"/>
          <p:nvPr/>
        </p:nvSpPr>
        <p:spPr>
          <a:xfrm>
            <a:off x="4385144" y="611490"/>
            <a:ext cx="7191955" cy="4247317"/>
          </a:xfrm>
          <a:prstGeom prst="rect">
            <a:avLst/>
          </a:prstGeom>
          <a:noFill/>
        </p:spPr>
        <p:txBody>
          <a:bodyPr wrap="square" rtlCol="0">
            <a:spAutoFit/>
          </a:bodyPr>
          <a:lstStyle/>
          <a:p>
            <a:r>
              <a:rPr lang="de-CH" sz="3000" dirty="0"/>
              <a:t>"Christus aber ist gekommen als Hoher Priester der zukünftigen Güter und ist durch das größere und vollkommenere Zelt – das nicht mit Händen gemacht, das heißt, nicht von dieser Schöpfung ist – 12 und nicht mit Blut von Böcken und Kälbern, sondern mit seinem eigenen Blut ein für alle Mal in das Heiligtum hineingegangen und hat ⟨uns⟩ eine ewige Erlösung erworben. " </a:t>
            </a:r>
            <a:r>
              <a:rPr lang="de-CH" sz="3000" b="1" dirty="0"/>
              <a:t>(9,11-12)</a:t>
            </a:r>
            <a:endParaRPr lang="de-CH" sz="3000" dirty="0"/>
          </a:p>
        </p:txBody>
      </p:sp>
    </p:spTree>
    <p:extLst>
      <p:ext uri="{BB962C8B-B14F-4D97-AF65-F5344CB8AC3E}">
        <p14:creationId xmlns:p14="http://schemas.microsoft.com/office/powerpoint/2010/main" val="72410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245006" y="320118"/>
            <a:ext cx="7694948" cy="4893647"/>
          </a:xfrm>
          <a:prstGeom prst="rect">
            <a:avLst/>
          </a:prstGeom>
          <a:noFill/>
        </p:spPr>
        <p:txBody>
          <a:bodyPr wrap="square" rtlCol="0">
            <a:spAutoFit/>
          </a:bodyPr>
          <a:lstStyle/>
          <a:p>
            <a:r>
              <a:rPr lang="de-CH" sz="2600" dirty="0"/>
              <a:t>"Denn wenn wir (fortwährend) mutwillig sündigen, nachdem wir die Erkenntnis der Wahrheit empfangen haben, bleibt kein Schlachtopfer für Sünden mehr übrig, 27 sondern ein furchtbares Erwarten des Gerichts und der Eifer eines Feuers, das die Widersacher verzehren wird. 28 Hat jemand das Gesetz Moses verworfen, stirbt er ohne Barmherzigkeit auf zwei oder drei Zeugen hin. 29 Wie viel schlimmere Strafe, meint ihr, wird der verdienen, der den Sohn Gottes mit Füßen getreten und das Blut des Bundes, durch das er geheiligt wurde, für gemein (gewöhnlich) erachtet und den Geist der Gnade geschmäht hat? </a:t>
            </a:r>
            <a:r>
              <a:rPr lang="de-CH" sz="2600" b="1" dirty="0"/>
              <a:t>(10,26-29) </a:t>
            </a:r>
          </a:p>
        </p:txBody>
      </p:sp>
      <p:graphicFrame>
        <p:nvGraphicFramePr>
          <p:cNvPr id="3" name="Objekt 2">
            <a:extLst>
              <a:ext uri="{FF2B5EF4-FFF2-40B4-BE49-F238E27FC236}">
                <a16:creationId xmlns:a16="http://schemas.microsoft.com/office/drawing/2014/main" id="{8C7B7861-7A58-4C7B-BDA1-44C0561C6456}"/>
              </a:ext>
            </a:extLst>
          </p:cNvPr>
          <p:cNvGraphicFramePr>
            <a:graphicFrameLocks noChangeAspect="1"/>
          </p:cNvGraphicFramePr>
          <p:nvPr/>
        </p:nvGraphicFramePr>
        <p:xfrm>
          <a:off x="144856" y="1734283"/>
          <a:ext cx="3900050" cy="3389434"/>
        </p:xfrm>
        <a:graphic>
          <a:graphicData uri="http://schemas.openxmlformats.org/presentationml/2006/ole">
            <mc:AlternateContent xmlns:mc="http://schemas.openxmlformats.org/markup-compatibility/2006">
              <mc:Choice xmlns:v="urn:schemas-microsoft-com:vml" Requires="v">
                <p:oleObj spid="_x0000_s8199" r:id="rId3" imgW="5625360" imgH="4888800" progId="">
                  <p:embed/>
                </p:oleObj>
              </mc:Choice>
              <mc:Fallback>
                <p:oleObj r:id="rId3" imgW="5625360" imgH="4888800" progId="">
                  <p:embed/>
                  <p:pic>
                    <p:nvPicPr>
                      <p:cNvPr id="3" name="Objekt 2">
                        <a:extLst>
                          <a:ext uri="{FF2B5EF4-FFF2-40B4-BE49-F238E27FC236}">
                            <a16:creationId xmlns:a16="http://schemas.microsoft.com/office/drawing/2014/main" id="{8C7B7861-7A58-4C7B-BDA1-44C0561C6456}"/>
                          </a:ext>
                        </a:extLst>
                      </p:cNvPr>
                      <p:cNvPicPr/>
                      <p:nvPr/>
                    </p:nvPicPr>
                    <p:blipFill>
                      <a:blip r:embed="rId4"/>
                      <a:stretch>
                        <a:fillRect/>
                      </a:stretch>
                    </p:blipFill>
                    <p:spPr>
                      <a:xfrm>
                        <a:off x="144856" y="1734283"/>
                        <a:ext cx="3900050" cy="3389434"/>
                      </a:xfrm>
                      <a:prstGeom prst="rect">
                        <a:avLst/>
                      </a:prstGeom>
                    </p:spPr>
                  </p:pic>
                </p:oleObj>
              </mc:Fallback>
            </mc:AlternateContent>
          </a:graphicData>
        </a:graphic>
      </p:graphicFrame>
    </p:spTree>
    <p:extLst>
      <p:ext uri="{BB962C8B-B14F-4D97-AF65-F5344CB8AC3E}">
        <p14:creationId xmlns:p14="http://schemas.microsoft.com/office/powerpoint/2010/main" val="90855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262590" y="605867"/>
            <a:ext cx="7497122" cy="3785652"/>
          </a:xfrm>
          <a:prstGeom prst="rect">
            <a:avLst/>
          </a:prstGeom>
          <a:noFill/>
        </p:spPr>
        <p:txBody>
          <a:bodyPr wrap="square" rtlCol="0">
            <a:spAutoFit/>
          </a:bodyPr>
          <a:lstStyle/>
          <a:p>
            <a:r>
              <a:rPr lang="de-CH" sz="3000" dirty="0"/>
              <a:t>"Der Glaube aber ist eine Wirklichkeit dessen, was man hofft, ein Überzeugtsein von Dingen, die man nicht sieht. 2 Denn durch ihn haben die Alten Zeugnis erlangt. 3 Durch Glauben verstehen wir, dass die Welten durch Gottes Wort bereitet worden sind, sodass das Sichtbare nicht aus Erscheinendem geworden ist." </a:t>
            </a:r>
            <a:r>
              <a:rPr lang="de-CH" sz="3000" b="1" dirty="0"/>
              <a:t>(11,1-3)</a:t>
            </a:r>
            <a:endParaRPr lang="de-CH" sz="3000" dirty="0"/>
          </a:p>
        </p:txBody>
      </p:sp>
      <p:graphicFrame>
        <p:nvGraphicFramePr>
          <p:cNvPr id="4" name="Objekt 3">
            <a:extLst>
              <a:ext uri="{FF2B5EF4-FFF2-40B4-BE49-F238E27FC236}">
                <a16:creationId xmlns:a16="http://schemas.microsoft.com/office/drawing/2014/main" id="{FEFC3AEB-701D-4E52-87EF-8A4E3201452B}"/>
              </a:ext>
            </a:extLst>
          </p:cNvPr>
          <p:cNvGraphicFramePr>
            <a:graphicFrameLocks noChangeAspect="1"/>
          </p:cNvGraphicFramePr>
          <p:nvPr>
            <p:extLst>
              <p:ext uri="{D42A27DB-BD31-4B8C-83A1-F6EECF244321}">
                <p14:modId xmlns:p14="http://schemas.microsoft.com/office/powerpoint/2010/main" val="2364125401"/>
              </p:ext>
            </p:extLst>
          </p:nvPr>
        </p:nvGraphicFramePr>
        <p:xfrm>
          <a:off x="164093" y="2007844"/>
          <a:ext cx="3858832" cy="2842311"/>
        </p:xfrm>
        <a:graphic>
          <a:graphicData uri="http://schemas.openxmlformats.org/presentationml/2006/ole">
            <mc:AlternateContent xmlns:mc="http://schemas.openxmlformats.org/markup-compatibility/2006">
              <mc:Choice xmlns:v="urn:schemas-microsoft-com:vml" Requires="v">
                <p:oleObj spid="_x0000_s6153" r:id="rId3" imgW="5587200" imgH="4114080" progId="">
                  <p:embed/>
                </p:oleObj>
              </mc:Choice>
              <mc:Fallback>
                <p:oleObj r:id="rId3" imgW="5587200" imgH="4114080" progId="">
                  <p:embed/>
                  <p:pic>
                    <p:nvPicPr>
                      <p:cNvPr id="0" name=""/>
                      <p:cNvPicPr/>
                      <p:nvPr/>
                    </p:nvPicPr>
                    <p:blipFill>
                      <a:blip r:embed="rId4"/>
                      <a:stretch>
                        <a:fillRect/>
                      </a:stretch>
                    </p:blipFill>
                    <p:spPr>
                      <a:xfrm>
                        <a:off x="164093" y="2007844"/>
                        <a:ext cx="3858832" cy="2842311"/>
                      </a:xfrm>
                      <a:prstGeom prst="rect">
                        <a:avLst/>
                      </a:prstGeom>
                    </p:spPr>
                  </p:pic>
                </p:oleObj>
              </mc:Fallback>
            </mc:AlternateContent>
          </a:graphicData>
        </a:graphic>
      </p:graphicFrame>
    </p:spTree>
    <p:extLst>
      <p:ext uri="{BB962C8B-B14F-4D97-AF65-F5344CB8AC3E}">
        <p14:creationId xmlns:p14="http://schemas.microsoft.com/office/powerpoint/2010/main" val="274710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262590" y="605867"/>
            <a:ext cx="7497122" cy="2862322"/>
          </a:xfrm>
          <a:prstGeom prst="rect">
            <a:avLst/>
          </a:prstGeom>
          <a:noFill/>
        </p:spPr>
        <p:txBody>
          <a:bodyPr wrap="square" rtlCol="0">
            <a:spAutoFit/>
          </a:bodyPr>
          <a:lstStyle/>
          <a:p>
            <a:r>
              <a:rPr lang="de-CH" sz="3000" dirty="0"/>
              <a:t>"Denn betrachtet den, der so großen Widerspruch von den Sündern gegen sich erduldet hat, damit ihr nicht ermüdet und in euren Seelen ermattet! 4 Ihr habt im Kampf gegen die Sünde noch nicht bis aufs Blut widerstanden" </a:t>
            </a:r>
            <a:r>
              <a:rPr lang="de-CH" sz="3000" b="1" dirty="0"/>
              <a:t>(12,3-4)</a:t>
            </a:r>
            <a:endParaRPr lang="de-CH" sz="3000" dirty="0"/>
          </a:p>
        </p:txBody>
      </p:sp>
      <p:graphicFrame>
        <p:nvGraphicFramePr>
          <p:cNvPr id="2" name="Objekt 1">
            <a:extLst>
              <a:ext uri="{FF2B5EF4-FFF2-40B4-BE49-F238E27FC236}">
                <a16:creationId xmlns:a16="http://schemas.microsoft.com/office/drawing/2014/main" id="{EE9AACC2-F048-4422-9C46-9703C5E24D25}"/>
              </a:ext>
            </a:extLst>
          </p:cNvPr>
          <p:cNvGraphicFramePr>
            <a:graphicFrameLocks noChangeAspect="1"/>
          </p:cNvGraphicFramePr>
          <p:nvPr>
            <p:extLst>
              <p:ext uri="{D42A27DB-BD31-4B8C-83A1-F6EECF244321}">
                <p14:modId xmlns:p14="http://schemas.microsoft.com/office/powerpoint/2010/main" val="1856802076"/>
              </p:ext>
            </p:extLst>
          </p:nvPr>
        </p:nvGraphicFramePr>
        <p:xfrm>
          <a:off x="146291" y="1922889"/>
          <a:ext cx="3841465" cy="3012221"/>
        </p:xfrm>
        <a:graphic>
          <a:graphicData uri="http://schemas.openxmlformats.org/presentationml/2006/ole">
            <mc:AlternateContent xmlns:mc="http://schemas.openxmlformats.org/markup-compatibility/2006">
              <mc:Choice xmlns:v="urn:schemas-microsoft-com:vml" Requires="v">
                <p:oleObj spid="_x0000_s10247" r:id="rId3" imgW="5523480" imgH="4330080" progId="">
                  <p:embed/>
                </p:oleObj>
              </mc:Choice>
              <mc:Fallback>
                <p:oleObj r:id="rId3" imgW="5523480" imgH="4330080" progId="">
                  <p:embed/>
                  <p:pic>
                    <p:nvPicPr>
                      <p:cNvPr id="0" name=""/>
                      <p:cNvPicPr/>
                      <p:nvPr/>
                    </p:nvPicPr>
                    <p:blipFill>
                      <a:blip r:embed="rId4"/>
                      <a:stretch>
                        <a:fillRect/>
                      </a:stretch>
                    </p:blipFill>
                    <p:spPr>
                      <a:xfrm>
                        <a:off x="146291" y="1922889"/>
                        <a:ext cx="3841465" cy="3012221"/>
                      </a:xfrm>
                      <a:prstGeom prst="rect">
                        <a:avLst/>
                      </a:prstGeom>
                    </p:spPr>
                  </p:pic>
                </p:oleObj>
              </mc:Fallback>
            </mc:AlternateContent>
          </a:graphicData>
        </a:graphic>
      </p:graphicFrame>
    </p:spTree>
    <p:extLst>
      <p:ext uri="{BB962C8B-B14F-4D97-AF65-F5344CB8AC3E}">
        <p14:creationId xmlns:p14="http://schemas.microsoft.com/office/powerpoint/2010/main" val="184837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236213" y="293741"/>
            <a:ext cx="7497122" cy="5078313"/>
          </a:xfrm>
          <a:prstGeom prst="rect">
            <a:avLst/>
          </a:prstGeom>
          <a:noFill/>
        </p:spPr>
        <p:txBody>
          <a:bodyPr wrap="square" rtlCol="0">
            <a:spAutoFit/>
          </a:bodyPr>
          <a:lstStyle/>
          <a:p>
            <a:r>
              <a:rPr lang="de-CH" sz="2700" dirty="0"/>
              <a:t>"Seht zu, dass ihr den nicht abweist, der da redet! Denn wenn jene nicht entkamen, die den abwiesen, der auf Erden die göttlichen Weisungen gab; wie viel mehr wir ⟨nicht⟩, wenn wir uns von dem abwenden, der von den Himmeln her ⟨redet⟩! 26 Dessen Stimme erschütterte damals die Erde; jetzt aber hat er verheißen und gesagt: »Noch einmal werde ich nicht nur die Erde bewegen, sondern auch den Himmel.« 27 Aber das »noch einmal« deutet die Verwandlung der Dinge an, die als geschaffene erschüttert werden, damit die unerschütterlichen bleiben. </a:t>
            </a:r>
            <a:r>
              <a:rPr lang="de-CH" sz="2700" b="1" dirty="0"/>
              <a:t>(12,25-27)</a:t>
            </a:r>
          </a:p>
        </p:txBody>
      </p:sp>
      <p:graphicFrame>
        <p:nvGraphicFramePr>
          <p:cNvPr id="2" name="Objekt 1">
            <a:extLst>
              <a:ext uri="{FF2B5EF4-FFF2-40B4-BE49-F238E27FC236}">
                <a16:creationId xmlns:a16="http://schemas.microsoft.com/office/drawing/2014/main" id="{A750EF8A-BD75-4897-B04D-7BC82576AB09}"/>
              </a:ext>
            </a:extLst>
          </p:cNvPr>
          <p:cNvGraphicFramePr>
            <a:graphicFrameLocks noChangeAspect="1"/>
          </p:cNvGraphicFramePr>
          <p:nvPr>
            <p:extLst>
              <p:ext uri="{D42A27DB-BD31-4B8C-83A1-F6EECF244321}">
                <p14:modId xmlns:p14="http://schemas.microsoft.com/office/powerpoint/2010/main" val="2268640384"/>
              </p:ext>
            </p:extLst>
          </p:nvPr>
        </p:nvGraphicFramePr>
        <p:xfrm>
          <a:off x="199294" y="1740133"/>
          <a:ext cx="3796812" cy="3377733"/>
        </p:xfrm>
        <a:graphic>
          <a:graphicData uri="http://schemas.openxmlformats.org/presentationml/2006/ole">
            <mc:AlternateContent xmlns:mc="http://schemas.openxmlformats.org/markup-compatibility/2006">
              <mc:Choice xmlns:v="urn:schemas-microsoft-com:vml" Requires="v">
                <p:oleObj spid="_x0000_s9224" r:id="rId3" imgW="5523480" imgH="4914000" progId="">
                  <p:embed/>
                </p:oleObj>
              </mc:Choice>
              <mc:Fallback>
                <p:oleObj r:id="rId3" imgW="5523480" imgH="4914000" progId="">
                  <p:embed/>
                  <p:pic>
                    <p:nvPicPr>
                      <p:cNvPr id="0" name=""/>
                      <p:cNvPicPr/>
                      <p:nvPr/>
                    </p:nvPicPr>
                    <p:blipFill>
                      <a:blip r:embed="rId4"/>
                      <a:stretch>
                        <a:fillRect/>
                      </a:stretch>
                    </p:blipFill>
                    <p:spPr>
                      <a:xfrm>
                        <a:off x="199294" y="1740133"/>
                        <a:ext cx="3796812" cy="3377733"/>
                      </a:xfrm>
                      <a:prstGeom prst="rect">
                        <a:avLst/>
                      </a:prstGeom>
                    </p:spPr>
                  </p:pic>
                </p:oleObj>
              </mc:Fallback>
            </mc:AlternateContent>
          </a:graphicData>
        </a:graphic>
      </p:graphicFrame>
    </p:spTree>
    <p:extLst>
      <p:ext uri="{BB962C8B-B14F-4D97-AF65-F5344CB8AC3E}">
        <p14:creationId xmlns:p14="http://schemas.microsoft.com/office/powerpoint/2010/main" val="228602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51743" y="1247707"/>
            <a:ext cx="9403373" cy="1938992"/>
          </a:xfrm>
          <a:prstGeom prst="rect">
            <a:avLst/>
          </a:prstGeom>
          <a:noFill/>
        </p:spPr>
        <p:txBody>
          <a:bodyPr wrap="square" rtlCol="0">
            <a:spAutoFit/>
          </a:bodyPr>
          <a:lstStyle/>
          <a:p>
            <a:r>
              <a:rPr lang="de-CH" sz="3000" dirty="0"/>
              <a:t>"Gedenkt eurer Führer, die das Wort Gottes zu euch geredet haben! Schaut den Ausgang ihres Wandels an, und ahmt ihren Glauben nach! 8 Jesus Christus ⟨ist⟩ derselbe gestern und heute und in Ewigkeit." </a:t>
            </a:r>
            <a:r>
              <a:rPr lang="de-CH" sz="3000" b="1" dirty="0"/>
              <a:t>(13,7-8)</a:t>
            </a:r>
          </a:p>
        </p:txBody>
      </p:sp>
    </p:spTree>
    <p:extLst>
      <p:ext uri="{BB962C8B-B14F-4D97-AF65-F5344CB8AC3E}">
        <p14:creationId xmlns:p14="http://schemas.microsoft.com/office/powerpoint/2010/main" val="136763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51743" y="1247707"/>
            <a:ext cx="9403373" cy="1938992"/>
          </a:xfrm>
          <a:prstGeom prst="rect">
            <a:avLst/>
          </a:prstGeom>
          <a:noFill/>
        </p:spPr>
        <p:txBody>
          <a:bodyPr wrap="square" rtlCol="0">
            <a:spAutoFit/>
          </a:bodyPr>
          <a:lstStyle/>
          <a:p>
            <a:r>
              <a:rPr lang="de-CH" sz="3000" dirty="0"/>
              <a:t>"</a:t>
            </a:r>
            <a:r>
              <a:rPr lang="de-DE" sz="3000" dirty="0"/>
              <a:t>Gehorcht und fügt euch euren Führern! Denn sie wachen über eure Seelen, als solche, die Rechenschaft geben werden, damit sie dies mit Freuden tun und nicht mit Seufzen; denn dies wäre nicht nützlich für euch.</a:t>
            </a:r>
            <a:r>
              <a:rPr lang="de-CH" sz="3000" dirty="0"/>
              <a:t>" </a:t>
            </a:r>
            <a:r>
              <a:rPr lang="de-CH" sz="3000" b="1" dirty="0"/>
              <a:t>(13,17)</a:t>
            </a:r>
          </a:p>
        </p:txBody>
      </p:sp>
    </p:spTree>
    <p:extLst>
      <p:ext uri="{BB962C8B-B14F-4D97-AF65-F5344CB8AC3E}">
        <p14:creationId xmlns:p14="http://schemas.microsoft.com/office/powerpoint/2010/main" val="90813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51743" y="1247707"/>
            <a:ext cx="9403373" cy="3323987"/>
          </a:xfrm>
          <a:prstGeom prst="rect">
            <a:avLst/>
          </a:prstGeom>
          <a:noFill/>
        </p:spPr>
        <p:txBody>
          <a:bodyPr wrap="square" rtlCol="0">
            <a:spAutoFit/>
          </a:bodyPr>
          <a:lstStyle/>
          <a:p>
            <a:r>
              <a:rPr lang="de-CH" sz="3000" dirty="0"/>
              <a:t>"</a:t>
            </a:r>
            <a:r>
              <a:rPr lang="de-DE" sz="3000" dirty="0"/>
              <a:t>Der Gott des Friedens aber, der den großen Hirten der Schafe aus den Toten heraufgeführt hat durch das Blut eines ewigen Bundes, unseren Herrn Jesus, 21 vollende euch in allem Guten, damit ihr seinen Willen tut, indem er in uns schafft, was vor ihm wohlgefällig ist, durch Jesus Christus, dem die Herrlichkeit sei von Ewigkeit zu Ewigkeit! Amen.</a:t>
            </a:r>
            <a:r>
              <a:rPr lang="de-CH" sz="3000" dirty="0"/>
              <a:t>" </a:t>
            </a:r>
            <a:r>
              <a:rPr lang="de-CH" sz="3000" b="1"/>
              <a:t>(13,20-21)</a:t>
            </a:r>
            <a:endParaRPr lang="de-CH" sz="3000" b="1" dirty="0"/>
          </a:p>
        </p:txBody>
      </p:sp>
    </p:spTree>
    <p:extLst>
      <p:ext uri="{BB962C8B-B14F-4D97-AF65-F5344CB8AC3E}">
        <p14:creationId xmlns:p14="http://schemas.microsoft.com/office/powerpoint/2010/main" val="115710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3986864" y="4928426"/>
            <a:ext cx="4218271" cy="938719"/>
          </a:xfrm>
          <a:prstGeom prst="rect">
            <a:avLst/>
          </a:prstGeom>
          <a:noFill/>
        </p:spPr>
        <p:txBody>
          <a:bodyPr wrap="none" rtlCol="0">
            <a:spAutoFit/>
          </a:bodyPr>
          <a:lstStyle/>
          <a:p>
            <a:r>
              <a:rPr lang="de-CH" sz="5500" b="1" dirty="0"/>
              <a:t>Hebräer Teil 3</a:t>
            </a:r>
          </a:p>
        </p:txBody>
      </p:sp>
    </p:spTree>
    <p:extLst>
      <p:ext uri="{BB962C8B-B14F-4D97-AF65-F5344CB8AC3E}">
        <p14:creationId xmlns:p14="http://schemas.microsoft.com/office/powerpoint/2010/main" val="1362927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53480" y="313038"/>
            <a:ext cx="2334613" cy="861774"/>
          </a:xfrm>
          <a:prstGeom prst="rect">
            <a:avLst/>
          </a:prstGeom>
          <a:noFill/>
        </p:spPr>
        <p:txBody>
          <a:bodyPr wrap="none" rtlCol="0">
            <a:spAutoFit/>
          </a:bodyPr>
          <a:lstStyle/>
          <a:p>
            <a:r>
              <a:rPr lang="de-CH" sz="5000" b="1" dirty="0"/>
              <a:t>Hebräer</a:t>
            </a:r>
            <a:endParaRPr lang="de-CH" sz="5000" dirty="0">
              <a:latin typeface="Trebuchet MS" panose="020B0603020202020204" pitchFamily="34" charset="0"/>
            </a:endParaRPr>
          </a:p>
        </p:txBody>
      </p:sp>
      <p:sp>
        <p:nvSpPr>
          <p:cNvPr id="4" name="Textfeld 3"/>
          <p:cNvSpPr txBox="1"/>
          <p:nvPr/>
        </p:nvSpPr>
        <p:spPr>
          <a:xfrm>
            <a:off x="553480" y="1549904"/>
            <a:ext cx="4301755" cy="615553"/>
          </a:xfrm>
          <a:prstGeom prst="rect">
            <a:avLst/>
          </a:prstGeom>
          <a:noFill/>
        </p:spPr>
        <p:txBody>
          <a:bodyPr wrap="none" rtlCol="0">
            <a:spAutoFit/>
          </a:bodyPr>
          <a:lstStyle/>
          <a:p>
            <a:pPr lvl="0"/>
            <a:r>
              <a:rPr lang="de-CH" sz="3400" dirty="0"/>
              <a:t>Kapitel: 13 | Verse</a:t>
            </a:r>
            <a:r>
              <a:rPr lang="de-CH" sz="3400"/>
              <a:t>: 303</a:t>
            </a:r>
            <a:endParaRPr lang="de-CH" sz="3400" dirty="0"/>
          </a:p>
        </p:txBody>
      </p:sp>
    </p:spTree>
    <p:extLst>
      <p:ext uri="{BB962C8B-B14F-4D97-AF65-F5344CB8AC3E}">
        <p14:creationId xmlns:p14="http://schemas.microsoft.com/office/powerpoint/2010/main" val="61118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513203" y="799151"/>
            <a:ext cx="5686172" cy="553998"/>
          </a:xfrm>
          <a:prstGeom prst="rect">
            <a:avLst/>
          </a:prstGeom>
          <a:noFill/>
        </p:spPr>
        <p:txBody>
          <a:bodyPr wrap="none" rtlCol="0">
            <a:spAutoFit/>
          </a:bodyPr>
          <a:lstStyle/>
          <a:p>
            <a:r>
              <a:rPr lang="de-CH" sz="3000" dirty="0">
                <a:sym typeface="Wingdings" panose="05000000000000000000" pitchFamily="2" charset="2"/>
              </a:rPr>
              <a:t> Die Erhabenheit des Herrn Jesus</a:t>
            </a:r>
            <a:endParaRPr lang="de-CH" sz="3000" dirty="0"/>
          </a:p>
        </p:txBody>
      </p:sp>
      <p:sp>
        <p:nvSpPr>
          <p:cNvPr id="3" name="Textfeld 2">
            <a:extLst>
              <a:ext uri="{FF2B5EF4-FFF2-40B4-BE49-F238E27FC236}">
                <a16:creationId xmlns:a16="http://schemas.microsoft.com/office/drawing/2014/main" id="{533BC140-8F86-40D5-8832-823375857E4E}"/>
              </a:ext>
            </a:extLst>
          </p:cNvPr>
          <p:cNvSpPr txBox="1"/>
          <p:nvPr/>
        </p:nvSpPr>
        <p:spPr>
          <a:xfrm>
            <a:off x="513203" y="2174865"/>
            <a:ext cx="8708794" cy="553998"/>
          </a:xfrm>
          <a:prstGeom prst="rect">
            <a:avLst/>
          </a:prstGeom>
          <a:noFill/>
        </p:spPr>
        <p:txBody>
          <a:bodyPr wrap="none" rtlCol="0">
            <a:spAutoFit/>
          </a:bodyPr>
          <a:lstStyle/>
          <a:p>
            <a:r>
              <a:rPr lang="de-CH" sz="3000" dirty="0">
                <a:sym typeface="Wingdings" panose="05000000000000000000" pitchFamily="2" charset="2"/>
              </a:rPr>
              <a:t> An IHM sollen wir uns festhalten (an seinem Reden)</a:t>
            </a:r>
            <a:endParaRPr lang="de-CH" sz="3000" dirty="0"/>
          </a:p>
        </p:txBody>
      </p:sp>
      <p:sp>
        <p:nvSpPr>
          <p:cNvPr id="4" name="Textfeld 3">
            <a:extLst>
              <a:ext uri="{FF2B5EF4-FFF2-40B4-BE49-F238E27FC236}">
                <a16:creationId xmlns:a16="http://schemas.microsoft.com/office/drawing/2014/main" id="{0AB8A924-2AB0-4BBC-A7F8-0C2724679440}"/>
              </a:ext>
            </a:extLst>
          </p:cNvPr>
          <p:cNvSpPr txBox="1"/>
          <p:nvPr/>
        </p:nvSpPr>
        <p:spPr>
          <a:xfrm>
            <a:off x="513203" y="2875002"/>
            <a:ext cx="5929828" cy="553998"/>
          </a:xfrm>
          <a:prstGeom prst="rect">
            <a:avLst/>
          </a:prstGeom>
          <a:noFill/>
        </p:spPr>
        <p:txBody>
          <a:bodyPr wrap="none" rtlCol="0">
            <a:spAutoFit/>
          </a:bodyPr>
          <a:lstStyle/>
          <a:p>
            <a:r>
              <a:rPr lang="de-CH" sz="3000" dirty="0">
                <a:sym typeface="Wingdings" panose="05000000000000000000" pitchFamily="2" charset="2"/>
              </a:rPr>
              <a:t> Wir sollen in seine Ruhe eingehen</a:t>
            </a:r>
            <a:endParaRPr lang="de-CH" sz="3000" dirty="0"/>
          </a:p>
        </p:txBody>
      </p:sp>
      <p:sp>
        <p:nvSpPr>
          <p:cNvPr id="6" name="Textfeld 5">
            <a:extLst>
              <a:ext uri="{FF2B5EF4-FFF2-40B4-BE49-F238E27FC236}">
                <a16:creationId xmlns:a16="http://schemas.microsoft.com/office/drawing/2014/main" id="{206F64D7-1A85-48C3-A3EB-DEA3B60F87B8}"/>
              </a:ext>
            </a:extLst>
          </p:cNvPr>
          <p:cNvSpPr txBox="1"/>
          <p:nvPr/>
        </p:nvSpPr>
        <p:spPr>
          <a:xfrm>
            <a:off x="513203" y="3575140"/>
            <a:ext cx="9748694" cy="553998"/>
          </a:xfrm>
          <a:prstGeom prst="rect">
            <a:avLst/>
          </a:prstGeom>
          <a:noFill/>
        </p:spPr>
        <p:txBody>
          <a:bodyPr wrap="none" rtlCol="0">
            <a:spAutoFit/>
          </a:bodyPr>
          <a:lstStyle/>
          <a:p>
            <a:r>
              <a:rPr lang="de-CH" sz="3000" dirty="0">
                <a:sym typeface="Wingdings" panose="05000000000000000000" pitchFamily="2" charset="2"/>
              </a:rPr>
              <a:t> Wir sollen uns den grossen Hohepriester zu Nutze machen</a:t>
            </a:r>
            <a:endParaRPr lang="de-CH" sz="3000" dirty="0"/>
          </a:p>
        </p:txBody>
      </p:sp>
      <p:sp>
        <p:nvSpPr>
          <p:cNvPr id="7" name="Textfeld 6">
            <a:extLst>
              <a:ext uri="{FF2B5EF4-FFF2-40B4-BE49-F238E27FC236}">
                <a16:creationId xmlns:a16="http://schemas.microsoft.com/office/drawing/2014/main" id="{9AB8A6CA-684B-4DAE-A58E-3ADEA523AC0F}"/>
              </a:ext>
            </a:extLst>
          </p:cNvPr>
          <p:cNvSpPr txBox="1"/>
          <p:nvPr/>
        </p:nvSpPr>
        <p:spPr>
          <a:xfrm>
            <a:off x="513203" y="1487315"/>
            <a:ext cx="8263481" cy="553998"/>
          </a:xfrm>
          <a:prstGeom prst="rect">
            <a:avLst/>
          </a:prstGeom>
          <a:noFill/>
        </p:spPr>
        <p:txBody>
          <a:bodyPr wrap="none" rtlCol="0">
            <a:spAutoFit/>
          </a:bodyPr>
          <a:lstStyle/>
          <a:p>
            <a:r>
              <a:rPr lang="de-CH" sz="3000" dirty="0">
                <a:sym typeface="Wingdings" panose="05000000000000000000" pitchFamily="2" charset="2"/>
              </a:rPr>
              <a:t> Der Neue Bund ist in allen Aspekten alternativlos</a:t>
            </a:r>
            <a:endParaRPr lang="de-CH" sz="3000" dirty="0"/>
          </a:p>
        </p:txBody>
      </p:sp>
    </p:spTree>
    <p:extLst>
      <p:ext uri="{BB962C8B-B14F-4D97-AF65-F5344CB8AC3E}">
        <p14:creationId xmlns:p14="http://schemas.microsoft.com/office/powerpoint/2010/main" val="282985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a:extLst>
              <a:ext uri="{FF2B5EF4-FFF2-40B4-BE49-F238E27FC236}">
                <a16:creationId xmlns:a16="http://schemas.microsoft.com/office/drawing/2014/main" id="{F659CBC9-7F65-4468-964B-32D2B55638E9}"/>
              </a:ext>
            </a:extLst>
          </p:cNvPr>
          <p:cNvGraphicFramePr>
            <a:graphicFrameLocks noChangeAspect="1"/>
          </p:cNvGraphicFramePr>
          <p:nvPr>
            <p:extLst>
              <p:ext uri="{D42A27DB-BD31-4B8C-83A1-F6EECF244321}">
                <p14:modId xmlns:p14="http://schemas.microsoft.com/office/powerpoint/2010/main" val="4108208088"/>
              </p:ext>
            </p:extLst>
          </p:nvPr>
        </p:nvGraphicFramePr>
        <p:xfrm>
          <a:off x="3936206" y="159454"/>
          <a:ext cx="4319587" cy="6434137"/>
        </p:xfrm>
        <a:graphic>
          <a:graphicData uri="http://schemas.openxmlformats.org/presentationml/2006/ole">
            <mc:AlternateContent xmlns:mc="http://schemas.openxmlformats.org/markup-compatibility/2006">
              <mc:Choice xmlns:v="urn:schemas-microsoft-com:vml" Requires="v">
                <p:oleObj spid="_x0000_s4103" r:id="rId3" imgW="11491920" imgH="17129880" progId="">
                  <p:embed/>
                </p:oleObj>
              </mc:Choice>
              <mc:Fallback>
                <p:oleObj r:id="rId3" imgW="11491920" imgH="17129880" progId="">
                  <p:embed/>
                  <p:pic>
                    <p:nvPicPr>
                      <p:cNvPr id="0" name=""/>
                      <p:cNvPicPr/>
                      <p:nvPr/>
                    </p:nvPicPr>
                    <p:blipFill>
                      <a:blip r:embed="rId4"/>
                      <a:stretch>
                        <a:fillRect/>
                      </a:stretch>
                    </p:blipFill>
                    <p:spPr>
                      <a:xfrm>
                        <a:off x="3936206" y="159454"/>
                        <a:ext cx="4319587" cy="6434137"/>
                      </a:xfrm>
                      <a:prstGeom prst="rect">
                        <a:avLst/>
                      </a:prstGeom>
                    </p:spPr>
                  </p:pic>
                </p:oleObj>
              </mc:Fallback>
            </mc:AlternateContent>
          </a:graphicData>
        </a:graphic>
      </p:graphicFrame>
    </p:spTree>
    <p:extLst>
      <p:ext uri="{BB962C8B-B14F-4D97-AF65-F5344CB8AC3E}">
        <p14:creationId xmlns:p14="http://schemas.microsoft.com/office/powerpoint/2010/main" val="218164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513203" y="799151"/>
            <a:ext cx="9755876" cy="1015663"/>
          </a:xfrm>
          <a:prstGeom prst="rect">
            <a:avLst/>
          </a:prstGeom>
          <a:noFill/>
        </p:spPr>
        <p:txBody>
          <a:bodyPr wrap="none" rtlCol="0">
            <a:spAutoFit/>
          </a:bodyPr>
          <a:lstStyle/>
          <a:p>
            <a:r>
              <a:rPr lang="de-CH" sz="3000" dirty="0"/>
              <a:t>"Denn so hoch der Himmel über der Erde ist, so übermächtig </a:t>
            </a:r>
          </a:p>
          <a:p>
            <a:r>
              <a:rPr lang="de-CH" sz="3000" dirty="0"/>
              <a:t>ist seine Gnade über denen, die ihn fürchten." </a:t>
            </a:r>
            <a:r>
              <a:rPr lang="de-CH" sz="3000" b="1" dirty="0"/>
              <a:t>(Ps 103,11)</a:t>
            </a:r>
            <a:endParaRPr lang="de-CH" sz="3000" dirty="0"/>
          </a:p>
        </p:txBody>
      </p:sp>
      <p:sp>
        <p:nvSpPr>
          <p:cNvPr id="3" name="Textfeld 2">
            <a:extLst>
              <a:ext uri="{FF2B5EF4-FFF2-40B4-BE49-F238E27FC236}">
                <a16:creationId xmlns:a16="http://schemas.microsoft.com/office/drawing/2014/main" id="{06EBDC8D-05D2-4089-B471-2DF79E175088}"/>
              </a:ext>
            </a:extLst>
          </p:cNvPr>
          <p:cNvSpPr txBox="1"/>
          <p:nvPr/>
        </p:nvSpPr>
        <p:spPr>
          <a:xfrm>
            <a:off x="513203" y="2608901"/>
            <a:ext cx="9460475" cy="1477328"/>
          </a:xfrm>
          <a:prstGeom prst="rect">
            <a:avLst/>
          </a:prstGeom>
          <a:noFill/>
        </p:spPr>
        <p:txBody>
          <a:bodyPr wrap="none" rtlCol="0">
            <a:spAutoFit/>
          </a:bodyPr>
          <a:lstStyle/>
          <a:p>
            <a:r>
              <a:rPr lang="de-CH" sz="3000" dirty="0"/>
              <a:t>"Denn ⟨so viel⟩ der Himmel höher ist als die Erde, so sind </a:t>
            </a:r>
          </a:p>
          <a:p>
            <a:r>
              <a:rPr lang="de-CH" sz="3000" dirty="0"/>
              <a:t>meine Wege höher als eure Wege und meine Gedanken als </a:t>
            </a:r>
          </a:p>
          <a:p>
            <a:r>
              <a:rPr lang="de-CH" sz="3000" dirty="0"/>
              <a:t>eure Gedanken." </a:t>
            </a:r>
            <a:r>
              <a:rPr lang="de-CH" sz="3000" b="1" dirty="0"/>
              <a:t>(Jes 55,9)</a:t>
            </a:r>
            <a:endParaRPr lang="de-CH" sz="3000" dirty="0"/>
          </a:p>
        </p:txBody>
      </p:sp>
    </p:spTree>
    <p:extLst>
      <p:ext uri="{BB962C8B-B14F-4D97-AF65-F5344CB8AC3E}">
        <p14:creationId xmlns:p14="http://schemas.microsoft.com/office/powerpoint/2010/main" val="18458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C2A74FA1-92A0-42D8-9258-25555DA36F58}"/>
              </a:ext>
            </a:extLst>
          </p:cNvPr>
          <p:cNvGraphicFramePr>
            <a:graphicFrameLocks noChangeAspect="1"/>
          </p:cNvGraphicFramePr>
          <p:nvPr>
            <p:extLst>
              <p:ext uri="{D42A27DB-BD31-4B8C-83A1-F6EECF244321}">
                <p14:modId xmlns:p14="http://schemas.microsoft.com/office/powerpoint/2010/main" val="3334554454"/>
              </p:ext>
            </p:extLst>
          </p:nvPr>
        </p:nvGraphicFramePr>
        <p:xfrm>
          <a:off x="245967" y="1612915"/>
          <a:ext cx="4016623" cy="3632169"/>
        </p:xfrm>
        <a:graphic>
          <a:graphicData uri="http://schemas.openxmlformats.org/presentationml/2006/ole">
            <mc:AlternateContent xmlns:mc="http://schemas.openxmlformats.org/markup-compatibility/2006">
              <mc:Choice xmlns:v="urn:schemas-microsoft-com:vml" Requires="v">
                <p:oleObj spid="_x0000_s3093" r:id="rId3" imgW="5853960" imgH="5294880" progId="">
                  <p:embed/>
                </p:oleObj>
              </mc:Choice>
              <mc:Fallback>
                <p:oleObj r:id="rId3" imgW="5853960" imgH="5294880" progId="">
                  <p:embed/>
                  <p:pic>
                    <p:nvPicPr>
                      <p:cNvPr id="0" name=""/>
                      <p:cNvPicPr/>
                      <p:nvPr/>
                    </p:nvPicPr>
                    <p:blipFill>
                      <a:blip r:embed="rId4"/>
                      <a:stretch>
                        <a:fillRect/>
                      </a:stretch>
                    </p:blipFill>
                    <p:spPr>
                      <a:xfrm>
                        <a:off x="245967" y="1612915"/>
                        <a:ext cx="4016623" cy="3632169"/>
                      </a:xfrm>
                      <a:prstGeom prst="rect">
                        <a:avLst/>
                      </a:prstGeom>
                    </p:spPr>
                  </p:pic>
                </p:oleObj>
              </mc:Fallback>
            </mc:AlternateContent>
          </a:graphicData>
        </a:graphic>
      </p:graphicFrame>
      <p:sp>
        <p:nvSpPr>
          <p:cNvPr id="5" name="Textfeld 4"/>
          <p:cNvSpPr txBox="1"/>
          <p:nvPr/>
        </p:nvSpPr>
        <p:spPr>
          <a:xfrm>
            <a:off x="4262590" y="82727"/>
            <a:ext cx="7644488" cy="5262979"/>
          </a:xfrm>
          <a:prstGeom prst="rect">
            <a:avLst/>
          </a:prstGeom>
          <a:noFill/>
        </p:spPr>
        <p:txBody>
          <a:bodyPr wrap="square" rtlCol="0">
            <a:spAutoFit/>
          </a:bodyPr>
          <a:lstStyle/>
          <a:p>
            <a:r>
              <a:rPr lang="de-CH" sz="2800" dirty="0"/>
              <a:t>"Die Hauptsache (Summe) aber bei dem, was wir sagen, ist: Wir haben einen solchen Hohen Priester, der sich gesetzt hat zur Rechten des Thrones der Majestät in den Himmeln, 2 als Diener des Heiligtums und des wahrhaftigen Zeltes, das der Herr errichtet hat, nicht ein Mensch. 3 Denn jeder Hohe Priester wird eingesetzt, um sowohl Gaben als auch Schlachtopfer darzubringen; daher ist es notwendig, dass auch dieser etwas hat, das er darbringt. 4 Wenn er nun auf Erden wäre, so wäre er nicht einmal Priester, weil die da sind, die nach dem Gesetz die Gaben darbringen." </a:t>
            </a:r>
            <a:r>
              <a:rPr lang="de-CH" sz="2800" b="1" dirty="0"/>
              <a:t>(8,1-4)</a:t>
            </a:r>
          </a:p>
        </p:txBody>
      </p:sp>
    </p:spTree>
    <p:extLst>
      <p:ext uri="{BB962C8B-B14F-4D97-AF65-F5344CB8AC3E}">
        <p14:creationId xmlns:p14="http://schemas.microsoft.com/office/powerpoint/2010/main" val="266583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C2A74FA1-92A0-42D8-9258-25555DA36F58}"/>
              </a:ext>
            </a:extLst>
          </p:cNvPr>
          <p:cNvGraphicFramePr>
            <a:graphicFrameLocks noChangeAspect="1"/>
          </p:cNvGraphicFramePr>
          <p:nvPr/>
        </p:nvGraphicFramePr>
        <p:xfrm>
          <a:off x="245967" y="1612915"/>
          <a:ext cx="4016623" cy="3632169"/>
        </p:xfrm>
        <a:graphic>
          <a:graphicData uri="http://schemas.openxmlformats.org/presentationml/2006/ole">
            <mc:AlternateContent xmlns:mc="http://schemas.openxmlformats.org/markup-compatibility/2006">
              <mc:Choice xmlns:v="urn:schemas-microsoft-com:vml" Requires="v">
                <p:oleObj spid="_x0000_s5129" r:id="rId3" imgW="5853960" imgH="5294880" progId="">
                  <p:embed/>
                </p:oleObj>
              </mc:Choice>
              <mc:Fallback>
                <p:oleObj r:id="rId3" imgW="5853960" imgH="5294880" progId="">
                  <p:embed/>
                  <p:pic>
                    <p:nvPicPr>
                      <p:cNvPr id="2" name="Objekt 1">
                        <a:extLst>
                          <a:ext uri="{FF2B5EF4-FFF2-40B4-BE49-F238E27FC236}">
                            <a16:creationId xmlns:a16="http://schemas.microsoft.com/office/drawing/2014/main" id="{C2A74FA1-92A0-42D8-9258-25555DA36F58}"/>
                          </a:ext>
                        </a:extLst>
                      </p:cNvPr>
                      <p:cNvPicPr/>
                      <p:nvPr/>
                    </p:nvPicPr>
                    <p:blipFill>
                      <a:blip r:embed="rId4"/>
                      <a:stretch>
                        <a:fillRect/>
                      </a:stretch>
                    </p:blipFill>
                    <p:spPr>
                      <a:xfrm>
                        <a:off x="245967" y="1612915"/>
                        <a:ext cx="4016623" cy="3632169"/>
                      </a:xfrm>
                      <a:prstGeom prst="rect">
                        <a:avLst/>
                      </a:prstGeom>
                    </p:spPr>
                  </p:pic>
                </p:oleObj>
              </mc:Fallback>
            </mc:AlternateContent>
          </a:graphicData>
        </a:graphic>
      </p:graphicFrame>
      <p:sp>
        <p:nvSpPr>
          <p:cNvPr id="5" name="Textfeld 4"/>
          <p:cNvSpPr txBox="1"/>
          <p:nvPr/>
        </p:nvSpPr>
        <p:spPr>
          <a:xfrm>
            <a:off x="4385144" y="611490"/>
            <a:ext cx="7191955" cy="3323987"/>
          </a:xfrm>
          <a:prstGeom prst="rect">
            <a:avLst/>
          </a:prstGeom>
          <a:noFill/>
        </p:spPr>
        <p:txBody>
          <a:bodyPr wrap="square" rtlCol="0">
            <a:spAutoFit/>
          </a:bodyPr>
          <a:lstStyle/>
          <a:p>
            <a:r>
              <a:rPr lang="de-CH" sz="3000" dirty="0"/>
              <a:t>"Denn wenn jener erste ⟨Bund⟩ tadellos wäre, so wäre kein Raum für einen zweiten gesucht worden. … Indem er von einem »neuen« ⟨Bund⟩ spricht, hat er den ersten für veraltet (nutzlos, obsolet) erklärt; was aber veraltet und sich überlebt, ist dem Verschwinden nahe." </a:t>
            </a:r>
            <a:r>
              <a:rPr lang="de-CH" sz="3000" b="1" dirty="0"/>
              <a:t>(8,7.13)</a:t>
            </a:r>
          </a:p>
        </p:txBody>
      </p:sp>
    </p:spTree>
    <p:extLst>
      <p:ext uri="{BB962C8B-B14F-4D97-AF65-F5344CB8AC3E}">
        <p14:creationId xmlns:p14="http://schemas.microsoft.com/office/powerpoint/2010/main" val="425447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42AFD92-8A8F-4C0C-9C20-677F8AF447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9898"/>
            <a:ext cx="12198896" cy="4147625"/>
          </a:xfrm>
          <a:prstGeom prst="rect">
            <a:avLst/>
          </a:prstGeom>
        </p:spPr>
      </p:pic>
    </p:spTree>
    <p:extLst>
      <p:ext uri="{BB962C8B-B14F-4D97-AF65-F5344CB8AC3E}">
        <p14:creationId xmlns:p14="http://schemas.microsoft.com/office/powerpoint/2010/main" val="2309958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775080E-1A8D-418D-B983-EB998708E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1" y="0"/>
            <a:ext cx="9607535" cy="4272825"/>
          </a:xfrm>
          <a:prstGeom prst="rect">
            <a:avLst/>
          </a:prstGeom>
        </p:spPr>
      </p:pic>
      <p:sp>
        <p:nvSpPr>
          <p:cNvPr id="5" name="Textfeld 4">
            <a:extLst>
              <a:ext uri="{FF2B5EF4-FFF2-40B4-BE49-F238E27FC236}">
                <a16:creationId xmlns:a16="http://schemas.microsoft.com/office/drawing/2014/main" id="{818584FF-9881-48C5-8D7C-E3614CE25FE0}"/>
              </a:ext>
            </a:extLst>
          </p:cNvPr>
          <p:cNvSpPr txBox="1"/>
          <p:nvPr/>
        </p:nvSpPr>
        <p:spPr>
          <a:xfrm>
            <a:off x="1039671" y="4317448"/>
            <a:ext cx="8262591" cy="338554"/>
          </a:xfrm>
          <a:prstGeom prst="rect">
            <a:avLst/>
          </a:prstGeom>
          <a:noFill/>
        </p:spPr>
        <p:txBody>
          <a:bodyPr wrap="square" rtlCol="0">
            <a:spAutoFit/>
          </a:bodyPr>
          <a:lstStyle/>
          <a:p>
            <a:r>
              <a:rPr lang="de-DE" sz="1600" dirty="0"/>
              <a:t>Die Stiftshütte - Maßstab 1:1 - </a:t>
            </a:r>
            <a:r>
              <a:rPr lang="de-DE" sz="1600" dirty="0" err="1"/>
              <a:t>Timna</a:t>
            </a:r>
            <a:r>
              <a:rPr lang="de-DE" sz="1600" dirty="0"/>
              <a:t>-Park in der Negev-Wüste/ Israel - </a:t>
            </a:r>
            <a:r>
              <a:rPr lang="de-CH" sz="1600" dirty="0"/>
              <a:t>Southern Baptists/USA</a:t>
            </a:r>
            <a:r>
              <a:rPr lang="de-DE" sz="1600" dirty="0"/>
              <a:t> </a:t>
            </a:r>
            <a:endParaRPr lang="de-CH" sz="1600" b="1" dirty="0"/>
          </a:p>
        </p:txBody>
      </p:sp>
    </p:spTree>
    <p:extLst>
      <p:ext uri="{BB962C8B-B14F-4D97-AF65-F5344CB8AC3E}">
        <p14:creationId xmlns:p14="http://schemas.microsoft.com/office/powerpoint/2010/main" val="96678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885</Words>
  <Application>Microsoft Office PowerPoint</Application>
  <PresentationFormat>Breitbild</PresentationFormat>
  <Paragraphs>25</Paragraphs>
  <Slides>18</Slides>
  <Notes>0</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0</vt:i4>
      </vt:variant>
      <vt:variant>
        <vt:lpstr>Folientitel</vt:lpstr>
      </vt:variant>
      <vt:variant>
        <vt:i4>18</vt:i4>
      </vt:variant>
    </vt:vector>
  </HeadingPairs>
  <TitlesOfParts>
    <vt:vector size="24" baseType="lpstr">
      <vt:lpstr>Arial</vt:lpstr>
      <vt:lpstr>Calibri</vt:lpstr>
      <vt:lpstr>Calibri Light</vt:lpstr>
      <vt:lpstr>Trebuchet MS</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Reinhard</dc:creator>
  <cp:lastModifiedBy>RB</cp:lastModifiedBy>
  <cp:revision>233</cp:revision>
  <dcterms:created xsi:type="dcterms:W3CDTF">2018-05-19T05:14:58Z</dcterms:created>
  <dcterms:modified xsi:type="dcterms:W3CDTF">2021-05-01T06:56:15Z</dcterms:modified>
</cp:coreProperties>
</file>