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374" r:id="rId4"/>
    <p:sldId id="361" r:id="rId5"/>
    <p:sldId id="362" r:id="rId6"/>
    <p:sldId id="360" r:id="rId7"/>
    <p:sldId id="363" r:id="rId8"/>
    <p:sldId id="365" r:id="rId9"/>
    <p:sldId id="366" r:id="rId10"/>
    <p:sldId id="367" r:id="rId11"/>
    <p:sldId id="368" r:id="rId12"/>
    <p:sldId id="370" r:id="rId13"/>
    <p:sldId id="369" r:id="rId14"/>
    <p:sldId id="371" r:id="rId15"/>
    <p:sldId id="372" r:id="rId16"/>
    <p:sldId id="373" r:id="rId17"/>
    <p:sldId id="359"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37" d="100"/>
          <a:sy n="137" d="100"/>
        </p:scale>
        <p:origin x="82" y="13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25.04.2021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25.04.2021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986864" y="4928426"/>
            <a:ext cx="4218271" cy="938719"/>
          </a:xfrm>
          <a:prstGeom prst="rect">
            <a:avLst/>
          </a:prstGeom>
          <a:noFill/>
        </p:spPr>
        <p:txBody>
          <a:bodyPr wrap="none" rtlCol="0">
            <a:spAutoFit/>
          </a:bodyPr>
          <a:lstStyle/>
          <a:p>
            <a:r>
              <a:rPr lang="de-CH" sz="5500" b="1" dirty="0"/>
              <a:t>Hebräer Teil 2</a:t>
            </a:r>
          </a:p>
        </p:txBody>
      </p:sp>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462482" y="392830"/>
            <a:ext cx="7301626" cy="4493538"/>
          </a:xfrm>
          <a:prstGeom prst="rect">
            <a:avLst/>
          </a:prstGeom>
          <a:noFill/>
        </p:spPr>
        <p:txBody>
          <a:bodyPr wrap="square" rtlCol="0">
            <a:spAutoFit/>
          </a:bodyPr>
          <a:lstStyle/>
          <a:p>
            <a:r>
              <a:rPr lang="de-CH" sz="2600" dirty="0"/>
              <a:t>"Deshalb, wie der Heilige Geist spricht: »Heute, wenn ihr seine Stimme hört, 8 verhärtet eure Herzen nicht, wie in der Erbitterung an dem Tage der Versuchung in der Wüste, 9 wo eure Väter ⟨mich⟩ versuchten, indem sie ⟨mich⟩ auf die Probe stellten, und sie sahen meine Werke 10 vierzig Jahre. Deshalb zürnte ich diesem Geschlecht und sprach: Allezeit gehen sie irre mit dem Herzen. Sie aber haben meine Wege nicht erkannt. 11 So schwor ich in meinem Zorn: Sie sollen nimmermehr in meine Ruhe eingehen!« " </a:t>
            </a:r>
            <a:r>
              <a:rPr lang="de-CH" sz="2600" b="1" dirty="0"/>
              <a:t>(3,7-11)</a:t>
            </a:r>
            <a:endParaRPr lang="de-CH" sz="2600" dirty="0"/>
          </a:p>
        </p:txBody>
      </p:sp>
      <p:graphicFrame>
        <p:nvGraphicFramePr>
          <p:cNvPr id="3" name="Objekt 2">
            <a:extLst>
              <a:ext uri="{FF2B5EF4-FFF2-40B4-BE49-F238E27FC236}">
                <a16:creationId xmlns:a16="http://schemas.microsoft.com/office/drawing/2014/main" id="{792329D4-2898-4BBE-BD80-9B201CFD66B2}"/>
              </a:ext>
            </a:extLst>
          </p:cNvPr>
          <p:cNvGraphicFramePr>
            <a:graphicFrameLocks noChangeAspect="1"/>
          </p:cNvGraphicFramePr>
          <p:nvPr>
            <p:extLst>
              <p:ext uri="{D42A27DB-BD31-4B8C-83A1-F6EECF244321}">
                <p14:modId xmlns:p14="http://schemas.microsoft.com/office/powerpoint/2010/main" val="2795402955"/>
              </p:ext>
            </p:extLst>
          </p:nvPr>
        </p:nvGraphicFramePr>
        <p:xfrm>
          <a:off x="188059" y="1680017"/>
          <a:ext cx="3949108" cy="3497966"/>
        </p:xfrm>
        <a:graphic>
          <a:graphicData uri="http://schemas.openxmlformats.org/presentationml/2006/ole">
            <mc:AlternateContent xmlns:mc="http://schemas.openxmlformats.org/markup-compatibility/2006">
              <mc:Choice xmlns:v="urn:schemas-microsoft-com:vml" Requires="v">
                <p:oleObj spid="_x0000_s5131" r:id="rId3" imgW="6768000" imgH="5993640" progId="">
                  <p:embed/>
                </p:oleObj>
              </mc:Choice>
              <mc:Fallback>
                <p:oleObj r:id="rId3" imgW="6768000" imgH="5993640" progId="">
                  <p:embed/>
                  <p:pic>
                    <p:nvPicPr>
                      <p:cNvPr id="0" name=""/>
                      <p:cNvPicPr/>
                      <p:nvPr/>
                    </p:nvPicPr>
                    <p:blipFill>
                      <a:blip r:embed="rId4"/>
                      <a:stretch>
                        <a:fillRect/>
                      </a:stretch>
                    </p:blipFill>
                    <p:spPr>
                      <a:xfrm>
                        <a:off x="188059" y="1680017"/>
                        <a:ext cx="3949108" cy="3497966"/>
                      </a:xfrm>
                      <a:prstGeom prst="rect">
                        <a:avLst/>
                      </a:prstGeom>
                    </p:spPr>
                  </p:pic>
                </p:oleObj>
              </mc:Fallback>
            </mc:AlternateContent>
          </a:graphicData>
        </a:graphic>
      </p:graphicFrame>
    </p:spTree>
    <p:extLst>
      <p:ext uri="{BB962C8B-B14F-4D97-AF65-F5344CB8AC3E}">
        <p14:creationId xmlns:p14="http://schemas.microsoft.com/office/powerpoint/2010/main" val="6204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kt 15">
            <a:extLst>
              <a:ext uri="{FF2B5EF4-FFF2-40B4-BE49-F238E27FC236}">
                <a16:creationId xmlns:a16="http://schemas.microsoft.com/office/drawing/2014/main" id="{048B131C-19CC-4656-B6EB-A5143F38326F}"/>
              </a:ext>
            </a:extLst>
          </p:cNvPr>
          <p:cNvGraphicFramePr>
            <a:graphicFrameLocks noChangeAspect="1"/>
          </p:cNvGraphicFramePr>
          <p:nvPr/>
        </p:nvGraphicFramePr>
        <p:xfrm>
          <a:off x="188059" y="1680017"/>
          <a:ext cx="3949108" cy="3497966"/>
        </p:xfrm>
        <a:graphic>
          <a:graphicData uri="http://schemas.openxmlformats.org/presentationml/2006/ole">
            <mc:AlternateContent xmlns:mc="http://schemas.openxmlformats.org/markup-compatibility/2006">
              <mc:Choice xmlns:v="urn:schemas-microsoft-com:vml" Requires="v">
                <p:oleObj spid="_x0000_s8202" r:id="rId3" imgW="6768000" imgH="5993640" progId="">
                  <p:embed/>
                </p:oleObj>
              </mc:Choice>
              <mc:Fallback>
                <p:oleObj r:id="rId3" imgW="6768000" imgH="5993640" progId="">
                  <p:embed/>
                  <p:pic>
                    <p:nvPicPr>
                      <p:cNvPr id="3" name="Objekt 2">
                        <a:extLst>
                          <a:ext uri="{FF2B5EF4-FFF2-40B4-BE49-F238E27FC236}">
                            <a16:creationId xmlns:a16="http://schemas.microsoft.com/office/drawing/2014/main" id="{792329D4-2898-4BBE-BD80-9B201CFD66B2}"/>
                          </a:ext>
                        </a:extLst>
                      </p:cNvPr>
                      <p:cNvPicPr/>
                      <p:nvPr/>
                    </p:nvPicPr>
                    <p:blipFill>
                      <a:blip r:embed="rId4"/>
                      <a:stretch>
                        <a:fillRect/>
                      </a:stretch>
                    </p:blipFill>
                    <p:spPr>
                      <a:xfrm>
                        <a:off x="188059" y="1680017"/>
                        <a:ext cx="3949108" cy="3497966"/>
                      </a:xfrm>
                      <a:prstGeom prst="rect">
                        <a:avLst/>
                      </a:prstGeom>
                    </p:spPr>
                  </p:pic>
                </p:oleObj>
              </mc:Fallback>
            </mc:AlternateContent>
          </a:graphicData>
        </a:graphic>
      </p:graphicFrame>
      <p:pic>
        <p:nvPicPr>
          <p:cNvPr id="4" name="Grafik 3">
            <a:extLst>
              <a:ext uri="{FF2B5EF4-FFF2-40B4-BE49-F238E27FC236}">
                <a16:creationId xmlns:a16="http://schemas.microsoft.com/office/drawing/2014/main" id="{8B910B80-7057-4D9E-BF59-02DABABA1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361" y="0"/>
            <a:ext cx="6573042" cy="6858000"/>
          </a:xfrm>
          <a:prstGeom prst="rect">
            <a:avLst/>
          </a:prstGeom>
        </p:spPr>
      </p:pic>
      <p:cxnSp>
        <p:nvCxnSpPr>
          <p:cNvPr id="7" name="Gerade Verbindung mit Pfeil 6">
            <a:extLst>
              <a:ext uri="{FF2B5EF4-FFF2-40B4-BE49-F238E27FC236}">
                <a16:creationId xmlns:a16="http://schemas.microsoft.com/office/drawing/2014/main" id="{8987B941-284B-4726-B38F-453B56E7A94E}"/>
              </a:ext>
            </a:extLst>
          </p:cNvPr>
          <p:cNvCxnSpPr/>
          <p:nvPr/>
        </p:nvCxnSpPr>
        <p:spPr>
          <a:xfrm>
            <a:off x="4668717" y="2154115"/>
            <a:ext cx="4114800" cy="33762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6347F5F-9F59-4623-A593-E8E43D7F59A2}"/>
              </a:ext>
            </a:extLst>
          </p:cNvPr>
          <p:cNvSpPr txBox="1"/>
          <p:nvPr/>
        </p:nvSpPr>
        <p:spPr>
          <a:xfrm>
            <a:off x="9008106" y="5087925"/>
            <a:ext cx="927203" cy="492443"/>
          </a:xfrm>
          <a:prstGeom prst="rect">
            <a:avLst/>
          </a:prstGeom>
          <a:solidFill>
            <a:schemeClr val="bg1"/>
          </a:solidFill>
        </p:spPr>
        <p:txBody>
          <a:bodyPr wrap="square" rtlCol="0">
            <a:spAutoFit/>
          </a:bodyPr>
          <a:lstStyle/>
          <a:p>
            <a:pPr algn="ctr"/>
            <a:r>
              <a:rPr lang="de-CH" sz="2600" dirty="0"/>
              <a:t>Sinai</a:t>
            </a:r>
          </a:p>
        </p:txBody>
      </p:sp>
      <p:cxnSp>
        <p:nvCxnSpPr>
          <p:cNvPr id="9" name="Gerade Verbindung mit Pfeil 8">
            <a:extLst>
              <a:ext uri="{FF2B5EF4-FFF2-40B4-BE49-F238E27FC236}">
                <a16:creationId xmlns:a16="http://schemas.microsoft.com/office/drawing/2014/main" id="{6CD5A355-2412-45A0-BAF4-1CBBDD9E3BAE}"/>
              </a:ext>
            </a:extLst>
          </p:cNvPr>
          <p:cNvCxnSpPr>
            <a:cxnSpLocks/>
          </p:cNvCxnSpPr>
          <p:nvPr/>
        </p:nvCxnSpPr>
        <p:spPr>
          <a:xfrm flipH="1" flipV="1">
            <a:off x="7715251" y="2558562"/>
            <a:ext cx="1184595" cy="28107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CAAF8830-875B-4054-A52B-CA0BDB3BF382}"/>
              </a:ext>
            </a:extLst>
          </p:cNvPr>
          <p:cNvSpPr txBox="1"/>
          <p:nvPr/>
        </p:nvSpPr>
        <p:spPr>
          <a:xfrm>
            <a:off x="5476529" y="2154115"/>
            <a:ext cx="2190364" cy="492443"/>
          </a:xfrm>
          <a:prstGeom prst="rect">
            <a:avLst/>
          </a:prstGeom>
          <a:solidFill>
            <a:schemeClr val="bg1"/>
          </a:solidFill>
        </p:spPr>
        <p:txBody>
          <a:bodyPr wrap="square" rtlCol="0">
            <a:spAutoFit/>
          </a:bodyPr>
          <a:lstStyle/>
          <a:p>
            <a:pPr algn="ctr"/>
            <a:r>
              <a:rPr lang="de-CH" sz="2600" dirty="0"/>
              <a:t>Kadesh Barnea</a:t>
            </a:r>
          </a:p>
        </p:txBody>
      </p:sp>
      <p:pic>
        <p:nvPicPr>
          <p:cNvPr id="15" name="Grafik 14">
            <a:extLst>
              <a:ext uri="{FF2B5EF4-FFF2-40B4-BE49-F238E27FC236}">
                <a16:creationId xmlns:a16="http://schemas.microsoft.com/office/drawing/2014/main" id="{9D6EF43B-DC7F-4D49-A979-3482E5A374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2008" y="1976611"/>
            <a:ext cx="1749322" cy="874661"/>
          </a:xfrm>
          <a:prstGeom prst="rect">
            <a:avLst/>
          </a:prstGeom>
        </p:spPr>
      </p:pic>
    </p:spTree>
    <p:extLst>
      <p:ext uri="{BB962C8B-B14F-4D97-AF65-F5344CB8AC3E}">
        <p14:creationId xmlns:p14="http://schemas.microsoft.com/office/powerpoint/2010/main" val="14943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462482" y="392830"/>
            <a:ext cx="7648922" cy="1477328"/>
          </a:xfrm>
          <a:prstGeom prst="rect">
            <a:avLst/>
          </a:prstGeom>
          <a:noFill/>
        </p:spPr>
        <p:txBody>
          <a:bodyPr wrap="square" rtlCol="0">
            <a:spAutoFit/>
          </a:bodyPr>
          <a:lstStyle/>
          <a:p>
            <a:r>
              <a:rPr lang="de-CH" sz="3000" b="1" dirty="0"/>
              <a:t>Kanaan Ruhe </a:t>
            </a:r>
          </a:p>
          <a:p>
            <a:r>
              <a:rPr lang="de-CH" sz="3000" dirty="0"/>
              <a:t>Ein Leben in Gehorsam, im Glauben und im Sieg </a:t>
            </a:r>
            <a:r>
              <a:rPr lang="de-CH" sz="3000" dirty="0">
                <a:sym typeface="Wingdings" panose="05000000000000000000" pitchFamily="2" charset="2"/>
              </a:rPr>
              <a:t></a:t>
            </a:r>
            <a:r>
              <a:rPr lang="de-CH" sz="3000" dirty="0"/>
              <a:t> gegenwärtig</a:t>
            </a:r>
          </a:p>
        </p:txBody>
      </p:sp>
      <p:sp>
        <p:nvSpPr>
          <p:cNvPr id="4" name="Textfeld 3">
            <a:extLst>
              <a:ext uri="{FF2B5EF4-FFF2-40B4-BE49-F238E27FC236}">
                <a16:creationId xmlns:a16="http://schemas.microsoft.com/office/drawing/2014/main" id="{52D7DBA7-1115-4782-8965-A10EA6D9A146}"/>
              </a:ext>
            </a:extLst>
          </p:cNvPr>
          <p:cNvSpPr txBox="1"/>
          <p:nvPr/>
        </p:nvSpPr>
        <p:spPr>
          <a:xfrm>
            <a:off x="4462482" y="2253141"/>
            <a:ext cx="7301626" cy="1477328"/>
          </a:xfrm>
          <a:prstGeom prst="rect">
            <a:avLst/>
          </a:prstGeom>
          <a:noFill/>
        </p:spPr>
        <p:txBody>
          <a:bodyPr wrap="square" rtlCol="0">
            <a:spAutoFit/>
          </a:bodyPr>
          <a:lstStyle/>
          <a:p>
            <a:r>
              <a:rPr lang="de-CH" sz="3000" b="1" dirty="0"/>
              <a:t>SEINE Ruhe </a:t>
            </a:r>
          </a:p>
          <a:p>
            <a:r>
              <a:rPr lang="de-CH" sz="3000" dirty="0"/>
              <a:t>Erlösungsruhe </a:t>
            </a:r>
          </a:p>
          <a:p>
            <a:r>
              <a:rPr lang="de-CH" sz="3000" dirty="0">
                <a:sym typeface="Wingdings" panose="05000000000000000000" pitchFamily="2" charset="2"/>
              </a:rPr>
              <a:t></a:t>
            </a:r>
            <a:r>
              <a:rPr lang="de-CH" sz="3000" dirty="0"/>
              <a:t> gegenwärtig und zukünftig</a:t>
            </a:r>
          </a:p>
        </p:txBody>
      </p:sp>
      <p:sp>
        <p:nvSpPr>
          <p:cNvPr id="6" name="Textfeld 5">
            <a:extLst>
              <a:ext uri="{FF2B5EF4-FFF2-40B4-BE49-F238E27FC236}">
                <a16:creationId xmlns:a16="http://schemas.microsoft.com/office/drawing/2014/main" id="{654A1461-AD0D-421E-8895-26B23F761C71}"/>
              </a:ext>
            </a:extLst>
          </p:cNvPr>
          <p:cNvSpPr txBox="1"/>
          <p:nvPr/>
        </p:nvSpPr>
        <p:spPr>
          <a:xfrm>
            <a:off x="4462482" y="4113452"/>
            <a:ext cx="7301626" cy="1477328"/>
          </a:xfrm>
          <a:prstGeom prst="rect">
            <a:avLst/>
          </a:prstGeom>
          <a:noFill/>
        </p:spPr>
        <p:txBody>
          <a:bodyPr wrap="square" rtlCol="0">
            <a:spAutoFit/>
          </a:bodyPr>
          <a:lstStyle/>
          <a:p>
            <a:r>
              <a:rPr lang="de-CH" sz="3000" b="1" dirty="0"/>
              <a:t>Sabbat Ruhe </a:t>
            </a:r>
          </a:p>
          <a:p>
            <a:r>
              <a:rPr lang="de-CH" sz="3000" dirty="0"/>
              <a:t>Zustand geistlicher Reife </a:t>
            </a:r>
          </a:p>
          <a:p>
            <a:r>
              <a:rPr lang="de-CH" sz="3000" dirty="0">
                <a:sym typeface="Wingdings" panose="05000000000000000000" pitchFamily="2" charset="2"/>
              </a:rPr>
              <a:t></a:t>
            </a:r>
            <a:r>
              <a:rPr lang="de-CH" sz="3000" dirty="0"/>
              <a:t> gegenwärtig und zukünftig</a:t>
            </a:r>
          </a:p>
        </p:txBody>
      </p:sp>
      <p:graphicFrame>
        <p:nvGraphicFramePr>
          <p:cNvPr id="2" name="Objekt 1">
            <a:extLst>
              <a:ext uri="{FF2B5EF4-FFF2-40B4-BE49-F238E27FC236}">
                <a16:creationId xmlns:a16="http://schemas.microsoft.com/office/drawing/2014/main" id="{D6C35819-626F-48DA-B66D-1A2710D799BD}"/>
              </a:ext>
            </a:extLst>
          </p:cNvPr>
          <p:cNvGraphicFramePr>
            <a:graphicFrameLocks noChangeAspect="1"/>
          </p:cNvGraphicFramePr>
          <p:nvPr>
            <p:extLst>
              <p:ext uri="{D42A27DB-BD31-4B8C-83A1-F6EECF244321}">
                <p14:modId xmlns:p14="http://schemas.microsoft.com/office/powerpoint/2010/main" val="1069891147"/>
              </p:ext>
            </p:extLst>
          </p:nvPr>
        </p:nvGraphicFramePr>
        <p:xfrm>
          <a:off x="232020" y="2013398"/>
          <a:ext cx="4019060" cy="2831204"/>
        </p:xfrm>
        <a:graphic>
          <a:graphicData uri="http://schemas.openxmlformats.org/presentationml/2006/ole">
            <mc:AlternateContent xmlns:mc="http://schemas.openxmlformats.org/markup-compatibility/2006">
              <mc:Choice xmlns:v="urn:schemas-microsoft-com:vml" Requires="v">
                <p:oleObj spid="_x0000_s6156" r:id="rId3" imgW="5714280" imgH="4025160" progId="">
                  <p:embed/>
                </p:oleObj>
              </mc:Choice>
              <mc:Fallback>
                <p:oleObj r:id="rId3" imgW="5714280" imgH="4025160" progId="">
                  <p:embed/>
                  <p:pic>
                    <p:nvPicPr>
                      <p:cNvPr id="0" name=""/>
                      <p:cNvPicPr/>
                      <p:nvPr/>
                    </p:nvPicPr>
                    <p:blipFill>
                      <a:blip r:embed="rId4"/>
                      <a:stretch>
                        <a:fillRect/>
                      </a:stretch>
                    </p:blipFill>
                    <p:spPr>
                      <a:xfrm>
                        <a:off x="232020" y="2013398"/>
                        <a:ext cx="4019060" cy="2831204"/>
                      </a:xfrm>
                      <a:prstGeom prst="rect">
                        <a:avLst/>
                      </a:prstGeom>
                    </p:spPr>
                  </p:pic>
                </p:oleObj>
              </mc:Fallback>
            </mc:AlternateContent>
          </a:graphicData>
        </a:graphic>
      </p:graphicFrame>
    </p:spTree>
    <p:extLst>
      <p:ext uri="{BB962C8B-B14F-4D97-AF65-F5344CB8AC3E}">
        <p14:creationId xmlns:p14="http://schemas.microsoft.com/office/powerpoint/2010/main" val="18450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462481" y="392830"/>
            <a:ext cx="7336795" cy="4832092"/>
          </a:xfrm>
          <a:prstGeom prst="rect">
            <a:avLst/>
          </a:prstGeom>
          <a:noFill/>
        </p:spPr>
        <p:txBody>
          <a:bodyPr wrap="square" rtlCol="0">
            <a:spAutoFit/>
          </a:bodyPr>
          <a:lstStyle/>
          <a:p>
            <a:r>
              <a:rPr lang="de-CH" sz="2800" dirty="0"/>
              <a:t>"Da wir nun einen großen Hohen Priester haben, der durch die Himmel gegangen ist, Jesus, den Sohn Gottes, so lasst uns das Bekenntnis festhalten! 15 Denn wir haben nicht einen Hohen Priester, der nicht Mitleid haben könnte mit unseren Schwachheiten, sondern der in allem in gleicher Weise ⟨wie wir⟩ versucht worden ist, ⟨doch⟩ ohne Sünde. 16 Lasst uns nun mit Freimütigkeit hinzutreten zum Thron der Gnade, damit wir Barmherzigkeit empfangen und Gnade finden zur rechtzeitigen Hilfe!" </a:t>
            </a:r>
            <a:r>
              <a:rPr lang="de-CH" sz="2800" b="1" dirty="0"/>
              <a:t>(4,14-16)</a:t>
            </a:r>
            <a:endParaRPr lang="de-CH" sz="2800" dirty="0"/>
          </a:p>
        </p:txBody>
      </p:sp>
      <p:graphicFrame>
        <p:nvGraphicFramePr>
          <p:cNvPr id="2" name="Objekt 1">
            <a:extLst>
              <a:ext uri="{FF2B5EF4-FFF2-40B4-BE49-F238E27FC236}">
                <a16:creationId xmlns:a16="http://schemas.microsoft.com/office/drawing/2014/main" id="{25AE6316-8050-4FA8-8E69-1BADD4B3AD66}"/>
              </a:ext>
            </a:extLst>
          </p:cNvPr>
          <p:cNvGraphicFramePr>
            <a:graphicFrameLocks noChangeAspect="1"/>
          </p:cNvGraphicFramePr>
          <p:nvPr>
            <p:extLst>
              <p:ext uri="{D42A27DB-BD31-4B8C-83A1-F6EECF244321}">
                <p14:modId xmlns:p14="http://schemas.microsoft.com/office/powerpoint/2010/main" val="1423227990"/>
              </p:ext>
            </p:extLst>
          </p:nvPr>
        </p:nvGraphicFramePr>
        <p:xfrm>
          <a:off x="114788" y="1601414"/>
          <a:ext cx="4087935" cy="3655172"/>
        </p:xfrm>
        <a:graphic>
          <a:graphicData uri="http://schemas.openxmlformats.org/presentationml/2006/ole">
            <mc:AlternateContent xmlns:mc="http://schemas.openxmlformats.org/markup-compatibility/2006">
              <mc:Choice xmlns:v="urn:schemas-microsoft-com:vml" Requires="v">
                <p:oleObj spid="_x0000_s7179" r:id="rId3" imgW="6958440" imgH="6221880" progId="">
                  <p:embed/>
                </p:oleObj>
              </mc:Choice>
              <mc:Fallback>
                <p:oleObj r:id="rId3" imgW="6958440" imgH="6221880" progId="">
                  <p:embed/>
                  <p:pic>
                    <p:nvPicPr>
                      <p:cNvPr id="0" name=""/>
                      <p:cNvPicPr/>
                      <p:nvPr/>
                    </p:nvPicPr>
                    <p:blipFill>
                      <a:blip r:embed="rId4"/>
                      <a:stretch>
                        <a:fillRect/>
                      </a:stretch>
                    </p:blipFill>
                    <p:spPr>
                      <a:xfrm>
                        <a:off x="114788" y="1601414"/>
                        <a:ext cx="4087935" cy="3655172"/>
                      </a:xfrm>
                      <a:prstGeom prst="rect">
                        <a:avLst/>
                      </a:prstGeom>
                    </p:spPr>
                  </p:pic>
                </p:oleObj>
              </mc:Fallback>
            </mc:AlternateContent>
          </a:graphicData>
        </a:graphic>
      </p:graphicFrame>
    </p:spTree>
    <p:extLst>
      <p:ext uri="{BB962C8B-B14F-4D97-AF65-F5344CB8AC3E}">
        <p14:creationId xmlns:p14="http://schemas.microsoft.com/office/powerpoint/2010/main" val="10220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391757" y="392830"/>
            <a:ext cx="7302012" cy="3785652"/>
          </a:xfrm>
          <a:prstGeom prst="rect">
            <a:avLst/>
          </a:prstGeom>
          <a:noFill/>
        </p:spPr>
        <p:txBody>
          <a:bodyPr wrap="square" rtlCol="0">
            <a:spAutoFit/>
          </a:bodyPr>
          <a:lstStyle/>
          <a:p>
            <a:r>
              <a:rPr lang="de-CH" sz="3000" dirty="0"/>
              <a:t>"Denn während ihr der Zeit nach Lehrer sein solltet, habt ihr wieder nötig, dass man euch lehrt, was die Anfangsgründe der Aussprüche Gottes sind; und ihr seid solche geworden, die Milch nötig haben und nicht feste Speise... …Deshalb wollen wir das Wort vom Anfang des Christus lassen und uns der vollen Reife zuwenden" </a:t>
            </a:r>
            <a:r>
              <a:rPr lang="de-CH" sz="3000" b="1" dirty="0"/>
              <a:t>(5,12+6,1)</a:t>
            </a:r>
            <a:endParaRPr lang="de-CH" sz="3000" dirty="0"/>
          </a:p>
        </p:txBody>
      </p:sp>
      <p:graphicFrame>
        <p:nvGraphicFramePr>
          <p:cNvPr id="3" name="Objekt 2">
            <a:extLst>
              <a:ext uri="{FF2B5EF4-FFF2-40B4-BE49-F238E27FC236}">
                <a16:creationId xmlns:a16="http://schemas.microsoft.com/office/drawing/2014/main" id="{5452BBAF-8644-4466-BA2E-7CC85BD87381}"/>
              </a:ext>
            </a:extLst>
          </p:cNvPr>
          <p:cNvGraphicFramePr>
            <a:graphicFrameLocks noChangeAspect="1"/>
          </p:cNvGraphicFramePr>
          <p:nvPr>
            <p:extLst>
              <p:ext uri="{D42A27DB-BD31-4B8C-83A1-F6EECF244321}">
                <p14:modId xmlns:p14="http://schemas.microsoft.com/office/powerpoint/2010/main" val="3322188526"/>
              </p:ext>
            </p:extLst>
          </p:nvPr>
        </p:nvGraphicFramePr>
        <p:xfrm>
          <a:off x="119184" y="1672768"/>
          <a:ext cx="4087935" cy="3512463"/>
        </p:xfrm>
        <a:graphic>
          <a:graphicData uri="http://schemas.openxmlformats.org/presentationml/2006/ole">
            <mc:AlternateContent xmlns:mc="http://schemas.openxmlformats.org/markup-compatibility/2006">
              <mc:Choice xmlns:v="urn:schemas-microsoft-com:vml" Requires="v">
                <p:oleObj spid="_x0000_s9227" r:id="rId3" imgW="6856920" imgH="5891760" progId="">
                  <p:embed/>
                </p:oleObj>
              </mc:Choice>
              <mc:Fallback>
                <p:oleObj r:id="rId3" imgW="6856920" imgH="5891760" progId="">
                  <p:embed/>
                  <p:pic>
                    <p:nvPicPr>
                      <p:cNvPr id="0" name=""/>
                      <p:cNvPicPr/>
                      <p:nvPr/>
                    </p:nvPicPr>
                    <p:blipFill>
                      <a:blip r:embed="rId4"/>
                      <a:stretch>
                        <a:fillRect/>
                      </a:stretch>
                    </p:blipFill>
                    <p:spPr>
                      <a:xfrm>
                        <a:off x="119184" y="1672768"/>
                        <a:ext cx="4087935" cy="3512463"/>
                      </a:xfrm>
                      <a:prstGeom prst="rect">
                        <a:avLst/>
                      </a:prstGeom>
                    </p:spPr>
                  </p:pic>
                </p:oleObj>
              </mc:Fallback>
            </mc:AlternateContent>
          </a:graphicData>
        </a:graphic>
      </p:graphicFrame>
    </p:spTree>
    <p:extLst>
      <p:ext uri="{BB962C8B-B14F-4D97-AF65-F5344CB8AC3E}">
        <p14:creationId xmlns:p14="http://schemas.microsoft.com/office/powerpoint/2010/main" val="9755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391756" y="392830"/>
            <a:ext cx="7504235" cy="4247317"/>
          </a:xfrm>
          <a:prstGeom prst="rect">
            <a:avLst/>
          </a:prstGeom>
          <a:noFill/>
        </p:spPr>
        <p:txBody>
          <a:bodyPr wrap="square" rtlCol="0">
            <a:spAutoFit/>
          </a:bodyPr>
          <a:lstStyle/>
          <a:p>
            <a:r>
              <a:rPr lang="de-CH" sz="3000" dirty="0"/>
              <a:t>"Denn es ist unmöglich, diejenigen, die einmal erleuchtet worden sind und die himmlische Gabe geschmeckt haben und des Heiligen Geistes teilhaftig geworden sind 5 und das gute Wort Gottes und die Kräfte des zukünftigen Zeitalters geschmeckt haben 6 und ⟨doch⟩ abgefallen sind, wieder zur Buße zu erneuern, da sie für sich den Sohn Gottes wieder kreuzigen und dem Spott aussetzen." </a:t>
            </a:r>
            <a:r>
              <a:rPr lang="de-CH" sz="3000" b="1" dirty="0"/>
              <a:t>(6,4-6) </a:t>
            </a:r>
          </a:p>
        </p:txBody>
      </p:sp>
      <p:graphicFrame>
        <p:nvGraphicFramePr>
          <p:cNvPr id="3" name="Objekt 2">
            <a:extLst>
              <a:ext uri="{FF2B5EF4-FFF2-40B4-BE49-F238E27FC236}">
                <a16:creationId xmlns:a16="http://schemas.microsoft.com/office/drawing/2014/main" id="{5452BBAF-8644-4466-BA2E-7CC85BD87381}"/>
              </a:ext>
            </a:extLst>
          </p:cNvPr>
          <p:cNvGraphicFramePr>
            <a:graphicFrameLocks noChangeAspect="1"/>
          </p:cNvGraphicFramePr>
          <p:nvPr/>
        </p:nvGraphicFramePr>
        <p:xfrm>
          <a:off x="119184" y="1672768"/>
          <a:ext cx="4087935" cy="3512463"/>
        </p:xfrm>
        <a:graphic>
          <a:graphicData uri="http://schemas.openxmlformats.org/presentationml/2006/ole">
            <mc:AlternateContent xmlns:mc="http://schemas.openxmlformats.org/markup-compatibility/2006">
              <mc:Choice xmlns:v="urn:schemas-microsoft-com:vml" Requires="v">
                <p:oleObj spid="_x0000_s10251" r:id="rId3" imgW="6856920" imgH="5891760" progId="">
                  <p:embed/>
                </p:oleObj>
              </mc:Choice>
              <mc:Fallback>
                <p:oleObj r:id="rId3" imgW="6856920" imgH="5891760" progId="">
                  <p:embed/>
                  <p:pic>
                    <p:nvPicPr>
                      <p:cNvPr id="3" name="Objekt 2">
                        <a:extLst>
                          <a:ext uri="{FF2B5EF4-FFF2-40B4-BE49-F238E27FC236}">
                            <a16:creationId xmlns:a16="http://schemas.microsoft.com/office/drawing/2014/main" id="{5452BBAF-8644-4466-BA2E-7CC85BD87381}"/>
                          </a:ext>
                        </a:extLst>
                      </p:cNvPr>
                      <p:cNvPicPr/>
                      <p:nvPr/>
                    </p:nvPicPr>
                    <p:blipFill>
                      <a:blip r:embed="rId4"/>
                      <a:stretch>
                        <a:fillRect/>
                      </a:stretch>
                    </p:blipFill>
                    <p:spPr>
                      <a:xfrm>
                        <a:off x="119184" y="1672768"/>
                        <a:ext cx="4087935" cy="3512463"/>
                      </a:xfrm>
                      <a:prstGeom prst="rect">
                        <a:avLst/>
                      </a:prstGeom>
                    </p:spPr>
                  </p:pic>
                </p:oleObj>
              </mc:Fallback>
            </mc:AlternateContent>
          </a:graphicData>
        </a:graphic>
      </p:graphicFrame>
    </p:spTree>
    <p:extLst>
      <p:ext uri="{BB962C8B-B14F-4D97-AF65-F5344CB8AC3E}">
        <p14:creationId xmlns:p14="http://schemas.microsoft.com/office/powerpoint/2010/main" val="37375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391756" y="181819"/>
            <a:ext cx="7574575" cy="5170646"/>
          </a:xfrm>
          <a:prstGeom prst="rect">
            <a:avLst/>
          </a:prstGeom>
          <a:noFill/>
        </p:spPr>
        <p:txBody>
          <a:bodyPr wrap="square" rtlCol="0">
            <a:spAutoFit/>
          </a:bodyPr>
          <a:lstStyle/>
          <a:p>
            <a:r>
              <a:rPr lang="de-CH" sz="3000" dirty="0"/>
              <a:t>"</a:t>
            </a:r>
            <a:r>
              <a:rPr lang="de-DE" sz="3000" dirty="0"/>
              <a:t>Damit wir durch zwei unveränderliche Dinge, bei denen Gott ⟨doch⟩ unmöglich lügen kann, einen starken Trost haben, die wir unsere Zuflucht dazu genommen haben, die vorhandene [vor uns liegende] Hoffnung zu ergreifen. 19 Diese haben wir als einen sicheren und festen Anker der Seele, der in das Innere des Vorhangs hineinreicht, 20 wohin Jesus als Vorläufer für uns hineingegangen ist, der nach der Ordnung Melchisedeks Hoher Priester in Ewigkeit geworden ist.</a:t>
            </a:r>
            <a:r>
              <a:rPr lang="de-CH" sz="3000" dirty="0"/>
              <a:t>" </a:t>
            </a:r>
            <a:r>
              <a:rPr lang="de-CH" sz="3000" b="1"/>
              <a:t>(6,18-20) </a:t>
            </a:r>
            <a:endParaRPr lang="de-CH" sz="3000" b="1" dirty="0"/>
          </a:p>
        </p:txBody>
      </p:sp>
      <p:graphicFrame>
        <p:nvGraphicFramePr>
          <p:cNvPr id="2" name="Objekt 1">
            <a:extLst>
              <a:ext uri="{FF2B5EF4-FFF2-40B4-BE49-F238E27FC236}">
                <a16:creationId xmlns:a16="http://schemas.microsoft.com/office/drawing/2014/main" id="{E3DBE710-8BAC-46BC-8D83-DFBDE6505E71}"/>
              </a:ext>
            </a:extLst>
          </p:cNvPr>
          <p:cNvGraphicFramePr>
            <a:graphicFrameLocks noChangeAspect="1"/>
          </p:cNvGraphicFramePr>
          <p:nvPr>
            <p:extLst>
              <p:ext uri="{D42A27DB-BD31-4B8C-83A1-F6EECF244321}">
                <p14:modId xmlns:p14="http://schemas.microsoft.com/office/powerpoint/2010/main" val="1095895078"/>
              </p:ext>
            </p:extLst>
          </p:nvPr>
        </p:nvGraphicFramePr>
        <p:xfrm>
          <a:off x="132372" y="1647903"/>
          <a:ext cx="4180254" cy="3562194"/>
        </p:xfrm>
        <a:graphic>
          <a:graphicData uri="http://schemas.openxmlformats.org/presentationml/2006/ole">
            <mc:AlternateContent xmlns:mc="http://schemas.openxmlformats.org/markup-compatibility/2006">
              <mc:Choice xmlns:v="urn:schemas-microsoft-com:vml" Requires="v">
                <p:oleObj spid="_x0000_s11271" r:id="rId3" imgW="5765040" imgH="4914000" progId="">
                  <p:embed/>
                </p:oleObj>
              </mc:Choice>
              <mc:Fallback>
                <p:oleObj r:id="rId3" imgW="5765040" imgH="4914000" progId="">
                  <p:embed/>
                  <p:pic>
                    <p:nvPicPr>
                      <p:cNvPr id="0" name=""/>
                      <p:cNvPicPr/>
                      <p:nvPr/>
                    </p:nvPicPr>
                    <p:blipFill>
                      <a:blip r:embed="rId4"/>
                      <a:stretch>
                        <a:fillRect/>
                      </a:stretch>
                    </p:blipFill>
                    <p:spPr>
                      <a:xfrm>
                        <a:off x="132372" y="1647903"/>
                        <a:ext cx="4180254" cy="3562194"/>
                      </a:xfrm>
                      <a:prstGeom prst="rect">
                        <a:avLst/>
                      </a:prstGeom>
                    </p:spPr>
                  </p:pic>
                </p:oleObj>
              </mc:Fallback>
            </mc:AlternateContent>
          </a:graphicData>
        </a:graphic>
      </p:graphicFrame>
    </p:spTree>
    <p:extLst>
      <p:ext uri="{BB962C8B-B14F-4D97-AF65-F5344CB8AC3E}">
        <p14:creationId xmlns:p14="http://schemas.microsoft.com/office/powerpoint/2010/main" val="3580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986864" y="4928426"/>
            <a:ext cx="4218271" cy="938719"/>
          </a:xfrm>
          <a:prstGeom prst="rect">
            <a:avLst/>
          </a:prstGeom>
          <a:noFill/>
        </p:spPr>
        <p:txBody>
          <a:bodyPr wrap="none" rtlCol="0">
            <a:spAutoFit/>
          </a:bodyPr>
          <a:lstStyle/>
          <a:p>
            <a:r>
              <a:rPr lang="de-CH" sz="5500" b="1" dirty="0"/>
              <a:t>Hebräer Teil 2</a:t>
            </a:r>
          </a:p>
        </p:txBody>
      </p:sp>
    </p:spTree>
    <p:extLst>
      <p:ext uri="{BB962C8B-B14F-4D97-AF65-F5344CB8AC3E}">
        <p14:creationId xmlns:p14="http://schemas.microsoft.com/office/powerpoint/2010/main" val="136292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334613" cy="861774"/>
          </a:xfrm>
          <a:prstGeom prst="rect">
            <a:avLst/>
          </a:prstGeom>
          <a:noFill/>
        </p:spPr>
        <p:txBody>
          <a:bodyPr wrap="none" rtlCol="0">
            <a:spAutoFit/>
          </a:bodyPr>
          <a:lstStyle/>
          <a:p>
            <a:r>
              <a:rPr lang="de-CH" sz="5000" b="1" dirty="0"/>
              <a:t>Hebräer</a:t>
            </a:r>
            <a:endParaRPr lang="de-CH" sz="5000" dirty="0">
              <a:latin typeface="Trebuchet MS" panose="020B0603020202020204" pitchFamily="34" charset="0"/>
            </a:endParaRPr>
          </a:p>
        </p:txBody>
      </p:sp>
      <p:sp>
        <p:nvSpPr>
          <p:cNvPr id="4" name="Textfeld 3"/>
          <p:cNvSpPr txBox="1"/>
          <p:nvPr/>
        </p:nvSpPr>
        <p:spPr>
          <a:xfrm>
            <a:off x="553480" y="1549904"/>
            <a:ext cx="4301755" cy="615553"/>
          </a:xfrm>
          <a:prstGeom prst="rect">
            <a:avLst/>
          </a:prstGeom>
          <a:noFill/>
        </p:spPr>
        <p:txBody>
          <a:bodyPr wrap="none" rtlCol="0">
            <a:spAutoFit/>
          </a:bodyPr>
          <a:lstStyle/>
          <a:p>
            <a:pPr lvl="0"/>
            <a:r>
              <a:rPr lang="de-CH" sz="3400" dirty="0"/>
              <a:t>Kapitel: 13 | Verse</a:t>
            </a:r>
            <a:r>
              <a:rPr lang="de-CH" sz="3400"/>
              <a:t>: 303</a:t>
            </a:r>
            <a:endParaRPr lang="de-CH" sz="3400" dirty="0"/>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EDAD307-10C5-43BB-9167-B36EB387C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6509" y="0"/>
            <a:ext cx="9918981" cy="6858000"/>
          </a:xfrm>
          <a:prstGeom prst="rect">
            <a:avLst/>
          </a:prstGeom>
        </p:spPr>
      </p:pic>
      <p:sp>
        <p:nvSpPr>
          <p:cNvPr id="2" name="Rechteck 1">
            <a:extLst>
              <a:ext uri="{FF2B5EF4-FFF2-40B4-BE49-F238E27FC236}">
                <a16:creationId xmlns:a16="http://schemas.microsoft.com/office/drawing/2014/main" id="{7D887E85-4EFF-4F07-BD47-CE45D902F85A}"/>
              </a:ext>
            </a:extLst>
          </p:cNvPr>
          <p:cNvSpPr/>
          <p:nvPr/>
        </p:nvSpPr>
        <p:spPr>
          <a:xfrm>
            <a:off x="7692887" y="1860605"/>
            <a:ext cx="4499113" cy="4997395"/>
          </a:xfrm>
          <a:prstGeom prst="rect">
            <a:avLst/>
          </a:prstGeom>
          <a:solidFill>
            <a:schemeClr val="bg1">
              <a:lumMod val="6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0973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60D2838-1651-46A0-B8B1-B007DACE4F7B}"/>
              </a:ext>
            </a:extLst>
          </p:cNvPr>
          <p:cNvPicPr>
            <a:picLocks noChangeAspect="1"/>
          </p:cNvPicPr>
          <p:nvPr/>
        </p:nvPicPr>
        <p:blipFill>
          <a:blip r:embed="rId2"/>
          <a:stretch>
            <a:fillRect/>
          </a:stretch>
        </p:blipFill>
        <p:spPr>
          <a:xfrm>
            <a:off x="2084554" y="429370"/>
            <a:ext cx="8022891" cy="5999259"/>
          </a:xfrm>
          <a:prstGeom prst="rect">
            <a:avLst/>
          </a:prstGeom>
        </p:spPr>
      </p:pic>
    </p:spTree>
    <p:extLst>
      <p:ext uri="{BB962C8B-B14F-4D97-AF65-F5344CB8AC3E}">
        <p14:creationId xmlns:p14="http://schemas.microsoft.com/office/powerpoint/2010/main" val="32580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4493B813-A980-422A-9B34-0D06C7C2A56E}"/>
              </a:ext>
            </a:extLst>
          </p:cNvPr>
          <p:cNvGraphicFramePr>
            <a:graphicFrameLocks noChangeAspect="1"/>
          </p:cNvGraphicFramePr>
          <p:nvPr>
            <p:extLst>
              <p:ext uri="{D42A27DB-BD31-4B8C-83A1-F6EECF244321}">
                <p14:modId xmlns:p14="http://schemas.microsoft.com/office/powerpoint/2010/main" val="1322123706"/>
              </p:ext>
            </p:extLst>
          </p:nvPr>
        </p:nvGraphicFramePr>
        <p:xfrm>
          <a:off x="322670" y="1330727"/>
          <a:ext cx="11546660" cy="4196545"/>
        </p:xfrm>
        <a:graphic>
          <a:graphicData uri="http://schemas.openxmlformats.org/presentationml/2006/ole">
            <mc:AlternateContent xmlns:mc="http://schemas.openxmlformats.org/markup-compatibility/2006">
              <mc:Choice xmlns:v="urn:schemas-microsoft-com:vml" Requires="v">
                <p:oleObj spid="_x0000_s1036" r:id="rId3" imgW="17815680" imgH="6476040" progId="">
                  <p:embed/>
                </p:oleObj>
              </mc:Choice>
              <mc:Fallback>
                <p:oleObj r:id="rId3" imgW="17815680" imgH="6476040" progId="">
                  <p:embed/>
                  <p:pic>
                    <p:nvPicPr>
                      <p:cNvPr id="0" name=""/>
                      <p:cNvPicPr/>
                      <p:nvPr/>
                    </p:nvPicPr>
                    <p:blipFill>
                      <a:blip r:embed="rId4"/>
                      <a:stretch>
                        <a:fillRect/>
                      </a:stretch>
                    </p:blipFill>
                    <p:spPr>
                      <a:xfrm>
                        <a:off x="322670" y="1330727"/>
                        <a:ext cx="11546660" cy="4196545"/>
                      </a:xfrm>
                      <a:prstGeom prst="rect">
                        <a:avLst/>
                      </a:prstGeom>
                    </p:spPr>
                  </p:pic>
                </p:oleObj>
              </mc:Fallback>
            </mc:AlternateContent>
          </a:graphicData>
        </a:graphic>
      </p:graphicFrame>
    </p:spTree>
    <p:extLst>
      <p:ext uri="{BB962C8B-B14F-4D97-AF65-F5344CB8AC3E}">
        <p14:creationId xmlns:p14="http://schemas.microsoft.com/office/powerpoint/2010/main" val="208985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513203" y="799151"/>
            <a:ext cx="10572381" cy="3785652"/>
          </a:xfrm>
          <a:prstGeom prst="rect">
            <a:avLst/>
          </a:prstGeom>
          <a:noFill/>
        </p:spPr>
        <p:txBody>
          <a:bodyPr wrap="none" rtlCol="0">
            <a:spAutoFit/>
          </a:bodyPr>
          <a:lstStyle/>
          <a:p>
            <a:r>
              <a:rPr lang="de-CH" sz="3000" dirty="0"/>
              <a:t>"Nachdem Gott vielfältig und auf vielerlei Weise ehemals zu </a:t>
            </a:r>
          </a:p>
          <a:p>
            <a:r>
              <a:rPr lang="de-CH" sz="3000" dirty="0"/>
              <a:t>den Vätern geredet hat in den Propheten, 2 hat er am Ende</a:t>
            </a:r>
          </a:p>
          <a:p>
            <a:r>
              <a:rPr lang="de-CH" sz="3000" dirty="0"/>
              <a:t>dieser Tage zu uns geredet im Sohn, den er zum Erben aller </a:t>
            </a:r>
          </a:p>
          <a:p>
            <a:r>
              <a:rPr lang="de-CH" sz="3000" dirty="0"/>
              <a:t>Dinge eingesetzt hat, durch den er auch die Welten gemacht </a:t>
            </a:r>
          </a:p>
          <a:p>
            <a:r>
              <a:rPr lang="de-CH" sz="3000" dirty="0"/>
              <a:t>hat; 3 er, der Ausstrahlung seiner Herrlichkeit und Abdruck </a:t>
            </a:r>
          </a:p>
          <a:p>
            <a:r>
              <a:rPr lang="de-CH" sz="3000" dirty="0"/>
              <a:t>seines Wesens ist und alle Dinge durch das Wort seiner Macht </a:t>
            </a:r>
          </a:p>
          <a:p>
            <a:r>
              <a:rPr lang="de-CH" sz="3000" dirty="0"/>
              <a:t>trägt, hat sich, nachdem er die Reinigung von den Sünden </a:t>
            </a:r>
          </a:p>
          <a:p>
            <a:r>
              <a:rPr lang="de-CH" sz="3000" dirty="0"/>
              <a:t>bewirkt hat, zur Rechten der Majestät in der Höhe gesetzt." </a:t>
            </a:r>
            <a:r>
              <a:rPr lang="de-CH" sz="3000" b="1" dirty="0"/>
              <a:t>(1,1-3)</a:t>
            </a:r>
            <a:endParaRPr lang="de-CH" sz="3000" dirty="0"/>
          </a:p>
        </p:txBody>
      </p:sp>
    </p:spTree>
    <p:extLst>
      <p:ext uri="{BB962C8B-B14F-4D97-AF65-F5344CB8AC3E}">
        <p14:creationId xmlns:p14="http://schemas.microsoft.com/office/powerpoint/2010/main" val="1845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EF0327EE-2841-4F12-BCA1-6065DF07D1EA}"/>
              </a:ext>
            </a:extLst>
          </p:cNvPr>
          <p:cNvGraphicFramePr>
            <a:graphicFrameLocks noChangeAspect="1"/>
          </p:cNvGraphicFramePr>
          <p:nvPr>
            <p:extLst>
              <p:ext uri="{D42A27DB-BD31-4B8C-83A1-F6EECF244321}">
                <p14:modId xmlns:p14="http://schemas.microsoft.com/office/powerpoint/2010/main" val="2904423536"/>
              </p:ext>
            </p:extLst>
          </p:nvPr>
        </p:nvGraphicFramePr>
        <p:xfrm>
          <a:off x="202597" y="1309279"/>
          <a:ext cx="4269140" cy="4239441"/>
        </p:xfrm>
        <a:graphic>
          <a:graphicData uri="http://schemas.openxmlformats.org/presentationml/2006/ole">
            <mc:AlternateContent xmlns:mc="http://schemas.openxmlformats.org/markup-compatibility/2006">
              <mc:Choice xmlns:v="urn:schemas-microsoft-com:vml" Requires="v">
                <p:oleObj spid="_x0000_s2061" r:id="rId3" imgW="7288560" imgH="7237800" progId="">
                  <p:embed/>
                </p:oleObj>
              </mc:Choice>
              <mc:Fallback>
                <p:oleObj r:id="rId3" imgW="7288560" imgH="7237800" progId="">
                  <p:embed/>
                  <p:pic>
                    <p:nvPicPr>
                      <p:cNvPr id="0" name=""/>
                      <p:cNvPicPr/>
                      <p:nvPr/>
                    </p:nvPicPr>
                    <p:blipFill>
                      <a:blip r:embed="rId4"/>
                      <a:stretch>
                        <a:fillRect/>
                      </a:stretch>
                    </p:blipFill>
                    <p:spPr>
                      <a:xfrm>
                        <a:off x="202597" y="1309279"/>
                        <a:ext cx="4269140" cy="4239441"/>
                      </a:xfrm>
                      <a:prstGeom prst="rect">
                        <a:avLst/>
                      </a:prstGeom>
                    </p:spPr>
                  </p:pic>
                </p:oleObj>
              </mc:Fallback>
            </mc:AlternateContent>
          </a:graphicData>
        </a:graphic>
      </p:graphicFrame>
      <p:sp>
        <p:nvSpPr>
          <p:cNvPr id="5" name="Textfeld 4"/>
          <p:cNvSpPr txBox="1"/>
          <p:nvPr/>
        </p:nvSpPr>
        <p:spPr>
          <a:xfrm>
            <a:off x="4462482" y="392830"/>
            <a:ext cx="6127946" cy="553998"/>
          </a:xfrm>
          <a:prstGeom prst="rect">
            <a:avLst/>
          </a:prstGeom>
          <a:noFill/>
        </p:spPr>
        <p:txBody>
          <a:bodyPr wrap="square" rtlCol="0">
            <a:spAutoFit/>
          </a:bodyPr>
          <a:lstStyle/>
          <a:p>
            <a:r>
              <a:rPr lang="de-CH" sz="3000" dirty="0"/>
              <a:t>Jesus ist Sohn, d.h. Er ist der Erbe</a:t>
            </a:r>
          </a:p>
        </p:txBody>
      </p:sp>
      <p:sp>
        <p:nvSpPr>
          <p:cNvPr id="4" name="Textfeld 3">
            <a:extLst>
              <a:ext uri="{FF2B5EF4-FFF2-40B4-BE49-F238E27FC236}">
                <a16:creationId xmlns:a16="http://schemas.microsoft.com/office/drawing/2014/main" id="{37F70331-45B8-4E91-AE7E-00E216C4A5DC}"/>
              </a:ext>
            </a:extLst>
          </p:cNvPr>
          <p:cNvSpPr txBox="1"/>
          <p:nvPr/>
        </p:nvSpPr>
        <p:spPr>
          <a:xfrm>
            <a:off x="4462482" y="1058089"/>
            <a:ext cx="6127946" cy="553998"/>
          </a:xfrm>
          <a:prstGeom prst="rect">
            <a:avLst/>
          </a:prstGeom>
          <a:noFill/>
        </p:spPr>
        <p:txBody>
          <a:bodyPr wrap="square" rtlCol="0">
            <a:spAutoFit/>
          </a:bodyPr>
          <a:lstStyle/>
          <a:p>
            <a:r>
              <a:rPr lang="de-CH" sz="3000" dirty="0"/>
              <a:t>Der Sohn erfüllt den Bund Davids</a:t>
            </a:r>
          </a:p>
        </p:txBody>
      </p:sp>
      <p:sp>
        <p:nvSpPr>
          <p:cNvPr id="6" name="Textfeld 5">
            <a:extLst>
              <a:ext uri="{FF2B5EF4-FFF2-40B4-BE49-F238E27FC236}">
                <a16:creationId xmlns:a16="http://schemas.microsoft.com/office/drawing/2014/main" id="{E9B408AA-0751-42F8-AE20-6B089E0FAA3F}"/>
              </a:ext>
            </a:extLst>
          </p:cNvPr>
          <p:cNvSpPr txBox="1"/>
          <p:nvPr/>
        </p:nvSpPr>
        <p:spPr>
          <a:xfrm>
            <a:off x="4462481" y="1723348"/>
            <a:ext cx="6615487" cy="553998"/>
          </a:xfrm>
          <a:prstGeom prst="rect">
            <a:avLst/>
          </a:prstGeom>
          <a:noFill/>
        </p:spPr>
        <p:txBody>
          <a:bodyPr wrap="square" rtlCol="0">
            <a:spAutoFit/>
          </a:bodyPr>
          <a:lstStyle/>
          <a:p>
            <a:r>
              <a:rPr lang="de-CH" sz="3000" dirty="0"/>
              <a:t>Der Sohn wird von den Engeln angebetet</a:t>
            </a:r>
          </a:p>
        </p:txBody>
      </p:sp>
      <p:sp>
        <p:nvSpPr>
          <p:cNvPr id="7" name="Textfeld 6">
            <a:extLst>
              <a:ext uri="{FF2B5EF4-FFF2-40B4-BE49-F238E27FC236}">
                <a16:creationId xmlns:a16="http://schemas.microsoft.com/office/drawing/2014/main" id="{1EFFE87F-B92E-49F6-918C-68E0A98B9857}"/>
              </a:ext>
            </a:extLst>
          </p:cNvPr>
          <p:cNvSpPr txBox="1"/>
          <p:nvPr/>
        </p:nvSpPr>
        <p:spPr>
          <a:xfrm>
            <a:off x="4462481" y="2383964"/>
            <a:ext cx="7664116" cy="553998"/>
          </a:xfrm>
          <a:prstGeom prst="rect">
            <a:avLst/>
          </a:prstGeom>
          <a:noFill/>
        </p:spPr>
        <p:txBody>
          <a:bodyPr wrap="square" rtlCol="0">
            <a:spAutoFit/>
          </a:bodyPr>
          <a:lstStyle/>
          <a:p>
            <a:r>
              <a:rPr lang="de-CH" sz="3000" dirty="0"/>
              <a:t>Engel sind Diener, d.h. dem Sohn untergeordnet</a:t>
            </a:r>
          </a:p>
        </p:txBody>
      </p:sp>
      <p:sp>
        <p:nvSpPr>
          <p:cNvPr id="8" name="Textfeld 7">
            <a:extLst>
              <a:ext uri="{FF2B5EF4-FFF2-40B4-BE49-F238E27FC236}">
                <a16:creationId xmlns:a16="http://schemas.microsoft.com/office/drawing/2014/main" id="{81CB4371-A206-4B5E-863F-F9837B8906CB}"/>
              </a:ext>
            </a:extLst>
          </p:cNvPr>
          <p:cNvSpPr txBox="1"/>
          <p:nvPr/>
        </p:nvSpPr>
        <p:spPr>
          <a:xfrm>
            <a:off x="4471736" y="3053866"/>
            <a:ext cx="6606231" cy="553998"/>
          </a:xfrm>
          <a:prstGeom prst="rect">
            <a:avLst/>
          </a:prstGeom>
          <a:noFill/>
        </p:spPr>
        <p:txBody>
          <a:bodyPr wrap="square" rtlCol="0">
            <a:spAutoFit/>
          </a:bodyPr>
          <a:lstStyle/>
          <a:p>
            <a:r>
              <a:rPr lang="de-CH" sz="3000" dirty="0"/>
              <a:t>Der Sohn hat einen Thron (Engel nicht)</a:t>
            </a:r>
          </a:p>
        </p:txBody>
      </p:sp>
      <p:sp>
        <p:nvSpPr>
          <p:cNvPr id="9" name="Textfeld 8">
            <a:extLst>
              <a:ext uri="{FF2B5EF4-FFF2-40B4-BE49-F238E27FC236}">
                <a16:creationId xmlns:a16="http://schemas.microsoft.com/office/drawing/2014/main" id="{DDA6C9D3-FE4F-48F3-B769-9E5F546367AD}"/>
              </a:ext>
            </a:extLst>
          </p:cNvPr>
          <p:cNvSpPr txBox="1"/>
          <p:nvPr/>
        </p:nvSpPr>
        <p:spPr>
          <a:xfrm>
            <a:off x="4471735" y="3689343"/>
            <a:ext cx="7331243" cy="553998"/>
          </a:xfrm>
          <a:prstGeom prst="rect">
            <a:avLst/>
          </a:prstGeom>
          <a:noFill/>
        </p:spPr>
        <p:txBody>
          <a:bodyPr wrap="square" rtlCol="0">
            <a:spAutoFit/>
          </a:bodyPr>
          <a:lstStyle/>
          <a:p>
            <a:r>
              <a:rPr lang="de-CH" sz="3000" dirty="0"/>
              <a:t>Der Sohn ist Schöpfer, unveränderlich, ewig </a:t>
            </a:r>
          </a:p>
        </p:txBody>
      </p:sp>
      <p:sp>
        <p:nvSpPr>
          <p:cNvPr id="10" name="Textfeld 9">
            <a:extLst>
              <a:ext uri="{FF2B5EF4-FFF2-40B4-BE49-F238E27FC236}">
                <a16:creationId xmlns:a16="http://schemas.microsoft.com/office/drawing/2014/main" id="{9DC1AF03-C79C-450C-B326-FB81333DC261}"/>
              </a:ext>
            </a:extLst>
          </p:cNvPr>
          <p:cNvSpPr txBox="1"/>
          <p:nvPr/>
        </p:nvSpPr>
        <p:spPr>
          <a:xfrm>
            <a:off x="4462481" y="4324820"/>
            <a:ext cx="6127946" cy="553998"/>
          </a:xfrm>
          <a:prstGeom prst="rect">
            <a:avLst/>
          </a:prstGeom>
          <a:noFill/>
        </p:spPr>
        <p:txBody>
          <a:bodyPr wrap="square" rtlCol="0">
            <a:spAutoFit/>
          </a:bodyPr>
          <a:lstStyle/>
          <a:p>
            <a:r>
              <a:rPr lang="de-CH" sz="3000" dirty="0"/>
              <a:t>Der Sohn </a:t>
            </a:r>
            <a:r>
              <a:rPr lang="de-CH" sz="3000" b="1" dirty="0"/>
              <a:t>sitzt </a:t>
            </a:r>
            <a:r>
              <a:rPr lang="de-CH" sz="3000" dirty="0"/>
              <a:t>zur Rechten Gottes</a:t>
            </a:r>
          </a:p>
        </p:txBody>
      </p:sp>
    </p:spTree>
    <p:extLst>
      <p:ext uri="{BB962C8B-B14F-4D97-AF65-F5344CB8AC3E}">
        <p14:creationId xmlns:p14="http://schemas.microsoft.com/office/powerpoint/2010/main" val="553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25FEDE3D-9257-46B9-B085-90B4674DA77D}"/>
              </a:ext>
            </a:extLst>
          </p:cNvPr>
          <p:cNvGraphicFramePr>
            <a:graphicFrameLocks noChangeAspect="1"/>
          </p:cNvGraphicFramePr>
          <p:nvPr>
            <p:extLst>
              <p:ext uri="{D42A27DB-BD31-4B8C-83A1-F6EECF244321}">
                <p14:modId xmlns:p14="http://schemas.microsoft.com/office/powerpoint/2010/main" val="2769861817"/>
              </p:ext>
            </p:extLst>
          </p:nvPr>
        </p:nvGraphicFramePr>
        <p:xfrm>
          <a:off x="252742" y="1424490"/>
          <a:ext cx="4073458" cy="3878062"/>
        </p:xfrm>
        <a:graphic>
          <a:graphicData uri="http://schemas.openxmlformats.org/presentationml/2006/ole">
            <mc:AlternateContent xmlns:mc="http://schemas.openxmlformats.org/markup-compatibility/2006">
              <mc:Choice xmlns:v="urn:schemas-microsoft-com:vml" Requires="v">
                <p:oleObj spid="_x0000_s3083" r:id="rId3" imgW="7148880" imgH="6806160" progId="">
                  <p:embed/>
                </p:oleObj>
              </mc:Choice>
              <mc:Fallback>
                <p:oleObj r:id="rId3" imgW="7148880" imgH="6806160" progId="">
                  <p:embed/>
                  <p:pic>
                    <p:nvPicPr>
                      <p:cNvPr id="0" name=""/>
                      <p:cNvPicPr/>
                      <p:nvPr/>
                    </p:nvPicPr>
                    <p:blipFill>
                      <a:blip r:embed="rId4"/>
                      <a:stretch>
                        <a:fillRect/>
                      </a:stretch>
                    </p:blipFill>
                    <p:spPr>
                      <a:xfrm>
                        <a:off x="252742" y="1424490"/>
                        <a:ext cx="4073458" cy="3878062"/>
                      </a:xfrm>
                      <a:prstGeom prst="rect">
                        <a:avLst/>
                      </a:prstGeom>
                    </p:spPr>
                  </p:pic>
                </p:oleObj>
              </mc:Fallback>
            </mc:AlternateContent>
          </a:graphicData>
        </a:graphic>
      </p:graphicFrame>
      <p:sp>
        <p:nvSpPr>
          <p:cNvPr id="5" name="Textfeld 4"/>
          <p:cNvSpPr txBox="1"/>
          <p:nvPr/>
        </p:nvSpPr>
        <p:spPr>
          <a:xfrm>
            <a:off x="4462482" y="392830"/>
            <a:ext cx="7301626" cy="3785652"/>
          </a:xfrm>
          <a:prstGeom prst="rect">
            <a:avLst/>
          </a:prstGeom>
          <a:noFill/>
        </p:spPr>
        <p:txBody>
          <a:bodyPr wrap="square" rtlCol="0">
            <a:spAutoFit/>
          </a:bodyPr>
          <a:lstStyle/>
          <a:p>
            <a:r>
              <a:rPr lang="de-CH" sz="3000" dirty="0"/>
              <a:t>"Deswegen müssen wir umso mehr auf das achten, was wir gehört haben, damit wir nicht etwa ⟨am Ziel⟩ vorbeigleiten. 2 Denn wenn das durch Engel verkündete Wort fest war und jede Übertretung und jeder Ungehorsam gerechte Vergeltung empfing, 3 wie werden wir entfliehen, wenn wir eine so grosse Rettung missachten?" </a:t>
            </a:r>
            <a:r>
              <a:rPr lang="de-CH" sz="3000" b="1" dirty="0"/>
              <a:t>(2,1-3a)</a:t>
            </a:r>
          </a:p>
        </p:txBody>
      </p:sp>
    </p:spTree>
    <p:extLst>
      <p:ext uri="{BB962C8B-B14F-4D97-AF65-F5344CB8AC3E}">
        <p14:creationId xmlns:p14="http://schemas.microsoft.com/office/powerpoint/2010/main" val="26658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462482" y="392830"/>
            <a:ext cx="7301626" cy="4247317"/>
          </a:xfrm>
          <a:prstGeom prst="rect">
            <a:avLst/>
          </a:prstGeom>
          <a:noFill/>
        </p:spPr>
        <p:txBody>
          <a:bodyPr wrap="square" rtlCol="0">
            <a:spAutoFit/>
          </a:bodyPr>
          <a:lstStyle/>
          <a:p>
            <a:r>
              <a:rPr lang="de-CH" sz="3000" dirty="0"/>
              <a:t>"Denn er ist grösserer Herrlichkeit gewürdigt worden als Mose, insofern grössere Ehre als das Haus der hat, der es erbaut hat. 4 Denn jedes Haus wird von jemand erbaut; der aber alles erbaut hat, ist Gott. 5 Und Mose war zwar in seinem ganzen Hause als Diener treu – zum Zeugnis von dem, was verkündigt werden sollte –, 6 Christus aber als Sohn über sein Haus. </a:t>
            </a:r>
            <a:r>
              <a:rPr lang="de-CH" sz="3000" b="1" dirty="0"/>
              <a:t>(3,3-6a)</a:t>
            </a:r>
            <a:endParaRPr lang="de-CH" sz="3000" dirty="0"/>
          </a:p>
        </p:txBody>
      </p:sp>
      <p:graphicFrame>
        <p:nvGraphicFramePr>
          <p:cNvPr id="2" name="Objekt 1">
            <a:extLst>
              <a:ext uri="{FF2B5EF4-FFF2-40B4-BE49-F238E27FC236}">
                <a16:creationId xmlns:a16="http://schemas.microsoft.com/office/drawing/2014/main" id="{D4A41E81-714D-4127-8963-1386D2F7A4AB}"/>
              </a:ext>
            </a:extLst>
          </p:cNvPr>
          <p:cNvGraphicFramePr>
            <a:graphicFrameLocks noChangeAspect="1"/>
          </p:cNvGraphicFramePr>
          <p:nvPr>
            <p:extLst>
              <p:ext uri="{D42A27DB-BD31-4B8C-83A1-F6EECF244321}">
                <p14:modId xmlns:p14="http://schemas.microsoft.com/office/powerpoint/2010/main" val="3346758131"/>
              </p:ext>
            </p:extLst>
          </p:nvPr>
        </p:nvGraphicFramePr>
        <p:xfrm>
          <a:off x="128956" y="1605786"/>
          <a:ext cx="4008210" cy="3646428"/>
        </p:xfrm>
        <a:graphic>
          <a:graphicData uri="http://schemas.openxmlformats.org/presentationml/2006/ole">
            <mc:AlternateContent xmlns:mc="http://schemas.openxmlformats.org/markup-compatibility/2006">
              <mc:Choice xmlns:v="urn:schemas-microsoft-com:vml" Requires="v">
                <p:oleObj spid="_x0000_s4107" r:id="rId3" imgW="6895080" imgH="6273000" progId="">
                  <p:embed/>
                </p:oleObj>
              </mc:Choice>
              <mc:Fallback>
                <p:oleObj r:id="rId3" imgW="6895080" imgH="6273000" progId="">
                  <p:embed/>
                  <p:pic>
                    <p:nvPicPr>
                      <p:cNvPr id="0" name=""/>
                      <p:cNvPicPr/>
                      <p:nvPr/>
                    </p:nvPicPr>
                    <p:blipFill>
                      <a:blip r:embed="rId4"/>
                      <a:stretch>
                        <a:fillRect/>
                      </a:stretch>
                    </p:blipFill>
                    <p:spPr>
                      <a:xfrm>
                        <a:off x="128956" y="1605786"/>
                        <a:ext cx="4008210" cy="3646428"/>
                      </a:xfrm>
                      <a:prstGeom prst="rect">
                        <a:avLst/>
                      </a:prstGeom>
                    </p:spPr>
                  </p:pic>
                </p:oleObj>
              </mc:Fallback>
            </mc:AlternateContent>
          </a:graphicData>
        </a:graphic>
      </p:graphicFrame>
    </p:spTree>
    <p:extLst>
      <p:ext uri="{BB962C8B-B14F-4D97-AF65-F5344CB8AC3E}">
        <p14:creationId xmlns:p14="http://schemas.microsoft.com/office/powerpoint/2010/main" val="200156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Breitbild</PresentationFormat>
  <Paragraphs>36</Paragraphs>
  <Slides>17</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0</vt:i4>
      </vt:variant>
      <vt:variant>
        <vt:lpstr>Folientitel</vt:lpstr>
      </vt:variant>
      <vt:variant>
        <vt:i4>17</vt:i4>
      </vt:variant>
    </vt:vector>
  </HeadingPairs>
  <TitlesOfParts>
    <vt:vector size="23" baseType="lpstr">
      <vt:lpstr>Arial</vt:lpstr>
      <vt:lpstr>Calibri</vt:lpstr>
      <vt:lpstr>Calibri Light</vt:lpstr>
      <vt:lpstr>Trebuchet MS</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217</cp:revision>
  <dcterms:created xsi:type="dcterms:W3CDTF">2018-05-19T05:14:58Z</dcterms:created>
  <dcterms:modified xsi:type="dcterms:W3CDTF">2021-04-25T06:26:36Z</dcterms:modified>
</cp:coreProperties>
</file>