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58" r:id="rId4"/>
    <p:sldId id="360" r:id="rId5"/>
    <p:sldId id="361" r:id="rId6"/>
    <p:sldId id="363" r:id="rId7"/>
    <p:sldId id="364" r:id="rId8"/>
    <p:sldId id="365" r:id="rId9"/>
    <p:sldId id="367" r:id="rId10"/>
    <p:sldId id="368" r:id="rId11"/>
    <p:sldId id="369" r:id="rId12"/>
    <p:sldId id="370" r:id="rId13"/>
    <p:sldId id="371" r:id="rId14"/>
    <p:sldId id="366" r:id="rId15"/>
    <p:sldId id="373" r:id="rId16"/>
    <p:sldId id="374" r:id="rId17"/>
    <p:sldId id="362" r:id="rId18"/>
    <p:sldId id="359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72" y="70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13.04.2021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13.04.2021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986864" y="4928426"/>
            <a:ext cx="421827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Hebräer Teil 1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606569"/>
            <a:ext cx="85336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Juden haben einen anderen Hintergrund als die </a:t>
            </a:r>
          </a:p>
          <a:p>
            <a:pPr lvl="0"/>
            <a:r>
              <a:rPr lang="de-CH" sz="3000" dirty="0"/>
              <a:t>Heiden (Nationen). Sei es geschichtlich oder kulturell!</a:t>
            </a:r>
          </a:p>
        </p:txBody>
      </p:sp>
    </p:spTree>
    <p:extLst>
      <p:ext uri="{BB962C8B-B14F-4D97-AF65-F5344CB8AC3E}">
        <p14:creationId xmlns:p14="http://schemas.microsoft.com/office/powerpoint/2010/main" val="202360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3203" y="1602172"/>
            <a:ext cx="9276194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Wir aus den Nationen sollen und müssen nicht Juden </a:t>
            </a:r>
          </a:p>
          <a:p>
            <a:pPr lvl="0"/>
            <a:r>
              <a:rPr lang="de-CH" sz="3000" dirty="0"/>
              <a:t>werden, um dem Herrn Jesus zu dienen. Gleichermassen </a:t>
            </a:r>
          </a:p>
          <a:p>
            <a:pPr lvl="0"/>
            <a:r>
              <a:rPr lang="de-CH" sz="3000" dirty="0"/>
              <a:t>müssen die Juden nicht werden wie die Nationen, um </a:t>
            </a:r>
          </a:p>
          <a:p>
            <a:pPr lvl="0"/>
            <a:r>
              <a:rPr lang="de-CH" sz="3000" dirty="0"/>
              <a:t>ihrem Messias zu dienen. Auch im Zeitalter der Gemeinde </a:t>
            </a:r>
          </a:p>
          <a:p>
            <a:pPr lvl="0"/>
            <a:r>
              <a:rPr lang="de-CH" sz="3000" dirty="0"/>
              <a:t>bleiben diese Unterschiede bestehen!</a:t>
            </a:r>
          </a:p>
        </p:txBody>
      </p:sp>
    </p:spTree>
    <p:extLst>
      <p:ext uri="{BB962C8B-B14F-4D97-AF65-F5344CB8AC3E}">
        <p14:creationId xmlns:p14="http://schemas.microsoft.com/office/powerpoint/2010/main" val="282914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3203" y="1602172"/>
            <a:ext cx="8571898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Apg 15 </a:t>
            </a:r>
            <a:r>
              <a:rPr lang="de-CH" sz="3000" dirty="0">
                <a:sym typeface="Wingdings" panose="05000000000000000000" pitchFamily="2" charset="2"/>
              </a:rPr>
              <a:t></a:t>
            </a:r>
            <a:r>
              <a:rPr lang="de-CH" sz="3000" dirty="0"/>
              <a:t> Apostelkonzil </a:t>
            </a:r>
          </a:p>
          <a:p>
            <a:pPr marL="457200" lvl="0" indent="-457200">
              <a:buFont typeface="Wingdings" panose="05000000000000000000" pitchFamily="2" charset="2"/>
              <a:buChar char="à"/>
            </a:pPr>
            <a:r>
              <a:rPr lang="de-CH" sz="3000" dirty="0"/>
              <a:t>die Frage war, sollen die Heiden zu Juden werden? </a:t>
            </a:r>
          </a:p>
          <a:p>
            <a:pPr lvl="0"/>
            <a:endParaRPr lang="de-CH" sz="3000" b="1" dirty="0"/>
          </a:p>
          <a:p>
            <a:pPr lvl="0"/>
            <a:r>
              <a:rPr lang="de-CH" sz="4600" b="1" dirty="0"/>
              <a:t>N E I N!</a:t>
            </a:r>
            <a:endParaRPr lang="de-CH" sz="4600" dirty="0"/>
          </a:p>
        </p:txBody>
      </p:sp>
    </p:spTree>
    <p:extLst>
      <p:ext uri="{BB962C8B-B14F-4D97-AF65-F5344CB8AC3E}">
        <p14:creationId xmlns:p14="http://schemas.microsoft.com/office/powerpoint/2010/main" val="110767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3203" y="1602172"/>
            <a:ext cx="1020022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000" dirty="0"/>
              <a:t>Gott ist gegen jede "Gleichmacherei"! </a:t>
            </a:r>
          </a:p>
          <a:p>
            <a:pPr lvl="0"/>
            <a:r>
              <a:rPr lang="de-CH" sz="3000" dirty="0"/>
              <a:t>"Da ist weder Jude noch Grieche, da ist weder Knecht noch</a:t>
            </a:r>
          </a:p>
          <a:p>
            <a:pPr lvl="0"/>
            <a:r>
              <a:rPr lang="de-CH" sz="3000" dirty="0"/>
              <a:t> Freier, da ist weder Mann noch Frau; denn ihr seid alle </a:t>
            </a:r>
          </a:p>
          <a:p>
            <a:pPr lvl="0"/>
            <a:r>
              <a:rPr lang="de-CH" sz="3000" dirty="0"/>
              <a:t>einer in Christus Jesus." </a:t>
            </a:r>
            <a:r>
              <a:rPr lang="de-CH" sz="3000" b="1" dirty="0"/>
              <a:t>(Gal 3,28) </a:t>
            </a:r>
          </a:p>
          <a:p>
            <a:pPr lvl="0"/>
            <a:r>
              <a:rPr lang="de-CH" sz="3000" dirty="0"/>
              <a:t>In Christus haben wir alle das Gleiche "Erlösungs-Fundament", </a:t>
            </a:r>
          </a:p>
          <a:p>
            <a:pPr lvl="0"/>
            <a:r>
              <a:rPr lang="de-CH" sz="3000" dirty="0"/>
              <a:t>aber unsere individuelle Berufung und Stellung bleibt bestehen. </a:t>
            </a:r>
          </a:p>
        </p:txBody>
      </p:sp>
    </p:spTree>
    <p:extLst>
      <p:ext uri="{BB962C8B-B14F-4D97-AF65-F5344CB8AC3E}">
        <p14:creationId xmlns:p14="http://schemas.microsoft.com/office/powerpoint/2010/main" val="7998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00845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Anlass und Zweck</a:t>
            </a:r>
          </a:p>
        </p:txBody>
      </p:sp>
    </p:spTree>
    <p:extLst>
      <p:ext uri="{BB962C8B-B14F-4D97-AF65-F5344CB8AC3E}">
        <p14:creationId xmlns:p14="http://schemas.microsoft.com/office/powerpoint/2010/main" val="26874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Grafik 18">
            <a:extLst>
              <a:ext uri="{FF2B5EF4-FFF2-40B4-BE49-F238E27FC236}">
                <a16:creationId xmlns:a16="http://schemas.microsoft.com/office/drawing/2014/main" id="{12D6463A-9360-435C-83B1-F4AC47E5B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465" y="3592000"/>
            <a:ext cx="2371358" cy="182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Grafik 30">
            <a:extLst>
              <a:ext uri="{FF2B5EF4-FFF2-40B4-BE49-F238E27FC236}">
                <a16:creationId xmlns:a16="http://schemas.microsoft.com/office/drawing/2014/main" id="{262BEC35-90A1-4933-AEC9-1EB86CD32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32" y="542925"/>
            <a:ext cx="2311717" cy="178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Grafik 14">
            <a:extLst>
              <a:ext uri="{FF2B5EF4-FFF2-40B4-BE49-F238E27FC236}">
                <a16:creationId xmlns:a16="http://schemas.microsoft.com/office/drawing/2014/main" id="{FDEDAEFF-85B6-4A24-8F38-1EBD90F30A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5450" y="1425845"/>
            <a:ext cx="1558793" cy="1341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2">
            <a:extLst>
              <a:ext uri="{FF2B5EF4-FFF2-40B4-BE49-F238E27FC236}">
                <a16:creationId xmlns:a16="http://schemas.microsoft.com/office/drawing/2014/main" id="{557E8AF1-B1F3-4EDC-8A85-5978E25FE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082" y="2739827"/>
            <a:ext cx="2335212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Verfolgung / Schmach</a:t>
            </a:r>
            <a:endParaRPr kumimoji="0" lang="de-CH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393D84C8-70B0-4453-A0B3-DE6AADAC0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4791" y="2019545"/>
            <a:ext cx="1300185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Neuer Bund</a:t>
            </a:r>
            <a:endParaRPr kumimoji="0" lang="de-CH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B04EB26-76BC-4DBE-B306-D46333C8B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3359" y="5919816"/>
            <a:ext cx="1860550" cy="5889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Verfolgung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Schmach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4C3301D0-FD94-4053-850A-E5FE94BC2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4882" y="5145148"/>
            <a:ext cx="1449002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Neuer Bund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40D98A2-8DAD-45EC-B150-B9A5F63E5AAC}"/>
              </a:ext>
            </a:extLst>
          </p:cNvPr>
          <p:cNvSpPr/>
          <p:nvPr/>
        </p:nvSpPr>
        <p:spPr>
          <a:xfrm>
            <a:off x="1734089" y="1000125"/>
            <a:ext cx="2584450" cy="25844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67BCD2ED-F2DD-49AA-8B57-4C11A894490C}"/>
              </a:ext>
            </a:extLst>
          </p:cNvPr>
          <p:cNvGrpSpPr/>
          <p:nvPr/>
        </p:nvGrpSpPr>
        <p:grpSpPr>
          <a:xfrm>
            <a:off x="3685444" y="235585"/>
            <a:ext cx="1584325" cy="1271270"/>
            <a:chOff x="0" y="0"/>
            <a:chExt cx="1584325" cy="1271270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A7B6CDAB-67C1-4502-81D7-17B900996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84325" cy="12712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D9913E14-D68B-4D26-8480-35F149F93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2467" y="221810"/>
              <a:ext cx="556260" cy="53530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68" name="Grafik 2">
            <a:extLst>
              <a:ext uri="{FF2B5EF4-FFF2-40B4-BE49-F238E27FC236}">
                <a16:creationId xmlns:a16="http://schemas.microsoft.com/office/drawing/2014/main" id="{D31E07AB-5CD1-41F1-864E-FB8F9EB2A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776" y="1256591"/>
            <a:ext cx="712765" cy="1514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9">
            <a:extLst>
              <a:ext uri="{FF2B5EF4-FFF2-40B4-BE49-F238E27FC236}">
                <a16:creationId xmlns:a16="http://schemas.microsoft.com/office/drawing/2014/main" id="{C7247C3F-191D-43A7-892D-F9150F282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4506" y="3405935"/>
            <a:ext cx="1293812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Alter Bund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4DC70147-B00F-49AF-B050-DA7C9C129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831" y="4073835"/>
            <a:ext cx="1860550" cy="728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 Verfolgung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Schmach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0C2A2901-2563-4BCF-8D4D-A9BB885D5F6D}"/>
              </a:ext>
            </a:extLst>
          </p:cNvPr>
          <p:cNvSpPr/>
          <p:nvPr/>
        </p:nvSpPr>
        <p:spPr>
          <a:xfrm>
            <a:off x="8401881" y="2266315"/>
            <a:ext cx="2584450" cy="25844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pic>
        <p:nvPicPr>
          <p:cNvPr id="2062" name="Grafik 11">
            <a:extLst>
              <a:ext uri="{FF2B5EF4-FFF2-40B4-BE49-F238E27FC236}">
                <a16:creationId xmlns:a16="http://schemas.microsoft.com/office/drawing/2014/main" id="{F6528343-99B0-4574-92C4-D48A0CABC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706" y="2688036"/>
            <a:ext cx="618948" cy="1314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Grafik 5">
            <a:extLst>
              <a:ext uri="{FF2B5EF4-FFF2-40B4-BE49-F238E27FC236}">
                <a16:creationId xmlns:a16="http://schemas.microsoft.com/office/drawing/2014/main" id="{F2B1411F-16B9-4569-80AC-6F4F684AC7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296" y="2103461"/>
            <a:ext cx="1244600" cy="900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Grafik 20">
            <a:extLst>
              <a:ext uri="{FF2B5EF4-FFF2-40B4-BE49-F238E27FC236}">
                <a16:creationId xmlns:a16="http://schemas.microsoft.com/office/drawing/2014/main" id="{F069E141-DE72-4198-9813-4B033CD38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1412" y="1256591"/>
            <a:ext cx="842401" cy="1163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483794D-90A6-44FF-BC3F-3A8DABE4E9B1}"/>
              </a:ext>
            </a:extLst>
          </p:cNvPr>
          <p:cNvCxnSpPr>
            <a:cxnSpLocks/>
          </p:cNvCxnSpPr>
          <p:nvPr/>
        </p:nvCxnSpPr>
        <p:spPr>
          <a:xfrm>
            <a:off x="4373149" y="2652395"/>
            <a:ext cx="4247709" cy="78838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>
            <a:extLst>
              <a:ext uri="{FF2B5EF4-FFF2-40B4-BE49-F238E27FC236}">
                <a16:creationId xmlns:a16="http://schemas.microsoft.com/office/drawing/2014/main" id="{60E49CFA-70D7-4776-AEBB-DF4DFFD80DE9}"/>
              </a:ext>
            </a:extLst>
          </p:cNvPr>
          <p:cNvSpPr/>
          <p:nvPr/>
        </p:nvSpPr>
        <p:spPr>
          <a:xfrm>
            <a:off x="2561298" y="4137521"/>
            <a:ext cx="2584450" cy="258445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pic>
        <p:nvPicPr>
          <p:cNvPr id="2051" name="Grafik 22">
            <a:extLst>
              <a:ext uri="{FF2B5EF4-FFF2-40B4-BE49-F238E27FC236}">
                <a16:creationId xmlns:a16="http://schemas.microsoft.com/office/drawing/2014/main" id="{B2A4C85E-BA1C-4004-9249-6FBE7F209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4119" y="4455057"/>
            <a:ext cx="676355" cy="143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D3C26425-86EB-4790-ADF3-C0BE976D296C}"/>
              </a:ext>
            </a:extLst>
          </p:cNvPr>
          <p:cNvCxnSpPr>
            <a:cxnSpLocks/>
          </p:cNvCxnSpPr>
          <p:nvPr/>
        </p:nvCxnSpPr>
        <p:spPr>
          <a:xfrm flipH="1">
            <a:off x="4984214" y="4295232"/>
            <a:ext cx="3280555" cy="110703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1">
            <a:extLst>
              <a:ext uri="{FF2B5EF4-FFF2-40B4-BE49-F238E27FC236}">
                <a16:creationId xmlns:a16="http://schemas.microsoft.com/office/drawing/2014/main" id="{960EA9A0-84CF-46CF-8C34-D0CD2F002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638" y="2006596"/>
            <a:ext cx="1757731" cy="152931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bin dann 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 weg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Austritt aus dem Neuen Bund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1">
            <a:extLst>
              <a:ext uri="{FF2B5EF4-FFF2-40B4-BE49-F238E27FC236}">
                <a16:creationId xmlns:a16="http://schemas.microsoft.com/office/drawing/2014/main" id="{D08879AF-CCB5-4063-8AF1-EDF70F321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2894" y="4247666"/>
            <a:ext cx="1757731" cy="11096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bin zurück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--------------------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Wiedereintritt in den Neuen Bund</a:t>
            </a:r>
            <a:endParaRPr kumimoji="0" lang="de-DE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6">
            <a:extLst>
              <a:ext uri="{FF2B5EF4-FFF2-40B4-BE49-F238E27FC236}">
                <a16:creationId xmlns:a16="http://schemas.microsoft.com/office/drawing/2014/main" id="{F9CF8027-3A72-491C-B9CA-591A2E7AA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A6A299BF-965A-471C-833B-196892643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CH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2">
            <a:extLst>
              <a:ext uri="{FF2B5EF4-FFF2-40B4-BE49-F238E27FC236}">
                <a16:creationId xmlns:a16="http://schemas.microsoft.com/office/drawing/2014/main" id="{6AE7CB61-A3FF-4A66-9909-62FC24F8C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137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34">
            <a:extLst>
              <a:ext uri="{FF2B5EF4-FFF2-40B4-BE49-F238E27FC236}">
                <a16:creationId xmlns:a16="http://schemas.microsoft.com/office/drawing/2014/main" id="{15BF7EF5-E077-45E7-BE30-F8489EA7D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0776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3" name="Grafik 30">
            <a:extLst>
              <a:ext uri="{FF2B5EF4-FFF2-40B4-BE49-F238E27FC236}">
                <a16:creationId xmlns:a16="http://schemas.microsoft.com/office/drawing/2014/main" id="{262BEC35-90A1-4933-AEC9-1EB86CD32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516" y="98260"/>
            <a:ext cx="3040556" cy="2342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2">
            <a:extLst>
              <a:ext uri="{FF2B5EF4-FFF2-40B4-BE49-F238E27FC236}">
                <a16:creationId xmlns:a16="http://schemas.microsoft.com/office/drawing/2014/main" id="{557E8AF1-B1F3-4EDC-8A85-5978E25FE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499" y="3435840"/>
            <a:ext cx="3168338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Verfolgung / Schmach</a:t>
            </a:r>
            <a:endParaRPr kumimoji="0" lang="de-CH" alt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393D84C8-70B0-4453-A0B3-DE6AADAC0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94" y="2081077"/>
            <a:ext cx="1686192" cy="3492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CH" altLang="de-DE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Neuer Bund</a:t>
            </a:r>
            <a:endParaRPr kumimoji="0" lang="de-CH" altLang="de-DE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040D98A2-8DAD-45EC-B150-B9A5F63E5AAC}"/>
              </a:ext>
            </a:extLst>
          </p:cNvPr>
          <p:cNvSpPr/>
          <p:nvPr/>
        </p:nvSpPr>
        <p:spPr>
          <a:xfrm>
            <a:off x="529540" y="1048480"/>
            <a:ext cx="3440257" cy="344025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CH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67BCD2ED-F2DD-49AA-8B57-4C11A894490C}"/>
              </a:ext>
            </a:extLst>
          </p:cNvPr>
          <p:cNvGrpSpPr/>
          <p:nvPr/>
        </p:nvGrpSpPr>
        <p:grpSpPr>
          <a:xfrm>
            <a:off x="2977666" y="142040"/>
            <a:ext cx="2032491" cy="1630881"/>
            <a:chOff x="0" y="0"/>
            <a:chExt cx="1584325" cy="1271270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A7B6CDAB-67C1-4502-81D7-17B9009961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84325" cy="12712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D9913E14-D68B-4D26-8480-35F149F93CF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02467" y="221810"/>
              <a:ext cx="556260" cy="53530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068" name="Grafik 2">
            <a:extLst>
              <a:ext uri="{FF2B5EF4-FFF2-40B4-BE49-F238E27FC236}">
                <a16:creationId xmlns:a16="http://schemas.microsoft.com/office/drawing/2014/main" id="{D31E07AB-5CD1-41F1-864E-FB8F9EB2AA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397" y="1327607"/>
            <a:ext cx="972611" cy="2066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26">
            <a:extLst>
              <a:ext uri="{FF2B5EF4-FFF2-40B4-BE49-F238E27FC236}">
                <a16:creationId xmlns:a16="http://schemas.microsoft.com/office/drawing/2014/main" id="{F9CF8027-3A72-491C-B9CA-591A2E7AA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4" name="Rectangle 32">
            <a:extLst>
              <a:ext uri="{FF2B5EF4-FFF2-40B4-BE49-F238E27FC236}">
                <a16:creationId xmlns:a16="http://schemas.microsoft.com/office/drawing/2014/main" id="{6AE7CB61-A3FF-4A66-9909-62FC24F8C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1371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34">
            <a:extLst>
              <a:ext uri="{FF2B5EF4-FFF2-40B4-BE49-F238E27FC236}">
                <a16:creationId xmlns:a16="http://schemas.microsoft.com/office/drawing/2014/main" id="{15BF7EF5-E077-45E7-BE30-F8489EA7D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494" y="13716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ECC8E75A-14B3-4C2C-9541-F6293BEDB4F1}"/>
              </a:ext>
            </a:extLst>
          </p:cNvPr>
          <p:cNvGrpSpPr/>
          <p:nvPr/>
        </p:nvGrpSpPr>
        <p:grpSpPr>
          <a:xfrm>
            <a:off x="3132730" y="122904"/>
            <a:ext cx="1642588" cy="1283802"/>
            <a:chOff x="4635120" y="1791418"/>
            <a:chExt cx="1642588" cy="1283802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1D673888-AA79-4F60-999D-C80D165988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635120" y="1828800"/>
              <a:ext cx="1642588" cy="117951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BFEBEF90-F69E-43B8-BB76-9D615D149F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27591" y="1791418"/>
              <a:ext cx="1354069" cy="12838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D43BF944-533E-4047-9FFF-F92DAD32D16B}"/>
              </a:ext>
            </a:extLst>
          </p:cNvPr>
          <p:cNvGrpSpPr/>
          <p:nvPr/>
        </p:nvGrpSpPr>
        <p:grpSpPr>
          <a:xfrm>
            <a:off x="4017423" y="448913"/>
            <a:ext cx="6908522" cy="1806789"/>
            <a:chOff x="4017423" y="448913"/>
            <a:chExt cx="6908522" cy="1806789"/>
          </a:xfrm>
        </p:grpSpPr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193A3CF4-E129-4732-B81B-7B8B3A462CF9}"/>
                </a:ext>
              </a:extLst>
            </p:cNvPr>
            <p:cNvSpPr txBox="1"/>
            <p:nvPr/>
          </p:nvSpPr>
          <p:spPr>
            <a:xfrm>
              <a:off x="6222798" y="448913"/>
              <a:ext cx="4703147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600" dirty="0"/>
                <a:t>Der Neue Bund ist nicht kündbar!</a:t>
              </a:r>
            </a:p>
          </p:txBody>
        </p:sp>
        <p:cxnSp>
          <p:nvCxnSpPr>
            <p:cNvPr id="29" name="Gerade Verbindung mit Pfeil 28">
              <a:extLst>
                <a:ext uri="{FF2B5EF4-FFF2-40B4-BE49-F238E27FC236}">
                  <a16:creationId xmlns:a16="http://schemas.microsoft.com/office/drawing/2014/main" id="{9936D581-0E45-4679-AAAA-134D30CA1C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17423" y="795595"/>
              <a:ext cx="2078577" cy="146010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uppieren 47">
            <a:extLst>
              <a:ext uri="{FF2B5EF4-FFF2-40B4-BE49-F238E27FC236}">
                <a16:creationId xmlns:a16="http://schemas.microsoft.com/office/drawing/2014/main" id="{BB9A35D3-69D1-4F79-803F-86B40892D329}"/>
              </a:ext>
            </a:extLst>
          </p:cNvPr>
          <p:cNvGrpSpPr/>
          <p:nvPr/>
        </p:nvGrpSpPr>
        <p:grpSpPr>
          <a:xfrm>
            <a:off x="4097216" y="1455972"/>
            <a:ext cx="7480334" cy="1236360"/>
            <a:chOff x="4097216" y="1455972"/>
            <a:chExt cx="7480334" cy="1236360"/>
          </a:xfrm>
        </p:grpSpPr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7B48E1F1-BABA-4AEC-A672-1125C4068AF5}"/>
                </a:ext>
              </a:extLst>
            </p:cNvPr>
            <p:cNvSpPr txBox="1"/>
            <p:nvPr/>
          </p:nvSpPr>
          <p:spPr>
            <a:xfrm>
              <a:off x="5724986" y="1455972"/>
              <a:ext cx="5852564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600" dirty="0"/>
                <a:t>Ihr Denken ist sündig und bedeutet Abfall </a:t>
              </a:r>
            </a:p>
            <a:p>
              <a:r>
                <a:rPr lang="de-CH" sz="2600" dirty="0"/>
                <a:t>vom Glauben!</a:t>
              </a:r>
            </a:p>
          </p:txBody>
        </p:sp>
        <p:cxnSp>
          <p:nvCxnSpPr>
            <p:cNvPr id="42" name="Gerade Verbindung mit Pfeil 41">
              <a:extLst>
                <a:ext uri="{FF2B5EF4-FFF2-40B4-BE49-F238E27FC236}">
                  <a16:creationId xmlns:a16="http://schemas.microsoft.com/office/drawing/2014/main" id="{6EB83A0D-7D6C-4B5B-A6B7-E4BE99D47A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97216" y="1991440"/>
              <a:ext cx="1524438" cy="70089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14A4966C-7671-4414-8B72-EB377F7FC90B}"/>
              </a:ext>
            </a:extLst>
          </p:cNvPr>
          <p:cNvGrpSpPr/>
          <p:nvPr/>
        </p:nvGrpSpPr>
        <p:grpSpPr>
          <a:xfrm>
            <a:off x="4018008" y="2754254"/>
            <a:ext cx="7441672" cy="892552"/>
            <a:chOff x="4018008" y="2754254"/>
            <a:chExt cx="7441672" cy="892552"/>
          </a:xfrm>
        </p:grpSpPr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6A4AC20C-6154-4910-9B6F-A85050AD41B2}"/>
                </a:ext>
              </a:extLst>
            </p:cNvPr>
            <p:cNvSpPr txBox="1"/>
            <p:nvPr/>
          </p:nvSpPr>
          <p:spPr>
            <a:xfrm>
              <a:off x="5010158" y="2754254"/>
              <a:ext cx="6449522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600" dirty="0"/>
                <a:t>Die vermeintliche Lösung ist ein fataler Irrtum </a:t>
              </a:r>
            </a:p>
            <a:p>
              <a:r>
                <a:rPr lang="de-CH" sz="2600" dirty="0"/>
                <a:t>und führt zur Züchtigung, bzw. zum Gericht!</a:t>
              </a:r>
            </a:p>
          </p:txBody>
        </p:sp>
        <p:cxnSp>
          <p:nvCxnSpPr>
            <p:cNvPr id="45" name="Gerade Verbindung mit Pfeil 44">
              <a:extLst>
                <a:ext uri="{FF2B5EF4-FFF2-40B4-BE49-F238E27FC236}">
                  <a16:creationId xmlns:a16="http://schemas.microsoft.com/office/drawing/2014/main" id="{00600A99-2E72-4DF7-B82C-D4DE44818D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18008" y="3207980"/>
              <a:ext cx="84142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pieren 49">
            <a:extLst>
              <a:ext uri="{FF2B5EF4-FFF2-40B4-BE49-F238E27FC236}">
                <a16:creationId xmlns:a16="http://schemas.microsoft.com/office/drawing/2014/main" id="{D561DC2E-6696-4481-8057-EC6379E6E241}"/>
              </a:ext>
            </a:extLst>
          </p:cNvPr>
          <p:cNvGrpSpPr/>
          <p:nvPr/>
        </p:nvGrpSpPr>
        <p:grpSpPr>
          <a:xfrm>
            <a:off x="3340974" y="4040576"/>
            <a:ext cx="8061512" cy="1292662"/>
            <a:chOff x="3340974" y="4040576"/>
            <a:chExt cx="8061512" cy="1292662"/>
          </a:xfrm>
        </p:grpSpPr>
        <p:sp>
          <p:nvSpPr>
            <p:cNvPr id="39" name="Textfeld 38">
              <a:extLst>
                <a:ext uri="{FF2B5EF4-FFF2-40B4-BE49-F238E27FC236}">
                  <a16:creationId xmlns:a16="http://schemas.microsoft.com/office/drawing/2014/main" id="{31744430-DDA0-4106-9DCD-86F8D079F375}"/>
                </a:ext>
              </a:extLst>
            </p:cNvPr>
            <p:cNvSpPr txBox="1"/>
            <p:nvPr/>
          </p:nvSpPr>
          <p:spPr>
            <a:xfrm>
              <a:off x="4097216" y="4040576"/>
              <a:ext cx="7305270" cy="1292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CH" sz="2600" dirty="0"/>
                <a:t>Jesus Christus ist der wahre König und Hohepriester. </a:t>
              </a:r>
            </a:p>
            <a:p>
              <a:r>
                <a:rPr lang="de-CH" sz="2600" dirty="0"/>
                <a:t>Der alte Bund ist nur ein Schatten, der neue Bund </a:t>
              </a:r>
            </a:p>
            <a:p>
              <a:r>
                <a:rPr lang="de-CH" sz="2600" dirty="0"/>
                <a:t>die Herrlichkeit Gottes!</a:t>
              </a:r>
            </a:p>
          </p:txBody>
        </p:sp>
        <p:cxnSp>
          <p:nvCxnSpPr>
            <p:cNvPr id="47" name="Gerade Verbindung mit Pfeil 46">
              <a:extLst>
                <a:ext uri="{FF2B5EF4-FFF2-40B4-BE49-F238E27FC236}">
                  <a16:creationId xmlns:a16="http://schemas.microsoft.com/office/drawing/2014/main" id="{F125204A-9E40-41E3-BC4B-DA121A814681}"/>
                </a:ext>
              </a:extLst>
            </p:cNvPr>
            <p:cNvCxnSpPr>
              <a:cxnSpLocks/>
              <a:endCxn id="39" idx="1"/>
            </p:cNvCxnSpPr>
            <p:nvPr/>
          </p:nvCxnSpPr>
          <p:spPr>
            <a:xfrm>
              <a:off x="3340974" y="4224704"/>
              <a:ext cx="756242" cy="4622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9459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606131" y="451855"/>
            <a:ext cx="10979737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Schlüsseltext</a:t>
            </a:r>
          </a:p>
          <a:p>
            <a:endParaRPr lang="de-CH" sz="1200" dirty="0"/>
          </a:p>
          <a:p>
            <a:r>
              <a:rPr lang="de-CH" sz="3000" dirty="0"/>
              <a:t>Da wir nun einen großen Hohen Priester haben, der durch die </a:t>
            </a:r>
          </a:p>
          <a:p>
            <a:r>
              <a:rPr lang="de-CH" sz="3000" dirty="0"/>
              <a:t>Himmel gegangen ist, Jesus, den Sohn Gottes, so lasst uns das </a:t>
            </a:r>
          </a:p>
          <a:p>
            <a:r>
              <a:rPr lang="de-CH" sz="3000" dirty="0"/>
              <a:t>Bekenntnis festhalten! 15 Denn wir haben nicht einen Hohen </a:t>
            </a:r>
          </a:p>
          <a:p>
            <a:r>
              <a:rPr lang="de-CH" sz="3000" dirty="0"/>
              <a:t>Priester, der nicht Mitleid haben könnte mit unseren Schwachheiten, </a:t>
            </a:r>
          </a:p>
          <a:p>
            <a:r>
              <a:rPr lang="de-CH" sz="3000" dirty="0"/>
              <a:t>sondern der in allem in gleicher Weise ⟨wie wir⟩ versucht worden ist, </a:t>
            </a:r>
          </a:p>
          <a:p>
            <a:r>
              <a:rPr lang="de-CH" sz="3000" dirty="0"/>
              <a:t>⟨doch⟩ ohne Sünde. 16 Lasst uns nun mit Freimütigkeit hinzutreten </a:t>
            </a:r>
          </a:p>
          <a:p>
            <a:r>
              <a:rPr lang="de-CH" sz="3000" dirty="0"/>
              <a:t>zum Thron der Gnade, damit wir Barmherzigkeit empfangen und </a:t>
            </a:r>
          </a:p>
          <a:p>
            <a:r>
              <a:rPr lang="de-CH" sz="3000" dirty="0"/>
              <a:t>Gnade finden zur rechtzeitigen Hilfe! </a:t>
            </a:r>
            <a:r>
              <a:rPr lang="de-CH" sz="3000" b="1" dirty="0"/>
              <a:t>4,14-16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412270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986864" y="4928426"/>
            <a:ext cx="4218271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Hebräer Teil 1</a:t>
            </a:r>
          </a:p>
        </p:txBody>
      </p:sp>
    </p:spTree>
    <p:extLst>
      <p:ext uri="{BB962C8B-B14F-4D97-AF65-F5344CB8AC3E}">
        <p14:creationId xmlns:p14="http://schemas.microsoft.com/office/powerpoint/2010/main" val="136292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23346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/>
              <a:t>Hebräer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301755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13 | Verse</a:t>
            </a:r>
            <a:r>
              <a:rPr lang="de-CH" sz="3400"/>
              <a:t>: 303</a:t>
            </a:r>
            <a:endParaRPr lang="de-CH" sz="3400" dirty="0"/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9482468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"Denn obgleich ihr der Zeit nach Lehrer sein solltet, habt </a:t>
            </a:r>
          </a:p>
          <a:p>
            <a:r>
              <a:rPr lang="de-CH" sz="3000" dirty="0"/>
              <a:t>ihr es wieder nötig, dass man euch lehrt, was die </a:t>
            </a:r>
          </a:p>
          <a:p>
            <a:r>
              <a:rPr lang="de-CH" sz="3000" dirty="0"/>
              <a:t>Anfangsgründe der Aussprüche Gottes sind; und ihr seid </a:t>
            </a:r>
          </a:p>
          <a:p>
            <a:r>
              <a:rPr lang="de-CH" sz="3000" dirty="0"/>
              <a:t>solche geworden, die Milch nötig haben und nicht </a:t>
            </a:r>
          </a:p>
          <a:p>
            <a:r>
              <a:rPr lang="de-CH" sz="3000" dirty="0"/>
              <a:t>feste Speise. 13 Wer nämlich noch Milch geniesst, der ist </a:t>
            </a:r>
          </a:p>
          <a:p>
            <a:r>
              <a:rPr lang="de-CH" sz="3000" dirty="0"/>
              <a:t>unerfahren im Wort der Gerechtigkeit; denn er ist ein </a:t>
            </a:r>
          </a:p>
          <a:p>
            <a:r>
              <a:rPr lang="de-CH" sz="3000" u="sng" dirty="0"/>
              <a:t>Unmündiger</a:t>
            </a:r>
            <a:r>
              <a:rPr lang="de-CH" sz="3000" dirty="0"/>
              <a:t>. 14 Die feste Speise aber ist für die Gereiften, </a:t>
            </a:r>
          </a:p>
          <a:p>
            <a:r>
              <a:rPr lang="de-CH" sz="3000" dirty="0"/>
              <a:t>deren Sinne durch Übung geschult sind zur Unterscheidung </a:t>
            </a:r>
          </a:p>
          <a:p>
            <a:r>
              <a:rPr lang="de-CH" sz="3000" dirty="0"/>
              <a:t>des Guten und des Bösen." </a:t>
            </a:r>
            <a:r>
              <a:rPr lang="de-CH" sz="3000" b="1" dirty="0"/>
              <a:t>(5,12-13)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257892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984359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Das war das Problem der Hebräer! Nun sind sie "Unmündige" </a:t>
            </a:r>
          </a:p>
          <a:p>
            <a:r>
              <a:rPr lang="de-CH" sz="3000" dirty="0"/>
              <a:t>geworden! Sie sind im Begriff vom Glauben abzufallen. </a:t>
            </a:r>
          </a:p>
          <a:p>
            <a:r>
              <a:rPr lang="de-CH" sz="3000" dirty="0"/>
              <a:t>Für die Hebräer besteht noch Hoffnung für eine rechtzeitige </a:t>
            </a:r>
          </a:p>
          <a:p>
            <a:r>
              <a:rPr lang="de-CH" sz="3000" dirty="0"/>
              <a:t>Umkehr, doch die Zeit drängt! Darum hat dieser Brief in </a:t>
            </a:r>
          </a:p>
          <a:p>
            <a:r>
              <a:rPr lang="de-CH" sz="3000" dirty="0"/>
              <a:t>seiner Gesamtaussage einen warnenden, ernstlichen und  </a:t>
            </a:r>
          </a:p>
          <a:p>
            <a:r>
              <a:rPr lang="de-CH" sz="3000" dirty="0"/>
              <a:t>dringlichen Charakter. </a:t>
            </a:r>
          </a:p>
        </p:txBody>
      </p:sp>
    </p:spTree>
    <p:extLst>
      <p:ext uri="{BB962C8B-B14F-4D97-AF65-F5344CB8AC3E}">
        <p14:creationId xmlns:p14="http://schemas.microsoft.com/office/powerpoint/2010/main" val="584025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166552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Verfasser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430725"/>
            <a:ext cx="956140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"Nachdem Gott vielfältig und auf vielerlei Weise ehemals </a:t>
            </a:r>
          </a:p>
          <a:p>
            <a:r>
              <a:rPr lang="de-CH" sz="3000" dirty="0"/>
              <a:t>zu den Vätern geredet hat in den Propheten, 2 hat er am </a:t>
            </a:r>
          </a:p>
          <a:p>
            <a:r>
              <a:rPr lang="de-CH" sz="3000" dirty="0"/>
              <a:t>Ende dieser Tage zu uns geredet im Sohn, den er zum Erben </a:t>
            </a:r>
          </a:p>
          <a:p>
            <a:r>
              <a:rPr lang="de-CH" sz="3000" dirty="0"/>
              <a:t>aller Dinge eingesetzt hat, durch den er auch die Welten </a:t>
            </a:r>
          </a:p>
          <a:p>
            <a:r>
              <a:rPr lang="de-CH" sz="3000" dirty="0"/>
              <a:t>gemacht hat; 3 er, der Ausstrahlung seiner Herrlichkeit und </a:t>
            </a:r>
          </a:p>
          <a:p>
            <a:r>
              <a:rPr lang="de-CH" sz="3000" dirty="0"/>
              <a:t>Abdruck seines Wesens ist und alle Dinge durch das Wort </a:t>
            </a:r>
          </a:p>
          <a:p>
            <a:r>
              <a:rPr lang="de-CH" sz="3000" dirty="0"/>
              <a:t>seiner Macht trägt, hat sich, nachdem er die Reinigung von </a:t>
            </a:r>
          </a:p>
          <a:p>
            <a:r>
              <a:rPr lang="de-CH" sz="3000" dirty="0"/>
              <a:t>den Sünden bewirkt hat, zur Rechten der Majestät in der </a:t>
            </a:r>
          </a:p>
          <a:p>
            <a:r>
              <a:rPr lang="de-CH" sz="3000" dirty="0"/>
              <a:t>Höhe gesetzt." </a:t>
            </a:r>
            <a:r>
              <a:rPr lang="de-CH" sz="3000" b="1" dirty="0"/>
              <a:t>(1,1-3)</a:t>
            </a:r>
            <a:endParaRPr lang="de-CH" sz="3000" dirty="0"/>
          </a:p>
        </p:txBody>
      </p:sp>
    </p:spTree>
    <p:extLst>
      <p:ext uri="{BB962C8B-B14F-4D97-AF65-F5344CB8AC3E}">
        <p14:creationId xmlns:p14="http://schemas.microsoft.com/office/powerpoint/2010/main" val="371836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44634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Zeit und Ort der Abfassung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430725"/>
            <a:ext cx="9535431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So wir nun die Autorenschaft auf Paulus festgelegt haben, </a:t>
            </a:r>
          </a:p>
          <a:p>
            <a:r>
              <a:rPr lang="de-CH" sz="3000" dirty="0"/>
              <a:t>ergibt sich der Zeitpunkt der Abfassung am Ende seiner </a:t>
            </a:r>
          </a:p>
          <a:p>
            <a:r>
              <a:rPr lang="de-CH" sz="3000" dirty="0"/>
              <a:t>Gefangenschaft (Hausarrest) in Rom 62 n.Chr.. Somit ist </a:t>
            </a:r>
          </a:p>
          <a:p>
            <a:r>
              <a:rPr lang="de-CH" sz="3000" dirty="0"/>
              <a:t>auch der Hebräerbrief einer der fünf Gefangenschaftsbriefe </a:t>
            </a:r>
          </a:p>
          <a:p>
            <a:r>
              <a:rPr lang="de-CH" sz="3000" dirty="0"/>
              <a:t>des Paulus (Epheser, Kolosser, Philipper, Philemon).</a:t>
            </a:r>
          </a:p>
        </p:txBody>
      </p:sp>
    </p:spTree>
    <p:extLst>
      <p:ext uri="{BB962C8B-B14F-4D97-AF65-F5344CB8AC3E}">
        <p14:creationId xmlns:p14="http://schemas.microsoft.com/office/powerpoint/2010/main" val="23707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190994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430725"/>
            <a:ext cx="9305048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Wie es der Name des Briefes deutlich macht, sind die </a:t>
            </a:r>
          </a:p>
          <a:p>
            <a:r>
              <a:rPr lang="de-CH" sz="3000" dirty="0"/>
              <a:t>Empfänger Hebräer (Juden). Der Brief ist nicht an die </a:t>
            </a:r>
          </a:p>
          <a:p>
            <a:r>
              <a:rPr lang="de-CH" sz="3000" dirty="0"/>
              <a:t>Juden in der Zerstreuung (Diaspora) gerichtet und so </a:t>
            </a:r>
          </a:p>
          <a:p>
            <a:r>
              <a:rPr lang="de-CH" sz="3000" dirty="0"/>
              <a:t>können wir die Empfängerschaft auf die Gemeinden </a:t>
            </a:r>
          </a:p>
          <a:p>
            <a:r>
              <a:rPr lang="de-CH" sz="3000" dirty="0"/>
              <a:t>Judäas (ausserhalb Jerusalems) geographisch eingrenzen. </a:t>
            </a:r>
          </a:p>
          <a:p>
            <a:r>
              <a:rPr lang="de-CH" sz="3000" dirty="0"/>
              <a:t>Aufgrund der massiven Verfolgung wohnten sie aber nahe </a:t>
            </a:r>
          </a:p>
          <a:p>
            <a:r>
              <a:rPr lang="de-CH" sz="3000" dirty="0"/>
              <a:t>genug, um in der Gefahr zu stehen, zum mosaischen </a:t>
            </a:r>
          </a:p>
          <a:p>
            <a:r>
              <a:rPr lang="de-CH" sz="3000" dirty="0"/>
              <a:t>Opfersystem zurückzukehren. </a:t>
            </a:r>
          </a:p>
        </p:txBody>
      </p:sp>
    </p:spTree>
    <p:extLst>
      <p:ext uri="{BB962C8B-B14F-4D97-AF65-F5344CB8AC3E}">
        <p14:creationId xmlns:p14="http://schemas.microsoft.com/office/powerpoint/2010/main" val="27790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606569"/>
            <a:ext cx="684097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Grundsätzlich: Gott liebt die Unterschiede!</a:t>
            </a:r>
          </a:p>
        </p:txBody>
      </p:sp>
    </p:spTree>
    <p:extLst>
      <p:ext uri="{BB962C8B-B14F-4D97-AF65-F5344CB8AC3E}">
        <p14:creationId xmlns:p14="http://schemas.microsoft.com/office/powerpoint/2010/main" val="149367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3203" y="799151"/>
            <a:ext cx="34900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b="1" dirty="0"/>
              <a:t>Empfänger - Hebräer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8C9EF4B-F888-4373-A289-2E3DE4C56804}"/>
              </a:ext>
            </a:extLst>
          </p:cNvPr>
          <p:cNvSpPr txBox="1"/>
          <p:nvPr/>
        </p:nvSpPr>
        <p:spPr>
          <a:xfrm>
            <a:off x="511742" y="1606569"/>
            <a:ext cx="8955337" cy="24006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000" dirty="0"/>
              <a:t>Gott hat Mann und Frau unterschiedlich geschaffen. </a:t>
            </a:r>
          </a:p>
          <a:p>
            <a:r>
              <a:rPr lang="de-CH" sz="3000" dirty="0"/>
              <a:t>Aber auch jeder Mensch ist unterschiedlich, sei es </a:t>
            </a:r>
          </a:p>
          <a:p>
            <a:r>
              <a:rPr lang="de-CH" sz="3000" dirty="0"/>
              <a:t>äusserlich, oder auch in Bezug auf den Charakter. </a:t>
            </a:r>
          </a:p>
          <a:p>
            <a:r>
              <a:rPr lang="de-CH" sz="3000" dirty="0"/>
              <a:t>In der Schöpfung Gottes sehen wir diese Unterschiede </a:t>
            </a:r>
          </a:p>
          <a:p>
            <a:r>
              <a:rPr lang="de-CH" sz="3000" dirty="0"/>
              <a:t>in Allem was wir sehen.</a:t>
            </a:r>
          </a:p>
        </p:txBody>
      </p:sp>
    </p:spTree>
    <p:extLst>
      <p:ext uri="{BB962C8B-B14F-4D97-AF65-F5344CB8AC3E}">
        <p14:creationId xmlns:p14="http://schemas.microsoft.com/office/powerpoint/2010/main" val="119778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Breitbild</PresentationFormat>
  <Paragraphs>111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RB</cp:lastModifiedBy>
  <cp:revision>199</cp:revision>
  <dcterms:created xsi:type="dcterms:W3CDTF">2018-05-19T05:14:58Z</dcterms:created>
  <dcterms:modified xsi:type="dcterms:W3CDTF">2021-04-13T14:07:42Z</dcterms:modified>
</cp:coreProperties>
</file>