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9" r:id="rId3"/>
    <p:sldId id="353" r:id="rId4"/>
    <p:sldId id="356" r:id="rId5"/>
    <p:sldId id="408" r:id="rId6"/>
    <p:sldId id="410" r:id="rId7"/>
    <p:sldId id="411" r:id="rId8"/>
    <p:sldId id="409" r:id="rId9"/>
    <p:sldId id="412" r:id="rId10"/>
    <p:sldId id="414" r:id="rId11"/>
    <p:sldId id="413" r:id="rId12"/>
    <p:sldId id="416" r:id="rId13"/>
    <p:sldId id="417" r:id="rId14"/>
    <p:sldId id="418" r:id="rId15"/>
    <p:sldId id="419" r:id="rId16"/>
    <p:sldId id="420" r:id="rId17"/>
    <p:sldId id="421" r:id="rId18"/>
    <p:sldId id="415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384" r:id="rId27"/>
    <p:sldId id="431" r:id="rId28"/>
    <p:sldId id="407" r:id="rId29"/>
    <p:sldId id="376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9" y="4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08.05.2020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08.05.2020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094073" y="4928425"/>
            <a:ext cx="400385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Galater Teil 2</a:t>
            </a:r>
          </a:p>
        </p:txBody>
      </p:sp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936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Theologische Argumentation – Gesunde Lehre (3,1-4,31)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96609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c. Ursprung und Zweck des Mosaischen Gesetzes (3,10-4,11)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2059829"/>
            <a:ext cx="103153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Wesentlicher Schlüssel, um den Brief an die Galater zu verstehen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3693F6-D264-4C6D-BA77-6CAF943B641D}"/>
              </a:ext>
            </a:extLst>
          </p:cNvPr>
          <p:cNvSpPr txBox="1"/>
          <p:nvPr/>
        </p:nvSpPr>
        <p:spPr>
          <a:xfrm>
            <a:off x="531000" y="2726586"/>
            <a:ext cx="68709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Ist nicht das Original, sondern ein Einschub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FC0097F-E1D4-4697-B74C-63EFADAECEB7}"/>
              </a:ext>
            </a:extLst>
          </p:cNvPr>
          <p:cNvSpPr txBox="1"/>
          <p:nvPr/>
        </p:nvSpPr>
        <p:spPr>
          <a:xfrm>
            <a:off x="533936" y="3388938"/>
            <a:ext cx="53440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Ein Bund exklusiv mit den Juden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CB855C-678B-44BD-9FE5-1C1CA5AC7CBB}"/>
              </a:ext>
            </a:extLst>
          </p:cNvPr>
          <p:cNvSpPr txBox="1"/>
          <p:nvPr/>
        </p:nvSpPr>
        <p:spPr>
          <a:xfrm>
            <a:off x="532475" y="4068874"/>
            <a:ext cx="62532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Hatte zu keiner Zeit eine Heilswirkung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0181134-B355-47AB-ABE2-4927D63F8A04}"/>
              </a:ext>
            </a:extLst>
          </p:cNvPr>
          <p:cNvSpPr txBox="1"/>
          <p:nvPr/>
        </p:nvSpPr>
        <p:spPr>
          <a:xfrm>
            <a:off x="531008" y="4735621"/>
            <a:ext cx="83671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Zeitlich beschränkt – Endet am Kreuz Jesu (32 n.Chr.)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9BEEC76-FCB7-4C5E-8181-909BFCEBC978}"/>
              </a:ext>
            </a:extLst>
          </p:cNvPr>
          <p:cNvSpPr txBox="1"/>
          <p:nvPr/>
        </p:nvSpPr>
        <p:spPr>
          <a:xfrm>
            <a:off x="529545" y="5459517"/>
            <a:ext cx="102202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Besitzt keine Autorität mehr über die Juden- und Heidenchristen</a:t>
            </a:r>
          </a:p>
        </p:txBody>
      </p:sp>
    </p:spTree>
    <p:extLst>
      <p:ext uri="{BB962C8B-B14F-4D97-AF65-F5344CB8AC3E}">
        <p14:creationId xmlns:p14="http://schemas.microsoft.com/office/powerpoint/2010/main" val="30496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4" grpId="0" uiExpand="1"/>
      <p:bldP spid="6" grpId="0" uiExpand="1"/>
      <p:bldP spid="7" grpId="0" uiExpand="1"/>
      <p:bldP spid="8" grpId="0" uiExpand="1"/>
      <p:bldP spid="9" grpId="0" uiExpand="1"/>
      <p:bldP spid="10" grpId="0" uiExpan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936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Theologische Argumentation – Gesunde Lehre (3,1-4,31)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10897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d. Allegorie – Gegenüberstellung Knechtschaft vs. Freiheit (4,21-31)</a:t>
            </a:r>
            <a:endParaRPr lang="de-CH" sz="3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5130" y="1976305"/>
            <a:ext cx="1046652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"Sagt mir, die ihr unter dem Gesetz sein wollt: Hört ihr das Gesetz </a:t>
            </a:r>
          </a:p>
          <a:p>
            <a:r>
              <a:rPr lang="de-CH" sz="3000" dirty="0"/>
              <a:t>nicht? 22 Es steht doch geschrieben, dass Abraham zwei Söhne </a:t>
            </a:r>
          </a:p>
          <a:p>
            <a:r>
              <a:rPr lang="de-CH" sz="3000" dirty="0"/>
              <a:t>hatte, einen von der [leibeigenen] Magd, den anderen von der </a:t>
            </a:r>
          </a:p>
          <a:p>
            <a:r>
              <a:rPr lang="de-CH" sz="3000" dirty="0"/>
              <a:t>Freien. 23 Der von der Magd war gemäß dem Fleisch geboren, </a:t>
            </a:r>
          </a:p>
          <a:p>
            <a:r>
              <a:rPr lang="de-CH" sz="3000" dirty="0"/>
              <a:t>der von der Freien aber kraft der Verheißung." </a:t>
            </a:r>
            <a:r>
              <a:rPr lang="de-CH" sz="3000" b="1" dirty="0"/>
              <a:t>(Gal 4,21-23)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14977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4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7F6813B-3318-4474-BD6B-AEF28FEDAE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163235"/>
              </p:ext>
            </p:extLst>
          </p:nvPr>
        </p:nvGraphicFramePr>
        <p:xfrm>
          <a:off x="1916724" y="30428"/>
          <a:ext cx="8397934" cy="682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r:id="rId3" imgW="27441000" imgH="22323600" progId="">
                  <p:embed/>
                </p:oleObj>
              </mc:Choice>
              <mc:Fallback>
                <p:oleObj r:id="rId3" imgW="27441000" imgH="22323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6724" y="30428"/>
                        <a:ext cx="8397934" cy="6827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A36D96C7-8945-4A86-8555-A4CFA174502B}"/>
              </a:ext>
            </a:extLst>
          </p:cNvPr>
          <p:cNvSpPr/>
          <p:nvPr/>
        </p:nvSpPr>
        <p:spPr>
          <a:xfrm>
            <a:off x="1085850" y="1850781"/>
            <a:ext cx="10067192" cy="5007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5311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7F6813B-3318-4474-BD6B-AEF28FEDAE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6724" y="30428"/>
          <a:ext cx="8397934" cy="682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3" imgW="27441000" imgH="22323600" progId="">
                  <p:embed/>
                </p:oleObj>
              </mc:Choice>
              <mc:Fallback>
                <p:oleObj r:id="rId3" imgW="27441000" imgH="2232360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7F6813B-3318-4474-BD6B-AEF28FEDAE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6724" y="30428"/>
                        <a:ext cx="8397934" cy="6827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A36D96C7-8945-4A86-8555-A4CFA174502B}"/>
              </a:ext>
            </a:extLst>
          </p:cNvPr>
          <p:cNvSpPr/>
          <p:nvPr/>
        </p:nvSpPr>
        <p:spPr>
          <a:xfrm>
            <a:off x="1085850" y="2901462"/>
            <a:ext cx="10067192" cy="395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342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7F6813B-3318-4474-BD6B-AEF28FEDAE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6724" y="30428"/>
          <a:ext cx="8397934" cy="682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r:id="rId3" imgW="27441000" imgH="22323600" progId="">
                  <p:embed/>
                </p:oleObj>
              </mc:Choice>
              <mc:Fallback>
                <p:oleObj r:id="rId3" imgW="27441000" imgH="2232360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7F6813B-3318-4474-BD6B-AEF28FEDAE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6724" y="30428"/>
                        <a:ext cx="8397934" cy="6827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A36D96C7-8945-4A86-8555-A4CFA174502B}"/>
              </a:ext>
            </a:extLst>
          </p:cNvPr>
          <p:cNvSpPr/>
          <p:nvPr/>
        </p:nvSpPr>
        <p:spPr>
          <a:xfrm>
            <a:off x="1085850" y="3947746"/>
            <a:ext cx="10067192" cy="2910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537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7F6813B-3318-4474-BD6B-AEF28FEDAE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6724" y="30428"/>
          <a:ext cx="8397934" cy="682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r:id="rId3" imgW="27441000" imgH="22323600" progId="">
                  <p:embed/>
                </p:oleObj>
              </mc:Choice>
              <mc:Fallback>
                <p:oleObj r:id="rId3" imgW="27441000" imgH="2232360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7F6813B-3318-4474-BD6B-AEF28FEDAE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6724" y="30428"/>
                        <a:ext cx="8397934" cy="6827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A36D96C7-8945-4A86-8555-A4CFA174502B}"/>
              </a:ext>
            </a:extLst>
          </p:cNvPr>
          <p:cNvSpPr/>
          <p:nvPr/>
        </p:nvSpPr>
        <p:spPr>
          <a:xfrm>
            <a:off x="1085850" y="4923692"/>
            <a:ext cx="10067192" cy="1934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438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7F6813B-3318-4474-BD6B-AEF28FEDAE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6724" y="30428"/>
          <a:ext cx="8397934" cy="682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r:id="rId3" imgW="27441000" imgH="22323600" progId="">
                  <p:embed/>
                </p:oleObj>
              </mc:Choice>
              <mc:Fallback>
                <p:oleObj r:id="rId3" imgW="27441000" imgH="2232360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7F6813B-3318-4474-BD6B-AEF28FEDAE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6724" y="30428"/>
                        <a:ext cx="8397934" cy="6827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A36D96C7-8945-4A86-8555-A4CFA174502B}"/>
              </a:ext>
            </a:extLst>
          </p:cNvPr>
          <p:cNvSpPr/>
          <p:nvPr/>
        </p:nvSpPr>
        <p:spPr>
          <a:xfrm>
            <a:off x="1085850" y="5926014"/>
            <a:ext cx="10067192" cy="931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3328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7F6813B-3318-4474-BD6B-AEF28FEDAE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6724" y="30428"/>
          <a:ext cx="8397934" cy="682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r:id="rId3" imgW="27441000" imgH="22323600" progId="">
                  <p:embed/>
                </p:oleObj>
              </mc:Choice>
              <mc:Fallback>
                <p:oleObj r:id="rId3" imgW="27441000" imgH="2232360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7F6813B-3318-4474-BD6B-AEF28FEDAE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6724" y="30428"/>
                        <a:ext cx="8397934" cy="6827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635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71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Praxis Argumentation – Täter des Wortes sein (5,1-6,10)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817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Stellung des Gläubigen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9939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"So sind wir also, Brüder, nicht Kinder der [leibeigenen] Magd, </a:t>
            </a:r>
          </a:p>
          <a:p>
            <a:r>
              <a:rPr lang="de-CH" sz="3000" dirty="0"/>
              <a:t>sondern der Freien." </a:t>
            </a:r>
            <a:r>
              <a:rPr lang="de-CH" sz="3000" b="1" dirty="0"/>
              <a:t>(Gal 4,31)</a:t>
            </a:r>
            <a:endParaRPr lang="de-CH" sz="3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EA4E871-BE6E-4BE1-894A-1E19E5CC265A}"/>
              </a:ext>
            </a:extLst>
          </p:cNvPr>
          <p:cNvSpPr txBox="1"/>
          <p:nvPr/>
        </p:nvSpPr>
        <p:spPr>
          <a:xfrm>
            <a:off x="526606" y="3214549"/>
            <a:ext cx="103532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"Allen aber, die ihn aufnahmen, denen gab er das Anrecht, </a:t>
            </a:r>
          </a:p>
          <a:p>
            <a:r>
              <a:rPr lang="de-CH" sz="3000" dirty="0"/>
              <a:t>Kinder Gottes zu werden, denen, die an seinen Namen glauben;" </a:t>
            </a:r>
          </a:p>
          <a:p>
            <a:r>
              <a:rPr lang="de-CH" sz="3000" b="1" dirty="0"/>
              <a:t>									(Joh 1,12)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7240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/>
      <p:bldP spid="4" grpId="0" uiExpand="1"/>
      <p:bldP spid="6" grpId="0" uiExpan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71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Praxis Argumentation – Täter des Wortes sein (5,1-6,10)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492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Leben des Gläubigen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10677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"So steht nun fest in der Freiheit, zu der uns Christus befreit hat, </a:t>
            </a:r>
          </a:p>
          <a:p>
            <a:r>
              <a:rPr lang="de-CH" sz="3000" dirty="0"/>
              <a:t>und lasst euch nicht wieder in ein Joch der Knechtschaft spannen!" </a:t>
            </a:r>
          </a:p>
          <a:p>
            <a:r>
              <a:rPr lang="de-CH" sz="3000" b="1" dirty="0"/>
              <a:t>									(Gal 5,1)</a:t>
            </a:r>
            <a:endParaRPr lang="de-CH" sz="3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EA4E871-BE6E-4BE1-894A-1E19E5CC265A}"/>
              </a:ext>
            </a:extLst>
          </p:cNvPr>
          <p:cNvSpPr txBox="1"/>
          <p:nvPr/>
        </p:nvSpPr>
        <p:spPr>
          <a:xfrm>
            <a:off x="526606" y="3834403"/>
            <a:ext cx="8346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"Einer trage des anderen Lasten, und so sollt ihr das </a:t>
            </a:r>
          </a:p>
          <a:p>
            <a:r>
              <a:rPr lang="de-CH" sz="3000" dirty="0"/>
              <a:t>Gesetz des Christus erfüllen!" </a:t>
            </a:r>
            <a:r>
              <a:rPr lang="de-CH" sz="3000" b="1" dirty="0"/>
              <a:t>(Gal 6,2)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92797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4" grpId="0" uiExpand="1"/>
      <p:bldP spid="6" grpId="0" uiExpan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21409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/>
              <a:t>Galater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0805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/>
              <a:t>Kapitel: 6 | Verse: 149</a:t>
            </a:r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71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Praxis Argumentation – Täter des Wortes sein (5,1-6,10)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492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Leben des Gläubigen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100106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"Denn ihr seid zur Freiheit berufen, Brüder; nur macht die </a:t>
            </a:r>
          </a:p>
          <a:p>
            <a:r>
              <a:rPr lang="de-CH" sz="3000" dirty="0"/>
              <a:t>Freiheit nicht zu einem Vorwand für das Fleisch, </a:t>
            </a:r>
            <a:r>
              <a:rPr lang="de-CH" sz="3000" u="sng" dirty="0"/>
              <a:t>sondern </a:t>
            </a:r>
          </a:p>
          <a:p>
            <a:r>
              <a:rPr lang="de-CH" sz="3000" u="sng" dirty="0"/>
              <a:t>dient einander durch die Liebe</a:t>
            </a:r>
            <a:r>
              <a:rPr lang="de-CH" sz="3000" dirty="0"/>
              <a:t>. 14 Denn das ganze Gesetz </a:t>
            </a:r>
          </a:p>
          <a:p>
            <a:r>
              <a:rPr lang="de-CH" sz="3000" dirty="0"/>
              <a:t>wird in einem Wort erfüllt, in dem: »Du sollst deinen Nächsten </a:t>
            </a:r>
          </a:p>
          <a:p>
            <a:r>
              <a:rPr lang="de-CH" sz="3000" dirty="0"/>
              <a:t>lieben wie dich selbst«.[Lev 19,18]" </a:t>
            </a:r>
            <a:r>
              <a:rPr lang="de-CH" sz="3000" b="1" dirty="0"/>
              <a:t>(Gal 5,13+14)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426375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71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Praxis Argumentation – Täter des Wortes sein (5,1-6,10)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492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Leben des Gläubigen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1057295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Wen man aus Gnade durch den Glauben gerettet worden ist, </a:t>
            </a:r>
          </a:p>
          <a:p>
            <a:r>
              <a:rPr lang="de-CH" sz="3000" dirty="0"/>
              <a:t>kann man denn nicht einfach leben wie man will? In Vers 13 geht </a:t>
            </a:r>
          </a:p>
          <a:p>
            <a:r>
              <a:rPr lang="de-CH" sz="3000" dirty="0"/>
              <a:t>Paulus genau auf diese Frage ein. Frei sein heisst, dass ein </a:t>
            </a:r>
          </a:p>
          <a:p>
            <a:r>
              <a:rPr lang="de-CH" sz="3000" dirty="0"/>
              <a:t>Gläubiger seine Freiheit gerade nicht zum Sündigen verwendet. </a:t>
            </a:r>
          </a:p>
          <a:p>
            <a:r>
              <a:rPr lang="de-CH" sz="3000" dirty="0"/>
              <a:t>Stattdessen gebraucht er sie so, wie es ihm durch die Liebe </a:t>
            </a:r>
          </a:p>
          <a:p>
            <a:r>
              <a:rPr lang="de-CH" sz="3000" dirty="0"/>
              <a:t>vorgegeben wird, besonders durch die Liebe zu den Geschwistern. </a:t>
            </a:r>
          </a:p>
          <a:p>
            <a:r>
              <a:rPr lang="de-CH" sz="3000" dirty="0"/>
              <a:t>… "</a:t>
            </a:r>
            <a:r>
              <a:rPr lang="de-CH" sz="3000" u="sng" dirty="0"/>
              <a:t>dient einander durch die Liebe</a:t>
            </a:r>
            <a:r>
              <a:rPr lang="de-CH" sz="300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44172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71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Praxis Argumentation – Täter des Wortes sein (5,1-6,10)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492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Leben des Gläubigen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100457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Christen leben in der Verantwortung, das Gesetz des Christus </a:t>
            </a:r>
          </a:p>
          <a:p>
            <a:r>
              <a:rPr lang="de-CH" sz="3000" dirty="0"/>
              <a:t>zu erfüllen. Gnade heisst nie, unsere vom Herrn teuer erkaufte </a:t>
            </a:r>
          </a:p>
          <a:p>
            <a:r>
              <a:rPr lang="de-CH" sz="3000" dirty="0"/>
              <a:t>Freiheit zu missbrauchen, unseren sündigen Begierden </a:t>
            </a:r>
          </a:p>
          <a:p>
            <a:r>
              <a:rPr lang="de-CH" sz="3000" dirty="0"/>
              <a:t>nachzugehen und in den Werken des Fleisches zu verharren. In </a:t>
            </a:r>
          </a:p>
          <a:p>
            <a:r>
              <a:rPr lang="de-CH" sz="3000" dirty="0"/>
              <a:t>der Gnade leben heisst, dass ich durch die Kraft des Hl. Geistes </a:t>
            </a:r>
          </a:p>
          <a:p>
            <a:r>
              <a:rPr lang="de-CH" sz="3000" dirty="0"/>
              <a:t>das Gesetz Christi erfüllen kann.</a:t>
            </a:r>
          </a:p>
        </p:txBody>
      </p:sp>
    </p:spTree>
    <p:extLst>
      <p:ext uri="{BB962C8B-B14F-4D97-AF65-F5344CB8AC3E}">
        <p14:creationId xmlns:p14="http://schemas.microsoft.com/office/powerpoint/2010/main" val="18743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71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Praxis Argumentation – Täter des Wortes sein (5,1-6,10)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492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Leben des Gläubigen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992823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"Ich sage aber: Wandelt im Geist [neue Schöpfung], so werdet </a:t>
            </a:r>
          </a:p>
          <a:p>
            <a:r>
              <a:rPr lang="de-CH" sz="3000" dirty="0"/>
              <a:t>ihr die Lust des Fleisches [sündige Natur] nicht vollbringen. </a:t>
            </a:r>
          </a:p>
          <a:p>
            <a:r>
              <a:rPr lang="de-CH" sz="3000" dirty="0"/>
              <a:t>17 Denn das Fleisch gelüstet gegen den Geist und der Geist </a:t>
            </a:r>
          </a:p>
          <a:p>
            <a:r>
              <a:rPr lang="de-CH" sz="3000" dirty="0"/>
              <a:t>gegen das Fleisch; und diese widerstreben einander, sodass </a:t>
            </a:r>
          </a:p>
          <a:p>
            <a:r>
              <a:rPr lang="de-CH" sz="3000" dirty="0"/>
              <a:t>ihr nicht das tut, was ihr wollt." </a:t>
            </a:r>
            <a:r>
              <a:rPr lang="de-CH" sz="3000" b="1" dirty="0"/>
              <a:t>(Gal 5,16+17)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1527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71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Praxis Argumentation – Täter des Wortes sein (5,1-6,10)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492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Leben des Gläubigen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10729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</a:t>
            </a:r>
            <a:r>
              <a:rPr lang="de-DE" sz="3000" dirty="0"/>
              <a:t>Offenbar aber sind die Werke des Fleisches; es sind: </a:t>
            </a:r>
          </a:p>
          <a:p>
            <a:r>
              <a:rPr lang="de-DE" sz="3000" dirty="0"/>
              <a:t>Unzucht, Unreinheit, Ausschweifung, 20 Götzendienst, Zauberei, </a:t>
            </a:r>
          </a:p>
          <a:p>
            <a:r>
              <a:rPr lang="de-DE" sz="3000" dirty="0"/>
              <a:t>Feindschaften, Streit, Eifersucht, Zornausbrüche, Selbstsüchteleien, </a:t>
            </a:r>
          </a:p>
          <a:p>
            <a:r>
              <a:rPr lang="de-DE" sz="3000" dirty="0"/>
              <a:t>Zwistigkeiten, Parteiungen, 21 Neidereien, Trinkgelage, Völlereien </a:t>
            </a:r>
          </a:p>
          <a:p>
            <a:r>
              <a:rPr lang="de-DE" sz="3000" dirty="0"/>
              <a:t>und dergleichen.</a:t>
            </a:r>
            <a:r>
              <a:rPr lang="de-CH" sz="3000" dirty="0"/>
              <a:t>" </a:t>
            </a:r>
            <a:r>
              <a:rPr lang="de-CH" sz="3000" b="1" dirty="0"/>
              <a:t>(Gal 5,19+21)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3043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71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Praxis Argumentation – Täter des Wortes sein (5,1-6,10)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492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Leben des Gläubigen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11327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</a:t>
            </a:r>
            <a:r>
              <a:rPr lang="de-DE" sz="3000" dirty="0"/>
              <a:t>Die Frucht des Geistes aber ist: Liebe, Freude, Friede, Langmut, </a:t>
            </a:r>
          </a:p>
          <a:p>
            <a:r>
              <a:rPr lang="de-DE" sz="3000" dirty="0"/>
              <a:t>Freundlichkeit, Güte, Treue, 23 Sanftmut, Enthaltsamkeit.</a:t>
            </a:r>
            <a:r>
              <a:rPr lang="de-CH" sz="3000" dirty="0"/>
              <a:t>" </a:t>
            </a:r>
            <a:r>
              <a:rPr lang="de-CH" sz="3000" b="1" dirty="0"/>
              <a:t>(Gal 5,22)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56182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F394F4-4C42-481B-B408-689D7E49C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87" y="0"/>
            <a:ext cx="9288426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DDADA31-08C1-40B7-A11D-98990B4D0144}"/>
              </a:ext>
            </a:extLst>
          </p:cNvPr>
          <p:cNvSpPr/>
          <p:nvPr/>
        </p:nvSpPr>
        <p:spPr>
          <a:xfrm>
            <a:off x="5020408" y="-123092"/>
            <a:ext cx="2202473" cy="7165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1207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F394F4-4C42-481B-B408-689D7E49C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87" y="0"/>
            <a:ext cx="9288426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DDADA31-08C1-40B7-A11D-98990B4D0144}"/>
              </a:ext>
            </a:extLst>
          </p:cNvPr>
          <p:cNvSpPr/>
          <p:nvPr/>
        </p:nvSpPr>
        <p:spPr>
          <a:xfrm>
            <a:off x="5020408" y="-123092"/>
            <a:ext cx="2202473" cy="7165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EF8EBBB-0163-44EC-BEF5-CD8145D4EB00}"/>
              </a:ext>
            </a:extLst>
          </p:cNvPr>
          <p:cNvSpPr/>
          <p:nvPr/>
        </p:nvSpPr>
        <p:spPr>
          <a:xfrm>
            <a:off x="-16102" y="0"/>
            <a:ext cx="5020408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36309B-EC27-496E-BCDA-4BE60F2794C0}"/>
              </a:ext>
            </a:extLst>
          </p:cNvPr>
          <p:cNvSpPr/>
          <p:nvPr/>
        </p:nvSpPr>
        <p:spPr>
          <a:xfrm>
            <a:off x="7243452" y="7331"/>
            <a:ext cx="5020408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06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27911" y="2500555"/>
            <a:ext cx="8945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"Die Gnade unseres Herrn Jesus Christus </a:t>
            </a:r>
          </a:p>
          <a:p>
            <a:r>
              <a:rPr lang="de-CH" sz="3600" dirty="0"/>
              <a:t>sei mit eurem Geist, Brüder! Amen." </a:t>
            </a:r>
            <a:r>
              <a:rPr lang="de-CH" sz="3600" b="1" dirty="0"/>
              <a:t>(Gal 6,18)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2758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094073" y="4928425"/>
            <a:ext cx="400385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Galater Teil 2</a:t>
            </a:r>
          </a:p>
        </p:txBody>
      </p:sp>
    </p:spTree>
    <p:extLst>
      <p:ext uri="{BB962C8B-B14F-4D97-AF65-F5344CB8AC3E}">
        <p14:creationId xmlns:p14="http://schemas.microsoft.com/office/powerpoint/2010/main" val="156566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877779" y="352332"/>
            <a:ext cx="6601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Der dreiteilige Aufbau des Briefes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96C697-FD0B-4EA4-A938-F9FFA1BBADAF}"/>
              </a:ext>
            </a:extLst>
          </p:cNvPr>
          <p:cNvSpPr txBox="1"/>
          <p:nvPr/>
        </p:nvSpPr>
        <p:spPr>
          <a:xfrm>
            <a:off x="1684720" y="5152969"/>
            <a:ext cx="8972510" cy="1431161"/>
          </a:xfrm>
          <a:prstGeom prst="rect">
            <a:avLst/>
          </a:prstGeom>
          <a:noFill/>
          <a:ln w="317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Autorität des Wortes</a:t>
            </a:r>
          </a:p>
          <a:p>
            <a:pPr algn="ctr"/>
            <a:endParaRPr lang="de-CH" sz="1500" dirty="0"/>
          </a:p>
          <a:p>
            <a:pPr algn="ctr"/>
            <a:r>
              <a:rPr lang="de-CH" sz="3600" dirty="0"/>
              <a:t>Herrschaft des Wortes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0877BB5-A5F1-4D64-BFBE-FAF045BBCEB5}"/>
              </a:ext>
            </a:extLst>
          </p:cNvPr>
          <p:cNvSpPr txBox="1"/>
          <p:nvPr/>
        </p:nvSpPr>
        <p:spPr>
          <a:xfrm>
            <a:off x="2343437" y="3803658"/>
            <a:ext cx="7669013" cy="646331"/>
          </a:xfrm>
          <a:prstGeom prst="rect">
            <a:avLst/>
          </a:prstGeom>
          <a:noFill/>
          <a:ln w="317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Gesunde Lehre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E90C6C-97D7-4B9B-85AE-96D4533A89EC}"/>
              </a:ext>
            </a:extLst>
          </p:cNvPr>
          <p:cNvSpPr txBox="1"/>
          <p:nvPr/>
        </p:nvSpPr>
        <p:spPr>
          <a:xfrm>
            <a:off x="3334025" y="1706243"/>
            <a:ext cx="5688930" cy="1431161"/>
          </a:xfrm>
          <a:prstGeom prst="rect">
            <a:avLst/>
          </a:prstGeom>
          <a:noFill/>
          <a:ln w="3175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CH" sz="3600" dirty="0"/>
              <a:t>Täter des Wortes</a:t>
            </a:r>
          </a:p>
          <a:p>
            <a:pPr algn="ctr"/>
            <a:endParaRPr lang="de-CH" sz="1500" dirty="0"/>
          </a:p>
          <a:p>
            <a:pPr algn="ctr"/>
            <a:r>
              <a:rPr lang="de-CH" sz="3600" dirty="0"/>
              <a:t>Erfüllung des Gesetzes Christi</a:t>
            </a:r>
          </a:p>
        </p:txBody>
      </p:sp>
    </p:spTree>
    <p:extLst>
      <p:ext uri="{BB962C8B-B14F-4D97-AF65-F5344CB8AC3E}">
        <p14:creationId xmlns:p14="http://schemas.microsoft.com/office/powerpoint/2010/main" val="11253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/>
      <p:bldP spid="5" grpId="0" uiExpand="1"/>
      <p:bldP spid="6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57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Biographische Argumentation – Sein Leben (1,11-2,21)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100473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a. Ursprung des Evangeliums ist nicht von Menschen (1,11-17)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2226881"/>
            <a:ext cx="106960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"Ich lasse euch aber wissen, Brüder, dass das von mir verkündigte </a:t>
            </a:r>
          </a:p>
          <a:p>
            <a:r>
              <a:rPr lang="de-CH" sz="3000" dirty="0"/>
              <a:t>Evangelium nicht von Menschen stammt; 12 ich habe es auch nicht </a:t>
            </a:r>
          </a:p>
          <a:p>
            <a:r>
              <a:rPr lang="de-CH" sz="3000" dirty="0"/>
              <a:t>von einem Menschen empfangen noch erlernt, sondern durch </a:t>
            </a:r>
          </a:p>
          <a:p>
            <a:r>
              <a:rPr lang="de-CH" sz="3000" dirty="0"/>
              <a:t>eine Offenbarung Jesu Christi." </a:t>
            </a:r>
            <a:r>
              <a:rPr lang="de-CH" sz="3000" b="1" dirty="0"/>
              <a:t>(Gal 1,11+12)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7647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/>
      <p:bldP spid="4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57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Biographische Argumentation – Sein Leben (1,11-2,21)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8980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b. Unabhängig von den Aposteln in Jerusalem (1,18-24)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2226881"/>
            <a:ext cx="107803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"Darauf, nach drei Jahren, zog ich nach Jerusalem hinauf, um Petrus </a:t>
            </a:r>
          </a:p>
          <a:p>
            <a:r>
              <a:rPr lang="de-CH" sz="3000" dirty="0"/>
              <a:t>kennenzulernen, und blieb fünfzehn Tage bei ihm. 19 Ich sah </a:t>
            </a:r>
          </a:p>
          <a:p>
            <a:r>
              <a:rPr lang="de-CH" sz="3000" dirty="0"/>
              <a:t>aber keinen der anderen Apostel, nur Jakobus, den Bruder des </a:t>
            </a:r>
          </a:p>
          <a:p>
            <a:r>
              <a:rPr lang="de-CH" sz="3000" dirty="0"/>
              <a:t>Herrn." </a:t>
            </a:r>
            <a:r>
              <a:rPr lang="de-CH" sz="3000" b="1" dirty="0"/>
              <a:t>(1,19+20)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4880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4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57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Biographische Argumentation – Sein Leben (1,11-2,21)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80491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c. Erneuter Besuch in Jerusalem mit Titus (2,1-10)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2226881"/>
            <a:ext cx="1122127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"Darauf, nach 14 Jahren, zog ich wieder hinauf nach Jerusalem </a:t>
            </a:r>
          </a:p>
          <a:p>
            <a:r>
              <a:rPr lang="de-CH" sz="3000" dirty="0"/>
              <a:t>mit Barnabas und nahm auch Titus mit. 2 Ich zog aber aufgrund </a:t>
            </a:r>
          </a:p>
          <a:p>
            <a:r>
              <a:rPr lang="de-CH" sz="3000" dirty="0"/>
              <a:t>einer Offenbarung hinauf und legte ihnen, insbesondere den </a:t>
            </a:r>
          </a:p>
          <a:p>
            <a:r>
              <a:rPr lang="de-CH" sz="3000" dirty="0"/>
              <a:t>Angesehenen, das Evangelium vor, das ich unter den Heiden </a:t>
            </a:r>
          </a:p>
          <a:p>
            <a:r>
              <a:rPr lang="de-CH" sz="3000" dirty="0"/>
              <a:t>verkündige, damit ich nicht etwa vergeblich liefe oder gelaufen </a:t>
            </a:r>
          </a:p>
          <a:p>
            <a:r>
              <a:rPr lang="de-CH" sz="3000" dirty="0"/>
              <a:t>wäre. 3 Aber nicht einmal mein Begleiter Titus, obwohl er ein </a:t>
            </a:r>
          </a:p>
          <a:p>
            <a:r>
              <a:rPr lang="de-CH" sz="3000" dirty="0"/>
              <a:t>Grieche ist, wurde gezwungen, sich beschneiden zu lassen." </a:t>
            </a:r>
            <a:r>
              <a:rPr lang="de-CH" sz="3000" b="1" dirty="0"/>
              <a:t>(Gal 2,1-3)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3596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4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57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Biographische Argumentation – Sein Leben (1,11-2,21)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109637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d. Standhaftigkeit angesichts apostolischem Fehlverhalten (2,11-18)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2226881"/>
            <a:ext cx="112944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"Als aber Petrus nach Antiochia kam, widerstand ich ihm ins Angesicht, </a:t>
            </a:r>
          </a:p>
          <a:p>
            <a:r>
              <a:rPr lang="de-CH" sz="3000" dirty="0"/>
              <a:t>denn er war im Unrecht. 12 Bevor nämlich etliche von Jakobus kamen, </a:t>
            </a:r>
          </a:p>
          <a:p>
            <a:r>
              <a:rPr lang="de-CH" sz="3000" dirty="0"/>
              <a:t>aß er mit den Heiden; als sie aber kamen, zog er sich zurück und </a:t>
            </a:r>
          </a:p>
          <a:p>
            <a:r>
              <a:rPr lang="de-CH" sz="3000" dirty="0"/>
              <a:t>sonderte sich ab, weil er die aus der Beschneidung fürchtete. </a:t>
            </a:r>
          </a:p>
          <a:p>
            <a:r>
              <a:rPr lang="de-CH" sz="3000" dirty="0"/>
              <a:t>13 Und auch die übrigen Juden heuchelten mit ihm, sodass selbst </a:t>
            </a:r>
          </a:p>
          <a:p>
            <a:r>
              <a:rPr lang="de-CH" sz="3000" dirty="0"/>
              <a:t>Barnabas von ihrer Heuchelei mit fortgerissen wurde. " </a:t>
            </a:r>
            <a:r>
              <a:rPr lang="de-CH" sz="3000" b="1" dirty="0"/>
              <a:t>(Gal 2,11-13)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56118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4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936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Theologische Argumentation – Gesunde Lehre (3,1-4,31)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44030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a. Eigene Erfahrung (3,1-5)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1976305"/>
            <a:ext cx="1083546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"O ihr unverständigen (dummen) Galater, wer hat euch verzaubert </a:t>
            </a:r>
          </a:p>
          <a:p>
            <a:r>
              <a:rPr lang="de-CH" sz="3000" dirty="0"/>
              <a:t>(Zauberei), dass ihr der Wahrheit nicht gehorcht, euch, denen Jesus </a:t>
            </a:r>
          </a:p>
          <a:p>
            <a:r>
              <a:rPr lang="de-CH" sz="3000" dirty="0"/>
              <a:t>Christus als unter euch gekreuzigt vor die Augen gemalt worden ist? </a:t>
            </a:r>
          </a:p>
          <a:p>
            <a:r>
              <a:rPr lang="de-CH" sz="3000" dirty="0"/>
              <a:t>2 Das allein will ich von euch erfahren: Habt ihr den Geist durch </a:t>
            </a:r>
          </a:p>
          <a:p>
            <a:r>
              <a:rPr lang="de-CH" sz="3000" dirty="0"/>
              <a:t>Werke des Gesetzes empfangen oder durch die Verkündigung vom </a:t>
            </a:r>
          </a:p>
          <a:p>
            <a:r>
              <a:rPr lang="de-CH" sz="3000" dirty="0"/>
              <a:t>Glauben? 3 Seid ihr so unverständig? Im Geist habt ihr angefangen </a:t>
            </a:r>
          </a:p>
          <a:p>
            <a:r>
              <a:rPr lang="de-CH" sz="3000" dirty="0"/>
              <a:t>und wollt es nun im Fleisch vollenden?" </a:t>
            </a:r>
            <a:r>
              <a:rPr lang="de-CH" sz="3000" b="1" dirty="0"/>
              <a:t>(Gal 3,1-3)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45984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/>
      <p:bldP spid="4" grpId="0" uiExpan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130" y="532780"/>
            <a:ext cx="10936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Theologische Argumentation – Gesunde Lehre (3,1-4,31)</a:t>
            </a:r>
            <a:endParaRPr lang="de-CH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369420-0205-4FC0-8964-FF7F178442A2}"/>
              </a:ext>
            </a:extLst>
          </p:cNvPr>
          <p:cNvSpPr txBox="1"/>
          <p:nvPr/>
        </p:nvSpPr>
        <p:spPr>
          <a:xfrm>
            <a:off x="525130" y="1300759"/>
            <a:ext cx="31754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b. Abraham (3,6-9)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ED3A22-56E6-4C62-A2E6-3D3FAFF1DE3D}"/>
              </a:ext>
            </a:extLst>
          </p:cNvPr>
          <p:cNvSpPr txBox="1"/>
          <p:nvPr/>
        </p:nvSpPr>
        <p:spPr>
          <a:xfrm>
            <a:off x="528066" y="2059829"/>
            <a:ext cx="1077634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"Gleichwie Abraham Gott geglaubt hat und es ihm zur </a:t>
            </a:r>
          </a:p>
          <a:p>
            <a:r>
              <a:rPr lang="de-CH" sz="3000" dirty="0"/>
              <a:t>Gerechtigkeit angerechnet wurde, 7 so erkennt auch: Die aus </a:t>
            </a:r>
          </a:p>
          <a:p>
            <a:r>
              <a:rPr lang="de-CH" sz="3000" dirty="0"/>
              <a:t>Glauben sind, diese sind Abrahams Kinder. 8 Da es nun die </a:t>
            </a:r>
          </a:p>
          <a:p>
            <a:r>
              <a:rPr lang="de-CH" sz="3000" dirty="0"/>
              <a:t>Schrift voraussah, dass Gott die Heiden aus Glauben rechtfertigen </a:t>
            </a:r>
          </a:p>
          <a:p>
            <a:r>
              <a:rPr lang="de-CH" sz="3000" dirty="0"/>
              <a:t>würde, hat sie dem Abraham im Voraus das Evangelium verkündigt: </a:t>
            </a:r>
          </a:p>
          <a:p>
            <a:r>
              <a:rPr lang="de-CH" sz="3000" dirty="0"/>
              <a:t>»In dir sollen alle Völker gesegnet werden«.[Gen 12,3] 9 So </a:t>
            </a:r>
          </a:p>
          <a:p>
            <a:r>
              <a:rPr lang="de-CH" sz="3000" dirty="0"/>
              <a:t>werden nun die, welche aus Glauben sind, gesegnet mit dem </a:t>
            </a:r>
          </a:p>
          <a:p>
            <a:r>
              <a:rPr lang="de-CH" sz="3000" dirty="0"/>
              <a:t>gläubigen Abraham." </a:t>
            </a:r>
            <a:r>
              <a:rPr lang="de-CH" sz="3000" b="1" dirty="0"/>
              <a:t>(3,6-9)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7837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4" grpId="0" uiExpan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1317</Words>
  <Application>Microsoft Office PowerPoint</Application>
  <PresentationFormat>Breitbild</PresentationFormat>
  <Paragraphs>133</Paragraphs>
  <Slides>29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Trebuchet MS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RB</cp:lastModifiedBy>
  <cp:revision>174</cp:revision>
  <dcterms:created xsi:type="dcterms:W3CDTF">2018-05-19T05:14:58Z</dcterms:created>
  <dcterms:modified xsi:type="dcterms:W3CDTF">2020-05-08T06:52:05Z</dcterms:modified>
</cp:coreProperties>
</file>