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53" r:id="rId4"/>
    <p:sldId id="377" r:id="rId5"/>
    <p:sldId id="378" r:id="rId6"/>
    <p:sldId id="356" r:id="rId7"/>
    <p:sldId id="379" r:id="rId8"/>
    <p:sldId id="381" r:id="rId9"/>
    <p:sldId id="382" r:id="rId10"/>
    <p:sldId id="383" r:id="rId11"/>
    <p:sldId id="384" r:id="rId12"/>
    <p:sldId id="387" r:id="rId13"/>
    <p:sldId id="380" r:id="rId14"/>
    <p:sldId id="386" r:id="rId15"/>
    <p:sldId id="385" r:id="rId16"/>
    <p:sldId id="389" r:id="rId17"/>
    <p:sldId id="390" r:id="rId18"/>
    <p:sldId id="391" r:id="rId19"/>
    <p:sldId id="392" r:id="rId20"/>
    <p:sldId id="388" r:id="rId21"/>
    <p:sldId id="393" r:id="rId22"/>
    <p:sldId id="395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5" r:id="rId31"/>
    <p:sldId id="406" r:id="rId32"/>
    <p:sldId id="407" r:id="rId33"/>
    <p:sldId id="376" r:id="rId3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72" y="70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06.05.2020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06.05.2020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094073" y="4928425"/>
            <a:ext cx="400385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Galater Teil 1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CF394F4-4C42-481B-B408-689D7E49C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787" y="0"/>
            <a:ext cx="9288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1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CF394F4-4C42-481B-B408-689D7E49C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787" y="0"/>
            <a:ext cx="9288426" cy="68580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ADDADA31-08C1-40B7-A11D-98990B4D0144}"/>
              </a:ext>
            </a:extLst>
          </p:cNvPr>
          <p:cNvSpPr/>
          <p:nvPr/>
        </p:nvSpPr>
        <p:spPr>
          <a:xfrm>
            <a:off x="5020408" y="-123092"/>
            <a:ext cx="2202473" cy="71657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120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1317D1C-881D-4BE5-A0C7-91912D8E7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957032"/>
              </p:ext>
            </p:extLst>
          </p:nvPr>
        </p:nvGraphicFramePr>
        <p:xfrm>
          <a:off x="656958" y="1931542"/>
          <a:ext cx="11306882" cy="1215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872">
                  <a:extLst>
                    <a:ext uri="{9D8B030D-6E8A-4147-A177-3AD203B41FA5}">
                      <a16:colId xmlns:a16="http://schemas.microsoft.com/office/drawing/2014/main" val="2296465794"/>
                    </a:ext>
                  </a:extLst>
                </a:gridCol>
                <a:gridCol w="3179177">
                  <a:extLst>
                    <a:ext uri="{9D8B030D-6E8A-4147-A177-3AD203B41FA5}">
                      <a16:colId xmlns:a16="http://schemas.microsoft.com/office/drawing/2014/main" val="3427535514"/>
                    </a:ext>
                  </a:extLst>
                </a:gridCol>
                <a:gridCol w="2567775">
                  <a:extLst>
                    <a:ext uri="{9D8B030D-6E8A-4147-A177-3AD203B41FA5}">
                      <a16:colId xmlns:a16="http://schemas.microsoft.com/office/drawing/2014/main" val="3322100293"/>
                    </a:ext>
                  </a:extLst>
                </a:gridCol>
                <a:gridCol w="4256058">
                  <a:extLst>
                    <a:ext uri="{9D8B030D-6E8A-4147-A177-3AD203B41FA5}">
                      <a16:colId xmlns:a16="http://schemas.microsoft.com/office/drawing/2014/main" val="2013561205"/>
                    </a:ext>
                  </a:extLst>
                </a:gridCol>
              </a:tblGrid>
              <a:tr h="1215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Kp 1+2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Biographischer Teil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Die Autorität des Apostels Paulus.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(An-) Erkenne die Autorität des Wortes Gottes.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1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6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1317D1C-881D-4BE5-A0C7-91912D8E7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27134"/>
              </p:ext>
            </p:extLst>
          </p:nvPr>
        </p:nvGraphicFramePr>
        <p:xfrm>
          <a:off x="656958" y="1931542"/>
          <a:ext cx="11306882" cy="2836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872">
                  <a:extLst>
                    <a:ext uri="{9D8B030D-6E8A-4147-A177-3AD203B41FA5}">
                      <a16:colId xmlns:a16="http://schemas.microsoft.com/office/drawing/2014/main" val="2296465794"/>
                    </a:ext>
                  </a:extLst>
                </a:gridCol>
                <a:gridCol w="3179177">
                  <a:extLst>
                    <a:ext uri="{9D8B030D-6E8A-4147-A177-3AD203B41FA5}">
                      <a16:colId xmlns:a16="http://schemas.microsoft.com/office/drawing/2014/main" val="3427535514"/>
                    </a:ext>
                  </a:extLst>
                </a:gridCol>
                <a:gridCol w="2567775">
                  <a:extLst>
                    <a:ext uri="{9D8B030D-6E8A-4147-A177-3AD203B41FA5}">
                      <a16:colId xmlns:a16="http://schemas.microsoft.com/office/drawing/2014/main" val="3322100293"/>
                    </a:ext>
                  </a:extLst>
                </a:gridCol>
                <a:gridCol w="4256058">
                  <a:extLst>
                    <a:ext uri="{9D8B030D-6E8A-4147-A177-3AD203B41FA5}">
                      <a16:colId xmlns:a16="http://schemas.microsoft.com/office/drawing/2014/main" val="2013561205"/>
                    </a:ext>
                  </a:extLst>
                </a:gridCol>
              </a:tblGrid>
              <a:tr h="1215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Kp 1+2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Biographischer Teil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Die Autorität des Apostels Paulus.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(An-) Erkenne die Autorität des Wortes Gottes.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11946"/>
                  </a:ext>
                </a:extLst>
              </a:tr>
              <a:tr h="1620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Kp 3+4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Lehrteil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Rechtfertigung aus Glauben allein.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Wachse im Glauben! Wie? Indem falsche Lehre mit gesunder Lehre ersetzt wird!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3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69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1317D1C-881D-4BE5-A0C7-91912D8E7601}"/>
              </a:ext>
            </a:extLst>
          </p:cNvPr>
          <p:cNvGraphicFramePr>
            <a:graphicFrameLocks noGrp="1"/>
          </p:cNvGraphicFramePr>
          <p:nvPr/>
        </p:nvGraphicFramePr>
        <p:xfrm>
          <a:off x="656958" y="1931542"/>
          <a:ext cx="11306882" cy="4051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872">
                  <a:extLst>
                    <a:ext uri="{9D8B030D-6E8A-4147-A177-3AD203B41FA5}">
                      <a16:colId xmlns:a16="http://schemas.microsoft.com/office/drawing/2014/main" val="2296465794"/>
                    </a:ext>
                  </a:extLst>
                </a:gridCol>
                <a:gridCol w="3179177">
                  <a:extLst>
                    <a:ext uri="{9D8B030D-6E8A-4147-A177-3AD203B41FA5}">
                      <a16:colId xmlns:a16="http://schemas.microsoft.com/office/drawing/2014/main" val="3427535514"/>
                    </a:ext>
                  </a:extLst>
                </a:gridCol>
                <a:gridCol w="2567775">
                  <a:extLst>
                    <a:ext uri="{9D8B030D-6E8A-4147-A177-3AD203B41FA5}">
                      <a16:colId xmlns:a16="http://schemas.microsoft.com/office/drawing/2014/main" val="3322100293"/>
                    </a:ext>
                  </a:extLst>
                </a:gridCol>
                <a:gridCol w="4256058">
                  <a:extLst>
                    <a:ext uri="{9D8B030D-6E8A-4147-A177-3AD203B41FA5}">
                      <a16:colId xmlns:a16="http://schemas.microsoft.com/office/drawing/2014/main" val="2013561205"/>
                    </a:ext>
                  </a:extLst>
                </a:gridCol>
              </a:tblGrid>
              <a:tr h="1215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Kp 1+2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Biographischer Teil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Die Autorität des Apostels Paulus.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(An-) Erkenne die Autorität des Wortes Gottes.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11946"/>
                  </a:ext>
                </a:extLst>
              </a:tr>
              <a:tr h="1620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Kp 3+4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Lehrteil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Rechtfertigung aus Glauben allein.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Wachse im Glauben! Wie? Indem falsche Lehre mit gesunder Lehre ersetzt wird!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33391"/>
                  </a:ext>
                </a:extLst>
              </a:tr>
              <a:tr h="1215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Kp 5+6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Praxisteil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Wandel im Geist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Erfüllung des Gesetzes des Christus.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5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2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529" marR="1425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20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35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6073FA-C88A-4675-9C80-521F2B741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0166"/>
              </p:ext>
            </p:extLst>
          </p:nvPr>
        </p:nvGraphicFramePr>
        <p:xfrm>
          <a:off x="525936" y="1635371"/>
          <a:ext cx="11361252" cy="988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376">
                  <a:extLst>
                    <a:ext uri="{9D8B030D-6E8A-4147-A177-3AD203B41FA5}">
                      <a16:colId xmlns:a16="http://schemas.microsoft.com/office/drawing/2014/main" val="3684831948"/>
                    </a:ext>
                  </a:extLst>
                </a:gridCol>
                <a:gridCol w="6442273">
                  <a:extLst>
                    <a:ext uri="{9D8B030D-6E8A-4147-A177-3AD203B41FA5}">
                      <a16:colId xmlns:a16="http://schemas.microsoft.com/office/drawing/2014/main" val="426872729"/>
                    </a:ext>
                  </a:extLst>
                </a:gridCol>
                <a:gridCol w="1582603">
                  <a:extLst>
                    <a:ext uri="{9D8B030D-6E8A-4147-A177-3AD203B41FA5}">
                      <a16:colId xmlns:a16="http://schemas.microsoft.com/office/drawing/2014/main" val="2250651119"/>
                    </a:ext>
                  </a:extLst>
                </a:gridCol>
              </a:tblGrid>
              <a:tr h="98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Perspektive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Schwerpunkt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Kapitel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extLst>
                  <a:ext uri="{0D108BD9-81ED-4DB2-BD59-A6C34878D82A}">
                    <a16:rowId xmlns:a16="http://schemas.microsoft.com/office/drawing/2014/main" val="3422627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4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6073FA-C88A-4675-9C80-521F2B741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550646"/>
              </p:ext>
            </p:extLst>
          </p:nvPr>
        </p:nvGraphicFramePr>
        <p:xfrm>
          <a:off x="525936" y="1635371"/>
          <a:ext cx="11361252" cy="1685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376">
                  <a:extLst>
                    <a:ext uri="{9D8B030D-6E8A-4147-A177-3AD203B41FA5}">
                      <a16:colId xmlns:a16="http://schemas.microsoft.com/office/drawing/2014/main" val="3684831948"/>
                    </a:ext>
                  </a:extLst>
                </a:gridCol>
                <a:gridCol w="6442273">
                  <a:extLst>
                    <a:ext uri="{9D8B030D-6E8A-4147-A177-3AD203B41FA5}">
                      <a16:colId xmlns:a16="http://schemas.microsoft.com/office/drawing/2014/main" val="426872729"/>
                    </a:ext>
                  </a:extLst>
                </a:gridCol>
                <a:gridCol w="1582603">
                  <a:extLst>
                    <a:ext uri="{9D8B030D-6E8A-4147-A177-3AD203B41FA5}">
                      <a16:colId xmlns:a16="http://schemas.microsoft.com/office/drawing/2014/main" val="2250651119"/>
                    </a:ext>
                  </a:extLst>
                </a:gridCol>
              </a:tblGrid>
              <a:tr h="98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Perspektive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Schwerpunkt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>
                          <a:effectLst/>
                        </a:rPr>
                        <a:t>Kapitel</a:t>
                      </a:r>
                      <a:endParaRPr lang="de-CH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extLst>
                  <a:ext uri="{0D108BD9-81ED-4DB2-BD59-A6C34878D82A}">
                    <a16:rowId xmlns:a16="http://schemas.microsoft.com/office/drawing/2014/main" val="3422627700"/>
                  </a:ext>
                </a:extLst>
              </a:tr>
              <a:tr h="69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Persönlich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Herkunft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36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124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6073FA-C88A-4675-9C80-521F2B741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5805"/>
              </p:ext>
            </p:extLst>
          </p:nvPr>
        </p:nvGraphicFramePr>
        <p:xfrm>
          <a:off x="525936" y="1635371"/>
          <a:ext cx="11361252" cy="2369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376">
                  <a:extLst>
                    <a:ext uri="{9D8B030D-6E8A-4147-A177-3AD203B41FA5}">
                      <a16:colId xmlns:a16="http://schemas.microsoft.com/office/drawing/2014/main" val="3684831948"/>
                    </a:ext>
                  </a:extLst>
                </a:gridCol>
                <a:gridCol w="6442273">
                  <a:extLst>
                    <a:ext uri="{9D8B030D-6E8A-4147-A177-3AD203B41FA5}">
                      <a16:colId xmlns:a16="http://schemas.microsoft.com/office/drawing/2014/main" val="426872729"/>
                    </a:ext>
                  </a:extLst>
                </a:gridCol>
                <a:gridCol w="1582603">
                  <a:extLst>
                    <a:ext uri="{9D8B030D-6E8A-4147-A177-3AD203B41FA5}">
                      <a16:colId xmlns:a16="http://schemas.microsoft.com/office/drawing/2014/main" val="2250651119"/>
                    </a:ext>
                  </a:extLst>
                </a:gridCol>
              </a:tblGrid>
              <a:tr h="98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Perspektive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Schwerpunkt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>
                          <a:effectLst/>
                        </a:rPr>
                        <a:t>Kapitel</a:t>
                      </a:r>
                      <a:endParaRPr lang="de-CH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extLst>
                  <a:ext uri="{0D108BD9-81ED-4DB2-BD59-A6C34878D82A}">
                    <a16:rowId xmlns:a16="http://schemas.microsoft.com/office/drawing/2014/main" val="3422627700"/>
                  </a:ext>
                </a:extLst>
              </a:tr>
              <a:tr h="69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Persönlich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Herkunft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36230"/>
                  </a:ext>
                </a:extLst>
              </a:tr>
              <a:tr h="684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Dogmatisch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Erklärung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7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099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6073FA-C88A-4675-9C80-521F2B741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984130"/>
              </p:ext>
            </p:extLst>
          </p:nvPr>
        </p:nvGraphicFramePr>
        <p:xfrm>
          <a:off x="525936" y="1635371"/>
          <a:ext cx="11361252" cy="4009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376">
                  <a:extLst>
                    <a:ext uri="{9D8B030D-6E8A-4147-A177-3AD203B41FA5}">
                      <a16:colId xmlns:a16="http://schemas.microsoft.com/office/drawing/2014/main" val="3684831948"/>
                    </a:ext>
                  </a:extLst>
                </a:gridCol>
                <a:gridCol w="6442273">
                  <a:extLst>
                    <a:ext uri="{9D8B030D-6E8A-4147-A177-3AD203B41FA5}">
                      <a16:colId xmlns:a16="http://schemas.microsoft.com/office/drawing/2014/main" val="426872729"/>
                    </a:ext>
                  </a:extLst>
                </a:gridCol>
                <a:gridCol w="1582603">
                  <a:extLst>
                    <a:ext uri="{9D8B030D-6E8A-4147-A177-3AD203B41FA5}">
                      <a16:colId xmlns:a16="http://schemas.microsoft.com/office/drawing/2014/main" val="2250651119"/>
                    </a:ext>
                  </a:extLst>
                </a:gridCol>
              </a:tblGrid>
              <a:tr h="98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Perspektive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Schwerpunkt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>
                          <a:effectLst/>
                        </a:rPr>
                        <a:t>Kapitel</a:t>
                      </a:r>
                      <a:endParaRPr lang="de-CH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extLst>
                  <a:ext uri="{0D108BD9-81ED-4DB2-BD59-A6C34878D82A}">
                    <a16:rowId xmlns:a16="http://schemas.microsoft.com/office/drawing/2014/main" val="3422627700"/>
                  </a:ext>
                </a:extLst>
              </a:tr>
              <a:tr h="69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Persönlich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Herkunft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36230"/>
                  </a:ext>
                </a:extLst>
              </a:tr>
              <a:tr h="684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Dogmatisch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Erklärung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72936"/>
                  </a:ext>
                </a:extLst>
              </a:tr>
              <a:tr h="719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Praktisch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Die Anwendung des Evangeliums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5-6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83821"/>
                  </a:ext>
                </a:extLst>
              </a:tr>
              <a:tr h="92003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730" marR="134730" marT="67365" marB="67365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09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842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Struktur / Gliederung</a:t>
            </a:r>
            <a:endParaRPr lang="de-CH" sz="2600" b="1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86073FA-C88A-4675-9C80-521F2B741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43880"/>
              </p:ext>
            </p:extLst>
          </p:nvPr>
        </p:nvGraphicFramePr>
        <p:xfrm>
          <a:off x="525936" y="1635371"/>
          <a:ext cx="11361252" cy="4009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376">
                  <a:extLst>
                    <a:ext uri="{9D8B030D-6E8A-4147-A177-3AD203B41FA5}">
                      <a16:colId xmlns:a16="http://schemas.microsoft.com/office/drawing/2014/main" val="3684831948"/>
                    </a:ext>
                  </a:extLst>
                </a:gridCol>
                <a:gridCol w="6442273">
                  <a:extLst>
                    <a:ext uri="{9D8B030D-6E8A-4147-A177-3AD203B41FA5}">
                      <a16:colId xmlns:a16="http://schemas.microsoft.com/office/drawing/2014/main" val="426872729"/>
                    </a:ext>
                  </a:extLst>
                </a:gridCol>
                <a:gridCol w="1582603">
                  <a:extLst>
                    <a:ext uri="{9D8B030D-6E8A-4147-A177-3AD203B41FA5}">
                      <a16:colId xmlns:a16="http://schemas.microsoft.com/office/drawing/2014/main" val="2250651119"/>
                    </a:ext>
                  </a:extLst>
                </a:gridCol>
              </a:tblGrid>
              <a:tr h="98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Perspektive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Schwerpunkt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>
                          <a:effectLst/>
                        </a:rPr>
                        <a:t>Kapitel</a:t>
                      </a:r>
                      <a:endParaRPr lang="de-CH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/>
                </a:tc>
                <a:extLst>
                  <a:ext uri="{0D108BD9-81ED-4DB2-BD59-A6C34878D82A}">
                    <a16:rowId xmlns:a16="http://schemas.microsoft.com/office/drawing/2014/main" val="3422627700"/>
                  </a:ext>
                </a:extLst>
              </a:tr>
              <a:tr h="697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Persönlich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Herkunft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1-2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36230"/>
                  </a:ext>
                </a:extLst>
              </a:tr>
              <a:tr h="684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Dogmatisch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Die Erklärung des Evangeliums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3-4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72936"/>
                  </a:ext>
                </a:extLst>
              </a:tr>
              <a:tr h="719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Praktisch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200" b="0">
                          <a:solidFill>
                            <a:schemeClr val="tx1"/>
                          </a:solidFill>
                          <a:effectLst/>
                        </a:rPr>
                        <a:t>Die Anwendung des Evangeliums</a:t>
                      </a:r>
                      <a:endParaRPr lang="de-CH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b="0" dirty="0">
                          <a:solidFill>
                            <a:schemeClr val="tx1"/>
                          </a:solidFill>
                          <a:effectLst/>
                        </a:rPr>
                        <a:t>5-6</a:t>
                      </a:r>
                      <a:endParaRPr lang="de-CH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984" marR="18198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83821"/>
                  </a:ext>
                </a:extLst>
              </a:tr>
              <a:tr h="92003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Thema: Freiheit durch den Glauben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730" marR="134730" marT="67365" marB="67365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092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38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1409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Galater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08054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6 | Verse: 149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3327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Besonderheiten</a:t>
            </a:r>
            <a:endParaRPr lang="de-CH" sz="2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369420-0205-4FC0-8964-FF7F178442A2}"/>
              </a:ext>
            </a:extLst>
          </p:cNvPr>
          <p:cNvSpPr txBox="1"/>
          <p:nvPr/>
        </p:nvSpPr>
        <p:spPr>
          <a:xfrm>
            <a:off x="525130" y="1265587"/>
            <a:ext cx="10326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Es ist der erste Brief des Paulus (gesamt 14 Briefe, inkl. Hebräer)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7FE25FD-481E-4024-85D2-AA876629E228}"/>
              </a:ext>
            </a:extLst>
          </p:cNvPr>
          <p:cNvSpPr txBox="1"/>
          <p:nvPr/>
        </p:nvSpPr>
        <p:spPr>
          <a:xfrm>
            <a:off x="532459" y="1963109"/>
            <a:ext cx="76831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Von Paulus eigenhändig geschrieben (Gal 6,11)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9D5A076-B25B-496E-BECB-B440F180A80A}"/>
              </a:ext>
            </a:extLst>
          </p:cNvPr>
          <p:cNvSpPr txBox="1"/>
          <p:nvPr/>
        </p:nvSpPr>
        <p:spPr>
          <a:xfrm>
            <a:off x="535392" y="2735368"/>
            <a:ext cx="77442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Es ist ein dringlicher und leidenschaftlicher Brief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43AEA3-361D-4572-8CFE-9D880C5F6386}"/>
              </a:ext>
            </a:extLst>
          </p:cNvPr>
          <p:cNvSpPr txBox="1"/>
          <p:nvPr/>
        </p:nvSpPr>
        <p:spPr>
          <a:xfrm>
            <a:off x="538322" y="3525206"/>
            <a:ext cx="86008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Ungewöhnlicher Anfang: Der einzige Brief des Paulus, </a:t>
            </a:r>
          </a:p>
          <a:p>
            <a:r>
              <a:rPr lang="de-CH" sz="3000" dirty="0"/>
              <a:t>der kein Lob für seine Adressaten enthält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0D8E9D4-C4C4-4116-8A99-2083E2497DF4}"/>
              </a:ext>
            </a:extLst>
          </p:cNvPr>
          <p:cNvSpPr txBox="1"/>
          <p:nvPr/>
        </p:nvSpPr>
        <p:spPr>
          <a:xfrm>
            <a:off x="536859" y="4715091"/>
            <a:ext cx="104342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Der Galaterbrief ist eine wichtige "Waffe", um der zunehmenden </a:t>
            </a:r>
          </a:p>
          <a:p>
            <a:r>
              <a:rPr lang="de-CH" sz="3000" dirty="0"/>
              <a:t>Vermischung von Christentum und Judentum unter Evangelikalen </a:t>
            </a:r>
          </a:p>
          <a:p>
            <a:r>
              <a:rPr lang="de-CH" sz="3000" dirty="0"/>
              <a:t>entschieden entgegenzutreten und um Christliche Religionen wie </a:t>
            </a:r>
          </a:p>
          <a:p>
            <a:r>
              <a:rPr lang="de-CH" sz="3000" dirty="0"/>
              <a:t>den Katholizismus zu widerlegen.</a:t>
            </a:r>
          </a:p>
        </p:txBody>
      </p:sp>
    </p:spTree>
    <p:extLst>
      <p:ext uri="{BB962C8B-B14F-4D97-AF65-F5344CB8AC3E}">
        <p14:creationId xmlns:p14="http://schemas.microsoft.com/office/powerpoint/2010/main" val="351947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/>
      <p:bldP spid="4" grpId="0" uiExpand="1"/>
      <p:bldP spid="6" grpId="0" uiExpand="1"/>
      <p:bldP spid="7" grpId="0" uiExpand="1"/>
      <p:bldP spid="8" grpId="0" uiExpan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9287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Ursprung und Zwecke des Mosaischen Gesetzes</a:t>
            </a:r>
            <a:endParaRPr lang="de-CH" sz="2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369420-0205-4FC0-8964-FF7F178442A2}"/>
              </a:ext>
            </a:extLst>
          </p:cNvPr>
          <p:cNvSpPr txBox="1"/>
          <p:nvPr/>
        </p:nvSpPr>
        <p:spPr>
          <a:xfrm>
            <a:off x="485565" y="1445828"/>
            <a:ext cx="11254428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"Wie war es denn bei Abraham? Abraham, so heißt es in der Schrift, </a:t>
            </a:r>
          </a:p>
          <a:p>
            <a:r>
              <a:rPr lang="de-CH" sz="3000" dirty="0"/>
              <a:t>»glaubte Gott, und das wurde ihm als Gerechtigkeit angerechnet«</a:t>
            </a:r>
          </a:p>
          <a:p>
            <a:r>
              <a:rPr lang="de-CH" sz="3000" dirty="0"/>
              <a:t>[Gen 15,6]. 7 Daran müsst ihr doch erkennen, wer Abrahams Söhne </a:t>
            </a:r>
          </a:p>
          <a:p>
            <a:r>
              <a:rPr lang="de-CH" sz="3000" dirty="0"/>
              <a:t>und Töchter sind: Es sind die Menschen, die ihr Vertrauen auf Gott </a:t>
            </a:r>
          </a:p>
          <a:p>
            <a:r>
              <a:rPr lang="de-CH" sz="3000" dirty="0"/>
              <a:t>setzen. 8 Von dieser guten Nachricht hat die Schrift schon lange im </a:t>
            </a:r>
          </a:p>
          <a:p>
            <a:r>
              <a:rPr lang="de-CH" sz="3000" dirty="0"/>
              <a:t>Voraus gesprochen; sie kündigte an, dass Gott Menschen aus allen </a:t>
            </a:r>
          </a:p>
          <a:p>
            <a:r>
              <a:rPr lang="de-CH" sz="3000" dirty="0"/>
              <a:t>Völkern auf der Grundlage des Glaubens für gerecht erklären würde. </a:t>
            </a:r>
          </a:p>
          <a:p>
            <a:r>
              <a:rPr lang="de-CH" sz="3000" dirty="0"/>
              <a:t>Abraham wurde nämlich die Zusage gemacht: »Durch dich werden alle </a:t>
            </a:r>
          </a:p>
          <a:p>
            <a:r>
              <a:rPr lang="de-CH" sz="3000" dirty="0"/>
              <a:t>Völker gesegnet werden.«[Gen 12,3] 9 Daraus folgt: Wer immer sein </a:t>
            </a:r>
          </a:p>
          <a:p>
            <a:r>
              <a:rPr lang="de-CH" sz="3000" dirty="0"/>
              <a:t>Vertrauen auf Gott setzt, wird zusammen mit Abraham, dem Mann </a:t>
            </a:r>
          </a:p>
          <a:p>
            <a:r>
              <a:rPr lang="de-CH" sz="3000" dirty="0"/>
              <a:t>des Glaubens, gesegnet werden." </a:t>
            </a:r>
            <a:r>
              <a:rPr lang="de-CH" sz="3000" b="1" dirty="0"/>
              <a:t>(Gal 3,6-9) NGÜ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86214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9287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Ursprung und Zwecke des Mosaischen Gesetzes</a:t>
            </a:r>
            <a:endParaRPr lang="de-CH" sz="2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369420-0205-4FC0-8964-FF7F178442A2}"/>
              </a:ext>
            </a:extLst>
          </p:cNvPr>
          <p:cNvSpPr txBox="1"/>
          <p:nvPr/>
        </p:nvSpPr>
        <p:spPr>
          <a:xfrm>
            <a:off x="485565" y="1287568"/>
            <a:ext cx="11208902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900" dirty="0"/>
              <a:t>"Liebe Geschwister, lasst mich ein Beispiel gebrauchen, das uns allen </a:t>
            </a:r>
          </a:p>
          <a:p>
            <a:r>
              <a:rPr lang="de-CH" sz="2900" dirty="0"/>
              <a:t>vertraut ist. Wenn jemand ein Testament aufgesetzt hat und es rechts-</a:t>
            </a:r>
          </a:p>
          <a:p>
            <a:r>
              <a:rPr lang="de-CH" sz="2900" dirty="0"/>
              <a:t>kräftig geworden ist, kann keiner mehr es für ungültig erklären oder </a:t>
            </a:r>
          </a:p>
          <a:p>
            <a:r>
              <a:rPr lang="de-CH" sz="2900" dirty="0"/>
              <a:t>nachträglich etwas daran ändern. 16 Genauso verhält es sich mit den </a:t>
            </a:r>
          </a:p>
          <a:p>
            <a:r>
              <a:rPr lang="de-CH" sz="2900" dirty="0"/>
              <a:t>Zusagen, die Abraham und seiner Nachkommenschaft gemacht wurden. </a:t>
            </a:r>
          </a:p>
          <a:p>
            <a:r>
              <a:rPr lang="de-CH" sz="2900" dirty="0"/>
              <a:t>Übrigens sagt Gott nicht: »… und deinen Nachkommen« – als würde es </a:t>
            </a:r>
          </a:p>
          <a:p>
            <a:r>
              <a:rPr lang="de-CH" sz="2900" dirty="0"/>
              <a:t>sich um eine große Zahl handeln. Vielmehr ist nur von einem Einzigen </a:t>
            </a:r>
          </a:p>
          <a:p>
            <a:r>
              <a:rPr lang="de-CH" sz="2900" dirty="0"/>
              <a:t>die Rede: »deinem Nachkommen«[Same], und dieser Eine ist Christus. </a:t>
            </a:r>
          </a:p>
          <a:p>
            <a:r>
              <a:rPr lang="de-CH" sz="2900" dirty="0"/>
              <a:t>17 Was ich sagen will, ist folgendes: Gott hat ´mit Abraham` einen rechts-</a:t>
            </a:r>
          </a:p>
          <a:p>
            <a:r>
              <a:rPr lang="de-CH" sz="2900" dirty="0"/>
              <a:t>kräftigen Bund geschlossen. Wenn dann 430 Jahre später das Gesetz </a:t>
            </a:r>
          </a:p>
          <a:p>
            <a:r>
              <a:rPr lang="de-CH" sz="2900" dirty="0"/>
              <a:t>erlassen wird, kann dieses Gesetz den Bund nicht außer Kraft setzen und </a:t>
            </a:r>
          </a:p>
          <a:p>
            <a:r>
              <a:rPr lang="de-CH" sz="2900" dirty="0"/>
              <a:t>damit Gottes Zusage aufheben." </a:t>
            </a:r>
            <a:r>
              <a:rPr lang="de-CH" sz="2900" b="1" dirty="0"/>
              <a:t>(Gal 3,15-17) NGÜ</a:t>
            </a:r>
            <a:endParaRPr lang="de-CH" sz="2900" dirty="0"/>
          </a:p>
        </p:txBody>
      </p:sp>
    </p:spTree>
    <p:extLst>
      <p:ext uri="{BB962C8B-B14F-4D97-AF65-F5344CB8AC3E}">
        <p14:creationId xmlns:p14="http://schemas.microsoft.com/office/powerpoint/2010/main" val="109361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8D3BD97-DE6F-481D-A471-D448FF812EE5}"/>
              </a:ext>
            </a:extLst>
          </p:cNvPr>
          <p:cNvSpPr/>
          <p:nvPr/>
        </p:nvSpPr>
        <p:spPr>
          <a:xfrm>
            <a:off x="3402623" y="857250"/>
            <a:ext cx="5042389" cy="6233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71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8D3BD97-DE6F-481D-A471-D448FF812EE5}"/>
              </a:ext>
            </a:extLst>
          </p:cNvPr>
          <p:cNvSpPr/>
          <p:nvPr/>
        </p:nvSpPr>
        <p:spPr>
          <a:xfrm>
            <a:off x="3402623" y="1587012"/>
            <a:ext cx="5042389" cy="5503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EB21F40-50CA-4827-AAE3-55BD91707011}"/>
              </a:ext>
            </a:extLst>
          </p:cNvPr>
          <p:cNvSpPr/>
          <p:nvPr/>
        </p:nvSpPr>
        <p:spPr>
          <a:xfrm>
            <a:off x="6493120" y="1090246"/>
            <a:ext cx="1740877" cy="483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6213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8D3BD97-DE6F-481D-A471-D448FF812EE5}"/>
              </a:ext>
            </a:extLst>
          </p:cNvPr>
          <p:cNvSpPr/>
          <p:nvPr/>
        </p:nvSpPr>
        <p:spPr>
          <a:xfrm>
            <a:off x="3402623" y="1587012"/>
            <a:ext cx="5042389" cy="5503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57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8D3BD97-DE6F-481D-A471-D448FF812EE5}"/>
              </a:ext>
            </a:extLst>
          </p:cNvPr>
          <p:cNvSpPr/>
          <p:nvPr/>
        </p:nvSpPr>
        <p:spPr>
          <a:xfrm>
            <a:off x="3402623" y="2875084"/>
            <a:ext cx="5042389" cy="4207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82DE345-B14E-4F85-A2E5-93D1294C150A}"/>
              </a:ext>
            </a:extLst>
          </p:cNvPr>
          <p:cNvSpPr/>
          <p:nvPr/>
        </p:nvSpPr>
        <p:spPr>
          <a:xfrm>
            <a:off x="4400550" y="1591411"/>
            <a:ext cx="646235" cy="5253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1071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8D3BD97-DE6F-481D-A471-D448FF812EE5}"/>
              </a:ext>
            </a:extLst>
          </p:cNvPr>
          <p:cNvSpPr/>
          <p:nvPr/>
        </p:nvSpPr>
        <p:spPr>
          <a:xfrm>
            <a:off x="3402623" y="3697166"/>
            <a:ext cx="5042389" cy="3376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82DE345-B14E-4F85-A2E5-93D1294C150A}"/>
              </a:ext>
            </a:extLst>
          </p:cNvPr>
          <p:cNvSpPr/>
          <p:nvPr/>
        </p:nvSpPr>
        <p:spPr>
          <a:xfrm>
            <a:off x="4400550" y="1591411"/>
            <a:ext cx="646235" cy="52534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7387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C8D3BD97-DE6F-481D-A471-D448FF812EE5}"/>
              </a:ext>
            </a:extLst>
          </p:cNvPr>
          <p:cNvSpPr/>
          <p:nvPr/>
        </p:nvSpPr>
        <p:spPr>
          <a:xfrm>
            <a:off x="6748097" y="4673112"/>
            <a:ext cx="5042389" cy="5802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62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AA8B81-0583-4A20-85A7-CF662CEBA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70" y="-219807"/>
            <a:ext cx="5296184" cy="73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4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1783" y="1942594"/>
            <a:ext cx="115750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Thema des Briefes: </a:t>
            </a:r>
            <a:r>
              <a:rPr lang="de-CH" sz="3600" dirty="0">
                <a:highlight>
                  <a:srgbClr val="FFFF00"/>
                </a:highlight>
              </a:rPr>
              <a:t>Errettung allein durch Glauben!</a:t>
            </a:r>
          </a:p>
          <a:p>
            <a:endParaRPr lang="de-CH" sz="3600" dirty="0"/>
          </a:p>
          <a:p>
            <a:r>
              <a:rPr lang="de-CH" sz="3600" dirty="0"/>
              <a:t>Der Mensch wird allein aus Gnade durch den Glauben erlöst!</a:t>
            </a:r>
          </a:p>
        </p:txBody>
      </p:sp>
    </p:spTree>
    <p:extLst>
      <p:ext uri="{BB962C8B-B14F-4D97-AF65-F5344CB8AC3E}">
        <p14:creationId xmlns:p14="http://schemas.microsoft.com/office/powerpoint/2010/main" val="11253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2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52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charRg st="52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charRg st="52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6563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Absicht des Mosaischen Gesetzes</a:t>
            </a:r>
            <a:endParaRPr lang="de-CH" sz="2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369420-0205-4FC0-8964-FF7F178442A2}"/>
              </a:ext>
            </a:extLst>
          </p:cNvPr>
          <p:cNvSpPr txBox="1"/>
          <p:nvPr/>
        </p:nvSpPr>
        <p:spPr>
          <a:xfrm>
            <a:off x="485565" y="1401870"/>
            <a:ext cx="834484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900" dirty="0"/>
              <a:t>Gottes Heiligkeit und dessen Ansprüche zu offenbaren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212B1FF-B99F-4BCE-AF77-952C3D2ECD29}"/>
              </a:ext>
            </a:extLst>
          </p:cNvPr>
          <p:cNvSpPr txBox="1"/>
          <p:nvPr/>
        </p:nvSpPr>
        <p:spPr>
          <a:xfrm>
            <a:off x="484097" y="2152144"/>
            <a:ext cx="1148564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900" dirty="0"/>
              <a:t>Israel eine Lebensregel zu geben, damit es sich von den anderen Nationen </a:t>
            </a:r>
          </a:p>
          <a:p>
            <a:r>
              <a:rPr lang="de-CH" sz="2900" dirty="0"/>
              <a:t>unterscheidet. Abgesondert von den restlichen Völkern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B1031DA-D01C-42B2-BA94-3FC4AEB0645A}"/>
              </a:ext>
            </a:extLst>
          </p:cNvPr>
          <p:cNvSpPr txBox="1"/>
          <p:nvPr/>
        </p:nvSpPr>
        <p:spPr>
          <a:xfrm>
            <a:off x="487025" y="3386000"/>
            <a:ext cx="1138798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900" dirty="0"/>
              <a:t>Die restlichen Nationen von den Segnungen auszuschliessen, es sein denn,</a:t>
            </a:r>
          </a:p>
          <a:p>
            <a:r>
              <a:rPr lang="de-CH" sz="2900" dirty="0"/>
              <a:t>sie traten als Proselyten zum Mosaischen Judentum über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DDA3E0-AC1A-4B9E-9451-EB386166E56B}"/>
              </a:ext>
            </a:extLst>
          </p:cNvPr>
          <p:cNvSpPr txBox="1"/>
          <p:nvPr/>
        </p:nvSpPr>
        <p:spPr>
          <a:xfrm>
            <a:off x="489961" y="4509948"/>
            <a:ext cx="106639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000" dirty="0"/>
              <a:t>Zeigen, was Sünde ist. Es sollte die Menschen dazu bringen, mehr </a:t>
            </a:r>
          </a:p>
          <a:p>
            <a:pPr lvl="0"/>
            <a:r>
              <a:rPr lang="de-CH" sz="3000" dirty="0"/>
              <a:t>zu sündigen, und zeigen, dass ein Mensch die Gerechtigkeit des </a:t>
            </a:r>
          </a:p>
          <a:p>
            <a:pPr lvl="0"/>
            <a:r>
              <a:rPr lang="de-CH" sz="3000" dirty="0"/>
              <a:t>Gesetzes nicht von sich aus erlangen kann, und ihn so letztlich zum </a:t>
            </a:r>
          </a:p>
          <a:p>
            <a:pPr lvl="0"/>
            <a:r>
              <a:rPr lang="de-CH" sz="3000" dirty="0"/>
              <a:t>Glauben zu führen.</a:t>
            </a:r>
          </a:p>
        </p:txBody>
      </p:sp>
    </p:spTree>
    <p:extLst>
      <p:ext uri="{BB962C8B-B14F-4D97-AF65-F5344CB8AC3E}">
        <p14:creationId xmlns:p14="http://schemas.microsoft.com/office/powerpoint/2010/main" val="38999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/>
      <p:bldP spid="4" grpId="0" uiExpand="1"/>
      <p:bldP spid="6" grpId="0" uiExpand="1"/>
      <p:bldP spid="7" grpId="0" uiExpan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4369420-0205-4FC0-8964-FF7F178442A2}"/>
              </a:ext>
            </a:extLst>
          </p:cNvPr>
          <p:cNvSpPr txBox="1"/>
          <p:nvPr/>
        </p:nvSpPr>
        <p:spPr>
          <a:xfrm>
            <a:off x="525130" y="1854669"/>
            <a:ext cx="103426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Unser Gemeinde-Projekt </a:t>
            </a:r>
            <a:r>
              <a:rPr lang="de-DE" sz="3000" dirty="0">
                <a:latin typeface="Albertus Medium" panose="020E0602030304020304" pitchFamily="34" charset="0"/>
              </a:rPr>
              <a:t>"</a:t>
            </a:r>
            <a:r>
              <a:rPr lang="de-DE" sz="3000" dirty="0" err="1">
                <a:latin typeface="Albertus Medium" panose="020E0602030304020304" pitchFamily="34" charset="0"/>
              </a:rPr>
              <a:t>OneLife</a:t>
            </a:r>
            <a:r>
              <a:rPr lang="de-DE" sz="3000" dirty="0">
                <a:latin typeface="Albertus Medium" panose="020E0602030304020304" pitchFamily="34" charset="0"/>
              </a:rPr>
              <a:t>-</a:t>
            </a:r>
            <a:r>
              <a:rPr lang="de-DE" sz="3000" dirty="0" err="1">
                <a:latin typeface="Albertus Medium" panose="020E0602030304020304" pitchFamily="34" charset="0"/>
              </a:rPr>
              <a:t>One</a:t>
            </a:r>
            <a:r>
              <a:rPr lang="de-DE" sz="3000" dirty="0">
                <a:latin typeface="Albertus Medium" panose="020E0602030304020304" pitchFamily="34" charset="0"/>
              </a:rPr>
              <a:t>-Chance" </a:t>
            </a:r>
            <a:r>
              <a:rPr lang="de-DE" sz="3000" dirty="0"/>
              <a:t>ist unser </a:t>
            </a:r>
          </a:p>
          <a:p>
            <a:r>
              <a:rPr lang="de-DE" sz="3000" dirty="0"/>
              <a:t>Bestreben und unsere Proklamation, dass wir Gottes Wort lesen, </a:t>
            </a:r>
          </a:p>
          <a:p>
            <a:r>
              <a:rPr lang="de-DE" sz="3000" dirty="0"/>
              <a:t>hören und studieren wollen, damit unser menschliches Denken </a:t>
            </a:r>
          </a:p>
          <a:p>
            <a:r>
              <a:rPr lang="de-DE" sz="3000" dirty="0"/>
              <a:t>und Sinnen durch Gottes Wahrheit "ersetzt" werden kann.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5987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7291" y="1801912"/>
            <a:ext cx="9658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"Ich bin mit Christus gekreuzigt; und nun lebe ich, aber nicht </a:t>
            </a:r>
          </a:p>
          <a:p>
            <a:r>
              <a:rPr lang="de-DE" sz="3000" dirty="0"/>
              <a:t>mehr ich [selbst], sondern Christus lebt in mir.</a:t>
            </a:r>
            <a:r>
              <a:rPr lang="de-CH" sz="3000" dirty="0"/>
              <a:t>" </a:t>
            </a:r>
            <a:r>
              <a:rPr lang="de-CH" sz="3000" b="1" dirty="0"/>
              <a:t>(Gal 2,20)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7587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094073" y="4928425"/>
            <a:ext cx="4003853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Galater Teil 1</a:t>
            </a:r>
          </a:p>
        </p:txBody>
      </p:sp>
    </p:spTree>
    <p:extLst>
      <p:ext uri="{BB962C8B-B14F-4D97-AF65-F5344CB8AC3E}">
        <p14:creationId xmlns:p14="http://schemas.microsoft.com/office/powerpoint/2010/main" val="156566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7291" y="812782"/>
            <a:ext cx="1062649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Der Galaterbrief warnt vor der Irrlehre, die besagt, man könne </a:t>
            </a:r>
          </a:p>
          <a:p>
            <a:r>
              <a:rPr lang="de-CH" sz="3000" dirty="0"/>
              <a:t>durch eigene Verdienste und durch das Einhalten der Gebote des </a:t>
            </a:r>
          </a:p>
          <a:p>
            <a:r>
              <a:rPr lang="de-CH" sz="3000" dirty="0"/>
              <a:t>Mosaischen Gesetzes einen Beitrag zu seiner eigenen Erlösung </a:t>
            </a:r>
          </a:p>
          <a:p>
            <a:r>
              <a:rPr lang="de-CH" sz="3000" dirty="0"/>
              <a:t>leisten. Paulus betont daher die Vollgültigkeit des Erlösungswerkes </a:t>
            </a:r>
          </a:p>
          <a:p>
            <a:r>
              <a:rPr lang="de-CH" sz="3000" dirty="0"/>
              <a:t>Jesu Christi am Kreuz. Er warnt ernstlich vor dem Irrweg, dass </a:t>
            </a:r>
          </a:p>
          <a:p>
            <a:r>
              <a:rPr lang="de-CH" sz="3000" dirty="0"/>
              <a:t>nicht-jüdische Christen beginnen, nach jüdischen Geboten des </a:t>
            </a:r>
          </a:p>
          <a:p>
            <a:r>
              <a:rPr lang="de-CH" sz="3000" dirty="0"/>
              <a:t>Mosaischen Gesetzes zu leben. Religionen lehren, dass Menschen </a:t>
            </a:r>
          </a:p>
          <a:p>
            <a:r>
              <a:rPr lang="de-CH" sz="3000" dirty="0"/>
              <a:t>durch eigene Werke gerettet werden können. Christen, die mit </a:t>
            </a:r>
          </a:p>
          <a:p>
            <a:r>
              <a:rPr lang="de-CH" sz="3000" dirty="0"/>
              <a:t>hinein genommen werden ins Judentum. Katholiken, die lehren, </a:t>
            </a:r>
          </a:p>
          <a:p>
            <a:r>
              <a:rPr lang="de-CH" sz="3000" dirty="0"/>
              <a:t>dass man durch Werke (Sakramente) gerettet werden kann.</a:t>
            </a:r>
          </a:p>
        </p:txBody>
      </p:sp>
    </p:spTree>
    <p:extLst>
      <p:ext uri="{BB962C8B-B14F-4D97-AF65-F5344CB8AC3E}">
        <p14:creationId xmlns:p14="http://schemas.microsoft.com/office/powerpoint/2010/main" val="84643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17291" y="812782"/>
            <a:ext cx="108253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"Paulus, Apostel nicht von Menschen, auch nicht durch einen </a:t>
            </a:r>
          </a:p>
          <a:p>
            <a:r>
              <a:rPr lang="de-CH" sz="3000" dirty="0"/>
              <a:t>Menschen, sondern durch Jesus Christus und Gott, den Vater, </a:t>
            </a:r>
          </a:p>
          <a:p>
            <a:r>
              <a:rPr lang="de-CH" sz="3000" dirty="0"/>
              <a:t>der ihn auferweckt hat aus den Toten, 2 und alle Brüder, die </a:t>
            </a:r>
          </a:p>
          <a:p>
            <a:r>
              <a:rPr lang="de-CH" sz="3000" dirty="0"/>
              <a:t>mit mir sind, an die Gemeinden in Galatien: 3 Gnade sei mit </a:t>
            </a:r>
          </a:p>
          <a:p>
            <a:r>
              <a:rPr lang="de-CH" sz="3000" dirty="0"/>
              <a:t>euch und Friede von Gott, dem Vater, und unserem Herrn </a:t>
            </a:r>
          </a:p>
          <a:p>
            <a:r>
              <a:rPr lang="de-CH" sz="3000" dirty="0"/>
              <a:t>Jesus Christus, 4 der sich selbst für unsere Sünden gegeben </a:t>
            </a:r>
          </a:p>
          <a:p>
            <a:r>
              <a:rPr lang="de-CH" sz="3000" dirty="0"/>
              <a:t>hat, damit er uns herausrette aus dem gegenwärtigen bösen </a:t>
            </a:r>
          </a:p>
          <a:p>
            <a:r>
              <a:rPr lang="de-CH" sz="3000" dirty="0"/>
              <a:t>Weltlauf, nach dem Willen unseres Gottes und Vaters, </a:t>
            </a:r>
          </a:p>
          <a:p>
            <a:r>
              <a:rPr lang="de-CH" sz="3000" dirty="0"/>
              <a:t>5 dem die Ehre gebührt von Ewigkeit zu Ewigkeit. Amen." </a:t>
            </a:r>
            <a:r>
              <a:rPr lang="de-CH" sz="3000" b="1" dirty="0"/>
              <a:t>(Gal 1,1-5)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50021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219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Grund der Abfassung</a:t>
            </a:r>
            <a:endParaRPr lang="de-CH" sz="2600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369420-0205-4FC0-8964-FF7F178442A2}"/>
              </a:ext>
            </a:extLst>
          </p:cNvPr>
          <p:cNvSpPr txBox="1"/>
          <p:nvPr/>
        </p:nvSpPr>
        <p:spPr>
          <a:xfrm>
            <a:off x="525130" y="1300759"/>
            <a:ext cx="1047196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"Mich wundert, dass ihr euch so schnell abwenden lasst von </a:t>
            </a:r>
          </a:p>
          <a:p>
            <a:r>
              <a:rPr lang="de-CH" sz="3000" dirty="0"/>
              <a:t>dem, der euch durch die Gnade des Christus berufen hat, </a:t>
            </a:r>
          </a:p>
          <a:p>
            <a:r>
              <a:rPr lang="de-CH" sz="3000" dirty="0"/>
              <a:t>zu einem anderen Evangelium, 7 während es doch kein </a:t>
            </a:r>
          </a:p>
          <a:p>
            <a:r>
              <a:rPr lang="de-CH" sz="3000" dirty="0"/>
              <a:t>anderes gibt; nur sind etliche da, die euch verwirren und </a:t>
            </a:r>
          </a:p>
          <a:p>
            <a:r>
              <a:rPr lang="de-CH" sz="3000" dirty="0"/>
              <a:t>das Evangelium von Christus verdrehen wollen. 8 Aber selbst </a:t>
            </a:r>
          </a:p>
          <a:p>
            <a:r>
              <a:rPr lang="de-CH" sz="3000" dirty="0"/>
              <a:t>wenn wir oder ein Engel vom Himmel euch etwas anderes als </a:t>
            </a:r>
          </a:p>
          <a:p>
            <a:r>
              <a:rPr lang="de-CH" sz="3000" dirty="0"/>
              <a:t>Evangelium verkündigen würden als das, was wir euch verkündigt </a:t>
            </a:r>
          </a:p>
          <a:p>
            <a:r>
              <a:rPr lang="de-CH" sz="3000" dirty="0"/>
              <a:t>haben, der sei verflucht! 9 Wie wir es zuvor gesagt haben, so </a:t>
            </a:r>
          </a:p>
          <a:p>
            <a:r>
              <a:rPr lang="de-CH" sz="3000" dirty="0"/>
              <a:t>sage ich auch jetzt wiederum: Wenn jemand euch etwas anderes </a:t>
            </a:r>
          </a:p>
          <a:p>
            <a:r>
              <a:rPr lang="de-CH" sz="3000" dirty="0"/>
              <a:t>als Evangelium verkündigt als das, welches ihr empfangen habt, </a:t>
            </a:r>
          </a:p>
          <a:p>
            <a:r>
              <a:rPr lang="de-CH" sz="3000" dirty="0"/>
              <a:t>der sei verflucht!" </a:t>
            </a:r>
            <a:r>
              <a:rPr lang="de-CH" sz="3000" b="1" dirty="0"/>
              <a:t>(Gal 1,6-9)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76475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25130" y="532780"/>
            <a:ext cx="4501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Das wahre Evangelium</a:t>
            </a:r>
            <a:endParaRPr lang="de-CH" sz="2600" b="1" dirty="0"/>
          </a:p>
        </p:txBody>
      </p:sp>
    </p:spTree>
    <p:extLst>
      <p:ext uri="{BB962C8B-B14F-4D97-AF65-F5344CB8AC3E}">
        <p14:creationId xmlns:p14="http://schemas.microsoft.com/office/powerpoint/2010/main" val="229798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CF394F4-4C42-481B-B408-689D7E49C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787" y="0"/>
            <a:ext cx="9288426" cy="68580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ADDADA31-08C1-40B7-A11D-98990B4D0144}"/>
              </a:ext>
            </a:extLst>
          </p:cNvPr>
          <p:cNvSpPr/>
          <p:nvPr/>
        </p:nvSpPr>
        <p:spPr>
          <a:xfrm>
            <a:off x="5020408" y="0"/>
            <a:ext cx="7171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211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CF394F4-4C42-481B-B408-689D7E49C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787" y="0"/>
            <a:ext cx="9288426" cy="68580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ADDADA31-08C1-40B7-A11D-98990B4D0144}"/>
              </a:ext>
            </a:extLst>
          </p:cNvPr>
          <p:cNvSpPr/>
          <p:nvPr/>
        </p:nvSpPr>
        <p:spPr>
          <a:xfrm>
            <a:off x="5020408" y="0"/>
            <a:ext cx="2202473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56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1146</Words>
  <Application>Microsoft Office PowerPoint</Application>
  <PresentationFormat>Breitbild</PresentationFormat>
  <Paragraphs>172</Paragraphs>
  <Slides>33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0" baseType="lpstr">
      <vt:lpstr>Albertus Medium</vt:lpstr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155</cp:revision>
  <dcterms:created xsi:type="dcterms:W3CDTF">2018-05-19T05:14:58Z</dcterms:created>
  <dcterms:modified xsi:type="dcterms:W3CDTF">2020-05-06T07:55:01Z</dcterms:modified>
</cp:coreProperties>
</file>