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05" r:id="rId2"/>
    <p:sldId id="259" r:id="rId3"/>
    <p:sldId id="353" r:id="rId4"/>
    <p:sldId id="377" r:id="rId5"/>
    <p:sldId id="378" r:id="rId6"/>
    <p:sldId id="356" r:id="rId7"/>
    <p:sldId id="379" r:id="rId8"/>
    <p:sldId id="381" r:id="rId9"/>
    <p:sldId id="382" r:id="rId10"/>
    <p:sldId id="383" r:id="rId11"/>
    <p:sldId id="384" r:id="rId12"/>
    <p:sldId id="387" r:id="rId13"/>
    <p:sldId id="380" r:id="rId14"/>
    <p:sldId id="386" r:id="rId15"/>
    <p:sldId id="385" r:id="rId16"/>
    <p:sldId id="389" r:id="rId17"/>
    <p:sldId id="390" r:id="rId18"/>
    <p:sldId id="391" r:id="rId19"/>
    <p:sldId id="392" r:id="rId20"/>
    <p:sldId id="388" r:id="rId21"/>
    <p:sldId id="393" r:id="rId22"/>
    <p:sldId id="395" r:id="rId23"/>
    <p:sldId id="397" r:id="rId24"/>
    <p:sldId id="398" r:id="rId25"/>
    <p:sldId id="399" r:id="rId26"/>
    <p:sldId id="400" r:id="rId27"/>
    <p:sldId id="401" r:id="rId28"/>
    <p:sldId id="402" r:id="rId29"/>
    <p:sldId id="403" r:id="rId30"/>
    <p:sldId id="405" r:id="rId31"/>
    <p:sldId id="406" r:id="rId32"/>
    <p:sldId id="407" r:id="rId33"/>
    <p:sldId id="376" r:id="rId34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81" autoAdjust="0"/>
    <p:restoredTop sz="94660"/>
  </p:normalViewPr>
  <p:slideViewPr>
    <p:cSldViewPr snapToGrid="0">
      <p:cViewPr varScale="1">
        <p:scale>
          <a:sx n="124" d="100"/>
          <a:sy n="124" d="100"/>
        </p:scale>
        <p:origin x="72" y="703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DF089-39DA-47E3-A74C-E64C6DBBD5AE}" type="datetimeFigureOut">
              <a:rPr lang="de-CH" smtClean="0"/>
              <a:t>06.05.2020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E9142-EC7B-4178-ABB6-310B1AAD4A55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6654147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EDF089-39DA-47E3-A74C-E64C6DBBD5AE}" type="datetimeFigureOut">
              <a:rPr lang="de-CH" smtClean="0"/>
              <a:t>06.05.2020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2E9142-EC7B-4178-ABB6-310B1AAD4A55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6514596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5591" y="-1034427"/>
            <a:ext cx="10527956" cy="6359405"/>
          </a:xfrm>
          <a:prstGeom prst="rect">
            <a:avLst/>
          </a:prstGeom>
        </p:spPr>
      </p:pic>
      <p:sp>
        <p:nvSpPr>
          <p:cNvPr id="2" name="Textfeld 1"/>
          <p:cNvSpPr txBox="1"/>
          <p:nvPr/>
        </p:nvSpPr>
        <p:spPr>
          <a:xfrm>
            <a:off x="4094073" y="4928425"/>
            <a:ext cx="4003853" cy="9387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5500" b="1" dirty="0"/>
              <a:t>Galater Teil 1</a:t>
            </a:r>
          </a:p>
        </p:txBody>
      </p:sp>
    </p:spTree>
    <p:extLst>
      <p:ext uri="{BB962C8B-B14F-4D97-AF65-F5344CB8AC3E}">
        <p14:creationId xmlns:p14="http://schemas.microsoft.com/office/powerpoint/2010/main" val="39804447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>
            <a:extLst>
              <a:ext uri="{FF2B5EF4-FFF2-40B4-BE49-F238E27FC236}">
                <a16:creationId xmlns:a16="http://schemas.microsoft.com/office/drawing/2014/main" id="{ECF394F4-4C42-481B-B408-689D7E49CBD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1787" y="0"/>
            <a:ext cx="928842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35196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>
            <a:extLst>
              <a:ext uri="{FF2B5EF4-FFF2-40B4-BE49-F238E27FC236}">
                <a16:creationId xmlns:a16="http://schemas.microsoft.com/office/drawing/2014/main" id="{ECF394F4-4C42-481B-B408-689D7E49CBD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1787" y="0"/>
            <a:ext cx="9288426" cy="6858000"/>
          </a:xfrm>
          <a:prstGeom prst="rect">
            <a:avLst/>
          </a:prstGeom>
        </p:spPr>
      </p:pic>
      <p:sp>
        <p:nvSpPr>
          <p:cNvPr id="6" name="Rechteck 5">
            <a:extLst>
              <a:ext uri="{FF2B5EF4-FFF2-40B4-BE49-F238E27FC236}">
                <a16:creationId xmlns:a16="http://schemas.microsoft.com/office/drawing/2014/main" id="{ADDADA31-08C1-40B7-A11D-98990B4D0144}"/>
              </a:ext>
            </a:extLst>
          </p:cNvPr>
          <p:cNvSpPr/>
          <p:nvPr/>
        </p:nvSpPr>
        <p:spPr>
          <a:xfrm>
            <a:off x="5020408" y="-123092"/>
            <a:ext cx="2202473" cy="716573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6812071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feld 4"/>
          <p:cNvSpPr txBox="1"/>
          <p:nvPr/>
        </p:nvSpPr>
        <p:spPr>
          <a:xfrm>
            <a:off x="525130" y="532780"/>
            <a:ext cx="428931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600" b="1" dirty="0"/>
              <a:t>Struktur / Gliederung</a:t>
            </a:r>
            <a:endParaRPr lang="de-CH" sz="2600" b="1" dirty="0"/>
          </a:p>
        </p:txBody>
      </p:sp>
      <p:graphicFrame>
        <p:nvGraphicFramePr>
          <p:cNvPr id="2" name="Tabelle 1">
            <a:extLst>
              <a:ext uri="{FF2B5EF4-FFF2-40B4-BE49-F238E27FC236}">
                <a16:creationId xmlns:a16="http://schemas.microsoft.com/office/drawing/2014/main" id="{C1317D1C-881D-4BE5-A0C7-91912D8E760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2957032"/>
              </p:ext>
            </p:extLst>
          </p:nvPr>
        </p:nvGraphicFramePr>
        <p:xfrm>
          <a:off x="656958" y="1931542"/>
          <a:ext cx="11306882" cy="121543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03872">
                  <a:extLst>
                    <a:ext uri="{9D8B030D-6E8A-4147-A177-3AD203B41FA5}">
                      <a16:colId xmlns:a16="http://schemas.microsoft.com/office/drawing/2014/main" val="2296465794"/>
                    </a:ext>
                  </a:extLst>
                </a:gridCol>
                <a:gridCol w="3179177">
                  <a:extLst>
                    <a:ext uri="{9D8B030D-6E8A-4147-A177-3AD203B41FA5}">
                      <a16:colId xmlns:a16="http://schemas.microsoft.com/office/drawing/2014/main" val="3427535514"/>
                    </a:ext>
                  </a:extLst>
                </a:gridCol>
                <a:gridCol w="2567775">
                  <a:extLst>
                    <a:ext uri="{9D8B030D-6E8A-4147-A177-3AD203B41FA5}">
                      <a16:colId xmlns:a16="http://schemas.microsoft.com/office/drawing/2014/main" val="3322100293"/>
                    </a:ext>
                  </a:extLst>
                </a:gridCol>
                <a:gridCol w="4256058">
                  <a:extLst>
                    <a:ext uri="{9D8B030D-6E8A-4147-A177-3AD203B41FA5}">
                      <a16:colId xmlns:a16="http://schemas.microsoft.com/office/drawing/2014/main" val="2013561205"/>
                    </a:ext>
                  </a:extLst>
                </a:gridCol>
              </a:tblGrid>
              <a:tr h="121543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500" b="0" dirty="0">
                          <a:solidFill>
                            <a:schemeClr val="tx1"/>
                          </a:solidFill>
                          <a:effectLst/>
                        </a:rPr>
                        <a:t>Kp 1+2</a:t>
                      </a:r>
                      <a:endParaRPr lang="de-CH" sz="25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2529" marR="142529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500" b="0" dirty="0">
                          <a:solidFill>
                            <a:schemeClr val="tx1"/>
                          </a:solidFill>
                          <a:effectLst/>
                        </a:rPr>
                        <a:t>Biographischer Teil</a:t>
                      </a:r>
                      <a:endParaRPr lang="de-CH" sz="25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2529" marR="142529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500" b="0" dirty="0">
                          <a:solidFill>
                            <a:schemeClr val="tx1"/>
                          </a:solidFill>
                          <a:effectLst/>
                        </a:rPr>
                        <a:t>Die Autorität des Apostels Paulus.</a:t>
                      </a:r>
                      <a:endParaRPr lang="de-CH" sz="25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2529" marR="142529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500" b="0" dirty="0">
                          <a:solidFill>
                            <a:schemeClr val="tx1"/>
                          </a:solidFill>
                          <a:effectLst/>
                        </a:rPr>
                        <a:t>(An-) Erkenne die Autorität des Wortes Gottes.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5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de-CH" sz="25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2529" marR="142529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29119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576151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feld 4"/>
          <p:cNvSpPr txBox="1"/>
          <p:nvPr/>
        </p:nvSpPr>
        <p:spPr>
          <a:xfrm>
            <a:off x="525130" y="532780"/>
            <a:ext cx="428931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600" b="1" dirty="0"/>
              <a:t>Struktur / Gliederung</a:t>
            </a:r>
            <a:endParaRPr lang="de-CH" sz="2600" b="1" dirty="0"/>
          </a:p>
        </p:txBody>
      </p:sp>
      <p:graphicFrame>
        <p:nvGraphicFramePr>
          <p:cNvPr id="2" name="Tabelle 1">
            <a:extLst>
              <a:ext uri="{FF2B5EF4-FFF2-40B4-BE49-F238E27FC236}">
                <a16:creationId xmlns:a16="http://schemas.microsoft.com/office/drawing/2014/main" id="{C1317D1C-881D-4BE5-A0C7-91912D8E760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4427134"/>
              </p:ext>
            </p:extLst>
          </p:nvPr>
        </p:nvGraphicFramePr>
        <p:xfrm>
          <a:off x="656958" y="1931542"/>
          <a:ext cx="11306882" cy="28360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03872">
                  <a:extLst>
                    <a:ext uri="{9D8B030D-6E8A-4147-A177-3AD203B41FA5}">
                      <a16:colId xmlns:a16="http://schemas.microsoft.com/office/drawing/2014/main" val="2296465794"/>
                    </a:ext>
                  </a:extLst>
                </a:gridCol>
                <a:gridCol w="3179177">
                  <a:extLst>
                    <a:ext uri="{9D8B030D-6E8A-4147-A177-3AD203B41FA5}">
                      <a16:colId xmlns:a16="http://schemas.microsoft.com/office/drawing/2014/main" val="3427535514"/>
                    </a:ext>
                  </a:extLst>
                </a:gridCol>
                <a:gridCol w="2567775">
                  <a:extLst>
                    <a:ext uri="{9D8B030D-6E8A-4147-A177-3AD203B41FA5}">
                      <a16:colId xmlns:a16="http://schemas.microsoft.com/office/drawing/2014/main" val="3322100293"/>
                    </a:ext>
                  </a:extLst>
                </a:gridCol>
                <a:gridCol w="4256058">
                  <a:extLst>
                    <a:ext uri="{9D8B030D-6E8A-4147-A177-3AD203B41FA5}">
                      <a16:colId xmlns:a16="http://schemas.microsoft.com/office/drawing/2014/main" val="2013561205"/>
                    </a:ext>
                  </a:extLst>
                </a:gridCol>
              </a:tblGrid>
              <a:tr h="121543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500" b="0" dirty="0">
                          <a:solidFill>
                            <a:schemeClr val="tx1"/>
                          </a:solidFill>
                          <a:effectLst/>
                        </a:rPr>
                        <a:t>Kp 1+2</a:t>
                      </a:r>
                      <a:endParaRPr lang="de-CH" sz="25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2529" marR="142529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500" b="0" dirty="0">
                          <a:solidFill>
                            <a:schemeClr val="tx1"/>
                          </a:solidFill>
                          <a:effectLst/>
                        </a:rPr>
                        <a:t>Biographischer Teil</a:t>
                      </a:r>
                      <a:endParaRPr lang="de-CH" sz="25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2529" marR="142529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500" b="0" dirty="0">
                          <a:solidFill>
                            <a:schemeClr val="tx1"/>
                          </a:solidFill>
                          <a:effectLst/>
                        </a:rPr>
                        <a:t>Die Autorität des Apostels Paulus.</a:t>
                      </a:r>
                      <a:endParaRPr lang="de-CH" sz="25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2529" marR="142529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500" b="0" dirty="0">
                          <a:solidFill>
                            <a:schemeClr val="tx1"/>
                          </a:solidFill>
                          <a:effectLst/>
                        </a:rPr>
                        <a:t>(An-) Erkenne die Autorität des Wortes Gottes.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5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de-CH" sz="25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2529" marR="142529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2911946"/>
                  </a:ext>
                </a:extLst>
              </a:tr>
              <a:tr h="162057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500" b="0" dirty="0">
                          <a:solidFill>
                            <a:schemeClr val="tx1"/>
                          </a:solidFill>
                          <a:effectLst/>
                        </a:rPr>
                        <a:t>Kp 3+4</a:t>
                      </a:r>
                      <a:endParaRPr lang="de-CH" sz="25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2529" marR="142529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500" b="0" dirty="0">
                          <a:solidFill>
                            <a:schemeClr val="tx1"/>
                          </a:solidFill>
                          <a:effectLst/>
                        </a:rPr>
                        <a:t>Lehrteil</a:t>
                      </a:r>
                      <a:endParaRPr lang="de-CH" sz="25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2529" marR="142529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500" b="0" dirty="0">
                          <a:solidFill>
                            <a:schemeClr val="tx1"/>
                          </a:solidFill>
                          <a:effectLst/>
                        </a:rPr>
                        <a:t>Rechtfertigung aus Glauben allein.</a:t>
                      </a:r>
                      <a:endParaRPr lang="de-CH" sz="25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2529" marR="142529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500" b="0" dirty="0">
                          <a:solidFill>
                            <a:schemeClr val="tx1"/>
                          </a:solidFill>
                          <a:effectLst/>
                        </a:rPr>
                        <a:t>Wachse im Glauben! Wie? Indem falsche Lehre mit gesunder Lehre ersetzt wird!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5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de-CH" sz="25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2529" marR="142529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66333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9669380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feld 4"/>
          <p:cNvSpPr txBox="1"/>
          <p:nvPr/>
        </p:nvSpPr>
        <p:spPr>
          <a:xfrm>
            <a:off x="525130" y="532780"/>
            <a:ext cx="428931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600" b="1" dirty="0"/>
              <a:t>Struktur / Gliederung</a:t>
            </a:r>
            <a:endParaRPr lang="de-CH" sz="2600" b="1" dirty="0"/>
          </a:p>
        </p:txBody>
      </p:sp>
      <p:graphicFrame>
        <p:nvGraphicFramePr>
          <p:cNvPr id="2" name="Tabelle 1">
            <a:extLst>
              <a:ext uri="{FF2B5EF4-FFF2-40B4-BE49-F238E27FC236}">
                <a16:creationId xmlns:a16="http://schemas.microsoft.com/office/drawing/2014/main" id="{C1317D1C-881D-4BE5-A0C7-91912D8E7601}"/>
              </a:ext>
            </a:extLst>
          </p:cNvPr>
          <p:cNvGraphicFramePr>
            <a:graphicFrameLocks noGrp="1"/>
          </p:cNvGraphicFramePr>
          <p:nvPr/>
        </p:nvGraphicFramePr>
        <p:xfrm>
          <a:off x="656958" y="1931542"/>
          <a:ext cx="11306882" cy="405144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03872">
                  <a:extLst>
                    <a:ext uri="{9D8B030D-6E8A-4147-A177-3AD203B41FA5}">
                      <a16:colId xmlns:a16="http://schemas.microsoft.com/office/drawing/2014/main" val="2296465794"/>
                    </a:ext>
                  </a:extLst>
                </a:gridCol>
                <a:gridCol w="3179177">
                  <a:extLst>
                    <a:ext uri="{9D8B030D-6E8A-4147-A177-3AD203B41FA5}">
                      <a16:colId xmlns:a16="http://schemas.microsoft.com/office/drawing/2014/main" val="3427535514"/>
                    </a:ext>
                  </a:extLst>
                </a:gridCol>
                <a:gridCol w="2567775">
                  <a:extLst>
                    <a:ext uri="{9D8B030D-6E8A-4147-A177-3AD203B41FA5}">
                      <a16:colId xmlns:a16="http://schemas.microsoft.com/office/drawing/2014/main" val="3322100293"/>
                    </a:ext>
                  </a:extLst>
                </a:gridCol>
                <a:gridCol w="4256058">
                  <a:extLst>
                    <a:ext uri="{9D8B030D-6E8A-4147-A177-3AD203B41FA5}">
                      <a16:colId xmlns:a16="http://schemas.microsoft.com/office/drawing/2014/main" val="2013561205"/>
                    </a:ext>
                  </a:extLst>
                </a:gridCol>
              </a:tblGrid>
              <a:tr h="121543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500" b="0" dirty="0">
                          <a:solidFill>
                            <a:schemeClr val="tx1"/>
                          </a:solidFill>
                          <a:effectLst/>
                        </a:rPr>
                        <a:t>Kp 1+2</a:t>
                      </a:r>
                      <a:endParaRPr lang="de-CH" sz="25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2529" marR="142529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500" b="0" dirty="0">
                          <a:solidFill>
                            <a:schemeClr val="tx1"/>
                          </a:solidFill>
                          <a:effectLst/>
                        </a:rPr>
                        <a:t>Biographischer Teil</a:t>
                      </a:r>
                      <a:endParaRPr lang="de-CH" sz="25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2529" marR="142529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500" b="0" dirty="0">
                          <a:solidFill>
                            <a:schemeClr val="tx1"/>
                          </a:solidFill>
                          <a:effectLst/>
                        </a:rPr>
                        <a:t>Die Autorität des Apostels Paulus.</a:t>
                      </a:r>
                      <a:endParaRPr lang="de-CH" sz="25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2529" marR="142529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500" b="0" dirty="0">
                          <a:solidFill>
                            <a:schemeClr val="tx1"/>
                          </a:solidFill>
                          <a:effectLst/>
                        </a:rPr>
                        <a:t>(An-) Erkenne die Autorität des Wortes Gottes.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5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de-CH" sz="25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2529" marR="142529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2911946"/>
                  </a:ext>
                </a:extLst>
              </a:tr>
              <a:tr h="162057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500" b="0" dirty="0">
                          <a:solidFill>
                            <a:schemeClr val="tx1"/>
                          </a:solidFill>
                          <a:effectLst/>
                        </a:rPr>
                        <a:t>Kp 3+4</a:t>
                      </a:r>
                      <a:endParaRPr lang="de-CH" sz="25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2529" marR="142529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500" b="0" dirty="0">
                          <a:solidFill>
                            <a:schemeClr val="tx1"/>
                          </a:solidFill>
                          <a:effectLst/>
                        </a:rPr>
                        <a:t>Lehrteil</a:t>
                      </a:r>
                      <a:endParaRPr lang="de-CH" sz="25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2529" marR="142529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500" b="0" dirty="0">
                          <a:solidFill>
                            <a:schemeClr val="tx1"/>
                          </a:solidFill>
                          <a:effectLst/>
                        </a:rPr>
                        <a:t>Rechtfertigung aus Glauben allein.</a:t>
                      </a:r>
                      <a:endParaRPr lang="de-CH" sz="25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2529" marR="142529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500" b="0" dirty="0">
                          <a:solidFill>
                            <a:schemeClr val="tx1"/>
                          </a:solidFill>
                          <a:effectLst/>
                        </a:rPr>
                        <a:t>Wachse im Glauben! Wie? Indem falsche Lehre mit gesunder Lehre ersetzt wird!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5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de-CH" sz="25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2529" marR="142529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6633391"/>
                  </a:ext>
                </a:extLst>
              </a:tr>
              <a:tr h="121543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500" b="0" dirty="0">
                          <a:solidFill>
                            <a:schemeClr val="tx1"/>
                          </a:solidFill>
                          <a:effectLst/>
                        </a:rPr>
                        <a:t>Kp 5+6</a:t>
                      </a:r>
                      <a:endParaRPr lang="de-CH" sz="25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2529" marR="142529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500" b="0" dirty="0">
                          <a:solidFill>
                            <a:schemeClr val="tx1"/>
                          </a:solidFill>
                          <a:effectLst/>
                        </a:rPr>
                        <a:t>Praxisteil</a:t>
                      </a:r>
                      <a:endParaRPr lang="de-CH" sz="25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2529" marR="142529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500" b="0" dirty="0">
                          <a:solidFill>
                            <a:schemeClr val="tx1"/>
                          </a:solidFill>
                          <a:effectLst/>
                        </a:rPr>
                        <a:t>Wandel im Geist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5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de-CH" sz="25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2529" marR="142529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500" b="0" dirty="0">
                          <a:solidFill>
                            <a:schemeClr val="tx1"/>
                          </a:solidFill>
                          <a:effectLst/>
                        </a:rPr>
                        <a:t>Erfüllung des Gesetzes des Christus.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5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de-CH" sz="25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2529" marR="142529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14208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2543532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feld 4"/>
          <p:cNvSpPr txBox="1"/>
          <p:nvPr/>
        </p:nvSpPr>
        <p:spPr>
          <a:xfrm>
            <a:off x="525130" y="532780"/>
            <a:ext cx="428931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600" b="1" dirty="0"/>
              <a:t>Struktur / Gliederung</a:t>
            </a:r>
            <a:endParaRPr lang="de-CH" sz="2600" b="1" dirty="0"/>
          </a:p>
        </p:txBody>
      </p:sp>
      <p:graphicFrame>
        <p:nvGraphicFramePr>
          <p:cNvPr id="2" name="Tabelle 1">
            <a:extLst>
              <a:ext uri="{FF2B5EF4-FFF2-40B4-BE49-F238E27FC236}">
                <a16:creationId xmlns:a16="http://schemas.microsoft.com/office/drawing/2014/main" id="{786073FA-C88A-4675-9C80-521F2B74190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430166"/>
              </p:ext>
            </p:extLst>
          </p:nvPr>
        </p:nvGraphicFramePr>
        <p:xfrm>
          <a:off x="525936" y="1635371"/>
          <a:ext cx="11361252" cy="98801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336376">
                  <a:extLst>
                    <a:ext uri="{9D8B030D-6E8A-4147-A177-3AD203B41FA5}">
                      <a16:colId xmlns:a16="http://schemas.microsoft.com/office/drawing/2014/main" val="3684831948"/>
                    </a:ext>
                  </a:extLst>
                </a:gridCol>
                <a:gridCol w="6442273">
                  <a:extLst>
                    <a:ext uri="{9D8B030D-6E8A-4147-A177-3AD203B41FA5}">
                      <a16:colId xmlns:a16="http://schemas.microsoft.com/office/drawing/2014/main" val="426872729"/>
                    </a:ext>
                  </a:extLst>
                </a:gridCol>
                <a:gridCol w="1582603">
                  <a:extLst>
                    <a:ext uri="{9D8B030D-6E8A-4147-A177-3AD203B41FA5}">
                      <a16:colId xmlns:a16="http://schemas.microsoft.com/office/drawing/2014/main" val="2250651119"/>
                    </a:ext>
                  </a:extLst>
                </a:gridCol>
              </a:tblGrid>
              <a:tr h="98801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3200" dirty="0">
                          <a:effectLst/>
                        </a:rPr>
                        <a:t>Perspektive</a:t>
                      </a:r>
                      <a:endParaRPr lang="de-CH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1984" marR="181984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3200" dirty="0">
                          <a:effectLst/>
                        </a:rPr>
                        <a:t>Schwerpunkt</a:t>
                      </a:r>
                      <a:endParaRPr lang="de-CH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1984" marR="18198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3200" dirty="0">
                          <a:effectLst/>
                        </a:rPr>
                        <a:t>Kapitel</a:t>
                      </a:r>
                      <a:endParaRPr lang="de-CH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1984" marR="181984" marT="0" marB="0" anchor="ctr"/>
                </a:tc>
                <a:extLst>
                  <a:ext uri="{0D108BD9-81ED-4DB2-BD59-A6C34878D82A}">
                    <a16:rowId xmlns:a16="http://schemas.microsoft.com/office/drawing/2014/main" val="34226277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154096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feld 4"/>
          <p:cNvSpPr txBox="1"/>
          <p:nvPr/>
        </p:nvSpPr>
        <p:spPr>
          <a:xfrm>
            <a:off x="525130" y="532780"/>
            <a:ext cx="428931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600" b="1" dirty="0"/>
              <a:t>Struktur / Gliederung</a:t>
            </a:r>
            <a:endParaRPr lang="de-CH" sz="2600" b="1" dirty="0"/>
          </a:p>
        </p:txBody>
      </p:sp>
      <p:graphicFrame>
        <p:nvGraphicFramePr>
          <p:cNvPr id="2" name="Tabelle 1">
            <a:extLst>
              <a:ext uri="{FF2B5EF4-FFF2-40B4-BE49-F238E27FC236}">
                <a16:creationId xmlns:a16="http://schemas.microsoft.com/office/drawing/2014/main" id="{786073FA-C88A-4675-9C80-521F2B74190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3550646"/>
              </p:ext>
            </p:extLst>
          </p:nvPr>
        </p:nvGraphicFramePr>
        <p:xfrm>
          <a:off x="525936" y="1635371"/>
          <a:ext cx="11361252" cy="168562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336376">
                  <a:extLst>
                    <a:ext uri="{9D8B030D-6E8A-4147-A177-3AD203B41FA5}">
                      <a16:colId xmlns:a16="http://schemas.microsoft.com/office/drawing/2014/main" val="3684831948"/>
                    </a:ext>
                  </a:extLst>
                </a:gridCol>
                <a:gridCol w="6442273">
                  <a:extLst>
                    <a:ext uri="{9D8B030D-6E8A-4147-A177-3AD203B41FA5}">
                      <a16:colId xmlns:a16="http://schemas.microsoft.com/office/drawing/2014/main" val="426872729"/>
                    </a:ext>
                  </a:extLst>
                </a:gridCol>
                <a:gridCol w="1582603">
                  <a:extLst>
                    <a:ext uri="{9D8B030D-6E8A-4147-A177-3AD203B41FA5}">
                      <a16:colId xmlns:a16="http://schemas.microsoft.com/office/drawing/2014/main" val="2250651119"/>
                    </a:ext>
                  </a:extLst>
                </a:gridCol>
              </a:tblGrid>
              <a:tr h="98801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3200" dirty="0">
                          <a:effectLst/>
                        </a:rPr>
                        <a:t>Perspektive</a:t>
                      </a:r>
                      <a:endParaRPr lang="de-CH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1984" marR="181984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3200" dirty="0">
                          <a:effectLst/>
                        </a:rPr>
                        <a:t>Schwerpunkt</a:t>
                      </a:r>
                      <a:endParaRPr lang="de-CH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1984" marR="18198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3200">
                          <a:effectLst/>
                        </a:rPr>
                        <a:t>Kapitel</a:t>
                      </a:r>
                      <a:endParaRPr lang="de-CH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1984" marR="181984" marT="0" marB="0" anchor="ctr"/>
                </a:tc>
                <a:extLst>
                  <a:ext uri="{0D108BD9-81ED-4DB2-BD59-A6C34878D82A}">
                    <a16:rowId xmlns:a16="http://schemas.microsoft.com/office/drawing/2014/main" val="3422627700"/>
                  </a:ext>
                </a:extLst>
              </a:tr>
              <a:tr h="69760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3200" b="0" dirty="0">
                          <a:solidFill>
                            <a:schemeClr val="tx1"/>
                          </a:solidFill>
                          <a:effectLst/>
                        </a:rPr>
                        <a:t>Persönlich</a:t>
                      </a:r>
                      <a:endParaRPr lang="de-CH" sz="32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1984" marR="181984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3200" b="0" dirty="0">
                          <a:solidFill>
                            <a:schemeClr val="tx1"/>
                          </a:solidFill>
                          <a:effectLst/>
                        </a:rPr>
                        <a:t>Die Herkunft des Evangeliums</a:t>
                      </a:r>
                      <a:endParaRPr lang="de-CH" sz="32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1984" marR="181984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3200" b="0" dirty="0">
                          <a:solidFill>
                            <a:schemeClr val="tx1"/>
                          </a:solidFill>
                          <a:effectLst/>
                        </a:rPr>
                        <a:t>1-2</a:t>
                      </a:r>
                      <a:endParaRPr lang="de-CH" sz="32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1984" marR="181984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72362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5112478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feld 4"/>
          <p:cNvSpPr txBox="1"/>
          <p:nvPr/>
        </p:nvSpPr>
        <p:spPr>
          <a:xfrm>
            <a:off x="525130" y="532780"/>
            <a:ext cx="428931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600" b="1" dirty="0"/>
              <a:t>Struktur / Gliederung</a:t>
            </a:r>
            <a:endParaRPr lang="de-CH" sz="2600" b="1" dirty="0"/>
          </a:p>
        </p:txBody>
      </p:sp>
      <p:graphicFrame>
        <p:nvGraphicFramePr>
          <p:cNvPr id="2" name="Tabelle 1">
            <a:extLst>
              <a:ext uri="{FF2B5EF4-FFF2-40B4-BE49-F238E27FC236}">
                <a16:creationId xmlns:a16="http://schemas.microsoft.com/office/drawing/2014/main" id="{786073FA-C88A-4675-9C80-521F2B74190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085805"/>
              </p:ext>
            </p:extLst>
          </p:nvPr>
        </p:nvGraphicFramePr>
        <p:xfrm>
          <a:off x="525936" y="1635371"/>
          <a:ext cx="11361252" cy="236975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336376">
                  <a:extLst>
                    <a:ext uri="{9D8B030D-6E8A-4147-A177-3AD203B41FA5}">
                      <a16:colId xmlns:a16="http://schemas.microsoft.com/office/drawing/2014/main" val="3684831948"/>
                    </a:ext>
                  </a:extLst>
                </a:gridCol>
                <a:gridCol w="6442273">
                  <a:extLst>
                    <a:ext uri="{9D8B030D-6E8A-4147-A177-3AD203B41FA5}">
                      <a16:colId xmlns:a16="http://schemas.microsoft.com/office/drawing/2014/main" val="426872729"/>
                    </a:ext>
                  </a:extLst>
                </a:gridCol>
                <a:gridCol w="1582603">
                  <a:extLst>
                    <a:ext uri="{9D8B030D-6E8A-4147-A177-3AD203B41FA5}">
                      <a16:colId xmlns:a16="http://schemas.microsoft.com/office/drawing/2014/main" val="2250651119"/>
                    </a:ext>
                  </a:extLst>
                </a:gridCol>
              </a:tblGrid>
              <a:tr h="98801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3200" dirty="0">
                          <a:effectLst/>
                        </a:rPr>
                        <a:t>Perspektive</a:t>
                      </a:r>
                      <a:endParaRPr lang="de-CH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1984" marR="181984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3200" dirty="0">
                          <a:effectLst/>
                        </a:rPr>
                        <a:t>Schwerpunkt</a:t>
                      </a:r>
                      <a:endParaRPr lang="de-CH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1984" marR="18198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3200">
                          <a:effectLst/>
                        </a:rPr>
                        <a:t>Kapitel</a:t>
                      </a:r>
                      <a:endParaRPr lang="de-CH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1984" marR="181984" marT="0" marB="0" anchor="ctr"/>
                </a:tc>
                <a:extLst>
                  <a:ext uri="{0D108BD9-81ED-4DB2-BD59-A6C34878D82A}">
                    <a16:rowId xmlns:a16="http://schemas.microsoft.com/office/drawing/2014/main" val="3422627700"/>
                  </a:ext>
                </a:extLst>
              </a:tr>
              <a:tr h="69760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3200" b="0" dirty="0">
                          <a:solidFill>
                            <a:schemeClr val="tx1"/>
                          </a:solidFill>
                          <a:effectLst/>
                        </a:rPr>
                        <a:t>Persönlich</a:t>
                      </a:r>
                      <a:endParaRPr lang="de-CH" sz="32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1984" marR="181984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3200" b="0" dirty="0">
                          <a:solidFill>
                            <a:schemeClr val="tx1"/>
                          </a:solidFill>
                          <a:effectLst/>
                        </a:rPr>
                        <a:t>Die Herkunft des Evangeliums</a:t>
                      </a:r>
                      <a:endParaRPr lang="de-CH" sz="32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1984" marR="181984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3200" b="0" dirty="0">
                          <a:solidFill>
                            <a:schemeClr val="tx1"/>
                          </a:solidFill>
                          <a:effectLst/>
                        </a:rPr>
                        <a:t>1-2</a:t>
                      </a:r>
                      <a:endParaRPr lang="de-CH" sz="32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1984" marR="181984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7236230"/>
                  </a:ext>
                </a:extLst>
              </a:tr>
              <a:tr h="68412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3200" b="0">
                          <a:solidFill>
                            <a:schemeClr val="tx1"/>
                          </a:solidFill>
                          <a:effectLst/>
                        </a:rPr>
                        <a:t>Dogmatisch</a:t>
                      </a:r>
                      <a:endParaRPr lang="de-CH" sz="3200" b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1984" marR="181984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3200" b="0" dirty="0">
                          <a:solidFill>
                            <a:schemeClr val="tx1"/>
                          </a:solidFill>
                          <a:effectLst/>
                        </a:rPr>
                        <a:t>Die Erklärung des Evangeliums</a:t>
                      </a:r>
                      <a:endParaRPr lang="de-CH" sz="32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1984" marR="181984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3200" b="0" dirty="0">
                          <a:solidFill>
                            <a:schemeClr val="tx1"/>
                          </a:solidFill>
                          <a:effectLst/>
                        </a:rPr>
                        <a:t>3-4</a:t>
                      </a:r>
                      <a:endParaRPr lang="de-CH" sz="32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1984" marR="181984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987293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6909971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feld 4"/>
          <p:cNvSpPr txBox="1"/>
          <p:nvPr/>
        </p:nvSpPr>
        <p:spPr>
          <a:xfrm>
            <a:off x="525130" y="532780"/>
            <a:ext cx="428931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600" b="1" dirty="0"/>
              <a:t>Struktur / Gliederung</a:t>
            </a:r>
            <a:endParaRPr lang="de-CH" sz="2600" b="1" dirty="0"/>
          </a:p>
        </p:txBody>
      </p:sp>
      <p:graphicFrame>
        <p:nvGraphicFramePr>
          <p:cNvPr id="2" name="Tabelle 1">
            <a:extLst>
              <a:ext uri="{FF2B5EF4-FFF2-40B4-BE49-F238E27FC236}">
                <a16:creationId xmlns:a16="http://schemas.microsoft.com/office/drawing/2014/main" id="{786073FA-C88A-4675-9C80-521F2B74190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4984130"/>
              </p:ext>
            </p:extLst>
          </p:nvPr>
        </p:nvGraphicFramePr>
        <p:xfrm>
          <a:off x="525936" y="1635371"/>
          <a:ext cx="11361252" cy="400929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336376">
                  <a:extLst>
                    <a:ext uri="{9D8B030D-6E8A-4147-A177-3AD203B41FA5}">
                      <a16:colId xmlns:a16="http://schemas.microsoft.com/office/drawing/2014/main" val="3684831948"/>
                    </a:ext>
                  </a:extLst>
                </a:gridCol>
                <a:gridCol w="6442273">
                  <a:extLst>
                    <a:ext uri="{9D8B030D-6E8A-4147-A177-3AD203B41FA5}">
                      <a16:colId xmlns:a16="http://schemas.microsoft.com/office/drawing/2014/main" val="426872729"/>
                    </a:ext>
                  </a:extLst>
                </a:gridCol>
                <a:gridCol w="1582603">
                  <a:extLst>
                    <a:ext uri="{9D8B030D-6E8A-4147-A177-3AD203B41FA5}">
                      <a16:colId xmlns:a16="http://schemas.microsoft.com/office/drawing/2014/main" val="2250651119"/>
                    </a:ext>
                  </a:extLst>
                </a:gridCol>
              </a:tblGrid>
              <a:tr h="98801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3200" dirty="0">
                          <a:effectLst/>
                        </a:rPr>
                        <a:t>Perspektive</a:t>
                      </a:r>
                      <a:endParaRPr lang="de-CH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1984" marR="181984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3200" dirty="0">
                          <a:effectLst/>
                        </a:rPr>
                        <a:t>Schwerpunkt</a:t>
                      </a:r>
                      <a:endParaRPr lang="de-CH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1984" marR="18198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3200">
                          <a:effectLst/>
                        </a:rPr>
                        <a:t>Kapitel</a:t>
                      </a:r>
                      <a:endParaRPr lang="de-CH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1984" marR="181984" marT="0" marB="0" anchor="ctr"/>
                </a:tc>
                <a:extLst>
                  <a:ext uri="{0D108BD9-81ED-4DB2-BD59-A6C34878D82A}">
                    <a16:rowId xmlns:a16="http://schemas.microsoft.com/office/drawing/2014/main" val="3422627700"/>
                  </a:ext>
                </a:extLst>
              </a:tr>
              <a:tr h="69760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3200" b="0" dirty="0">
                          <a:solidFill>
                            <a:schemeClr val="tx1"/>
                          </a:solidFill>
                          <a:effectLst/>
                        </a:rPr>
                        <a:t>Persönlich</a:t>
                      </a:r>
                      <a:endParaRPr lang="de-CH" sz="32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1984" marR="181984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3200" b="0" dirty="0">
                          <a:solidFill>
                            <a:schemeClr val="tx1"/>
                          </a:solidFill>
                          <a:effectLst/>
                        </a:rPr>
                        <a:t>Die Herkunft des Evangeliums</a:t>
                      </a:r>
                      <a:endParaRPr lang="de-CH" sz="32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1984" marR="181984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3200" b="0" dirty="0">
                          <a:solidFill>
                            <a:schemeClr val="tx1"/>
                          </a:solidFill>
                          <a:effectLst/>
                        </a:rPr>
                        <a:t>1-2</a:t>
                      </a:r>
                      <a:endParaRPr lang="de-CH" sz="32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1984" marR="181984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7236230"/>
                  </a:ext>
                </a:extLst>
              </a:tr>
              <a:tr h="68412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3200" b="0">
                          <a:solidFill>
                            <a:schemeClr val="tx1"/>
                          </a:solidFill>
                          <a:effectLst/>
                        </a:rPr>
                        <a:t>Dogmatisch</a:t>
                      </a:r>
                      <a:endParaRPr lang="de-CH" sz="3200" b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1984" marR="181984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3200" b="0" dirty="0">
                          <a:solidFill>
                            <a:schemeClr val="tx1"/>
                          </a:solidFill>
                          <a:effectLst/>
                        </a:rPr>
                        <a:t>Die Erklärung des Evangeliums</a:t>
                      </a:r>
                      <a:endParaRPr lang="de-CH" sz="32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1984" marR="181984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3200" b="0" dirty="0">
                          <a:solidFill>
                            <a:schemeClr val="tx1"/>
                          </a:solidFill>
                          <a:effectLst/>
                        </a:rPr>
                        <a:t>3-4</a:t>
                      </a:r>
                      <a:endParaRPr lang="de-CH" sz="32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1984" marR="181984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9872936"/>
                  </a:ext>
                </a:extLst>
              </a:tr>
              <a:tr h="71951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3200" b="0">
                          <a:solidFill>
                            <a:schemeClr val="tx1"/>
                          </a:solidFill>
                          <a:effectLst/>
                        </a:rPr>
                        <a:t>Praktisch</a:t>
                      </a:r>
                      <a:endParaRPr lang="de-CH" sz="3200" b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1984" marR="181984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3200" b="0">
                          <a:solidFill>
                            <a:schemeClr val="tx1"/>
                          </a:solidFill>
                          <a:effectLst/>
                        </a:rPr>
                        <a:t>Die Anwendung des Evangeliums</a:t>
                      </a:r>
                      <a:endParaRPr lang="de-CH" sz="3200" b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1984" marR="181984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3200" b="0" dirty="0">
                          <a:solidFill>
                            <a:schemeClr val="tx1"/>
                          </a:solidFill>
                          <a:effectLst/>
                        </a:rPr>
                        <a:t>5-6</a:t>
                      </a:r>
                      <a:endParaRPr lang="de-CH" sz="32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1984" marR="181984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7983821"/>
                  </a:ext>
                </a:extLst>
              </a:tr>
              <a:tr h="920031"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de-CH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4730" marR="134730" marT="67365" marB="67365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6109252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9884289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feld 4"/>
          <p:cNvSpPr txBox="1"/>
          <p:nvPr/>
        </p:nvSpPr>
        <p:spPr>
          <a:xfrm>
            <a:off x="525130" y="532780"/>
            <a:ext cx="428931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600" b="1" dirty="0"/>
              <a:t>Struktur / Gliederung</a:t>
            </a:r>
            <a:endParaRPr lang="de-CH" sz="2600" b="1" dirty="0"/>
          </a:p>
        </p:txBody>
      </p:sp>
      <p:graphicFrame>
        <p:nvGraphicFramePr>
          <p:cNvPr id="2" name="Tabelle 1">
            <a:extLst>
              <a:ext uri="{FF2B5EF4-FFF2-40B4-BE49-F238E27FC236}">
                <a16:creationId xmlns:a16="http://schemas.microsoft.com/office/drawing/2014/main" id="{786073FA-C88A-4675-9C80-521F2B74190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143880"/>
              </p:ext>
            </p:extLst>
          </p:nvPr>
        </p:nvGraphicFramePr>
        <p:xfrm>
          <a:off x="525936" y="1635371"/>
          <a:ext cx="11361252" cy="400929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336376">
                  <a:extLst>
                    <a:ext uri="{9D8B030D-6E8A-4147-A177-3AD203B41FA5}">
                      <a16:colId xmlns:a16="http://schemas.microsoft.com/office/drawing/2014/main" val="3684831948"/>
                    </a:ext>
                  </a:extLst>
                </a:gridCol>
                <a:gridCol w="6442273">
                  <a:extLst>
                    <a:ext uri="{9D8B030D-6E8A-4147-A177-3AD203B41FA5}">
                      <a16:colId xmlns:a16="http://schemas.microsoft.com/office/drawing/2014/main" val="426872729"/>
                    </a:ext>
                  </a:extLst>
                </a:gridCol>
                <a:gridCol w="1582603">
                  <a:extLst>
                    <a:ext uri="{9D8B030D-6E8A-4147-A177-3AD203B41FA5}">
                      <a16:colId xmlns:a16="http://schemas.microsoft.com/office/drawing/2014/main" val="2250651119"/>
                    </a:ext>
                  </a:extLst>
                </a:gridCol>
              </a:tblGrid>
              <a:tr h="98801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3200" dirty="0">
                          <a:effectLst/>
                        </a:rPr>
                        <a:t>Perspektive</a:t>
                      </a:r>
                      <a:endParaRPr lang="de-CH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1984" marR="181984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3200" dirty="0">
                          <a:effectLst/>
                        </a:rPr>
                        <a:t>Schwerpunkt</a:t>
                      </a:r>
                      <a:endParaRPr lang="de-CH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1984" marR="18198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3200">
                          <a:effectLst/>
                        </a:rPr>
                        <a:t>Kapitel</a:t>
                      </a:r>
                      <a:endParaRPr lang="de-CH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1984" marR="181984" marT="0" marB="0" anchor="ctr"/>
                </a:tc>
                <a:extLst>
                  <a:ext uri="{0D108BD9-81ED-4DB2-BD59-A6C34878D82A}">
                    <a16:rowId xmlns:a16="http://schemas.microsoft.com/office/drawing/2014/main" val="3422627700"/>
                  </a:ext>
                </a:extLst>
              </a:tr>
              <a:tr h="69760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3200" b="0" dirty="0">
                          <a:solidFill>
                            <a:schemeClr val="tx1"/>
                          </a:solidFill>
                          <a:effectLst/>
                        </a:rPr>
                        <a:t>Persönlich</a:t>
                      </a:r>
                      <a:endParaRPr lang="de-CH" sz="32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1984" marR="181984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3200" b="0" dirty="0">
                          <a:solidFill>
                            <a:schemeClr val="tx1"/>
                          </a:solidFill>
                          <a:effectLst/>
                        </a:rPr>
                        <a:t>Die Herkunft des Evangeliums</a:t>
                      </a:r>
                      <a:endParaRPr lang="de-CH" sz="32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1984" marR="181984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3200" b="0" dirty="0">
                          <a:solidFill>
                            <a:schemeClr val="tx1"/>
                          </a:solidFill>
                          <a:effectLst/>
                        </a:rPr>
                        <a:t>1-2</a:t>
                      </a:r>
                      <a:endParaRPr lang="de-CH" sz="32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1984" marR="181984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7236230"/>
                  </a:ext>
                </a:extLst>
              </a:tr>
              <a:tr h="68412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3200" b="0">
                          <a:solidFill>
                            <a:schemeClr val="tx1"/>
                          </a:solidFill>
                          <a:effectLst/>
                        </a:rPr>
                        <a:t>Dogmatisch</a:t>
                      </a:r>
                      <a:endParaRPr lang="de-CH" sz="3200" b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1984" marR="181984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3200" b="0" dirty="0">
                          <a:solidFill>
                            <a:schemeClr val="tx1"/>
                          </a:solidFill>
                          <a:effectLst/>
                        </a:rPr>
                        <a:t>Die Erklärung des Evangeliums</a:t>
                      </a:r>
                      <a:endParaRPr lang="de-CH" sz="32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1984" marR="181984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3200" b="0" dirty="0">
                          <a:solidFill>
                            <a:schemeClr val="tx1"/>
                          </a:solidFill>
                          <a:effectLst/>
                        </a:rPr>
                        <a:t>3-4</a:t>
                      </a:r>
                      <a:endParaRPr lang="de-CH" sz="32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1984" marR="181984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9872936"/>
                  </a:ext>
                </a:extLst>
              </a:tr>
              <a:tr h="71951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3200" b="0">
                          <a:solidFill>
                            <a:schemeClr val="tx1"/>
                          </a:solidFill>
                          <a:effectLst/>
                        </a:rPr>
                        <a:t>Praktisch</a:t>
                      </a:r>
                      <a:endParaRPr lang="de-CH" sz="3200" b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1984" marR="181984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3200" b="0">
                          <a:solidFill>
                            <a:schemeClr val="tx1"/>
                          </a:solidFill>
                          <a:effectLst/>
                        </a:rPr>
                        <a:t>Die Anwendung des Evangeliums</a:t>
                      </a:r>
                      <a:endParaRPr lang="de-CH" sz="3200" b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1984" marR="181984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3200" b="0" dirty="0">
                          <a:solidFill>
                            <a:schemeClr val="tx1"/>
                          </a:solidFill>
                          <a:effectLst/>
                        </a:rPr>
                        <a:t>5-6</a:t>
                      </a:r>
                      <a:endParaRPr lang="de-CH" sz="32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1984" marR="181984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7983821"/>
                  </a:ext>
                </a:extLst>
              </a:tr>
              <a:tr h="920031"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3200" dirty="0">
                          <a:effectLst/>
                        </a:rPr>
                        <a:t>Thema: Freiheit durch den Glauben</a:t>
                      </a:r>
                      <a:endParaRPr lang="de-CH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4730" marR="134730" marT="67365" marB="67365" anchor="ctr"/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6109252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443859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2"/>
          <p:cNvSpPr txBox="1"/>
          <p:nvPr/>
        </p:nvSpPr>
        <p:spPr>
          <a:xfrm>
            <a:off x="553480" y="313038"/>
            <a:ext cx="2140971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5000" b="1" dirty="0"/>
              <a:t>Galater</a:t>
            </a:r>
            <a:endParaRPr lang="de-CH" sz="5000" dirty="0">
              <a:latin typeface="Trebuchet MS" panose="020B0603020202020204" pitchFamily="34" charset="0"/>
            </a:endParaRPr>
          </a:p>
        </p:txBody>
      </p:sp>
      <p:sp>
        <p:nvSpPr>
          <p:cNvPr id="4" name="Textfeld 3"/>
          <p:cNvSpPr txBox="1"/>
          <p:nvPr/>
        </p:nvSpPr>
        <p:spPr>
          <a:xfrm>
            <a:off x="553480" y="1549904"/>
            <a:ext cx="4080541" cy="615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de-CH" sz="3400" dirty="0"/>
              <a:t>Kapitel: 6 | Verse: 149</a:t>
            </a:r>
          </a:p>
        </p:txBody>
      </p:sp>
    </p:spTree>
    <p:extLst>
      <p:ext uri="{BB962C8B-B14F-4D97-AF65-F5344CB8AC3E}">
        <p14:creationId xmlns:p14="http://schemas.microsoft.com/office/powerpoint/2010/main" val="6111852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feld 4"/>
          <p:cNvSpPr txBox="1"/>
          <p:nvPr/>
        </p:nvSpPr>
        <p:spPr>
          <a:xfrm>
            <a:off x="525130" y="532780"/>
            <a:ext cx="332732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600" b="1" dirty="0"/>
              <a:t>Besonderheiten</a:t>
            </a:r>
            <a:endParaRPr lang="de-CH" sz="2600" b="1" dirty="0"/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F4369420-0205-4FC0-8964-FF7F178442A2}"/>
              </a:ext>
            </a:extLst>
          </p:cNvPr>
          <p:cNvSpPr txBox="1"/>
          <p:nvPr/>
        </p:nvSpPr>
        <p:spPr>
          <a:xfrm>
            <a:off x="525130" y="1265587"/>
            <a:ext cx="10326225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000" dirty="0"/>
              <a:t>Es ist der erste Brief des Paulus (gesamt 14 Briefe, inkl. Hebräer) </a:t>
            </a: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C7FE25FD-481E-4024-85D2-AA876629E228}"/>
              </a:ext>
            </a:extLst>
          </p:cNvPr>
          <p:cNvSpPr txBox="1"/>
          <p:nvPr/>
        </p:nvSpPr>
        <p:spPr>
          <a:xfrm>
            <a:off x="532459" y="1963109"/>
            <a:ext cx="7683129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000" dirty="0"/>
              <a:t>Von Paulus eigenhändig geschrieben (Gal 6,11)</a:t>
            </a: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D9D5A076-B25B-496E-BECB-B440F180A80A}"/>
              </a:ext>
            </a:extLst>
          </p:cNvPr>
          <p:cNvSpPr txBox="1"/>
          <p:nvPr/>
        </p:nvSpPr>
        <p:spPr>
          <a:xfrm>
            <a:off x="535392" y="2735368"/>
            <a:ext cx="7744236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000" dirty="0"/>
              <a:t>Es ist ein dringlicher und leidenschaftlicher Brief</a:t>
            </a: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4043AEA3-361D-4572-8CFE-9D880C5F6386}"/>
              </a:ext>
            </a:extLst>
          </p:cNvPr>
          <p:cNvSpPr txBox="1"/>
          <p:nvPr/>
        </p:nvSpPr>
        <p:spPr>
          <a:xfrm>
            <a:off x="538322" y="3525206"/>
            <a:ext cx="8600816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000" dirty="0"/>
              <a:t>Ungewöhnlicher Anfang: Der einzige Brief des Paulus, </a:t>
            </a:r>
          </a:p>
          <a:p>
            <a:r>
              <a:rPr lang="de-CH" sz="3000" dirty="0"/>
              <a:t>der kein Lob für seine Adressaten enthält</a:t>
            </a:r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40D8E9D4-C4C4-4116-8A99-2083E2497DF4}"/>
              </a:ext>
            </a:extLst>
          </p:cNvPr>
          <p:cNvSpPr txBox="1"/>
          <p:nvPr/>
        </p:nvSpPr>
        <p:spPr>
          <a:xfrm>
            <a:off x="536859" y="4715091"/>
            <a:ext cx="10434267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000" dirty="0"/>
              <a:t>Der Galaterbrief ist eine wichtige "Waffe", um der zunehmenden </a:t>
            </a:r>
          </a:p>
          <a:p>
            <a:r>
              <a:rPr lang="de-CH" sz="3000" dirty="0"/>
              <a:t>Vermischung von Christentum und Judentum unter Evangelikalen </a:t>
            </a:r>
          </a:p>
          <a:p>
            <a:r>
              <a:rPr lang="de-CH" sz="3000" dirty="0"/>
              <a:t>entschieden entgegenzutreten und um Christliche Religionen wie </a:t>
            </a:r>
          </a:p>
          <a:p>
            <a:r>
              <a:rPr lang="de-CH" sz="3000" dirty="0"/>
              <a:t>den Katholizismus zu widerlegen.</a:t>
            </a:r>
          </a:p>
        </p:txBody>
      </p:sp>
    </p:spTree>
    <p:extLst>
      <p:ext uri="{BB962C8B-B14F-4D97-AF65-F5344CB8AC3E}">
        <p14:creationId xmlns:p14="http://schemas.microsoft.com/office/powerpoint/2010/main" val="35194745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3" grpId="0" uiExpand="1"/>
      <p:bldP spid="4" grpId="0" uiExpand="1"/>
      <p:bldP spid="6" grpId="0" uiExpand="1"/>
      <p:bldP spid="7" grpId="0" uiExpand="1"/>
      <p:bldP spid="8" grpId="0" uiExpand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feld 4"/>
          <p:cNvSpPr txBox="1"/>
          <p:nvPr/>
        </p:nvSpPr>
        <p:spPr>
          <a:xfrm>
            <a:off x="525130" y="532780"/>
            <a:ext cx="928741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600" b="1" dirty="0"/>
              <a:t>Ursprung und Zwecke des Mosaischen Gesetzes</a:t>
            </a:r>
            <a:endParaRPr lang="de-CH" sz="2600" b="1" dirty="0"/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F4369420-0205-4FC0-8964-FF7F178442A2}"/>
              </a:ext>
            </a:extLst>
          </p:cNvPr>
          <p:cNvSpPr txBox="1"/>
          <p:nvPr/>
        </p:nvSpPr>
        <p:spPr>
          <a:xfrm>
            <a:off x="485565" y="1445828"/>
            <a:ext cx="11254428" cy="517064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000" dirty="0"/>
              <a:t>"Wie war es denn bei Abraham? Abraham, so heißt es in der Schrift, </a:t>
            </a:r>
          </a:p>
          <a:p>
            <a:r>
              <a:rPr lang="de-CH" sz="3000" dirty="0"/>
              <a:t>»glaubte Gott, und das wurde ihm als Gerechtigkeit angerechnet«</a:t>
            </a:r>
          </a:p>
          <a:p>
            <a:r>
              <a:rPr lang="de-CH" sz="3000" dirty="0"/>
              <a:t>[Gen 15,6]. 7 Daran müsst ihr doch erkennen, wer Abrahams Söhne </a:t>
            </a:r>
          </a:p>
          <a:p>
            <a:r>
              <a:rPr lang="de-CH" sz="3000" dirty="0"/>
              <a:t>und Töchter sind: Es sind die Menschen, die ihr Vertrauen auf Gott </a:t>
            </a:r>
          </a:p>
          <a:p>
            <a:r>
              <a:rPr lang="de-CH" sz="3000" dirty="0"/>
              <a:t>setzen. 8 Von dieser guten Nachricht hat die Schrift schon lange im </a:t>
            </a:r>
          </a:p>
          <a:p>
            <a:r>
              <a:rPr lang="de-CH" sz="3000" dirty="0"/>
              <a:t>Voraus gesprochen; sie kündigte an, dass Gott Menschen aus allen </a:t>
            </a:r>
          </a:p>
          <a:p>
            <a:r>
              <a:rPr lang="de-CH" sz="3000" dirty="0"/>
              <a:t>Völkern auf der Grundlage des Glaubens für gerecht erklären würde. </a:t>
            </a:r>
          </a:p>
          <a:p>
            <a:r>
              <a:rPr lang="de-CH" sz="3000" dirty="0"/>
              <a:t>Abraham wurde nämlich die Zusage gemacht: »Durch dich werden alle </a:t>
            </a:r>
          </a:p>
          <a:p>
            <a:r>
              <a:rPr lang="de-CH" sz="3000" dirty="0"/>
              <a:t>Völker gesegnet werden.«[Gen 12,3] 9 Daraus folgt: Wer immer sein </a:t>
            </a:r>
          </a:p>
          <a:p>
            <a:r>
              <a:rPr lang="de-CH" sz="3000" dirty="0"/>
              <a:t>Vertrauen auf Gott setzt, wird zusammen mit Abraham, dem Mann </a:t>
            </a:r>
          </a:p>
          <a:p>
            <a:r>
              <a:rPr lang="de-CH" sz="3000" dirty="0"/>
              <a:t>des Glaubens, gesegnet werden." </a:t>
            </a:r>
            <a:r>
              <a:rPr lang="de-CH" sz="3000" b="1" dirty="0"/>
              <a:t>(Gal 3,6-9) NGÜ</a:t>
            </a:r>
            <a:endParaRPr lang="de-CH" sz="3000" dirty="0"/>
          </a:p>
        </p:txBody>
      </p:sp>
    </p:spTree>
    <p:extLst>
      <p:ext uri="{BB962C8B-B14F-4D97-AF65-F5344CB8AC3E}">
        <p14:creationId xmlns:p14="http://schemas.microsoft.com/office/powerpoint/2010/main" val="28621447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3" grpId="0" uiExpand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feld 4"/>
          <p:cNvSpPr txBox="1"/>
          <p:nvPr/>
        </p:nvSpPr>
        <p:spPr>
          <a:xfrm>
            <a:off x="525130" y="532780"/>
            <a:ext cx="928741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600" b="1" dirty="0"/>
              <a:t>Ursprung und Zwecke des Mosaischen Gesetzes</a:t>
            </a:r>
            <a:endParaRPr lang="de-CH" sz="2600" b="1" dirty="0"/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F4369420-0205-4FC0-8964-FF7F178442A2}"/>
              </a:ext>
            </a:extLst>
          </p:cNvPr>
          <p:cNvSpPr txBox="1"/>
          <p:nvPr/>
        </p:nvSpPr>
        <p:spPr>
          <a:xfrm>
            <a:off x="485565" y="1287568"/>
            <a:ext cx="11208902" cy="54476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2900" dirty="0"/>
              <a:t>"Liebe Geschwister, lasst mich ein Beispiel gebrauchen, das uns allen </a:t>
            </a:r>
          </a:p>
          <a:p>
            <a:r>
              <a:rPr lang="de-CH" sz="2900" dirty="0"/>
              <a:t>vertraut ist. Wenn jemand ein Testament aufgesetzt hat und es rechts-</a:t>
            </a:r>
          </a:p>
          <a:p>
            <a:r>
              <a:rPr lang="de-CH" sz="2900" dirty="0"/>
              <a:t>kräftig geworden ist, kann keiner mehr es für ungültig erklären oder </a:t>
            </a:r>
          </a:p>
          <a:p>
            <a:r>
              <a:rPr lang="de-CH" sz="2900" dirty="0"/>
              <a:t>nachträglich etwas daran ändern. 16 Genauso verhält es sich mit den </a:t>
            </a:r>
          </a:p>
          <a:p>
            <a:r>
              <a:rPr lang="de-CH" sz="2900" dirty="0"/>
              <a:t>Zusagen, die Abraham und seiner Nachkommenschaft gemacht wurden. </a:t>
            </a:r>
          </a:p>
          <a:p>
            <a:r>
              <a:rPr lang="de-CH" sz="2900" dirty="0"/>
              <a:t>Übrigens sagt Gott nicht: »… und deinen Nachkommen« – als würde es </a:t>
            </a:r>
          </a:p>
          <a:p>
            <a:r>
              <a:rPr lang="de-CH" sz="2900" dirty="0"/>
              <a:t>sich um eine große Zahl handeln. Vielmehr ist nur von einem Einzigen </a:t>
            </a:r>
          </a:p>
          <a:p>
            <a:r>
              <a:rPr lang="de-CH" sz="2900" dirty="0"/>
              <a:t>die Rede: »deinem Nachkommen«[Same], und dieser Eine ist Christus. </a:t>
            </a:r>
          </a:p>
          <a:p>
            <a:r>
              <a:rPr lang="de-CH" sz="2900" dirty="0"/>
              <a:t>17 Was ich sagen will, ist folgendes: Gott hat ´mit Abraham` einen rechts-</a:t>
            </a:r>
          </a:p>
          <a:p>
            <a:r>
              <a:rPr lang="de-CH" sz="2900" dirty="0"/>
              <a:t>kräftigen Bund geschlossen. Wenn dann 430 Jahre später das Gesetz </a:t>
            </a:r>
          </a:p>
          <a:p>
            <a:r>
              <a:rPr lang="de-CH" sz="2900" dirty="0"/>
              <a:t>erlassen wird, kann dieses Gesetz den Bund nicht außer Kraft setzen und </a:t>
            </a:r>
          </a:p>
          <a:p>
            <a:r>
              <a:rPr lang="de-CH" sz="2900" dirty="0"/>
              <a:t>damit Gottes Zusage aufheben." </a:t>
            </a:r>
            <a:r>
              <a:rPr lang="de-CH" sz="2900" b="1" dirty="0"/>
              <a:t>(Gal 3,15-17) NGÜ</a:t>
            </a:r>
            <a:endParaRPr lang="de-CH" sz="2900" dirty="0"/>
          </a:p>
        </p:txBody>
      </p:sp>
    </p:spTree>
    <p:extLst>
      <p:ext uri="{BB962C8B-B14F-4D97-AF65-F5344CB8AC3E}">
        <p14:creationId xmlns:p14="http://schemas.microsoft.com/office/powerpoint/2010/main" val="10936150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>
            <a:extLst>
              <a:ext uri="{FF2B5EF4-FFF2-40B4-BE49-F238E27FC236}">
                <a16:creationId xmlns:a16="http://schemas.microsoft.com/office/drawing/2014/main" id="{66AA8B81-0583-4A20-85A7-CF662CEBA78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570" y="-219807"/>
            <a:ext cx="5296184" cy="7385538"/>
          </a:xfrm>
          <a:prstGeom prst="rect">
            <a:avLst/>
          </a:prstGeom>
        </p:spPr>
      </p:pic>
      <p:sp>
        <p:nvSpPr>
          <p:cNvPr id="2" name="Rechteck 1">
            <a:extLst>
              <a:ext uri="{FF2B5EF4-FFF2-40B4-BE49-F238E27FC236}">
                <a16:creationId xmlns:a16="http://schemas.microsoft.com/office/drawing/2014/main" id="{C8D3BD97-DE6F-481D-A471-D448FF812EE5}"/>
              </a:ext>
            </a:extLst>
          </p:cNvPr>
          <p:cNvSpPr/>
          <p:nvPr/>
        </p:nvSpPr>
        <p:spPr>
          <a:xfrm>
            <a:off x="3402623" y="857250"/>
            <a:ext cx="5042389" cy="623374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177124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>
            <a:extLst>
              <a:ext uri="{FF2B5EF4-FFF2-40B4-BE49-F238E27FC236}">
                <a16:creationId xmlns:a16="http://schemas.microsoft.com/office/drawing/2014/main" id="{66AA8B81-0583-4A20-85A7-CF662CEBA78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570" y="-219807"/>
            <a:ext cx="5296184" cy="7385538"/>
          </a:xfrm>
          <a:prstGeom prst="rect">
            <a:avLst/>
          </a:prstGeom>
        </p:spPr>
      </p:pic>
      <p:sp>
        <p:nvSpPr>
          <p:cNvPr id="2" name="Rechteck 1">
            <a:extLst>
              <a:ext uri="{FF2B5EF4-FFF2-40B4-BE49-F238E27FC236}">
                <a16:creationId xmlns:a16="http://schemas.microsoft.com/office/drawing/2014/main" id="{C8D3BD97-DE6F-481D-A471-D448FF812EE5}"/>
              </a:ext>
            </a:extLst>
          </p:cNvPr>
          <p:cNvSpPr/>
          <p:nvPr/>
        </p:nvSpPr>
        <p:spPr>
          <a:xfrm>
            <a:off x="3402623" y="1587012"/>
            <a:ext cx="5042389" cy="55039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>
              <a:solidFill>
                <a:schemeClr val="bg1"/>
              </a:solidFill>
            </a:endParaRPr>
          </a:p>
        </p:txBody>
      </p:sp>
      <p:sp>
        <p:nvSpPr>
          <p:cNvPr id="3" name="Rechteck 2">
            <a:extLst>
              <a:ext uri="{FF2B5EF4-FFF2-40B4-BE49-F238E27FC236}">
                <a16:creationId xmlns:a16="http://schemas.microsoft.com/office/drawing/2014/main" id="{FEB21F40-50CA-4827-AAE3-55BD91707011}"/>
              </a:ext>
            </a:extLst>
          </p:cNvPr>
          <p:cNvSpPr/>
          <p:nvPr/>
        </p:nvSpPr>
        <p:spPr>
          <a:xfrm>
            <a:off x="6493120" y="1090246"/>
            <a:ext cx="1740877" cy="48357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79621351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>
            <a:extLst>
              <a:ext uri="{FF2B5EF4-FFF2-40B4-BE49-F238E27FC236}">
                <a16:creationId xmlns:a16="http://schemas.microsoft.com/office/drawing/2014/main" id="{66AA8B81-0583-4A20-85A7-CF662CEBA78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570" y="-219807"/>
            <a:ext cx="5296184" cy="7385538"/>
          </a:xfrm>
          <a:prstGeom prst="rect">
            <a:avLst/>
          </a:prstGeom>
        </p:spPr>
      </p:pic>
      <p:sp>
        <p:nvSpPr>
          <p:cNvPr id="2" name="Rechteck 1">
            <a:extLst>
              <a:ext uri="{FF2B5EF4-FFF2-40B4-BE49-F238E27FC236}">
                <a16:creationId xmlns:a16="http://schemas.microsoft.com/office/drawing/2014/main" id="{C8D3BD97-DE6F-481D-A471-D448FF812EE5}"/>
              </a:ext>
            </a:extLst>
          </p:cNvPr>
          <p:cNvSpPr/>
          <p:nvPr/>
        </p:nvSpPr>
        <p:spPr>
          <a:xfrm>
            <a:off x="3402623" y="1587012"/>
            <a:ext cx="5042389" cy="55039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205778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>
            <a:extLst>
              <a:ext uri="{FF2B5EF4-FFF2-40B4-BE49-F238E27FC236}">
                <a16:creationId xmlns:a16="http://schemas.microsoft.com/office/drawing/2014/main" id="{66AA8B81-0583-4A20-85A7-CF662CEBA78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570" y="-219807"/>
            <a:ext cx="5296184" cy="7385538"/>
          </a:xfrm>
          <a:prstGeom prst="rect">
            <a:avLst/>
          </a:prstGeom>
        </p:spPr>
      </p:pic>
      <p:sp>
        <p:nvSpPr>
          <p:cNvPr id="2" name="Rechteck 1">
            <a:extLst>
              <a:ext uri="{FF2B5EF4-FFF2-40B4-BE49-F238E27FC236}">
                <a16:creationId xmlns:a16="http://schemas.microsoft.com/office/drawing/2014/main" id="{C8D3BD97-DE6F-481D-A471-D448FF812EE5}"/>
              </a:ext>
            </a:extLst>
          </p:cNvPr>
          <p:cNvSpPr/>
          <p:nvPr/>
        </p:nvSpPr>
        <p:spPr>
          <a:xfrm>
            <a:off x="3402623" y="2875084"/>
            <a:ext cx="5042389" cy="420711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>
              <a:solidFill>
                <a:schemeClr val="bg1"/>
              </a:solidFill>
            </a:endParaRPr>
          </a:p>
        </p:txBody>
      </p:sp>
      <p:sp>
        <p:nvSpPr>
          <p:cNvPr id="3" name="Rechteck 2">
            <a:extLst>
              <a:ext uri="{FF2B5EF4-FFF2-40B4-BE49-F238E27FC236}">
                <a16:creationId xmlns:a16="http://schemas.microsoft.com/office/drawing/2014/main" id="{982DE345-B14E-4F85-A2E5-93D1294C150A}"/>
              </a:ext>
            </a:extLst>
          </p:cNvPr>
          <p:cNvSpPr/>
          <p:nvPr/>
        </p:nvSpPr>
        <p:spPr>
          <a:xfrm>
            <a:off x="4400550" y="1591411"/>
            <a:ext cx="646235" cy="525340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83107141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>
            <a:extLst>
              <a:ext uri="{FF2B5EF4-FFF2-40B4-BE49-F238E27FC236}">
                <a16:creationId xmlns:a16="http://schemas.microsoft.com/office/drawing/2014/main" id="{66AA8B81-0583-4A20-85A7-CF662CEBA78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570" y="-219807"/>
            <a:ext cx="5296184" cy="7385538"/>
          </a:xfrm>
          <a:prstGeom prst="rect">
            <a:avLst/>
          </a:prstGeom>
        </p:spPr>
      </p:pic>
      <p:sp>
        <p:nvSpPr>
          <p:cNvPr id="2" name="Rechteck 1">
            <a:extLst>
              <a:ext uri="{FF2B5EF4-FFF2-40B4-BE49-F238E27FC236}">
                <a16:creationId xmlns:a16="http://schemas.microsoft.com/office/drawing/2014/main" id="{C8D3BD97-DE6F-481D-A471-D448FF812EE5}"/>
              </a:ext>
            </a:extLst>
          </p:cNvPr>
          <p:cNvSpPr/>
          <p:nvPr/>
        </p:nvSpPr>
        <p:spPr>
          <a:xfrm>
            <a:off x="3402623" y="3697166"/>
            <a:ext cx="5042389" cy="337624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>
              <a:solidFill>
                <a:schemeClr val="bg1"/>
              </a:solidFill>
            </a:endParaRPr>
          </a:p>
        </p:txBody>
      </p:sp>
      <p:sp>
        <p:nvSpPr>
          <p:cNvPr id="3" name="Rechteck 2">
            <a:extLst>
              <a:ext uri="{FF2B5EF4-FFF2-40B4-BE49-F238E27FC236}">
                <a16:creationId xmlns:a16="http://schemas.microsoft.com/office/drawing/2014/main" id="{982DE345-B14E-4F85-A2E5-93D1294C150A}"/>
              </a:ext>
            </a:extLst>
          </p:cNvPr>
          <p:cNvSpPr/>
          <p:nvPr/>
        </p:nvSpPr>
        <p:spPr>
          <a:xfrm>
            <a:off x="4400550" y="1591411"/>
            <a:ext cx="646235" cy="525340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02738798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>
            <a:extLst>
              <a:ext uri="{FF2B5EF4-FFF2-40B4-BE49-F238E27FC236}">
                <a16:creationId xmlns:a16="http://schemas.microsoft.com/office/drawing/2014/main" id="{66AA8B81-0583-4A20-85A7-CF662CEBA78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570" y="-219807"/>
            <a:ext cx="5296184" cy="7385538"/>
          </a:xfrm>
          <a:prstGeom prst="rect">
            <a:avLst/>
          </a:prstGeom>
        </p:spPr>
      </p:pic>
      <p:sp>
        <p:nvSpPr>
          <p:cNvPr id="2" name="Rechteck 1">
            <a:extLst>
              <a:ext uri="{FF2B5EF4-FFF2-40B4-BE49-F238E27FC236}">
                <a16:creationId xmlns:a16="http://schemas.microsoft.com/office/drawing/2014/main" id="{C8D3BD97-DE6F-481D-A471-D448FF812EE5}"/>
              </a:ext>
            </a:extLst>
          </p:cNvPr>
          <p:cNvSpPr/>
          <p:nvPr/>
        </p:nvSpPr>
        <p:spPr>
          <a:xfrm>
            <a:off x="6748097" y="4673112"/>
            <a:ext cx="5042389" cy="58029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026281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>
            <a:extLst>
              <a:ext uri="{FF2B5EF4-FFF2-40B4-BE49-F238E27FC236}">
                <a16:creationId xmlns:a16="http://schemas.microsoft.com/office/drawing/2014/main" id="{66AA8B81-0583-4A20-85A7-CF662CEBA78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570" y="-219807"/>
            <a:ext cx="5296184" cy="73855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54480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2"/>
          <p:cNvSpPr txBox="1"/>
          <p:nvPr/>
        </p:nvSpPr>
        <p:spPr>
          <a:xfrm>
            <a:off x="411783" y="1942594"/>
            <a:ext cx="11575028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600" dirty="0"/>
              <a:t>Thema des Briefes: </a:t>
            </a:r>
            <a:r>
              <a:rPr lang="de-CH" sz="3600" dirty="0">
                <a:highlight>
                  <a:srgbClr val="FFFF00"/>
                </a:highlight>
              </a:rPr>
              <a:t>Errettung allein durch Glauben!</a:t>
            </a:r>
          </a:p>
          <a:p>
            <a:endParaRPr lang="de-CH" sz="3600" dirty="0"/>
          </a:p>
          <a:p>
            <a:r>
              <a:rPr lang="de-CH" sz="3600" dirty="0"/>
              <a:t>Der Mensch wird allein aus Gnade durch den Glauben erlöst!</a:t>
            </a:r>
          </a:p>
        </p:txBody>
      </p:sp>
    </p:spTree>
    <p:extLst>
      <p:ext uri="{BB962C8B-B14F-4D97-AF65-F5344CB8AC3E}">
        <p14:creationId xmlns:p14="http://schemas.microsoft.com/office/powerpoint/2010/main" val="11253133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charRg st="52" end="1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charRg st="52" end="11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charRg st="52" end="11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charRg st="52" end="1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feld 4"/>
          <p:cNvSpPr txBox="1"/>
          <p:nvPr/>
        </p:nvSpPr>
        <p:spPr>
          <a:xfrm>
            <a:off x="525130" y="532780"/>
            <a:ext cx="656397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600" b="1" dirty="0"/>
              <a:t>Absicht des Mosaischen Gesetzes</a:t>
            </a:r>
            <a:endParaRPr lang="de-CH" sz="2600" b="1" dirty="0"/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F4369420-0205-4FC0-8964-FF7F178442A2}"/>
              </a:ext>
            </a:extLst>
          </p:cNvPr>
          <p:cNvSpPr txBox="1"/>
          <p:nvPr/>
        </p:nvSpPr>
        <p:spPr>
          <a:xfrm>
            <a:off x="485565" y="1401870"/>
            <a:ext cx="8344849" cy="5386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2900" dirty="0"/>
              <a:t>Gottes Heiligkeit und dessen Ansprüche zu offenbaren</a:t>
            </a: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B212B1FF-B99F-4BCE-AF77-952C3D2ECD29}"/>
              </a:ext>
            </a:extLst>
          </p:cNvPr>
          <p:cNvSpPr txBox="1"/>
          <p:nvPr/>
        </p:nvSpPr>
        <p:spPr>
          <a:xfrm>
            <a:off x="484097" y="2152144"/>
            <a:ext cx="11485645" cy="9848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2900" dirty="0"/>
              <a:t>Israel eine Lebensregel zu geben, damit es sich von den anderen Nationen </a:t>
            </a:r>
          </a:p>
          <a:p>
            <a:r>
              <a:rPr lang="de-CH" sz="2900" dirty="0"/>
              <a:t>unterscheidet. Abgesondert von den restlichen Völkern</a:t>
            </a: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5B1031DA-D01C-42B2-BA94-3FC4AEB0645A}"/>
              </a:ext>
            </a:extLst>
          </p:cNvPr>
          <p:cNvSpPr txBox="1"/>
          <p:nvPr/>
        </p:nvSpPr>
        <p:spPr>
          <a:xfrm>
            <a:off x="487025" y="3386000"/>
            <a:ext cx="11387989" cy="9848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2900" dirty="0"/>
              <a:t>Die restlichen Nationen von den Segnungen auszuschliessen, es sein denn,</a:t>
            </a:r>
          </a:p>
          <a:p>
            <a:r>
              <a:rPr lang="de-CH" sz="2900" dirty="0"/>
              <a:t>sie traten als Proselyten zum Mosaischen Judentum über</a:t>
            </a: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62DDA3E0-AC1A-4B9E-9451-EB386166E56B}"/>
              </a:ext>
            </a:extLst>
          </p:cNvPr>
          <p:cNvSpPr txBox="1"/>
          <p:nvPr/>
        </p:nvSpPr>
        <p:spPr>
          <a:xfrm>
            <a:off x="489961" y="4509948"/>
            <a:ext cx="10663945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de-CH" sz="3000" dirty="0"/>
              <a:t>Zeigen, was Sünde ist. Es sollte die Menschen dazu bringen, mehr </a:t>
            </a:r>
          </a:p>
          <a:p>
            <a:pPr lvl="0"/>
            <a:r>
              <a:rPr lang="de-CH" sz="3000" dirty="0"/>
              <a:t>zu sündigen, und zeigen, dass ein Mensch die Gerechtigkeit des </a:t>
            </a:r>
          </a:p>
          <a:p>
            <a:pPr lvl="0"/>
            <a:r>
              <a:rPr lang="de-CH" sz="3000" dirty="0"/>
              <a:t>Gesetzes nicht von sich aus erlangen kann, und ihn so letztlich zum </a:t>
            </a:r>
          </a:p>
          <a:p>
            <a:pPr lvl="0"/>
            <a:r>
              <a:rPr lang="de-CH" sz="3000" dirty="0"/>
              <a:t>Glauben zu führen.</a:t>
            </a:r>
          </a:p>
        </p:txBody>
      </p:sp>
    </p:spTree>
    <p:extLst>
      <p:ext uri="{BB962C8B-B14F-4D97-AF65-F5344CB8AC3E}">
        <p14:creationId xmlns:p14="http://schemas.microsoft.com/office/powerpoint/2010/main" val="38999449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3" grpId="0" uiExpand="1"/>
      <p:bldP spid="4" grpId="0" uiExpand="1"/>
      <p:bldP spid="6" grpId="0" uiExpand="1"/>
      <p:bldP spid="7" grpId="0" uiExpand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2">
            <a:extLst>
              <a:ext uri="{FF2B5EF4-FFF2-40B4-BE49-F238E27FC236}">
                <a16:creationId xmlns:a16="http://schemas.microsoft.com/office/drawing/2014/main" id="{F4369420-0205-4FC0-8964-FF7F178442A2}"/>
              </a:ext>
            </a:extLst>
          </p:cNvPr>
          <p:cNvSpPr txBox="1"/>
          <p:nvPr/>
        </p:nvSpPr>
        <p:spPr>
          <a:xfrm>
            <a:off x="525130" y="1854669"/>
            <a:ext cx="10342640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000" dirty="0"/>
              <a:t>Unser Gemeinde-Projekt </a:t>
            </a:r>
            <a:r>
              <a:rPr lang="de-DE" sz="3000" dirty="0">
                <a:latin typeface="Albertus Medium" panose="020E0602030304020304" pitchFamily="34" charset="0"/>
              </a:rPr>
              <a:t>"</a:t>
            </a:r>
            <a:r>
              <a:rPr lang="de-DE" sz="3000" dirty="0" err="1">
                <a:latin typeface="Albertus Medium" panose="020E0602030304020304" pitchFamily="34" charset="0"/>
              </a:rPr>
              <a:t>OneLife</a:t>
            </a:r>
            <a:r>
              <a:rPr lang="de-DE" sz="3000" dirty="0">
                <a:latin typeface="Albertus Medium" panose="020E0602030304020304" pitchFamily="34" charset="0"/>
              </a:rPr>
              <a:t>-</a:t>
            </a:r>
            <a:r>
              <a:rPr lang="de-DE" sz="3000" dirty="0" err="1">
                <a:latin typeface="Albertus Medium" panose="020E0602030304020304" pitchFamily="34" charset="0"/>
              </a:rPr>
              <a:t>One</a:t>
            </a:r>
            <a:r>
              <a:rPr lang="de-DE" sz="3000" dirty="0">
                <a:latin typeface="Albertus Medium" panose="020E0602030304020304" pitchFamily="34" charset="0"/>
              </a:rPr>
              <a:t>-Chance" </a:t>
            </a:r>
            <a:r>
              <a:rPr lang="de-DE" sz="3000" dirty="0"/>
              <a:t>ist unser </a:t>
            </a:r>
          </a:p>
          <a:p>
            <a:r>
              <a:rPr lang="de-DE" sz="3000" dirty="0"/>
              <a:t>Bestreben und unsere Proklamation, dass wir Gottes Wort lesen, </a:t>
            </a:r>
          </a:p>
          <a:p>
            <a:r>
              <a:rPr lang="de-DE" sz="3000" dirty="0"/>
              <a:t>hören und studieren wollen, damit unser menschliches Denken </a:t>
            </a:r>
          </a:p>
          <a:p>
            <a:r>
              <a:rPr lang="de-DE" sz="3000" dirty="0"/>
              <a:t>und Sinnen durch Gottes Wahrheit "ersetzt" werden kann.</a:t>
            </a:r>
            <a:endParaRPr lang="de-CH" sz="3000" dirty="0"/>
          </a:p>
        </p:txBody>
      </p:sp>
    </p:spTree>
    <p:extLst>
      <p:ext uri="{BB962C8B-B14F-4D97-AF65-F5344CB8AC3E}">
        <p14:creationId xmlns:p14="http://schemas.microsoft.com/office/powerpoint/2010/main" val="18598700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2"/>
          <p:cNvSpPr txBox="1"/>
          <p:nvPr/>
        </p:nvSpPr>
        <p:spPr>
          <a:xfrm>
            <a:off x="517291" y="1801912"/>
            <a:ext cx="9658863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000" dirty="0"/>
              <a:t>"Ich bin mit Christus gekreuzigt; und nun lebe ich, aber nicht </a:t>
            </a:r>
          </a:p>
          <a:p>
            <a:r>
              <a:rPr lang="de-DE" sz="3000" dirty="0"/>
              <a:t>mehr ich [selbst], sondern Christus lebt in mir.</a:t>
            </a:r>
            <a:r>
              <a:rPr lang="de-CH" sz="3000" dirty="0"/>
              <a:t>" </a:t>
            </a:r>
            <a:r>
              <a:rPr lang="de-CH" sz="3000" b="1" dirty="0"/>
              <a:t>(Gal 2,20)</a:t>
            </a:r>
            <a:endParaRPr lang="de-CH" sz="3000" dirty="0"/>
          </a:p>
        </p:txBody>
      </p:sp>
    </p:spTree>
    <p:extLst>
      <p:ext uri="{BB962C8B-B14F-4D97-AF65-F5344CB8AC3E}">
        <p14:creationId xmlns:p14="http://schemas.microsoft.com/office/powerpoint/2010/main" val="32758754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5591" y="-1034427"/>
            <a:ext cx="10527956" cy="6359405"/>
          </a:xfrm>
          <a:prstGeom prst="rect">
            <a:avLst/>
          </a:prstGeom>
        </p:spPr>
      </p:pic>
      <p:sp>
        <p:nvSpPr>
          <p:cNvPr id="2" name="Textfeld 1"/>
          <p:cNvSpPr txBox="1"/>
          <p:nvPr/>
        </p:nvSpPr>
        <p:spPr>
          <a:xfrm>
            <a:off x="4094073" y="4928425"/>
            <a:ext cx="4003853" cy="9387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5500" b="1" dirty="0"/>
              <a:t>Galater Teil 1</a:t>
            </a:r>
          </a:p>
        </p:txBody>
      </p:sp>
    </p:spTree>
    <p:extLst>
      <p:ext uri="{BB962C8B-B14F-4D97-AF65-F5344CB8AC3E}">
        <p14:creationId xmlns:p14="http://schemas.microsoft.com/office/powerpoint/2010/main" val="15656639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2"/>
          <p:cNvSpPr txBox="1"/>
          <p:nvPr/>
        </p:nvSpPr>
        <p:spPr>
          <a:xfrm>
            <a:off x="517291" y="812782"/>
            <a:ext cx="10626499" cy="47089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000" dirty="0"/>
              <a:t>Der Galaterbrief warnt vor der Irrlehre, die besagt, man könne </a:t>
            </a:r>
          </a:p>
          <a:p>
            <a:r>
              <a:rPr lang="de-CH" sz="3000" dirty="0"/>
              <a:t>durch eigene Verdienste und durch das Einhalten der Gebote des </a:t>
            </a:r>
          </a:p>
          <a:p>
            <a:r>
              <a:rPr lang="de-CH" sz="3000" dirty="0"/>
              <a:t>Mosaischen Gesetzes einen Beitrag zu seiner eigenen Erlösung </a:t>
            </a:r>
          </a:p>
          <a:p>
            <a:r>
              <a:rPr lang="de-CH" sz="3000" dirty="0"/>
              <a:t>leisten. Paulus betont daher die Vollgültigkeit des Erlösungswerkes </a:t>
            </a:r>
          </a:p>
          <a:p>
            <a:r>
              <a:rPr lang="de-CH" sz="3000" dirty="0"/>
              <a:t>Jesu Christi am Kreuz. Er warnt ernstlich vor dem Irrweg, dass </a:t>
            </a:r>
          </a:p>
          <a:p>
            <a:r>
              <a:rPr lang="de-CH" sz="3000" dirty="0"/>
              <a:t>nicht-jüdische Christen beginnen, nach jüdischen Geboten des </a:t>
            </a:r>
          </a:p>
          <a:p>
            <a:r>
              <a:rPr lang="de-CH" sz="3000" dirty="0"/>
              <a:t>Mosaischen Gesetzes zu leben. Religionen lehren, dass Menschen </a:t>
            </a:r>
          </a:p>
          <a:p>
            <a:r>
              <a:rPr lang="de-CH" sz="3000" dirty="0"/>
              <a:t>durch eigene Werke gerettet werden können. Christen, die mit </a:t>
            </a:r>
          </a:p>
          <a:p>
            <a:r>
              <a:rPr lang="de-CH" sz="3000" dirty="0"/>
              <a:t>hinein genommen werden ins Judentum. Katholiken, die lehren, </a:t>
            </a:r>
          </a:p>
          <a:p>
            <a:r>
              <a:rPr lang="de-CH" sz="3000" dirty="0"/>
              <a:t>dass man durch Werke (Sakramente) gerettet werden kann.</a:t>
            </a:r>
          </a:p>
        </p:txBody>
      </p:sp>
    </p:spTree>
    <p:extLst>
      <p:ext uri="{BB962C8B-B14F-4D97-AF65-F5344CB8AC3E}">
        <p14:creationId xmlns:p14="http://schemas.microsoft.com/office/powerpoint/2010/main" val="8464389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2"/>
          <p:cNvSpPr txBox="1"/>
          <p:nvPr/>
        </p:nvSpPr>
        <p:spPr>
          <a:xfrm>
            <a:off x="517291" y="812782"/>
            <a:ext cx="10825399" cy="42473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000" dirty="0"/>
              <a:t>"Paulus, Apostel nicht von Menschen, auch nicht durch einen </a:t>
            </a:r>
          </a:p>
          <a:p>
            <a:r>
              <a:rPr lang="de-CH" sz="3000" dirty="0"/>
              <a:t>Menschen, sondern durch Jesus Christus und Gott, den Vater, </a:t>
            </a:r>
          </a:p>
          <a:p>
            <a:r>
              <a:rPr lang="de-CH" sz="3000" dirty="0"/>
              <a:t>der ihn auferweckt hat aus den Toten, 2 und alle Brüder, die </a:t>
            </a:r>
          </a:p>
          <a:p>
            <a:r>
              <a:rPr lang="de-CH" sz="3000" dirty="0"/>
              <a:t>mit mir sind, an die Gemeinden in Galatien: 3 Gnade sei mit </a:t>
            </a:r>
          </a:p>
          <a:p>
            <a:r>
              <a:rPr lang="de-CH" sz="3000" dirty="0"/>
              <a:t>euch und Friede von Gott, dem Vater, und unserem Herrn </a:t>
            </a:r>
          </a:p>
          <a:p>
            <a:r>
              <a:rPr lang="de-CH" sz="3000" dirty="0"/>
              <a:t>Jesus Christus, 4 der sich selbst für unsere Sünden gegeben </a:t>
            </a:r>
          </a:p>
          <a:p>
            <a:r>
              <a:rPr lang="de-CH" sz="3000" dirty="0"/>
              <a:t>hat, damit er uns herausrette aus dem gegenwärtigen bösen </a:t>
            </a:r>
          </a:p>
          <a:p>
            <a:r>
              <a:rPr lang="de-CH" sz="3000" dirty="0"/>
              <a:t>Weltlauf, nach dem Willen unseres Gottes und Vaters, </a:t>
            </a:r>
          </a:p>
          <a:p>
            <a:r>
              <a:rPr lang="de-CH" sz="3000" dirty="0"/>
              <a:t>5 dem die Ehre gebührt von Ewigkeit zu Ewigkeit. Amen." </a:t>
            </a:r>
            <a:r>
              <a:rPr lang="de-CH" sz="3000" b="1" dirty="0"/>
              <a:t>(Gal 1,1-5)</a:t>
            </a:r>
            <a:endParaRPr lang="de-CH" sz="3000" dirty="0"/>
          </a:p>
        </p:txBody>
      </p:sp>
    </p:spTree>
    <p:extLst>
      <p:ext uri="{BB962C8B-B14F-4D97-AF65-F5344CB8AC3E}">
        <p14:creationId xmlns:p14="http://schemas.microsoft.com/office/powerpoint/2010/main" val="35002121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feld 4"/>
          <p:cNvSpPr txBox="1"/>
          <p:nvPr/>
        </p:nvSpPr>
        <p:spPr>
          <a:xfrm>
            <a:off x="525130" y="532780"/>
            <a:ext cx="42191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600" b="1" dirty="0"/>
              <a:t>Grund der Abfassung</a:t>
            </a:r>
            <a:endParaRPr lang="de-CH" sz="2600" b="1" dirty="0"/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F4369420-0205-4FC0-8964-FF7F178442A2}"/>
              </a:ext>
            </a:extLst>
          </p:cNvPr>
          <p:cNvSpPr txBox="1"/>
          <p:nvPr/>
        </p:nvSpPr>
        <p:spPr>
          <a:xfrm>
            <a:off x="525130" y="1300759"/>
            <a:ext cx="10471969" cy="517064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000" dirty="0"/>
              <a:t>"Mich wundert, dass ihr euch so schnell abwenden lasst von </a:t>
            </a:r>
          </a:p>
          <a:p>
            <a:r>
              <a:rPr lang="de-CH" sz="3000" dirty="0"/>
              <a:t>dem, der euch durch die Gnade des Christus berufen hat, </a:t>
            </a:r>
          </a:p>
          <a:p>
            <a:r>
              <a:rPr lang="de-CH" sz="3000" dirty="0"/>
              <a:t>zu einem anderen Evangelium, 7 während es doch kein </a:t>
            </a:r>
          </a:p>
          <a:p>
            <a:r>
              <a:rPr lang="de-CH" sz="3000" dirty="0"/>
              <a:t>anderes gibt; nur sind etliche da, die euch verwirren und </a:t>
            </a:r>
          </a:p>
          <a:p>
            <a:r>
              <a:rPr lang="de-CH" sz="3000" dirty="0"/>
              <a:t>das Evangelium von Christus verdrehen wollen. 8 Aber selbst </a:t>
            </a:r>
          </a:p>
          <a:p>
            <a:r>
              <a:rPr lang="de-CH" sz="3000" dirty="0"/>
              <a:t>wenn wir oder ein Engel vom Himmel euch etwas anderes als </a:t>
            </a:r>
          </a:p>
          <a:p>
            <a:r>
              <a:rPr lang="de-CH" sz="3000" dirty="0"/>
              <a:t>Evangelium verkündigen würden als das, was wir euch verkündigt </a:t>
            </a:r>
          </a:p>
          <a:p>
            <a:r>
              <a:rPr lang="de-CH" sz="3000" dirty="0"/>
              <a:t>haben, der sei verflucht! 9 Wie wir es zuvor gesagt haben, so </a:t>
            </a:r>
          </a:p>
          <a:p>
            <a:r>
              <a:rPr lang="de-CH" sz="3000" dirty="0"/>
              <a:t>sage ich auch jetzt wiederum: Wenn jemand euch etwas anderes </a:t>
            </a:r>
          </a:p>
          <a:p>
            <a:r>
              <a:rPr lang="de-CH" sz="3000" dirty="0"/>
              <a:t>als Evangelium verkündigt als das, welches ihr empfangen habt, </a:t>
            </a:r>
          </a:p>
          <a:p>
            <a:r>
              <a:rPr lang="de-CH" sz="3000" dirty="0"/>
              <a:t>der sei verflucht!" </a:t>
            </a:r>
            <a:r>
              <a:rPr lang="de-CH" sz="3000" b="1" dirty="0"/>
              <a:t>(Gal 1,6-9)</a:t>
            </a:r>
            <a:endParaRPr lang="de-CH" sz="3000" dirty="0"/>
          </a:p>
        </p:txBody>
      </p:sp>
    </p:spTree>
    <p:extLst>
      <p:ext uri="{BB962C8B-B14F-4D97-AF65-F5344CB8AC3E}">
        <p14:creationId xmlns:p14="http://schemas.microsoft.com/office/powerpoint/2010/main" val="17647595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3" grpId="0" uiExpand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feld 4"/>
          <p:cNvSpPr txBox="1"/>
          <p:nvPr/>
        </p:nvSpPr>
        <p:spPr>
          <a:xfrm>
            <a:off x="525130" y="532780"/>
            <a:ext cx="450148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600" b="1" dirty="0"/>
              <a:t>Das wahre Evangelium</a:t>
            </a:r>
            <a:endParaRPr lang="de-CH" sz="2600" b="1" dirty="0"/>
          </a:p>
        </p:txBody>
      </p:sp>
    </p:spTree>
    <p:extLst>
      <p:ext uri="{BB962C8B-B14F-4D97-AF65-F5344CB8AC3E}">
        <p14:creationId xmlns:p14="http://schemas.microsoft.com/office/powerpoint/2010/main" val="22979868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>
            <a:extLst>
              <a:ext uri="{FF2B5EF4-FFF2-40B4-BE49-F238E27FC236}">
                <a16:creationId xmlns:a16="http://schemas.microsoft.com/office/drawing/2014/main" id="{ECF394F4-4C42-481B-B408-689D7E49CBD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1787" y="0"/>
            <a:ext cx="9288426" cy="6858000"/>
          </a:xfrm>
          <a:prstGeom prst="rect">
            <a:avLst/>
          </a:prstGeom>
        </p:spPr>
      </p:pic>
      <p:sp>
        <p:nvSpPr>
          <p:cNvPr id="6" name="Rechteck 5">
            <a:extLst>
              <a:ext uri="{FF2B5EF4-FFF2-40B4-BE49-F238E27FC236}">
                <a16:creationId xmlns:a16="http://schemas.microsoft.com/office/drawing/2014/main" id="{ADDADA31-08C1-40B7-A11D-98990B4D0144}"/>
              </a:ext>
            </a:extLst>
          </p:cNvPr>
          <p:cNvSpPr/>
          <p:nvPr/>
        </p:nvSpPr>
        <p:spPr>
          <a:xfrm>
            <a:off x="5020408" y="0"/>
            <a:ext cx="7171592" cy="6858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4321171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>
            <a:extLst>
              <a:ext uri="{FF2B5EF4-FFF2-40B4-BE49-F238E27FC236}">
                <a16:creationId xmlns:a16="http://schemas.microsoft.com/office/drawing/2014/main" id="{ECF394F4-4C42-481B-B408-689D7E49CBD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1787" y="0"/>
            <a:ext cx="9288426" cy="6858000"/>
          </a:xfrm>
          <a:prstGeom prst="rect">
            <a:avLst/>
          </a:prstGeom>
        </p:spPr>
      </p:pic>
      <p:sp>
        <p:nvSpPr>
          <p:cNvPr id="6" name="Rechteck 5">
            <a:extLst>
              <a:ext uri="{FF2B5EF4-FFF2-40B4-BE49-F238E27FC236}">
                <a16:creationId xmlns:a16="http://schemas.microsoft.com/office/drawing/2014/main" id="{ADDADA31-08C1-40B7-A11D-98990B4D0144}"/>
              </a:ext>
            </a:extLst>
          </p:cNvPr>
          <p:cNvSpPr/>
          <p:nvPr/>
        </p:nvSpPr>
        <p:spPr>
          <a:xfrm>
            <a:off x="5020408" y="0"/>
            <a:ext cx="2202473" cy="6858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1115662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1146</Words>
  <Application>Microsoft Office PowerPoint</Application>
  <PresentationFormat>Breitbild</PresentationFormat>
  <Paragraphs>172</Paragraphs>
  <Slides>33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33</vt:i4>
      </vt:variant>
    </vt:vector>
  </HeadingPairs>
  <TitlesOfParts>
    <vt:vector size="40" baseType="lpstr">
      <vt:lpstr>Albertus Medium</vt:lpstr>
      <vt:lpstr>Arial</vt:lpstr>
      <vt:lpstr>Calibri</vt:lpstr>
      <vt:lpstr>Calibri Light</vt:lpstr>
      <vt:lpstr>Times New Roman</vt:lpstr>
      <vt:lpstr>Trebuchet MS</vt:lpstr>
      <vt:lpstr>Office Theme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Reinhard</dc:creator>
  <cp:lastModifiedBy>RB</cp:lastModifiedBy>
  <cp:revision>155</cp:revision>
  <dcterms:created xsi:type="dcterms:W3CDTF">2018-05-19T05:14:58Z</dcterms:created>
  <dcterms:modified xsi:type="dcterms:W3CDTF">2020-05-06T07:55:01Z</dcterms:modified>
</cp:coreProperties>
</file>