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259" r:id="rId3"/>
    <p:sldId id="358" r:id="rId4"/>
    <p:sldId id="360" r:id="rId5"/>
    <p:sldId id="363" r:id="rId6"/>
    <p:sldId id="361" r:id="rId7"/>
    <p:sldId id="362" r:id="rId8"/>
    <p:sldId id="365" r:id="rId9"/>
    <p:sldId id="366" r:id="rId10"/>
    <p:sldId id="364" r:id="rId11"/>
    <p:sldId id="367" r:id="rId12"/>
    <p:sldId id="368" r:id="rId13"/>
    <p:sldId id="369" r:id="rId14"/>
    <p:sldId id="359" r:id="rId15"/>
    <p:sldId id="371" r:id="rId16"/>
    <p:sldId id="372" r:id="rId17"/>
    <p:sldId id="373" r:id="rId18"/>
    <p:sldId id="370" r:id="rId19"/>
    <p:sldId id="374" r:id="rId20"/>
    <p:sldId id="375" r:id="rId21"/>
    <p:sldId id="376" r:id="rId22"/>
    <p:sldId id="378" r:id="rId23"/>
    <p:sldId id="379" r:id="rId24"/>
    <p:sldId id="380" r:id="rId25"/>
    <p:sldId id="377" r:id="rId26"/>
    <p:sldId id="382" r:id="rId27"/>
    <p:sldId id="384" r:id="rId28"/>
    <p:sldId id="383" r:id="rId29"/>
    <p:sldId id="381" r:id="rId30"/>
    <p:sldId id="385" r:id="rId31"/>
    <p:sldId id="357" r:id="rId3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37" d="100"/>
          <a:sy n="137" d="100"/>
        </p:scale>
        <p:origin x="8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05.07.2020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05.07.2020</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998342" y="4936377"/>
            <a:ext cx="4195316" cy="938719"/>
          </a:xfrm>
          <a:prstGeom prst="rect">
            <a:avLst/>
          </a:prstGeom>
          <a:noFill/>
        </p:spPr>
        <p:txBody>
          <a:bodyPr wrap="none" rtlCol="0">
            <a:spAutoFit/>
          </a:bodyPr>
          <a:lstStyle/>
          <a:p>
            <a:r>
              <a:rPr lang="de-CH" sz="5500" b="1" dirty="0"/>
              <a:t>Epheser Teil 2</a:t>
            </a:r>
          </a:p>
        </p:txBody>
      </p:sp>
    </p:spTree>
    <p:extLst>
      <p:ext uri="{BB962C8B-B14F-4D97-AF65-F5344CB8AC3E}">
        <p14:creationId xmlns:p14="http://schemas.microsoft.com/office/powerpoint/2010/main" val="3980444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1B576728-2409-4165-8A07-762E41218631}"/>
              </a:ext>
            </a:extLst>
          </p:cNvPr>
          <p:cNvGraphicFramePr>
            <a:graphicFrameLocks noGrp="1"/>
          </p:cNvGraphicFramePr>
          <p:nvPr>
            <p:extLst>
              <p:ext uri="{D42A27DB-BD31-4B8C-83A1-F6EECF244321}">
                <p14:modId xmlns:p14="http://schemas.microsoft.com/office/powerpoint/2010/main" val="1435241590"/>
              </p:ext>
            </p:extLst>
          </p:nvPr>
        </p:nvGraphicFramePr>
        <p:xfrm>
          <a:off x="246491" y="1041619"/>
          <a:ext cx="11656612" cy="1371600"/>
        </p:xfrm>
        <a:graphic>
          <a:graphicData uri="http://schemas.openxmlformats.org/drawingml/2006/table">
            <a:tbl>
              <a:tblPr firstRow="1" firstCol="1" bandRow="1">
                <a:tableStyleId>{5C22544A-7EE6-4342-B048-85BDC9FD1C3A}</a:tableStyleId>
              </a:tblPr>
              <a:tblGrid>
                <a:gridCol w="2631575">
                  <a:extLst>
                    <a:ext uri="{9D8B030D-6E8A-4147-A177-3AD203B41FA5}">
                      <a16:colId xmlns:a16="http://schemas.microsoft.com/office/drawing/2014/main" val="1241482265"/>
                    </a:ext>
                  </a:extLst>
                </a:gridCol>
                <a:gridCol w="9025037">
                  <a:extLst>
                    <a:ext uri="{9D8B030D-6E8A-4147-A177-3AD203B41FA5}">
                      <a16:colId xmlns:a16="http://schemas.microsoft.com/office/drawing/2014/main" val="2838521459"/>
                    </a:ext>
                  </a:extLst>
                </a:gridCol>
              </a:tblGrid>
              <a:tr h="573920">
                <a:tc>
                  <a:txBody>
                    <a:bodyPr/>
                    <a:lstStyle/>
                    <a:p>
                      <a:pPr>
                        <a:spcAft>
                          <a:spcPts val="0"/>
                        </a:spcAft>
                      </a:pPr>
                      <a:r>
                        <a:rPr lang="de-CH" sz="3000" b="0" dirty="0">
                          <a:solidFill>
                            <a:schemeClr val="tx1"/>
                          </a:solidFill>
                          <a:effectLst/>
                        </a:rPr>
                        <a:t>Geheimnis</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accent5">
                        <a:lumMod val="20000"/>
                        <a:lumOff val="80000"/>
                      </a:schemeClr>
                    </a:solidFill>
                  </a:tcPr>
                </a:tc>
                <a:tc>
                  <a:txBody>
                    <a:bodyPr/>
                    <a:lstStyle/>
                    <a:p>
                      <a:pPr>
                        <a:spcAft>
                          <a:spcPts val="0"/>
                        </a:spcAft>
                      </a:pPr>
                      <a:r>
                        <a:rPr lang="de-CH" sz="3000" b="0" dirty="0">
                          <a:solidFill>
                            <a:schemeClr val="tx1"/>
                          </a:solidFill>
                          <a:effectLst/>
                        </a:rPr>
                        <a:t>Geheimnis meint, eine Wahrheit, die im AT verborgen war und erst im NT geoffenbart wurde. Drei Geheimnisse werden offenbart:</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bg1"/>
                    </a:solidFill>
                  </a:tcPr>
                </a:tc>
                <a:extLst>
                  <a:ext uri="{0D108BD9-81ED-4DB2-BD59-A6C34878D82A}">
                    <a16:rowId xmlns:a16="http://schemas.microsoft.com/office/drawing/2014/main" val="4094830062"/>
                  </a:ext>
                </a:extLst>
              </a:tr>
            </a:tbl>
          </a:graphicData>
        </a:graphic>
      </p:graphicFrame>
      <p:sp>
        <p:nvSpPr>
          <p:cNvPr id="6" name="Textfeld 5">
            <a:extLst>
              <a:ext uri="{FF2B5EF4-FFF2-40B4-BE49-F238E27FC236}">
                <a16:creationId xmlns:a16="http://schemas.microsoft.com/office/drawing/2014/main" id="{2BA9F65D-FCCD-4980-AC20-C8657BCFDF6B}"/>
              </a:ext>
            </a:extLst>
          </p:cNvPr>
          <p:cNvSpPr txBox="1"/>
          <p:nvPr/>
        </p:nvSpPr>
        <p:spPr>
          <a:xfrm>
            <a:off x="155394" y="186908"/>
            <a:ext cx="2723951" cy="553998"/>
          </a:xfrm>
          <a:prstGeom prst="rect">
            <a:avLst/>
          </a:prstGeom>
          <a:noFill/>
        </p:spPr>
        <p:txBody>
          <a:bodyPr wrap="none" rtlCol="0">
            <a:spAutoFit/>
          </a:bodyPr>
          <a:lstStyle/>
          <a:p>
            <a:r>
              <a:rPr lang="de-CH" sz="3000" b="1" dirty="0"/>
              <a:t>Besonderheiten</a:t>
            </a:r>
          </a:p>
        </p:txBody>
      </p:sp>
    </p:spTree>
    <p:extLst>
      <p:ext uri="{BB962C8B-B14F-4D97-AF65-F5344CB8AC3E}">
        <p14:creationId xmlns:p14="http://schemas.microsoft.com/office/powerpoint/2010/main" val="181322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1B576728-2409-4165-8A07-762E41218631}"/>
              </a:ext>
            </a:extLst>
          </p:cNvPr>
          <p:cNvGraphicFramePr>
            <a:graphicFrameLocks noGrp="1"/>
          </p:cNvGraphicFramePr>
          <p:nvPr>
            <p:extLst>
              <p:ext uri="{D42A27DB-BD31-4B8C-83A1-F6EECF244321}">
                <p14:modId xmlns:p14="http://schemas.microsoft.com/office/powerpoint/2010/main" val="690157770"/>
              </p:ext>
            </p:extLst>
          </p:nvPr>
        </p:nvGraphicFramePr>
        <p:xfrm>
          <a:off x="246491" y="1041619"/>
          <a:ext cx="11656612" cy="2743200"/>
        </p:xfrm>
        <a:graphic>
          <a:graphicData uri="http://schemas.openxmlformats.org/drawingml/2006/table">
            <a:tbl>
              <a:tblPr firstRow="1" firstCol="1" bandRow="1">
                <a:tableStyleId>{5C22544A-7EE6-4342-B048-85BDC9FD1C3A}</a:tableStyleId>
              </a:tblPr>
              <a:tblGrid>
                <a:gridCol w="2631575">
                  <a:extLst>
                    <a:ext uri="{9D8B030D-6E8A-4147-A177-3AD203B41FA5}">
                      <a16:colId xmlns:a16="http://schemas.microsoft.com/office/drawing/2014/main" val="1241482265"/>
                    </a:ext>
                  </a:extLst>
                </a:gridCol>
                <a:gridCol w="9025037">
                  <a:extLst>
                    <a:ext uri="{9D8B030D-6E8A-4147-A177-3AD203B41FA5}">
                      <a16:colId xmlns:a16="http://schemas.microsoft.com/office/drawing/2014/main" val="2838521459"/>
                    </a:ext>
                  </a:extLst>
                </a:gridCol>
              </a:tblGrid>
              <a:tr h="573920">
                <a:tc>
                  <a:txBody>
                    <a:bodyPr/>
                    <a:lstStyle/>
                    <a:p>
                      <a:pPr>
                        <a:spcAft>
                          <a:spcPts val="0"/>
                        </a:spcAft>
                      </a:pPr>
                      <a:r>
                        <a:rPr lang="de-CH" sz="3000" b="0" dirty="0">
                          <a:solidFill>
                            <a:schemeClr val="tx1"/>
                          </a:solidFill>
                          <a:effectLst/>
                        </a:rPr>
                        <a:t>Geheimnis</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accent5">
                        <a:lumMod val="20000"/>
                        <a:lumOff val="80000"/>
                      </a:schemeClr>
                    </a:solidFill>
                  </a:tcPr>
                </a:tc>
                <a:tc>
                  <a:txBody>
                    <a:bodyPr/>
                    <a:lstStyle/>
                    <a:p>
                      <a:pPr>
                        <a:spcAft>
                          <a:spcPts val="0"/>
                        </a:spcAft>
                      </a:pPr>
                      <a:r>
                        <a:rPr lang="de-CH" sz="3000" b="0" dirty="0">
                          <a:solidFill>
                            <a:schemeClr val="tx1"/>
                          </a:solidFill>
                          <a:effectLst/>
                        </a:rPr>
                        <a:t>Geheimnis meint, eine Wahrheit, die im AT verborgen war und erst im NT geoffenbart wurde. Drei Geheimnisse werden offenbart:</a:t>
                      </a:r>
                    </a:p>
                    <a:p>
                      <a:pPr>
                        <a:spcAft>
                          <a:spcPts val="0"/>
                        </a:spcAft>
                      </a:pPr>
                      <a:endParaRPr lang="de-CH" sz="3000" b="0" dirty="0">
                        <a:solidFill>
                          <a:schemeClr val="tx1"/>
                        </a:solidFill>
                        <a:effectLst/>
                      </a:endParaRPr>
                    </a:p>
                    <a:p>
                      <a:pPr>
                        <a:spcAft>
                          <a:spcPts val="0"/>
                        </a:spcAft>
                      </a:pPr>
                      <a:r>
                        <a:rPr lang="de-CH" sz="3000" b="0" dirty="0">
                          <a:solidFill>
                            <a:schemeClr val="tx1"/>
                          </a:solidFill>
                          <a:effectLst/>
                        </a:rPr>
                        <a:t>- Das Geheimnis seines Willens (1,9) </a:t>
                      </a:r>
                    </a:p>
                    <a:p>
                      <a:pPr>
                        <a:spcAft>
                          <a:spcPts val="0"/>
                        </a:spcAft>
                      </a:pPr>
                      <a:r>
                        <a:rPr lang="de-CH" sz="3000" b="0" dirty="0">
                          <a:solidFill>
                            <a:schemeClr val="tx1"/>
                          </a:solidFill>
                          <a:effectLst/>
                        </a:rPr>
                        <a:t>(Wahrheit über Christus und die Gemeinde)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bg1"/>
                    </a:solidFill>
                  </a:tcPr>
                </a:tc>
                <a:extLst>
                  <a:ext uri="{0D108BD9-81ED-4DB2-BD59-A6C34878D82A}">
                    <a16:rowId xmlns:a16="http://schemas.microsoft.com/office/drawing/2014/main" val="4094830062"/>
                  </a:ext>
                </a:extLst>
              </a:tr>
            </a:tbl>
          </a:graphicData>
        </a:graphic>
      </p:graphicFrame>
      <p:sp>
        <p:nvSpPr>
          <p:cNvPr id="6" name="Textfeld 5">
            <a:extLst>
              <a:ext uri="{FF2B5EF4-FFF2-40B4-BE49-F238E27FC236}">
                <a16:creationId xmlns:a16="http://schemas.microsoft.com/office/drawing/2014/main" id="{2BA9F65D-FCCD-4980-AC20-C8657BCFDF6B}"/>
              </a:ext>
            </a:extLst>
          </p:cNvPr>
          <p:cNvSpPr txBox="1"/>
          <p:nvPr/>
        </p:nvSpPr>
        <p:spPr>
          <a:xfrm>
            <a:off x="155394" y="186908"/>
            <a:ext cx="2723951" cy="553998"/>
          </a:xfrm>
          <a:prstGeom prst="rect">
            <a:avLst/>
          </a:prstGeom>
          <a:noFill/>
        </p:spPr>
        <p:txBody>
          <a:bodyPr wrap="none" rtlCol="0">
            <a:spAutoFit/>
          </a:bodyPr>
          <a:lstStyle/>
          <a:p>
            <a:r>
              <a:rPr lang="de-CH" sz="3000" b="1" dirty="0"/>
              <a:t>Besonderheiten</a:t>
            </a:r>
          </a:p>
        </p:txBody>
      </p:sp>
    </p:spTree>
    <p:extLst>
      <p:ext uri="{BB962C8B-B14F-4D97-AF65-F5344CB8AC3E}">
        <p14:creationId xmlns:p14="http://schemas.microsoft.com/office/powerpoint/2010/main" val="339703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1B576728-2409-4165-8A07-762E41218631}"/>
              </a:ext>
            </a:extLst>
          </p:cNvPr>
          <p:cNvGraphicFramePr>
            <a:graphicFrameLocks noGrp="1"/>
          </p:cNvGraphicFramePr>
          <p:nvPr>
            <p:extLst>
              <p:ext uri="{D42A27DB-BD31-4B8C-83A1-F6EECF244321}">
                <p14:modId xmlns:p14="http://schemas.microsoft.com/office/powerpoint/2010/main" val="99854381"/>
              </p:ext>
            </p:extLst>
          </p:nvPr>
        </p:nvGraphicFramePr>
        <p:xfrm>
          <a:off x="246491" y="1041619"/>
          <a:ext cx="11656612" cy="4114800"/>
        </p:xfrm>
        <a:graphic>
          <a:graphicData uri="http://schemas.openxmlformats.org/drawingml/2006/table">
            <a:tbl>
              <a:tblPr firstRow="1" firstCol="1" bandRow="1">
                <a:tableStyleId>{5C22544A-7EE6-4342-B048-85BDC9FD1C3A}</a:tableStyleId>
              </a:tblPr>
              <a:tblGrid>
                <a:gridCol w="2631575">
                  <a:extLst>
                    <a:ext uri="{9D8B030D-6E8A-4147-A177-3AD203B41FA5}">
                      <a16:colId xmlns:a16="http://schemas.microsoft.com/office/drawing/2014/main" val="1241482265"/>
                    </a:ext>
                  </a:extLst>
                </a:gridCol>
                <a:gridCol w="9025037">
                  <a:extLst>
                    <a:ext uri="{9D8B030D-6E8A-4147-A177-3AD203B41FA5}">
                      <a16:colId xmlns:a16="http://schemas.microsoft.com/office/drawing/2014/main" val="2838521459"/>
                    </a:ext>
                  </a:extLst>
                </a:gridCol>
              </a:tblGrid>
              <a:tr h="573920">
                <a:tc>
                  <a:txBody>
                    <a:bodyPr/>
                    <a:lstStyle/>
                    <a:p>
                      <a:pPr>
                        <a:spcAft>
                          <a:spcPts val="0"/>
                        </a:spcAft>
                      </a:pPr>
                      <a:r>
                        <a:rPr lang="de-CH" sz="3000" b="0" dirty="0">
                          <a:solidFill>
                            <a:schemeClr val="tx1"/>
                          </a:solidFill>
                          <a:effectLst/>
                        </a:rPr>
                        <a:t>Geheimnis</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accent5">
                        <a:lumMod val="20000"/>
                        <a:lumOff val="80000"/>
                      </a:schemeClr>
                    </a:solidFill>
                  </a:tcPr>
                </a:tc>
                <a:tc>
                  <a:txBody>
                    <a:bodyPr/>
                    <a:lstStyle/>
                    <a:p>
                      <a:pPr>
                        <a:spcAft>
                          <a:spcPts val="0"/>
                        </a:spcAft>
                      </a:pPr>
                      <a:r>
                        <a:rPr lang="de-CH" sz="3000" b="0" dirty="0">
                          <a:solidFill>
                            <a:schemeClr val="tx1"/>
                          </a:solidFill>
                          <a:effectLst/>
                        </a:rPr>
                        <a:t>Geheimnis meint, eine Wahrheit, die im AT verborgen war und erst im NT geoffenbart wurde. Drei Geheimnisse werden offenbart:</a:t>
                      </a:r>
                    </a:p>
                    <a:p>
                      <a:pPr>
                        <a:spcAft>
                          <a:spcPts val="0"/>
                        </a:spcAft>
                      </a:pPr>
                      <a:endParaRPr lang="de-CH" sz="3000" b="0" dirty="0">
                        <a:solidFill>
                          <a:schemeClr val="tx1"/>
                        </a:solidFill>
                        <a:effectLst/>
                      </a:endParaRPr>
                    </a:p>
                    <a:p>
                      <a:pPr>
                        <a:spcAft>
                          <a:spcPts val="0"/>
                        </a:spcAft>
                      </a:pPr>
                      <a:r>
                        <a:rPr lang="de-CH" sz="3000" b="0" dirty="0">
                          <a:solidFill>
                            <a:schemeClr val="tx1"/>
                          </a:solidFill>
                          <a:effectLst/>
                        </a:rPr>
                        <a:t>- Das Geheimnis seines Willens (1,9) </a:t>
                      </a:r>
                    </a:p>
                    <a:p>
                      <a:pPr>
                        <a:spcAft>
                          <a:spcPts val="0"/>
                        </a:spcAft>
                      </a:pPr>
                      <a:r>
                        <a:rPr lang="de-CH" sz="3000" b="0" dirty="0">
                          <a:solidFill>
                            <a:schemeClr val="tx1"/>
                          </a:solidFill>
                          <a:effectLst/>
                        </a:rPr>
                        <a:t>(Wahrheit über Christus und die Gemeinde)</a:t>
                      </a:r>
                    </a:p>
                    <a:p>
                      <a:pPr>
                        <a:spcAft>
                          <a:spcPts val="0"/>
                        </a:spcAft>
                      </a:pPr>
                      <a:endParaRPr lang="de-CH" sz="3000" b="0" dirty="0">
                        <a:solidFill>
                          <a:schemeClr val="tx1"/>
                        </a:solidFill>
                        <a:effectLst/>
                      </a:endParaRPr>
                    </a:p>
                    <a:p>
                      <a:pPr>
                        <a:spcAft>
                          <a:spcPts val="0"/>
                        </a:spcAft>
                      </a:pPr>
                      <a:r>
                        <a:rPr lang="de-CH" sz="3000" b="0" dirty="0">
                          <a:solidFill>
                            <a:schemeClr val="tx1"/>
                          </a:solidFill>
                          <a:effectLst/>
                        </a:rPr>
                        <a:t>- Das Geheimnis des Leibes (3,4-6) </a:t>
                      </a:r>
                    </a:p>
                    <a:p>
                      <a:pPr>
                        <a:spcAft>
                          <a:spcPts val="0"/>
                        </a:spcAft>
                      </a:pPr>
                      <a:r>
                        <a:rPr lang="de-CH" sz="3000" b="0" dirty="0">
                          <a:solidFill>
                            <a:schemeClr val="tx1"/>
                          </a:solidFill>
                          <a:effectLst/>
                        </a:rPr>
                        <a:t>(Christus ist Haupt, Gemeinde ist Leib)</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bg1"/>
                    </a:solidFill>
                  </a:tcPr>
                </a:tc>
                <a:extLst>
                  <a:ext uri="{0D108BD9-81ED-4DB2-BD59-A6C34878D82A}">
                    <a16:rowId xmlns:a16="http://schemas.microsoft.com/office/drawing/2014/main" val="4094830062"/>
                  </a:ext>
                </a:extLst>
              </a:tr>
            </a:tbl>
          </a:graphicData>
        </a:graphic>
      </p:graphicFrame>
      <p:sp>
        <p:nvSpPr>
          <p:cNvPr id="6" name="Textfeld 5">
            <a:extLst>
              <a:ext uri="{FF2B5EF4-FFF2-40B4-BE49-F238E27FC236}">
                <a16:creationId xmlns:a16="http://schemas.microsoft.com/office/drawing/2014/main" id="{2BA9F65D-FCCD-4980-AC20-C8657BCFDF6B}"/>
              </a:ext>
            </a:extLst>
          </p:cNvPr>
          <p:cNvSpPr txBox="1"/>
          <p:nvPr/>
        </p:nvSpPr>
        <p:spPr>
          <a:xfrm>
            <a:off x="155394" y="186908"/>
            <a:ext cx="2723951" cy="553998"/>
          </a:xfrm>
          <a:prstGeom prst="rect">
            <a:avLst/>
          </a:prstGeom>
          <a:noFill/>
        </p:spPr>
        <p:txBody>
          <a:bodyPr wrap="none" rtlCol="0">
            <a:spAutoFit/>
          </a:bodyPr>
          <a:lstStyle/>
          <a:p>
            <a:r>
              <a:rPr lang="de-CH" sz="3000" b="1" dirty="0"/>
              <a:t>Besonderheiten</a:t>
            </a:r>
          </a:p>
        </p:txBody>
      </p:sp>
    </p:spTree>
    <p:extLst>
      <p:ext uri="{BB962C8B-B14F-4D97-AF65-F5344CB8AC3E}">
        <p14:creationId xmlns:p14="http://schemas.microsoft.com/office/powerpoint/2010/main" val="385464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1B576728-2409-4165-8A07-762E41218631}"/>
              </a:ext>
            </a:extLst>
          </p:cNvPr>
          <p:cNvGraphicFramePr>
            <a:graphicFrameLocks noGrp="1"/>
          </p:cNvGraphicFramePr>
          <p:nvPr/>
        </p:nvGraphicFramePr>
        <p:xfrm>
          <a:off x="246491" y="1041619"/>
          <a:ext cx="11656612" cy="5486400"/>
        </p:xfrm>
        <a:graphic>
          <a:graphicData uri="http://schemas.openxmlformats.org/drawingml/2006/table">
            <a:tbl>
              <a:tblPr firstRow="1" firstCol="1" bandRow="1">
                <a:tableStyleId>{5C22544A-7EE6-4342-B048-85BDC9FD1C3A}</a:tableStyleId>
              </a:tblPr>
              <a:tblGrid>
                <a:gridCol w="2631575">
                  <a:extLst>
                    <a:ext uri="{9D8B030D-6E8A-4147-A177-3AD203B41FA5}">
                      <a16:colId xmlns:a16="http://schemas.microsoft.com/office/drawing/2014/main" val="1241482265"/>
                    </a:ext>
                  </a:extLst>
                </a:gridCol>
                <a:gridCol w="9025037">
                  <a:extLst>
                    <a:ext uri="{9D8B030D-6E8A-4147-A177-3AD203B41FA5}">
                      <a16:colId xmlns:a16="http://schemas.microsoft.com/office/drawing/2014/main" val="2838521459"/>
                    </a:ext>
                  </a:extLst>
                </a:gridCol>
              </a:tblGrid>
              <a:tr h="573920">
                <a:tc>
                  <a:txBody>
                    <a:bodyPr/>
                    <a:lstStyle/>
                    <a:p>
                      <a:pPr>
                        <a:spcAft>
                          <a:spcPts val="0"/>
                        </a:spcAft>
                      </a:pPr>
                      <a:r>
                        <a:rPr lang="de-CH" sz="3000" b="0" dirty="0">
                          <a:solidFill>
                            <a:schemeClr val="tx1"/>
                          </a:solidFill>
                          <a:effectLst/>
                        </a:rPr>
                        <a:t>Geheimnis</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accent5">
                        <a:lumMod val="20000"/>
                        <a:lumOff val="80000"/>
                      </a:schemeClr>
                    </a:solidFill>
                  </a:tcPr>
                </a:tc>
                <a:tc>
                  <a:txBody>
                    <a:bodyPr/>
                    <a:lstStyle/>
                    <a:p>
                      <a:pPr>
                        <a:spcAft>
                          <a:spcPts val="0"/>
                        </a:spcAft>
                      </a:pPr>
                      <a:r>
                        <a:rPr lang="de-CH" sz="3000" b="0" dirty="0">
                          <a:solidFill>
                            <a:schemeClr val="tx1"/>
                          </a:solidFill>
                          <a:effectLst/>
                        </a:rPr>
                        <a:t>Geheimnis meint, eine Wahrheit, die im AT verborgen war und erst im NT geoffenbart wurde. Drei Geheimnisse werden offenbart:</a:t>
                      </a:r>
                    </a:p>
                    <a:p>
                      <a:pPr>
                        <a:spcAft>
                          <a:spcPts val="0"/>
                        </a:spcAft>
                      </a:pPr>
                      <a:endParaRPr lang="de-CH" sz="3000" b="0" dirty="0">
                        <a:solidFill>
                          <a:schemeClr val="tx1"/>
                        </a:solidFill>
                        <a:effectLst/>
                      </a:endParaRPr>
                    </a:p>
                    <a:p>
                      <a:pPr>
                        <a:spcAft>
                          <a:spcPts val="0"/>
                        </a:spcAft>
                      </a:pPr>
                      <a:r>
                        <a:rPr lang="de-CH" sz="3000" b="0" dirty="0">
                          <a:solidFill>
                            <a:schemeClr val="tx1"/>
                          </a:solidFill>
                          <a:effectLst/>
                        </a:rPr>
                        <a:t>- Das Geheimnis seines Willens (1,9) </a:t>
                      </a:r>
                    </a:p>
                    <a:p>
                      <a:pPr>
                        <a:spcAft>
                          <a:spcPts val="0"/>
                        </a:spcAft>
                      </a:pPr>
                      <a:r>
                        <a:rPr lang="de-CH" sz="3000" b="0" dirty="0">
                          <a:solidFill>
                            <a:schemeClr val="tx1"/>
                          </a:solidFill>
                          <a:effectLst/>
                        </a:rPr>
                        <a:t>(Wahrheit über Christus und die Gemeinde)</a:t>
                      </a:r>
                    </a:p>
                    <a:p>
                      <a:pPr>
                        <a:spcAft>
                          <a:spcPts val="0"/>
                        </a:spcAft>
                      </a:pPr>
                      <a:endParaRPr lang="de-CH" sz="3000" b="0" dirty="0">
                        <a:solidFill>
                          <a:schemeClr val="tx1"/>
                        </a:solidFill>
                        <a:effectLst/>
                      </a:endParaRPr>
                    </a:p>
                    <a:p>
                      <a:pPr>
                        <a:spcAft>
                          <a:spcPts val="0"/>
                        </a:spcAft>
                      </a:pPr>
                      <a:r>
                        <a:rPr lang="de-CH" sz="3000" b="0" dirty="0">
                          <a:solidFill>
                            <a:schemeClr val="tx1"/>
                          </a:solidFill>
                          <a:effectLst/>
                        </a:rPr>
                        <a:t>- Das Geheimnis des Leibes (3,4-6) </a:t>
                      </a:r>
                    </a:p>
                    <a:p>
                      <a:pPr>
                        <a:spcAft>
                          <a:spcPts val="0"/>
                        </a:spcAft>
                      </a:pPr>
                      <a:r>
                        <a:rPr lang="de-CH" sz="3000" b="0" dirty="0">
                          <a:solidFill>
                            <a:schemeClr val="tx1"/>
                          </a:solidFill>
                          <a:effectLst/>
                        </a:rPr>
                        <a:t>(Christus ist Haupt, Gemeinde ist Leib)</a:t>
                      </a:r>
                    </a:p>
                    <a:p>
                      <a:pPr>
                        <a:spcAft>
                          <a:spcPts val="0"/>
                        </a:spcAft>
                      </a:pPr>
                      <a:endParaRPr lang="de-CH" sz="3000" b="0" dirty="0">
                        <a:solidFill>
                          <a:schemeClr val="tx1"/>
                        </a:solidFill>
                        <a:effectLst/>
                      </a:endParaRPr>
                    </a:p>
                    <a:p>
                      <a:pPr>
                        <a:spcAft>
                          <a:spcPts val="0"/>
                        </a:spcAft>
                      </a:pPr>
                      <a:r>
                        <a:rPr lang="de-CH" sz="3000" b="0" dirty="0">
                          <a:solidFill>
                            <a:schemeClr val="tx1"/>
                          </a:solidFill>
                          <a:effectLst/>
                        </a:rPr>
                        <a:t>- Das Geheimnis der Ehe zwischen Christus und seiner Gemeinde (5,22-33)</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bg1"/>
                    </a:solidFill>
                  </a:tcPr>
                </a:tc>
                <a:extLst>
                  <a:ext uri="{0D108BD9-81ED-4DB2-BD59-A6C34878D82A}">
                    <a16:rowId xmlns:a16="http://schemas.microsoft.com/office/drawing/2014/main" val="4094830062"/>
                  </a:ext>
                </a:extLst>
              </a:tr>
            </a:tbl>
          </a:graphicData>
        </a:graphic>
      </p:graphicFrame>
      <p:sp>
        <p:nvSpPr>
          <p:cNvPr id="6" name="Textfeld 5">
            <a:extLst>
              <a:ext uri="{FF2B5EF4-FFF2-40B4-BE49-F238E27FC236}">
                <a16:creationId xmlns:a16="http://schemas.microsoft.com/office/drawing/2014/main" id="{2BA9F65D-FCCD-4980-AC20-C8657BCFDF6B}"/>
              </a:ext>
            </a:extLst>
          </p:cNvPr>
          <p:cNvSpPr txBox="1"/>
          <p:nvPr/>
        </p:nvSpPr>
        <p:spPr>
          <a:xfrm>
            <a:off x="155394" y="186908"/>
            <a:ext cx="2723951" cy="553998"/>
          </a:xfrm>
          <a:prstGeom prst="rect">
            <a:avLst/>
          </a:prstGeom>
          <a:noFill/>
        </p:spPr>
        <p:txBody>
          <a:bodyPr wrap="none" rtlCol="0">
            <a:spAutoFit/>
          </a:bodyPr>
          <a:lstStyle/>
          <a:p>
            <a:r>
              <a:rPr lang="de-CH" sz="3000" b="1" dirty="0"/>
              <a:t>Besonderheiten</a:t>
            </a:r>
          </a:p>
        </p:txBody>
      </p:sp>
    </p:spTree>
    <p:extLst>
      <p:ext uri="{BB962C8B-B14F-4D97-AF65-F5344CB8AC3E}">
        <p14:creationId xmlns:p14="http://schemas.microsoft.com/office/powerpoint/2010/main" val="3126805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612187"/>
            <a:ext cx="2065052" cy="553998"/>
          </a:xfrm>
          <a:prstGeom prst="rect">
            <a:avLst/>
          </a:prstGeom>
          <a:noFill/>
        </p:spPr>
        <p:txBody>
          <a:bodyPr wrap="none" rtlCol="0">
            <a:spAutoFit/>
          </a:bodyPr>
          <a:lstStyle/>
          <a:p>
            <a:r>
              <a:rPr lang="de-CH" sz="3000" b="1" dirty="0"/>
              <a:t>Kapitel 4 - 6</a:t>
            </a:r>
          </a:p>
        </p:txBody>
      </p:sp>
      <p:sp>
        <p:nvSpPr>
          <p:cNvPr id="3" name="Textfeld 2">
            <a:extLst>
              <a:ext uri="{FF2B5EF4-FFF2-40B4-BE49-F238E27FC236}">
                <a16:creationId xmlns:a16="http://schemas.microsoft.com/office/drawing/2014/main" id="{BB8E34C6-E0AF-4468-81D6-BCB65EFE3479}"/>
              </a:ext>
            </a:extLst>
          </p:cNvPr>
          <p:cNvSpPr txBox="1"/>
          <p:nvPr/>
        </p:nvSpPr>
        <p:spPr>
          <a:xfrm>
            <a:off x="519270" y="1388837"/>
            <a:ext cx="10509480" cy="553998"/>
          </a:xfrm>
          <a:prstGeom prst="rect">
            <a:avLst/>
          </a:prstGeom>
          <a:noFill/>
        </p:spPr>
        <p:txBody>
          <a:bodyPr wrap="none" rtlCol="0">
            <a:spAutoFit/>
          </a:bodyPr>
          <a:lstStyle/>
          <a:p>
            <a:r>
              <a:rPr lang="de-CH" sz="3000" dirty="0"/>
              <a:t>Unserer hohen Stellung gemäss, gilt es nun folgendes zu fördern:</a:t>
            </a:r>
          </a:p>
        </p:txBody>
      </p:sp>
      <p:graphicFrame>
        <p:nvGraphicFramePr>
          <p:cNvPr id="2" name="Tabelle 1">
            <a:extLst>
              <a:ext uri="{FF2B5EF4-FFF2-40B4-BE49-F238E27FC236}">
                <a16:creationId xmlns:a16="http://schemas.microsoft.com/office/drawing/2014/main" id="{43C6A8AE-3251-4577-9A03-C3BDE988141D}"/>
              </a:ext>
            </a:extLst>
          </p:cNvPr>
          <p:cNvGraphicFramePr>
            <a:graphicFrameLocks noGrp="1"/>
          </p:cNvGraphicFramePr>
          <p:nvPr>
            <p:extLst>
              <p:ext uri="{D42A27DB-BD31-4B8C-83A1-F6EECF244321}">
                <p14:modId xmlns:p14="http://schemas.microsoft.com/office/powerpoint/2010/main" val="1910028259"/>
              </p:ext>
            </p:extLst>
          </p:nvPr>
        </p:nvGraphicFramePr>
        <p:xfrm>
          <a:off x="584752" y="2765181"/>
          <a:ext cx="11073847" cy="731050"/>
        </p:xfrm>
        <a:graphic>
          <a:graphicData uri="http://schemas.openxmlformats.org/drawingml/2006/table">
            <a:tbl>
              <a:tblPr firstRow="1" firstCol="1" bandRow="1">
                <a:tableStyleId>{5C22544A-7EE6-4342-B048-85BDC9FD1C3A}</a:tableStyleId>
              </a:tblPr>
              <a:tblGrid>
                <a:gridCol w="2504666">
                  <a:extLst>
                    <a:ext uri="{9D8B030D-6E8A-4147-A177-3AD203B41FA5}">
                      <a16:colId xmlns:a16="http://schemas.microsoft.com/office/drawing/2014/main" val="911737054"/>
                    </a:ext>
                  </a:extLst>
                </a:gridCol>
                <a:gridCol w="1900217">
                  <a:extLst>
                    <a:ext uri="{9D8B030D-6E8A-4147-A177-3AD203B41FA5}">
                      <a16:colId xmlns:a16="http://schemas.microsoft.com/office/drawing/2014/main" val="2544769627"/>
                    </a:ext>
                  </a:extLst>
                </a:gridCol>
                <a:gridCol w="5086809">
                  <a:extLst>
                    <a:ext uri="{9D8B030D-6E8A-4147-A177-3AD203B41FA5}">
                      <a16:colId xmlns:a16="http://schemas.microsoft.com/office/drawing/2014/main" val="2703005807"/>
                    </a:ext>
                  </a:extLst>
                </a:gridCol>
                <a:gridCol w="1582155">
                  <a:extLst>
                    <a:ext uri="{9D8B030D-6E8A-4147-A177-3AD203B41FA5}">
                      <a16:colId xmlns:a16="http://schemas.microsoft.com/office/drawing/2014/main" val="2508624858"/>
                    </a:ext>
                  </a:extLst>
                </a:gridCol>
              </a:tblGrid>
              <a:tr h="731050">
                <a:tc>
                  <a:txBody>
                    <a:bodyPr/>
                    <a:lstStyle/>
                    <a:p>
                      <a:pPr>
                        <a:spcAft>
                          <a:spcPts val="0"/>
                        </a:spcAft>
                      </a:pPr>
                      <a:r>
                        <a:rPr lang="de-CH" sz="2800" b="0" dirty="0">
                          <a:solidFill>
                            <a:schemeClr val="tx1"/>
                          </a:solidFill>
                          <a:effectLst/>
                        </a:rPr>
                        <a:t>Einheit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in der</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tc>
                  <a:txBody>
                    <a:bodyPr/>
                    <a:lstStyle/>
                    <a:p>
                      <a:pPr>
                        <a:spcAft>
                          <a:spcPts val="0"/>
                        </a:spcAft>
                      </a:pPr>
                      <a:r>
                        <a:rPr lang="de-CH" sz="2800" b="0" dirty="0">
                          <a:solidFill>
                            <a:schemeClr val="tx1"/>
                          </a:solidFill>
                          <a:effectLst/>
                        </a:rPr>
                        <a:t>Gemeinde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4,1-16</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extLst>
                  <a:ext uri="{0D108BD9-81ED-4DB2-BD59-A6C34878D82A}">
                    <a16:rowId xmlns:a16="http://schemas.microsoft.com/office/drawing/2014/main" val="610128015"/>
                  </a:ext>
                </a:extLst>
              </a:tr>
            </a:tbl>
          </a:graphicData>
        </a:graphic>
      </p:graphicFrame>
    </p:spTree>
    <p:extLst>
      <p:ext uri="{BB962C8B-B14F-4D97-AF65-F5344CB8AC3E}">
        <p14:creationId xmlns:p14="http://schemas.microsoft.com/office/powerpoint/2010/main" val="2300988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5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animEffect transition="in" filter="fade">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612187"/>
            <a:ext cx="2065052" cy="553998"/>
          </a:xfrm>
          <a:prstGeom prst="rect">
            <a:avLst/>
          </a:prstGeom>
          <a:noFill/>
        </p:spPr>
        <p:txBody>
          <a:bodyPr wrap="none" rtlCol="0">
            <a:spAutoFit/>
          </a:bodyPr>
          <a:lstStyle/>
          <a:p>
            <a:r>
              <a:rPr lang="de-CH" sz="3000" b="1" dirty="0"/>
              <a:t>Kapitel 4 - 6</a:t>
            </a:r>
          </a:p>
        </p:txBody>
      </p:sp>
      <p:sp>
        <p:nvSpPr>
          <p:cNvPr id="3" name="Textfeld 2">
            <a:extLst>
              <a:ext uri="{FF2B5EF4-FFF2-40B4-BE49-F238E27FC236}">
                <a16:creationId xmlns:a16="http://schemas.microsoft.com/office/drawing/2014/main" id="{BB8E34C6-E0AF-4468-81D6-BCB65EFE3479}"/>
              </a:ext>
            </a:extLst>
          </p:cNvPr>
          <p:cNvSpPr txBox="1"/>
          <p:nvPr/>
        </p:nvSpPr>
        <p:spPr>
          <a:xfrm>
            <a:off x="519270" y="1388837"/>
            <a:ext cx="10509480" cy="553998"/>
          </a:xfrm>
          <a:prstGeom prst="rect">
            <a:avLst/>
          </a:prstGeom>
          <a:noFill/>
        </p:spPr>
        <p:txBody>
          <a:bodyPr wrap="none" rtlCol="0">
            <a:spAutoFit/>
          </a:bodyPr>
          <a:lstStyle/>
          <a:p>
            <a:r>
              <a:rPr lang="de-CH" sz="3000" dirty="0"/>
              <a:t>Unserer hohen Stellung gemäss, gilt es nun folgendes zu fördern:</a:t>
            </a:r>
          </a:p>
        </p:txBody>
      </p:sp>
      <p:graphicFrame>
        <p:nvGraphicFramePr>
          <p:cNvPr id="2" name="Tabelle 1">
            <a:extLst>
              <a:ext uri="{FF2B5EF4-FFF2-40B4-BE49-F238E27FC236}">
                <a16:creationId xmlns:a16="http://schemas.microsoft.com/office/drawing/2014/main" id="{43C6A8AE-3251-4577-9A03-C3BDE988141D}"/>
              </a:ext>
            </a:extLst>
          </p:cNvPr>
          <p:cNvGraphicFramePr>
            <a:graphicFrameLocks noGrp="1"/>
          </p:cNvGraphicFramePr>
          <p:nvPr>
            <p:extLst>
              <p:ext uri="{D42A27DB-BD31-4B8C-83A1-F6EECF244321}">
                <p14:modId xmlns:p14="http://schemas.microsoft.com/office/powerpoint/2010/main" val="1150008558"/>
              </p:ext>
            </p:extLst>
          </p:nvPr>
        </p:nvGraphicFramePr>
        <p:xfrm>
          <a:off x="584752" y="2765181"/>
          <a:ext cx="11073847" cy="1473010"/>
        </p:xfrm>
        <a:graphic>
          <a:graphicData uri="http://schemas.openxmlformats.org/drawingml/2006/table">
            <a:tbl>
              <a:tblPr firstRow="1" firstCol="1" bandRow="1">
                <a:tableStyleId>{5C22544A-7EE6-4342-B048-85BDC9FD1C3A}</a:tableStyleId>
              </a:tblPr>
              <a:tblGrid>
                <a:gridCol w="2504666">
                  <a:extLst>
                    <a:ext uri="{9D8B030D-6E8A-4147-A177-3AD203B41FA5}">
                      <a16:colId xmlns:a16="http://schemas.microsoft.com/office/drawing/2014/main" val="911737054"/>
                    </a:ext>
                  </a:extLst>
                </a:gridCol>
                <a:gridCol w="1900217">
                  <a:extLst>
                    <a:ext uri="{9D8B030D-6E8A-4147-A177-3AD203B41FA5}">
                      <a16:colId xmlns:a16="http://schemas.microsoft.com/office/drawing/2014/main" val="2544769627"/>
                    </a:ext>
                  </a:extLst>
                </a:gridCol>
                <a:gridCol w="5086809">
                  <a:extLst>
                    <a:ext uri="{9D8B030D-6E8A-4147-A177-3AD203B41FA5}">
                      <a16:colId xmlns:a16="http://schemas.microsoft.com/office/drawing/2014/main" val="2703005807"/>
                    </a:ext>
                  </a:extLst>
                </a:gridCol>
                <a:gridCol w="1582155">
                  <a:extLst>
                    <a:ext uri="{9D8B030D-6E8A-4147-A177-3AD203B41FA5}">
                      <a16:colId xmlns:a16="http://schemas.microsoft.com/office/drawing/2014/main" val="2508624858"/>
                    </a:ext>
                  </a:extLst>
                </a:gridCol>
              </a:tblGrid>
              <a:tr h="731050">
                <a:tc>
                  <a:txBody>
                    <a:bodyPr/>
                    <a:lstStyle/>
                    <a:p>
                      <a:pPr>
                        <a:spcAft>
                          <a:spcPts val="0"/>
                        </a:spcAft>
                      </a:pPr>
                      <a:r>
                        <a:rPr lang="de-CH" sz="2800" b="0" dirty="0">
                          <a:solidFill>
                            <a:schemeClr val="tx1"/>
                          </a:solidFill>
                          <a:effectLst/>
                        </a:rPr>
                        <a:t>Einheit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in der</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tc>
                  <a:txBody>
                    <a:bodyPr/>
                    <a:lstStyle/>
                    <a:p>
                      <a:pPr>
                        <a:spcAft>
                          <a:spcPts val="0"/>
                        </a:spcAft>
                      </a:pPr>
                      <a:r>
                        <a:rPr lang="de-CH" sz="2800" b="0" dirty="0">
                          <a:solidFill>
                            <a:schemeClr val="tx1"/>
                          </a:solidFill>
                          <a:effectLst/>
                        </a:rPr>
                        <a:t>Gemeinde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4,1-16</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extLst>
                  <a:ext uri="{0D108BD9-81ED-4DB2-BD59-A6C34878D82A}">
                    <a16:rowId xmlns:a16="http://schemas.microsoft.com/office/drawing/2014/main" val="610128015"/>
                  </a:ext>
                </a:extLst>
              </a:tr>
              <a:tr h="741960">
                <a:tc>
                  <a:txBody>
                    <a:bodyPr/>
                    <a:lstStyle/>
                    <a:p>
                      <a:pPr>
                        <a:spcAft>
                          <a:spcPts val="0"/>
                        </a:spcAft>
                      </a:pPr>
                      <a:r>
                        <a:rPr lang="de-CH" sz="2800" b="0" dirty="0">
                          <a:solidFill>
                            <a:schemeClr val="tx1"/>
                          </a:solidFill>
                          <a:effectLst/>
                        </a:rPr>
                        <a:t>Reinheit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in unserem</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tc>
                  <a:txBody>
                    <a:bodyPr/>
                    <a:lstStyle/>
                    <a:p>
                      <a:pPr>
                        <a:spcAft>
                          <a:spcPts val="0"/>
                        </a:spcAft>
                      </a:pPr>
                      <a:r>
                        <a:rPr lang="de-CH" sz="2800" b="0" dirty="0">
                          <a:solidFill>
                            <a:schemeClr val="tx1"/>
                          </a:solidFill>
                          <a:effectLst/>
                        </a:rPr>
                        <a:t>persönlichen Leben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4,17-5,21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extLst>
                  <a:ext uri="{0D108BD9-81ED-4DB2-BD59-A6C34878D82A}">
                    <a16:rowId xmlns:a16="http://schemas.microsoft.com/office/drawing/2014/main" val="3375607669"/>
                  </a:ext>
                </a:extLst>
              </a:tr>
            </a:tbl>
          </a:graphicData>
        </a:graphic>
      </p:graphicFrame>
    </p:spTree>
    <p:extLst>
      <p:ext uri="{BB962C8B-B14F-4D97-AF65-F5344CB8AC3E}">
        <p14:creationId xmlns:p14="http://schemas.microsoft.com/office/powerpoint/2010/main" val="3309653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612187"/>
            <a:ext cx="2065052" cy="553998"/>
          </a:xfrm>
          <a:prstGeom prst="rect">
            <a:avLst/>
          </a:prstGeom>
          <a:noFill/>
        </p:spPr>
        <p:txBody>
          <a:bodyPr wrap="none" rtlCol="0">
            <a:spAutoFit/>
          </a:bodyPr>
          <a:lstStyle/>
          <a:p>
            <a:r>
              <a:rPr lang="de-CH" sz="3000" b="1" dirty="0"/>
              <a:t>Kapitel 4 - 6</a:t>
            </a:r>
          </a:p>
        </p:txBody>
      </p:sp>
      <p:sp>
        <p:nvSpPr>
          <p:cNvPr id="3" name="Textfeld 2">
            <a:extLst>
              <a:ext uri="{FF2B5EF4-FFF2-40B4-BE49-F238E27FC236}">
                <a16:creationId xmlns:a16="http://schemas.microsoft.com/office/drawing/2014/main" id="{BB8E34C6-E0AF-4468-81D6-BCB65EFE3479}"/>
              </a:ext>
            </a:extLst>
          </p:cNvPr>
          <p:cNvSpPr txBox="1"/>
          <p:nvPr/>
        </p:nvSpPr>
        <p:spPr>
          <a:xfrm>
            <a:off x="519270" y="1388837"/>
            <a:ext cx="10509480" cy="553998"/>
          </a:xfrm>
          <a:prstGeom prst="rect">
            <a:avLst/>
          </a:prstGeom>
          <a:noFill/>
        </p:spPr>
        <p:txBody>
          <a:bodyPr wrap="none" rtlCol="0">
            <a:spAutoFit/>
          </a:bodyPr>
          <a:lstStyle/>
          <a:p>
            <a:r>
              <a:rPr lang="de-CH" sz="3000" dirty="0"/>
              <a:t>Unserer hohen Stellung gemäss, gilt es nun folgendes zu fördern:</a:t>
            </a:r>
          </a:p>
        </p:txBody>
      </p:sp>
      <p:graphicFrame>
        <p:nvGraphicFramePr>
          <p:cNvPr id="2" name="Tabelle 1">
            <a:extLst>
              <a:ext uri="{FF2B5EF4-FFF2-40B4-BE49-F238E27FC236}">
                <a16:creationId xmlns:a16="http://schemas.microsoft.com/office/drawing/2014/main" id="{43C6A8AE-3251-4577-9A03-C3BDE988141D}"/>
              </a:ext>
            </a:extLst>
          </p:cNvPr>
          <p:cNvGraphicFramePr>
            <a:graphicFrameLocks noGrp="1"/>
          </p:cNvGraphicFramePr>
          <p:nvPr>
            <p:extLst>
              <p:ext uri="{D42A27DB-BD31-4B8C-83A1-F6EECF244321}">
                <p14:modId xmlns:p14="http://schemas.microsoft.com/office/powerpoint/2010/main" val="794640011"/>
              </p:ext>
            </p:extLst>
          </p:nvPr>
        </p:nvGraphicFramePr>
        <p:xfrm>
          <a:off x="584752" y="2765181"/>
          <a:ext cx="11073847" cy="2227702"/>
        </p:xfrm>
        <a:graphic>
          <a:graphicData uri="http://schemas.openxmlformats.org/drawingml/2006/table">
            <a:tbl>
              <a:tblPr firstRow="1" firstCol="1" bandRow="1">
                <a:tableStyleId>{5C22544A-7EE6-4342-B048-85BDC9FD1C3A}</a:tableStyleId>
              </a:tblPr>
              <a:tblGrid>
                <a:gridCol w="2504666">
                  <a:extLst>
                    <a:ext uri="{9D8B030D-6E8A-4147-A177-3AD203B41FA5}">
                      <a16:colId xmlns:a16="http://schemas.microsoft.com/office/drawing/2014/main" val="911737054"/>
                    </a:ext>
                  </a:extLst>
                </a:gridCol>
                <a:gridCol w="1900217">
                  <a:extLst>
                    <a:ext uri="{9D8B030D-6E8A-4147-A177-3AD203B41FA5}">
                      <a16:colId xmlns:a16="http://schemas.microsoft.com/office/drawing/2014/main" val="2544769627"/>
                    </a:ext>
                  </a:extLst>
                </a:gridCol>
                <a:gridCol w="5086809">
                  <a:extLst>
                    <a:ext uri="{9D8B030D-6E8A-4147-A177-3AD203B41FA5}">
                      <a16:colId xmlns:a16="http://schemas.microsoft.com/office/drawing/2014/main" val="2703005807"/>
                    </a:ext>
                  </a:extLst>
                </a:gridCol>
                <a:gridCol w="1582155">
                  <a:extLst>
                    <a:ext uri="{9D8B030D-6E8A-4147-A177-3AD203B41FA5}">
                      <a16:colId xmlns:a16="http://schemas.microsoft.com/office/drawing/2014/main" val="2508624858"/>
                    </a:ext>
                  </a:extLst>
                </a:gridCol>
              </a:tblGrid>
              <a:tr h="731050">
                <a:tc>
                  <a:txBody>
                    <a:bodyPr/>
                    <a:lstStyle/>
                    <a:p>
                      <a:pPr>
                        <a:spcAft>
                          <a:spcPts val="0"/>
                        </a:spcAft>
                      </a:pPr>
                      <a:r>
                        <a:rPr lang="de-CH" sz="2800" b="0" dirty="0">
                          <a:solidFill>
                            <a:schemeClr val="tx1"/>
                          </a:solidFill>
                          <a:effectLst/>
                        </a:rPr>
                        <a:t>Einheit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in der</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tc>
                  <a:txBody>
                    <a:bodyPr/>
                    <a:lstStyle/>
                    <a:p>
                      <a:pPr>
                        <a:spcAft>
                          <a:spcPts val="0"/>
                        </a:spcAft>
                      </a:pPr>
                      <a:r>
                        <a:rPr lang="de-CH" sz="2800" b="0" dirty="0">
                          <a:solidFill>
                            <a:schemeClr val="tx1"/>
                          </a:solidFill>
                          <a:effectLst/>
                        </a:rPr>
                        <a:t>Gemeinde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4,1-16</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extLst>
                  <a:ext uri="{0D108BD9-81ED-4DB2-BD59-A6C34878D82A}">
                    <a16:rowId xmlns:a16="http://schemas.microsoft.com/office/drawing/2014/main" val="610128015"/>
                  </a:ext>
                </a:extLst>
              </a:tr>
              <a:tr h="741960">
                <a:tc>
                  <a:txBody>
                    <a:bodyPr/>
                    <a:lstStyle/>
                    <a:p>
                      <a:pPr>
                        <a:spcAft>
                          <a:spcPts val="0"/>
                        </a:spcAft>
                      </a:pPr>
                      <a:r>
                        <a:rPr lang="de-CH" sz="2800" b="0" dirty="0">
                          <a:solidFill>
                            <a:schemeClr val="tx1"/>
                          </a:solidFill>
                          <a:effectLst/>
                        </a:rPr>
                        <a:t>Reinheit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in unserem</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tc>
                  <a:txBody>
                    <a:bodyPr/>
                    <a:lstStyle/>
                    <a:p>
                      <a:pPr>
                        <a:spcAft>
                          <a:spcPts val="0"/>
                        </a:spcAft>
                      </a:pPr>
                      <a:r>
                        <a:rPr lang="de-CH" sz="2800" b="0" dirty="0">
                          <a:solidFill>
                            <a:schemeClr val="tx1"/>
                          </a:solidFill>
                          <a:effectLst/>
                        </a:rPr>
                        <a:t>persönlichen Leben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4,17-5,21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extLst>
                  <a:ext uri="{0D108BD9-81ED-4DB2-BD59-A6C34878D82A}">
                    <a16:rowId xmlns:a16="http://schemas.microsoft.com/office/drawing/2014/main" val="3375607669"/>
                  </a:ext>
                </a:extLst>
              </a:tr>
              <a:tr h="754692">
                <a:tc>
                  <a:txBody>
                    <a:bodyPr/>
                    <a:lstStyle/>
                    <a:p>
                      <a:pPr>
                        <a:spcAft>
                          <a:spcPts val="0"/>
                        </a:spcAft>
                      </a:pPr>
                      <a:r>
                        <a:rPr lang="de-CH" sz="2800" b="0" dirty="0">
                          <a:solidFill>
                            <a:schemeClr val="tx1"/>
                          </a:solidFill>
                          <a:effectLst/>
                        </a:rPr>
                        <a:t>Harmonie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in unseren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tc>
                  <a:txBody>
                    <a:bodyPr/>
                    <a:lstStyle/>
                    <a:p>
                      <a:pPr>
                        <a:spcAft>
                          <a:spcPts val="0"/>
                        </a:spcAft>
                      </a:pPr>
                      <a:r>
                        <a:rPr lang="de-CH" sz="2800" b="0" dirty="0">
                          <a:solidFill>
                            <a:schemeClr val="tx1"/>
                          </a:solidFill>
                          <a:effectLst/>
                        </a:rPr>
                        <a:t>Familien (Schöpfungsordnung)</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5,22-6,9</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extLst>
                  <a:ext uri="{0D108BD9-81ED-4DB2-BD59-A6C34878D82A}">
                    <a16:rowId xmlns:a16="http://schemas.microsoft.com/office/drawing/2014/main" val="2221529743"/>
                  </a:ext>
                </a:extLst>
              </a:tr>
            </a:tbl>
          </a:graphicData>
        </a:graphic>
      </p:graphicFrame>
    </p:spTree>
    <p:extLst>
      <p:ext uri="{BB962C8B-B14F-4D97-AF65-F5344CB8AC3E}">
        <p14:creationId xmlns:p14="http://schemas.microsoft.com/office/powerpoint/2010/main" val="789956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612187"/>
            <a:ext cx="2065052" cy="553998"/>
          </a:xfrm>
          <a:prstGeom prst="rect">
            <a:avLst/>
          </a:prstGeom>
          <a:noFill/>
        </p:spPr>
        <p:txBody>
          <a:bodyPr wrap="none" rtlCol="0">
            <a:spAutoFit/>
          </a:bodyPr>
          <a:lstStyle/>
          <a:p>
            <a:r>
              <a:rPr lang="de-CH" sz="3000" b="1" dirty="0"/>
              <a:t>Kapitel 4 - 6</a:t>
            </a:r>
          </a:p>
        </p:txBody>
      </p:sp>
      <p:sp>
        <p:nvSpPr>
          <p:cNvPr id="3" name="Textfeld 2">
            <a:extLst>
              <a:ext uri="{FF2B5EF4-FFF2-40B4-BE49-F238E27FC236}">
                <a16:creationId xmlns:a16="http://schemas.microsoft.com/office/drawing/2014/main" id="{BB8E34C6-E0AF-4468-81D6-BCB65EFE3479}"/>
              </a:ext>
            </a:extLst>
          </p:cNvPr>
          <p:cNvSpPr txBox="1"/>
          <p:nvPr/>
        </p:nvSpPr>
        <p:spPr>
          <a:xfrm>
            <a:off x="519270" y="1388837"/>
            <a:ext cx="10509480" cy="553998"/>
          </a:xfrm>
          <a:prstGeom prst="rect">
            <a:avLst/>
          </a:prstGeom>
          <a:noFill/>
        </p:spPr>
        <p:txBody>
          <a:bodyPr wrap="none" rtlCol="0">
            <a:spAutoFit/>
          </a:bodyPr>
          <a:lstStyle/>
          <a:p>
            <a:r>
              <a:rPr lang="de-CH" sz="3000" dirty="0"/>
              <a:t>Unserer hohen Stellung gemäss, gilt es nun folgendes zu fördern:</a:t>
            </a:r>
          </a:p>
        </p:txBody>
      </p:sp>
      <p:graphicFrame>
        <p:nvGraphicFramePr>
          <p:cNvPr id="2" name="Tabelle 1">
            <a:extLst>
              <a:ext uri="{FF2B5EF4-FFF2-40B4-BE49-F238E27FC236}">
                <a16:creationId xmlns:a16="http://schemas.microsoft.com/office/drawing/2014/main" id="{43C6A8AE-3251-4577-9A03-C3BDE988141D}"/>
              </a:ext>
            </a:extLst>
          </p:cNvPr>
          <p:cNvGraphicFramePr>
            <a:graphicFrameLocks noGrp="1"/>
          </p:cNvGraphicFramePr>
          <p:nvPr>
            <p:extLst>
              <p:ext uri="{D42A27DB-BD31-4B8C-83A1-F6EECF244321}">
                <p14:modId xmlns:p14="http://schemas.microsoft.com/office/powerpoint/2010/main" val="512237924"/>
              </p:ext>
            </p:extLst>
          </p:nvPr>
        </p:nvGraphicFramePr>
        <p:xfrm>
          <a:off x="584752" y="2765181"/>
          <a:ext cx="11073847" cy="3081142"/>
        </p:xfrm>
        <a:graphic>
          <a:graphicData uri="http://schemas.openxmlformats.org/drawingml/2006/table">
            <a:tbl>
              <a:tblPr firstRow="1" firstCol="1" bandRow="1">
                <a:tableStyleId>{5C22544A-7EE6-4342-B048-85BDC9FD1C3A}</a:tableStyleId>
              </a:tblPr>
              <a:tblGrid>
                <a:gridCol w="2504666">
                  <a:extLst>
                    <a:ext uri="{9D8B030D-6E8A-4147-A177-3AD203B41FA5}">
                      <a16:colId xmlns:a16="http://schemas.microsoft.com/office/drawing/2014/main" val="911737054"/>
                    </a:ext>
                  </a:extLst>
                </a:gridCol>
                <a:gridCol w="1900217">
                  <a:extLst>
                    <a:ext uri="{9D8B030D-6E8A-4147-A177-3AD203B41FA5}">
                      <a16:colId xmlns:a16="http://schemas.microsoft.com/office/drawing/2014/main" val="2544769627"/>
                    </a:ext>
                  </a:extLst>
                </a:gridCol>
                <a:gridCol w="5086809">
                  <a:extLst>
                    <a:ext uri="{9D8B030D-6E8A-4147-A177-3AD203B41FA5}">
                      <a16:colId xmlns:a16="http://schemas.microsoft.com/office/drawing/2014/main" val="2703005807"/>
                    </a:ext>
                  </a:extLst>
                </a:gridCol>
                <a:gridCol w="1582155">
                  <a:extLst>
                    <a:ext uri="{9D8B030D-6E8A-4147-A177-3AD203B41FA5}">
                      <a16:colId xmlns:a16="http://schemas.microsoft.com/office/drawing/2014/main" val="2508624858"/>
                    </a:ext>
                  </a:extLst>
                </a:gridCol>
              </a:tblGrid>
              <a:tr h="731050">
                <a:tc>
                  <a:txBody>
                    <a:bodyPr/>
                    <a:lstStyle/>
                    <a:p>
                      <a:pPr>
                        <a:spcAft>
                          <a:spcPts val="0"/>
                        </a:spcAft>
                      </a:pPr>
                      <a:r>
                        <a:rPr lang="de-CH" sz="2800" b="0" dirty="0">
                          <a:solidFill>
                            <a:schemeClr val="tx1"/>
                          </a:solidFill>
                          <a:effectLst/>
                        </a:rPr>
                        <a:t>Einheit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in der</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tc>
                  <a:txBody>
                    <a:bodyPr/>
                    <a:lstStyle/>
                    <a:p>
                      <a:pPr>
                        <a:spcAft>
                          <a:spcPts val="0"/>
                        </a:spcAft>
                      </a:pPr>
                      <a:r>
                        <a:rPr lang="de-CH" sz="2800" b="0" dirty="0">
                          <a:solidFill>
                            <a:schemeClr val="tx1"/>
                          </a:solidFill>
                          <a:effectLst/>
                        </a:rPr>
                        <a:t>Gemeinde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4,1-16</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extLst>
                  <a:ext uri="{0D108BD9-81ED-4DB2-BD59-A6C34878D82A}">
                    <a16:rowId xmlns:a16="http://schemas.microsoft.com/office/drawing/2014/main" val="610128015"/>
                  </a:ext>
                </a:extLst>
              </a:tr>
              <a:tr h="741960">
                <a:tc>
                  <a:txBody>
                    <a:bodyPr/>
                    <a:lstStyle/>
                    <a:p>
                      <a:pPr>
                        <a:spcAft>
                          <a:spcPts val="0"/>
                        </a:spcAft>
                      </a:pPr>
                      <a:r>
                        <a:rPr lang="de-CH" sz="2800" b="0" dirty="0">
                          <a:solidFill>
                            <a:schemeClr val="tx1"/>
                          </a:solidFill>
                          <a:effectLst/>
                        </a:rPr>
                        <a:t>Reinheit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in unserem</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tc>
                  <a:txBody>
                    <a:bodyPr/>
                    <a:lstStyle/>
                    <a:p>
                      <a:pPr>
                        <a:spcAft>
                          <a:spcPts val="0"/>
                        </a:spcAft>
                      </a:pPr>
                      <a:r>
                        <a:rPr lang="de-CH" sz="2800" b="0" dirty="0">
                          <a:solidFill>
                            <a:schemeClr val="tx1"/>
                          </a:solidFill>
                          <a:effectLst/>
                        </a:rPr>
                        <a:t>persönlichen Leben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4,17-5,21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extLst>
                  <a:ext uri="{0D108BD9-81ED-4DB2-BD59-A6C34878D82A}">
                    <a16:rowId xmlns:a16="http://schemas.microsoft.com/office/drawing/2014/main" val="3375607669"/>
                  </a:ext>
                </a:extLst>
              </a:tr>
              <a:tr h="754692">
                <a:tc>
                  <a:txBody>
                    <a:bodyPr/>
                    <a:lstStyle/>
                    <a:p>
                      <a:pPr>
                        <a:spcAft>
                          <a:spcPts val="0"/>
                        </a:spcAft>
                      </a:pPr>
                      <a:r>
                        <a:rPr lang="de-CH" sz="2800" b="0" dirty="0">
                          <a:solidFill>
                            <a:schemeClr val="tx1"/>
                          </a:solidFill>
                          <a:effectLst/>
                        </a:rPr>
                        <a:t>Harmonie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in unseren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tc>
                  <a:txBody>
                    <a:bodyPr/>
                    <a:lstStyle/>
                    <a:p>
                      <a:pPr>
                        <a:spcAft>
                          <a:spcPts val="0"/>
                        </a:spcAft>
                      </a:pPr>
                      <a:r>
                        <a:rPr lang="de-CH" sz="2800" b="0" dirty="0">
                          <a:solidFill>
                            <a:schemeClr val="tx1"/>
                          </a:solidFill>
                          <a:effectLst/>
                        </a:rPr>
                        <a:t>Familien (Schöpfungsordnung)</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5,22-6,9</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extLst>
                  <a:ext uri="{0D108BD9-81ED-4DB2-BD59-A6C34878D82A}">
                    <a16:rowId xmlns:a16="http://schemas.microsoft.com/office/drawing/2014/main" val="2221529743"/>
                  </a:ext>
                </a:extLst>
              </a:tr>
              <a:tr h="700135">
                <a:tc>
                  <a:txBody>
                    <a:bodyPr/>
                    <a:lstStyle/>
                    <a:p>
                      <a:pPr>
                        <a:spcAft>
                          <a:spcPts val="0"/>
                        </a:spcAft>
                      </a:pPr>
                      <a:r>
                        <a:rPr lang="de-CH" sz="2800" b="0" dirty="0">
                          <a:solidFill>
                            <a:schemeClr val="tx1"/>
                          </a:solidFill>
                          <a:effectLst/>
                        </a:rPr>
                        <a:t>Standhaftigkeit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in unserem</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tc>
                  <a:txBody>
                    <a:bodyPr/>
                    <a:lstStyle/>
                    <a:p>
                      <a:pPr>
                        <a:spcAft>
                          <a:spcPts val="0"/>
                        </a:spcAft>
                      </a:pPr>
                      <a:r>
                        <a:rPr lang="de-CH" sz="2800" b="0" dirty="0">
                          <a:solidFill>
                            <a:schemeClr val="tx1"/>
                          </a:solidFill>
                          <a:effectLst/>
                        </a:rPr>
                        <a:t>Kampf mit den Mächten des Bösen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accent4">
                        <a:lumMod val="40000"/>
                        <a:lumOff val="60000"/>
                      </a:schemeClr>
                    </a:solidFill>
                  </a:tcPr>
                </a:tc>
                <a:tc>
                  <a:txBody>
                    <a:bodyPr/>
                    <a:lstStyle/>
                    <a:p>
                      <a:pPr>
                        <a:spcAft>
                          <a:spcPts val="0"/>
                        </a:spcAft>
                      </a:pPr>
                      <a:r>
                        <a:rPr lang="de-CH" sz="2800" b="0" dirty="0">
                          <a:solidFill>
                            <a:schemeClr val="tx1"/>
                          </a:solidFill>
                          <a:effectLst/>
                        </a:rPr>
                        <a:t>6,10-20</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0936" marR="100936" marT="0" marB="0" anchor="ctr">
                    <a:solidFill>
                      <a:schemeClr val="bg1"/>
                    </a:solidFill>
                  </a:tcPr>
                </a:tc>
                <a:extLst>
                  <a:ext uri="{0D108BD9-81ED-4DB2-BD59-A6C34878D82A}">
                    <a16:rowId xmlns:a16="http://schemas.microsoft.com/office/drawing/2014/main" val="332007108"/>
                  </a:ext>
                </a:extLst>
              </a:tr>
            </a:tbl>
          </a:graphicData>
        </a:graphic>
      </p:graphicFrame>
    </p:spTree>
    <p:extLst>
      <p:ext uri="{BB962C8B-B14F-4D97-AF65-F5344CB8AC3E}">
        <p14:creationId xmlns:p14="http://schemas.microsoft.com/office/powerpoint/2010/main" val="1872133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498753" y="915522"/>
            <a:ext cx="5373587" cy="553998"/>
          </a:xfrm>
          <a:prstGeom prst="rect">
            <a:avLst/>
          </a:prstGeom>
          <a:noFill/>
        </p:spPr>
        <p:txBody>
          <a:bodyPr wrap="none" rtlCol="0">
            <a:spAutoFit/>
          </a:bodyPr>
          <a:lstStyle/>
          <a:p>
            <a:r>
              <a:rPr lang="de-CH" sz="3000" b="1" dirty="0"/>
              <a:t>Einheit in der Gemeinde (4,1-16)</a:t>
            </a:r>
          </a:p>
        </p:txBody>
      </p:sp>
      <p:sp>
        <p:nvSpPr>
          <p:cNvPr id="3" name="Textfeld 2">
            <a:extLst>
              <a:ext uri="{FF2B5EF4-FFF2-40B4-BE49-F238E27FC236}">
                <a16:creationId xmlns:a16="http://schemas.microsoft.com/office/drawing/2014/main" id="{14A4D852-A2C2-445C-B94A-47CE4F9AFC07}"/>
              </a:ext>
            </a:extLst>
          </p:cNvPr>
          <p:cNvSpPr txBox="1"/>
          <p:nvPr/>
        </p:nvSpPr>
        <p:spPr>
          <a:xfrm>
            <a:off x="501689" y="1577873"/>
            <a:ext cx="10479472" cy="3785652"/>
          </a:xfrm>
          <a:prstGeom prst="rect">
            <a:avLst/>
          </a:prstGeom>
          <a:noFill/>
        </p:spPr>
        <p:txBody>
          <a:bodyPr wrap="none" rtlCol="0">
            <a:spAutoFit/>
          </a:bodyPr>
          <a:lstStyle/>
          <a:p>
            <a:r>
              <a:rPr lang="de-CH" sz="3000" dirty="0"/>
              <a:t>"So ermahne ich euch nun, ich, der Gebundene im Herrn, </a:t>
            </a:r>
          </a:p>
          <a:p>
            <a:r>
              <a:rPr lang="de-CH" sz="3000" dirty="0"/>
              <a:t>dass ihr der Berufung würdig wandelt, zu der ihr berufen worden </a:t>
            </a:r>
          </a:p>
          <a:p>
            <a:r>
              <a:rPr lang="de-CH" sz="3000" dirty="0"/>
              <a:t>seid, 2 indem ihr mit aller Demut und Sanftmut, mit Langmut </a:t>
            </a:r>
          </a:p>
          <a:p>
            <a:r>
              <a:rPr lang="de-CH" sz="3000" dirty="0"/>
              <a:t>einander in Liebe ertragt 3 und eifrig bemüht seid, die Einheit des </a:t>
            </a:r>
          </a:p>
          <a:p>
            <a:r>
              <a:rPr lang="de-CH" sz="3000" dirty="0"/>
              <a:t>Geistes zu bewahren durch das Band des Friedens: 4 Ein </a:t>
            </a:r>
            <a:r>
              <a:rPr lang="de-CH" sz="3000" u="sng" dirty="0"/>
              <a:t>Leib</a:t>
            </a:r>
            <a:r>
              <a:rPr lang="de-CH" sz="3000" dirty="0"/>
              <a:t> und </a:t>
            </a:r>
          </a:p>
          <a:p>
            <a:r>
              <a:rPr lang="de-CH" sz="3000" dirty="0"/>
              <a:t>ein </a:t>
            </a:r>
            <a:r>
              <a:rPr lang="de-CH" sz="3000" u="sng" dirty="0"/>
              <a:t>Geist</a:t>
            </a:r>
            <a:r>
              <a:rPr lang="de-CH" sz="3000" dirty="0"/>
              <a:t>, wie ihr auch berufen seid zu einer </a:t>
            </a:r>
            <a:r>
              <a:rPr lang="de-CH" sz="3000" u="sng" dirty="0"/>
              <a:t>Hoffnung</a:t>
            </a:r>
            <a:r>
              <a:rPr lang="de-CH" sz="3000" dirty="0"/>
              <a:t> eurer </a:t>
            </a:r>
          </a:p>
          <a:p>
            <a:r>
              <a:rPr lang="de-CH" sz="3000" dirty="0"/>
              <a:t>Berufung; 5 ein </a:t>
            </a:r>
            <a:r>
              <a:rPr lang="de-CH" sz="3000" u="sng" dirty="0"/>
              <a:t>Herr</a:t>
            </a:r>
            <a:r>
              <a:rPr lang="de-CH" sz="3000" dirty="0"/>
              <a:t>, ein </a:t>
            </a:r>
            <a:r>
              <a:rPr lang="de-CH" sz="3000" u="sng" dirty="0"/>
              <a:t>Glaube</a:t>
            </a:r>
            <a:r>
              <a:rPr lang="de-CH" sz="3000" dirty="0"/>
              <a:t>, eine </a:t>
            </a:r>
            <a:r>
              <a:rPr lang="de-CH" sz="3000" u="sng" dirty="0"/>
              <a:t>Taufe</a:t>
            </a:r>
            <a:r>
              <a:rPr lang="de-CH" sz="3000" dirty="0"/>
              <a:t>; 6 ein </a:t>
            </a:r>
            <a:r>
              <a:rPr lang="de-CH" sz="3000" u="sng" dirty="0"/>
              <a:t>Gott</a:t>
            </a:r>
            <a:r>
              <a:rPr lang="de-CH" sz="3000" dirty="0"/>
              <a:t> und Vater </a:t>
            </a:r>
          </a:p>
          <a:p>
            <a:r>
              <a:rPr lang="de-CH" sz="3000" dirty="0"/>
              <a:t>aller, über allen und durch alle und in euch allen." </a:t>
            </a:r>
            <a:r>
              <a:rPr lang="de-CH" sz="3000" b="1" dirty="0"/>
              <a:t>(4,1–6)</a:t>
            </a:r>
            <a:endParaRPr lang="de-CH" sz="3000" dirty="0"/>
          </a:p>
        </p:txBody>
      </p:sp>
    </p:spTree>
    <p:extLst>
      <p:ext uri="{BB962C8B-B14F-4D97-AF65-F5344CB8AC3E}">
        <p14:creationId xmlns:p14="http://schemas.microsoft.com/office/powerpoint/2010/main" val="376186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498753" y="915522"/>
            <a:ext cx="5373587" cy="553998"/>
          </a:xfrm>
          <a:prstGeom prst="rect">
            <a:avLst/>
          </a:prstGeom>
          <a:noFill/>
        </p:spPr>
        <p:txBody>
          <a:bodyPr wrap="none" rtlCol="0">
            <a:spAutoFit/>
          </a:bodyPr>
          <a:lstStyle/>
          <a:p>
            <a:r>
              <a:rPr lang="de-CH" sz="3000" b="1" dirty="0"/>
              <a:t>Einheit in der Gemeinde (4,1-16)</a:t>
            </a:r>
          </a:p>
        </p:txBody>
      </p:sp>
      <p:sp>
        <p:nvSpPr>
          <p:cNvPr id="3" name="Textfeld 2">
            <a:extLst>
              <a:ext uri="{FF2B5EF4-FFF2-40B4-BE49-F238E27FC236}">
                <a16:creationId xmlns:a16="http://schemas.microsoft.com/office/drawing/2014/main" id="{14A4D852-A2C2-445C-B94A-47CE4F9AFC07}"/>
              </a:ext>
            </a:extLst>
          </p:cNvPr>
          <p:cNvSpPr txBox="1"/>
          <p:nvPr/>
        </p:nvSpPr>
        <p:spPr>
          <a:xfrm>
            <a:off x="501689" y="1577873"/>
            <a:ext cx="11810413" cy="5170646"/>
          </a:xfrm>
          <a:prstGeom prst="rect">
            <a:avLst/>
          </a:prstGeom>
          <a:noFill/>
        </p:spPr>
        <p:txBody>
          <a:bodyPr wrap="none" rtlCol="0">
            <a:spAutoFit/>
          </a:bodyPr>
          <a:lstStyle/>
          <a:p>
            <a:r>
              <a:rPr lang="de-CH" sz="3000" dirty="0"/>
              <a:t>"Und Er hat etliche als Apostel gegeben, etliche als Propheten, etliche </a:t>
            </a:r>
          </a:p>
          <a:p>
            <a:r>
              <a:rPr lang="de-CH" sz="3000" dirty="0"/>
              <a:t>als Evangelisten, etliche als Hirten und Lehrer, 12 zur Zurüstung der </a:t>
            </a:r>
          </a:p>
          <a:p>
            <a:r>
              <a:rPr lang="de-CH" sz="3000" dirty="0"/>
              <a:t>Heiligen, für das Werk des Dienstes, für die Erbauung des Leibes des </a:t>
            </a:r>
          </a:p>
          <a:p>
            <a:r>
              <a:rPr lang="de-CH" sz="3000" dirty="0"/>
              <a:t>Christus, 13 bis wir alle zur Einheit des Glaubens und der Erkenntnis </a:t>
            </a:r>
          </a:p>
          <a:p>
            <a:r>
              <a:rPr lang="de-CH" sz="3000" dirty="0"/>
              <a:t>des Sohnes Gottes gelangen, zur vollkommenen Mannesreife, zum Mass </a:t>
            </a:r>
          </a:p>
          <a:p>
            <a:r>
              <a:rPr lang="de-CH" sz="3000" dirty="0"/>
              <a:t>der vollen Grösse des Christus; 14 damit wir nicht mehr Unmündige </a:t>
            </a:r>
          </a:p>
          <a:p>
            <a:r>
              <a:rPr lang="de-CH" sz="3000" dirty="0"/>
              <a:t>seien, hin- und hergeworfen und umhergetrieben von jedem Wind der </a:t>
            </a:r>
          </a:p>
          <a:p>
            <a:r>
              <a:rPr lang="de-CH" sz="3000" dirty="0"/>
              <a:t>Lehre durch das betrügerische Spiel der Menschen, durch die Schlauheit, </a:t>
            </a:r>
          </a:p>
          <a:p>
            <a:r>
              <a:rPr lang="de-CH" sz="3000" dirty="0"/>
              <a:t>mit der sie zum Irrtum verführen, 15 sondern, wahrhaftig in der Liebe, </a:t>
            </a:r>
          </a:p>
          <a:p>
            <a:r>
              <a:rPr lang="de-CH" sz="3000" dirty="0"/>
              <a:t>heranwachsen in allen Stücken zu ihm hin, der das Haupt ist, der Christus."</a:t>
            </a:r>
          </a:p>
          <a:p>
            <a:r>
              <a:rPr lang="de-CH" sz="3000" dirty="0"/>
              <a:t>										 </a:t>
            </a:r>
            <a:r>
              <a:rPr lang="de-CH" sz="3000" b="1" dirty="0"/>
              <a:t>(4,11-15)</a:t>
            </a:r>
            <a:endParaRPr lang="de-CH" sz="3000" dirty="0"/>
          </a:p>
        </p:txBody>
      </p:sp>
    </p:spTree>
    <p:extLst>
      <p:ext uri="{BB962C8B-B14F-4D97-AF65-F5344CB8AC3E}">
        <p14:creationId xmlns:p14="http://schemas.microsoft.com/office/powerpoint/2010/main" val="1620841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2315057" cy="861774"/>
          </a:xfrm>
          <a:prstGeom prst="rect">
            <a:avLst/>
          </a:prstGeom>
          <a:noFill/>
        </p:spPr>
        <p:txBody>
          <a:bodyPr wrap="none" rtlCol="0">
            <a:spAutoFit/>
          </a:bodyPr>
          <a:lstStyle/>
          <a:p>
            <a:r>
              <a:rPr lang="de-CH" sz="5000" b="1" dirty="0"/>
              <a:t>Epheser</a:t>
            </a:r>
            <a:endParaRPr lang="de-CH" sz="5000" dirty="0">
              <a:latin typeface="Trebuchet MS" panose="020B0603020202020204" pitchFamily="34" charset="0"/>
            </a:endParaRPr>
          </a:p>
        </p:txBody>
      </p:sp>
      <p:sp>
        <p:nvSpPr>
          <p:cNvPr id="4" name="Textfeld 3"/>
          <p:cNvSpPr txBox="1"/>
          <p:nvPr/>
        </p:nvSpPr>
        <p:spPr>
          <a:xfrm>
            <a:off x="553480" y="1549904"/>
            <a:ext cx="4080541" cy="615553"/>
          </a:xfrm>
          <a:prstGeom prst="rect">
            <a:avLst/>
          </a:prstGeom>
          <a:noFill/>
        </p:spPr>
        <p:txBody>
          <a:bodyPr wrap="none" rtlCol="0">
            <a:spAutoFit/>
          </a:bodyPr>
          <a:lstStyle/>
          <a:p>
            <a:pPr lvl="0"/>
            <a:r>
              <a:rPr lang="de-CH" sz="3400" dirty="0"/>
              <a:t>Kapitel: 6 | Verse: 155</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498753" y="915522"/>
            <a:ext cx="7040004" cy="553998"/>
          </a:xfrm>
          <a:prstGeom prst="rect">
            <a:avLst/>
          </a:prstGeom>
          <a:noFill/>
        </p:spPr>
        <p:txBody>
          <a:bodyPr wrap="none" rtlCol="0">
            <a:spAutoFit/>
          </a:bodyPr>
          <a:lstStyle/>
          <a:p>
            <a:r>
              <a:rPr lang="de-CH" sz="3000" b="1" dirty="0"/>
              <a:t>Reinheit im persönlichen Leben (4,17-5-21)</a:t>
            </a:r>
            <a:endParaRPr lang="de-CH" sz="3000" dirty="0"/>
          </a:p>
        </p:txBody>
      </p:sp>
      <p:sp>
        <p:nvSpPr>
          <p:cNvPr id="3" name="Textfeld 2">
            <a:extLst>
              <a:ext uri="{FF2B5EF4-FFF2-40B4-BE49-F238E27FC236}">
                <a16:creationId xmlns:a16="http://schemas.microsoft.com/office/drawing/2014/main" id="{14A4D852-A2C2-445C-B94A-47CE4F9AFC07}"/>
              </a:ext>
            </a:extLst>
          </p:cNvPr>
          <p:cNvSpPr txBox="1"/>
          <p:nvPr/>
        </p:nvSpPr>
        <p:spPr>
          <a:xfrm>
            <a:off x="501689" y="1577873"/>
            <a:ext cx="10405477" cy="2862322"/>
          </a:xfrm>
          <a:prstGeom prst="rect">
            <a:avLst/>
          </a:prstGeom>
          <a:noFill/>
        </p:spPr>
        <p:txBody>
          <a:bodyPr wrap="none" rtlCol="0">
            <a:spAutoFit/>
          </a:bodyPr>
          <a:lstStyle/>
          <a:p>
            <a:r>
              <a:rPr lang="de-CH" sz="3000" dirty="0"/>
              <a:t>"…, dass ihr, was den früheren Wandel betrifft, den alten </a:t>
            </a:r>
          </a:p>
          <a:p>
            <a:r>
              <a:rPr lang="de-CH" sz="3000" dirty="0"/>
              <a:t>Menschen abgelegt habt, der sich wegen der betrügerischen </a:t>
            </a:r>
          </a:p>
          <a:p>
            <a:r>
              <a:rPr lang="de-CH" sz="3000" dirty="0"/>
              <a:t>Begierden verderbte, 23 dagegen erneuert werdet im Geist </a:t>
            </a:r>
          </a:p>
          <a:p>
            <a:r>
              <a:rPr lang="de-CH" sz="3000" dirty="0"/>
              <a:t>eurer Gesinnung 24 und den neuen Menschen angezogen habt, </a:t>
            </a:r>
          </a:p>
          <a:p>
            <a:r>
              <a:rPr lang="de-CH" sz="3000" dirty="0"/>
              <a:t>der Gott entsprechend geschaffen ist in wahrhafter Gerechtigkeit </a:t>
            </a:r>
          </a:p>
          <a:p>
            <a:r>
              <a:rPr lang="de-CH" sz="3000" dirty="0"/>
              <a:t>und Heiligkeit." </a:t>
            </a:r>
            <a:r>
              <a:rPr lang="de-CH" sz="3000" b="1" dirty="0"/>
              <a:t>(4,22-24)</a:t>
            </a:r>
            <a:endParaRPr lang="de-CH" sz="3000" dirty="0"/>
          </a:p>
        </p:txBody>
      </p:sp>
    </p:spTree>
    <p:extLst>
      <p:ext uri="{BB962C8B-B14F-4D97-AF65-F5344CB8AC3E}">
        <p14:creationId xmlns:p14="http://schemas.microsoft.com/office/powerpoint/2010/main" val="293184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2F0E17C7-AAD3-4295-BFE3-046EF756F2DA}"/>
              </a:ext>
            </a:extLst>
          </p:cNvPr>
          <p:cNvGraphicFramePr>
            <a:graphicFrameLocks noGrp="1"/>
          </p:cNvGraphicFramePr>
          <p:nvPr>
            <p:extLst>
              <p:ext uri="{D42A27DB-BD31-4B8C-83A1-F6EECF244321}">
                <p14:modId xmlns:p14="http://schemas.microsoft.com/office/powerpoint/2010/main" val="285990857"/>
              </p:ext>
            </p:extLst>
          </p:nvPr>
        </p:nvGraphicFramePr>
        <p:xfrm>
          <a:off x="180242" y="1015511"/>
          <a:ext cx="11737731" cy="5700750"/>
        </p:xfrm>
        <a:graphic>
          <a:graphicData uri="http://schemas.openxmlformats.org/drawingml/2006/table">
            <a:tbl>
              <a:tblPr firstRow="1" firstCol="1" bandRow="1">
                <a:tableStyleId>{5C22544A-7EE6-4342-B048-85BDC9FD1C3A}</a:tableStyleId>
              </a:tblPr>
              <a:tblGrid>
                <a:gridCol w="6528863">
                  <a:extLst>
                    <a:ext uri="{9D8B030D-6E8A-4147-A177-3AD203B41FA5}">
                      <a16:colId xmlns:a16="http://schemas.microsoft.com/office/drawing/2014/main" val="2762607555"/>
                    </a:ext>
                  </a:extLst>
                </a:gridCol>
                <a:gridCol w="5208868">
                  <a:extLst>
                    <a:ext uri="{9D8B030D-6E8A-4147-A177-3AD203B41FA5}">
                      <a16:colId xmlns:a16="http://schemas.microsoft.com/office/drawing/2014/main" val="1863939842"/>
                    </a:ext>
                  </a:extLst>
                </a:gridCol>
              </a:tblGrid>
              <a:tr h="580110">
                <a:tc>
                  <a:txBody>
                    <a:bodyPr/>
                    <a:lstStyle/>
                    <a:p>
                      <a:pPr algn="ctr">
                        <a:spcAft>
                          <a:spcPts val="0"/>
                        </a:spcAft>
                      </a:pPr>
                      <a:r>
                        <a:rPr lang="de-CH" sz="3000" b="1" dirty="0">
                          <a:solidFill>
                            <a:schemeClr val="bg1"/>
                          </a:solidFill>
                          <a:effectLst/>
                        </a:rPr>
                        <a:t>Werke des Fleisches</a:t>
                      </a:r>
                      <a:endParaRPr lang="de-CH" sz="3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solidFill>
                  </a:tcPr>
                </a:tc>
                <a:tc>
                  <a:txBody>
                    <a:bodyPr/>
                    <a:lstStyle/>
                    <a:p>
                      <a:pPr algn="ctr">
                        <a:spcAft>
                          <a:spcPts val="0"/>
                        </a:spcAft>
                      </a:pPr>
                      <a:r>
                        <a:rPr lang="de-CH" sz="3000" b="1" dirty="0">
                          <a:solidFill>
                            <a:schemeClr val="tx1"/>
                          </a:solidFill>
                          <a:effectLst/>
                        </a:rPr>
                        <a:t>Frucht des Geistes</a:t>
                      </a:r>
                      <a:endParaRPr lang="de-CH" sz="3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243629453"/>
                  </a:ext>
                </a:extLst>
              </a:tr>
              <a:tr h="4497447">
                <a:tc>
                  <a:txBody>
                    <a:bodyPr/>
                    <a:lstStyle/>
                    <a:p>
                      <a:pPr algn="ctr">
                        <a:spcAft>
                          <a:spcPts val="0"/>
                        </a:spcAft>
                      </a:pPr>
                      <a:r>
                        <a:rPr lang="de-CH" sz="2800" b="0" dirty="0">
                          <a:solidFill>
                            <a:schemeClr val="tx1"/>
                          </a:solidFill>
                          <a:effectLst/>
                        </a:rPr>
                        <a:t>Offenbar sind aber die Werke des Fleisches, welche sind: Ehebruch, Unzucht, Unreinheit, Zügellosigkeit (Sexuelle Sünden); 20 Götzendienst, Zauberei (falsche Anbetung), Feindschaft, Streit, Eifersucht, Zorn, Selbstsucht, Zwietracht, Parteiungen; 21 Neid, Mord (Beziehungsprobleme), Trunkenheit, Gelage und dergleichen Masslosigkeit), wovon ich euch voraussage, wie ich schon zuvor gesagt habe, dass die, welche solche Dinge tun, das Reich Gottes nicht erben werden. Gal 5,19-21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ctr">
                        <a:spcAft>
                          <a:spcPts val="0"/>
                        </a:spcAft>
                      </a:pPr>
                      <a:r>
                        <a:rPr lang="de-CH" sz="2800" b="0" dirty="0">
                          <a:solidFill>
                            <a:schemeClr val="tx1"/>
                          </a:solidFill>
                          <a:effectLst/>
                        </a:rPr>
                        <a:t>Die Frucht des Geistes aber ist Liebe, Freude, Friede, Langmut, Freundlichkeit, Güte, Treue, Sanftmut, Selbstbeherrschung. </a:t>
                      </a:r>
                    </a:p>
                    <a:p>
                      <a:pPr algn="ctr">
                        <a:spcAft>
                          <a:spcPts val="0"/>
                        </a:spcAft>
                      </a:pPr>
                      <a:r>
                        <a:rPr lang="de-CH" sz="2800" b="0" dirty="0">
                          <a:solidFill>
                            <a:schemeClr val="tx1"/>
                          </a:solidFill>
                          <a:effectLst/>
                        </a:rPr>
                        <a:t>Gal 5,22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649928695"/>
                  </a:ext>
                </a:extLst>
              </a:tr>
            </a:tbl>
          </a:graphicData>
        </a:graphic>
      </p:graphicFrame>
      <p:sp>
        <p:nvSpPr>
          <p:cNvPr id="6" name="Textfeld 5">
            <a:extLst>
              <a:ext uri="{FF2B5EF4-FFF2-40B4-BE49-F238E27FC236}">
                <a16:creationId xmlns:a16="http://schemas.microsoft.com/office/drawing/2014/main" id="{E7E435E5-B848-4AD8-8941-847984A3FAB7}"/>
              </a:ext>
            </a:extLst>
          </p:cNvPr>
          <p:cNvSpPr txBox="1"/>
          <p:nvPr/>
        </p:nvSpPr>
        <p:spPr>
          <a:xfrm>
            <a:off x="2181467" y="335230"/>
            <a:ext cx="7829066" cy="553998"/>
          </a:xfrm>
          <a:prstGeom prst="rect">
            <a:avLst/>
          </a:prstGeom>
          <a:noFill/>
        </p:spPr>
        <p:txBody>
          <a:bodyPr wrap="none" rtlCol="0">
            <a:spAutoFit/>
          </a:bodyPr>
          <a:lstStyle/>
          <a:p>
            <a:r>
              <a:rPr lang="de-CH" sz="3000" b="1" dirty="0"/>
              <a:t>Vom "alten Menschen" zum "neuen Menschen"</a:t>
            </a:r>
            <a:endParaRPr lang="de-CH" sz="3000" dirty="0"/>
          </a:p>
        </p:txBody>
      </p:sp>
      <p:sp>
        <p:nvSpPr>
          <p:cNvPr id="7" name="Rechteck 6">
            <a:extLst>
              <a:ext uri="{FF2B5EF4-FFF2-40B4-BE49-F238E27FC236}">
                <a16:creationId xmlns:a16="http://schemas.microsoft.com/office/drawing/2014/main" id="{288E9D0C-4B9F-4613-B0A6-FFA38DCC466D}"/>
              </a:ext>
            </a:extLst>
          </p:cNvPr>
          <p:cNvSpPr/>
          <p:nvPr/>
        </p:nvSpPr>
        <p:spPr>
          <a:xfrm>
            <a:off x="0" y="808892"/>
            <a:ext cx="12192000" cy="60491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55444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2F0E17C7-AAD3-4295-BFE3-046EF756F2DA}"/>
              </a:ext>
            </a:extLst>
          </p:cNvPr>
          <p:cNvGraphicFramePr>
            <a:graphicFrameLocks noGrp="1"/>
          </p:cNvGraphicFramePr>
          <p:nvPr/>
        </p:nvGraphicFramePr>
        <p:xfrm>
          <a:off x="180242" y="1015511"/>
          <a:ext cx="11737731" cy="5700750"/>
        </p:xfrm>
        <a:graphic>
          <a:graphicData uri="http://schemas.openxmlformats.org/drawingml/2006/table">
            <a:tbl>
              <a:tblPr firstRow="1" firstCol="1" bandRow="1">
                <a:tableStyleId>{5C22544A-7EE6-4342-B048-85BDC9FD1C3A}</a:tableStyleId>
              </a:tblPr>
              <a:tblGrid>
                <a:gridCol w="6528863">
                  <a:extLst>
                    <a:ext uri="{9D8B030D-6E8A-4147-A177-3AD203B41FA5}">
                      <a16:colId xmlns:a16="http://schemas.microsoft.com/office/drawing/2014/main" val="2762607555"/>
                    </a:ext>
                  </a:extLst>
                </a:gridCol>
                <a:gridCol w="5208868">
                  <a:extLst>
                    <a:ext uri="{9D8B030D-6E8A-4147-A177-3AD203B41FA5}">
                      <a16:colId xmlns:a16="http://schemas.microsoft.com/office/drawing/2014/main" val="1863939842"/>
                    </a:ext>
                  </a:extLst>
                </a:gridCol>
              </a:tblGrid>
              <a:tr h="580110">
                <a:tc>
                  <a:txBody>
                    <a:bodyPr/>
                    <a:lstStyle/>
                    <a:p>
                      <a:pPr algn="ctr">
                        <a:spcAft>
                          <a:spcPts val="0"/>
                        </a:spcAft>
                      </a:pPr>
                      <a:r>
                        <a:rPr lang="de-CH" sz="3000" b="1" dirty="0">
                          <a:solidFill>
                            <a:schemeClr val="bg1"/>
                          </a:solidFill>
                          <a:effectLst/>
                        </a:rPr>
                        <a:t>Werke des Fleisches</a:t>
                      </a:r>
                      <a:endParaRPr lang="de-CH" sz="3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solidFill>
                  </a:tcPr>
                </a:tc>
                <a:tc>
                  <a:txBody>
                    <a:bodyPr/>
                    <a:lstStyle/>
                    <a:p>
                      <a:pPr algn="ctr">
                        <a:spcAft>
                          <a:spcPts val="0"/>
                        </a:spcAft>
                      </a:pPr>
                      <a:r>
                        <a:rPr lang="de-CH" sz="3000" b="1" dirty="0">
                          <a:solidFill>
                            <a:schemeClr val="tx1"/>
                          </a:solidFill>
                          <a:effectLst/>
                        </a:rPr>
                        <a:t>Frucht des Geistes</a:t>
                      </a:r>
                      <a:endParaRPr lang="de-CH" sz="3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243629453"/>
                  </a:ext>
                </a:extLst>
              </a:tr>
              <a:tr h="4497447">
                <a:tc>
                  <a:txBody>
                    <a:bodyPr/>
                    <a:lstStyle/>
                    <a:p>
                      <a:pPr algn="ctr">
                        <a:spcAft>
                          <a:spcPts val="0"/>
                        </a:spcAft>
                      </a:pPr>
                      <a:r>
                        <a:rPr lang="de-CH" sz="2800" b="0" dirty="0">
                          <a:solidFill>
                            <a:schemeClr val="tx1"/>
                          </a:solidFill>
                          <a:effectLst/>
                        </a:rPr>
                        <a:t>Offenbar sind aber die Werke des Fleisches, welche sind: Ehebruch, Unzucht, Unreinheit, Zügellosigkeit (Sexuelle Sünden); 20 Götzendienst, Zauberei (falsche Anbetung), Feindschaft, Streit, Eifersucht, Zorn, Selbstsucht, Zwietracht, Parteiungen; 21 Neid, Mord (Beziehungsprobleme), Trunkenheit, Gelage und dergleichen Masslosigkeit), wovon ich euch voraussage, wie ich schon zuvor gesagt habe, dass die, welche solche Dinge tun, das Reich Gottes nicht erben werden. Gal 5,19-21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ctr">
                        <a:spcAft>
                          <a:spcPts val="0"/>
                        </a:spcAft>
                      </a:pPr>
                      <a:r>
                        <a:rPr lang="de-CH" sz="2800" b="0" dirty="0">
                          <a:solidFill>
                            <a:schemeClr val="tx1"/>
                          </a:solidFill>
                          <a:effectLst/>
                        </a:rPr>
                        <a:t>Die Frucht des Geistes aber ist Liebe, Freude, Friede, Langmut, Freundlichkeit, Güte, Treue, Sanftmut, Selbstbeherrschung. </a:t>
                      </a:r>
                    </a:p>
                    <a:p>
                      <a:pPr algn="ctr">
                        <a:spcAft>
                          <a:spcPts val="0"/>
                        </a:spcAft>
                      </a:pPr>
                      <a:r>
                        <a:rPr lang="de-CH" sz="2800" b="0" dirty="0">
                          <a:solidFill>
                            <a:schemeClr val="tx1"/>
                          </a:solidFill>
                          <a:effectLst/>
                        </a:rPr>
                        <a:t>Gal 5,22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649928695"/>
                  </a:ext>
                </a:extLst>
              </a:tr>
            </a:tbl>
          </a:graphicData>
        </a:graphic>
      </p:graphicFrame>
      <p:sp>
        <p:nvSpPr>
          <p:cNvPr id="6" name="Textfeld 5">
            <a:extLst>
              <a:ext uri="{FF2B5EF4-FFF2-40B4-BE49-F238E27FC236}">
                <a16:creationId xmlns:a16="http://schemas.microsoft.com/office/drawing/2014/main" id="{E7E435E5-B848-4AD8-8941-847984A3FAB7}"/>
              </a:ext>
            </a:extLst>
          </p:cNvPr>
          <p:cNvSpPr txBox="1"/>
          <p:nvPr/>
        </p:nvSpPr>
        <p:spPr>
          <a:xfrm>
            <a:off x="2181467" y="335230"/>
            <a:ext cx="7829066" cy="553998"/>
          </a:xfrm>
          <a:prstGeom prst="rect">
            <a:avLst/>
          </a:prstGeom>
          <a:noFill/>
        </p:spPr>
        <p:txBody>
          <a:bodyPr wrap="none" rtlCol="0">
            <a:spAutoFit/>
          </a:bodyPr>
          <a:lstStyle/>
          <a:p>
            <a:r>
              <a:rPr lang="de-CH" sz="3000" b="1" dirty="0"/>
              <a:t>Vom "alten Menschen" zum "neuen Menschen"</a:t>
            </a:r>
            <a:endParaRPr lang="de-CH" sz="3000" dirty="0"/>
          </a:p>
        </p:txBody>
      </p:sp>
      <p:sp>
        <p:nvSpPr>
          <p:cNvPr id="7" name="Rechteck 6">
            <a:extLst>
              <a:ext uri="{FF2B5EF4-FFF2-40B4-BE49-F238E27FC236}">
                <a16:creationId xmlns:a16="http://schemas.microsoft.com/office/drawing/2014/main" id="{288E9D0C-4B9F-4613-B0A6-FFA38DCC466D}"/>
              </a:ext>
            </a:extLst>
          </p:cNvPr>
          <p:cNvSpPr/>
          <p:nvPr/>
        </p:nvSpPr>
        <p:spPr>
          <a:xfrm>
            <a:off x="0" y="1635368"/>
            <a:ext cx="12192000" cy="52226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047078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2F0E17C7-AAD3-4295-BFE3-046EF756F2DA}"/>
              </a:ext>
            </a:extLst>
          </p:cNvPr>
          <p:cNvGraphicFramePr>
            <a:graphicFrameLocks noGrp="1"/>
          </p:cNvGraphicFramePr>
          <p:nvPr>
            <p:extLst>
              <p:ext uri="{D42A27DB-BD31-4B8C-83A1-F6EECF244321}">
                <p14:modId xmlns:p14="http://schemas.microsoft.com/office/powerpoint/2010/main" val="1216300604"/>
              </p:ext>
            </p:extLst>
          </p:nvPr>
        </p:nvGraphicFramePr>
        <p:xfrm>
          <a:off x="180242" y="1015511"/>
          <a:ext cx="11737731" cy="5700750"/>
        </p:xfrm>
        <a:graphic>
          <a:graphicData uri="http://schemas.openxmlformats.org/drawingml/2006/table">
            <a:tbl>
              <a:tblPr firstRow="1" firstCol="1" bandRow="1">
                <a:tableStyleId>{5C22544A-7EE6-4342-B048-85BDC9FD1C3A}</a:tableStyleId>
              </a:tblPr>
              <a:tblGrid>
                <a:gridCol w="6528863">
                  <a:extLst>
                    <a:ext uri="{9D8B030D-6E8A-4147-A177-3AD203B41FA5}">
                      <a16:colId xmlns:a16="http://schemas.microsoft.com/office/drawing/2014/main" val="2762607555"/>
                    </a:ext>
                  </a:extLst>
                </a:gridCol>
                <a:gridCol w="5208868">
                  <a:extLst>
                    <a:ext uri="{9D8B030D-6E8A-4147-A177-3AD203B41FA5}">
                      <a16:colId xmlns:a16="http://schemas.microsoft.com/office/drawing/2014/main" val="1863939842"/>
                    </a:ext>
                  </a:extLst>
                </a:gridCol>
              </a:tblGrid>
              <a:tr h="580110">
                <a:tc>
                  <a:txBody>
                    <a:bodyPr/>
                    <a:lstStyle/>
                    <a:p>
                      <a:pPr algn="ctr">
                        <a:spcAft>
                          <a:spcPts val="0"/>
                        </a:spcAft>
                      </a:pPr>
                      <a:r>
                        <a:rPr lang="de-CH" sz="3000" b="1" dirty="0">
                          <a:solidFill>
                            <a:schemeClr val="bg1"/>
                          </a:solidFill>
                          <a:effectLst/>
                        </a:rPr>
                        <a:t>Werke des Fleisches</a:t>
                      </a:r>
                      <a:endParaRPr lang="de-CH" sz="3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solidFill>
                  </a:tcPr>
                </a:tc>
                <a:tc>
                  <a:txBody>
                    <a:bodyPr/>
                    <a:lstStyle/>
                    <a:p>
                      <a:pPr algn="ctr">
                        <a:spcAft>
                          <a:spcPts val="0"/>
                        </a:spcAft>
                      </a:pPr>
                      <a:r>
                        <a:rPr lang="de-CH" sz="3000" b="1" dirty="0">
                          <a:solidFill>
                            <a:schemeClr val="tx1"/>
                          </a:solidFill>
                          <a:effectLst/>
                        </a:rPr>
                        <a:t>Frucht des Geistes</a:t>
                      </a:r>
                      <a:endParaRPr lang="de-CH" sz="3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243629453"/>
                  </a:ext>
                </a:extLst>
              </a:tr>
              <a:tr h="4497447">
                <a:tc>
                  <a:txBody>
                    <a:bodyPr/>
                    <a:lstStyle/>
                    <a:p>
                      <a:pPr algn="ctr">
                        <a:spcAft>
                          <a:spcPts val="0"/>
                        </a:spcAft>
                      </a:pPr>
                      <a:r>
                        <a:rPr lang="de-CH" sz="2800" b="0" dirty="0">
                          <a:solidFill>
                            <a:schemeClr val="tx1"/>
                          </a:solidFill>
                          <a:effectLst/>
                        </a:rPr>
                        <a:t>Offenbar sind aber die Werke des Fleisches, welche sind: Ehebruch, Unzucht, Unreinheit, Zügellosigkeit (Sexuelle Sünden); 20 Götzendienst, Zauberei (falsche Anbetung), Feindschaft, Streit, Eifersucht, Zorn, Selbstsucht, Zwietracht, Parteiungen; 21 Neid, Mord (Beziehungsprobleme), Trunkenheit, Gelage und dergleichen (Masslosigkeit), wovon ich euch voraussage, wie ich schon zuvor gesagt habe, dass die, welche solche Dinge tun, das Reich Gottes nicht erben werden. Gal 5,19-21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ctr">
                        <a:spcAft>
                          <a:spcPts val="0"/>
                        </a:spcAft>
                      </a:pPr>
                      <a:r>
                        <a:rPr lang="de-CH" sz="2800" b="0" dirty="0">
                          <a:solidFill>
                            <a:schemeClr val="tx1"/>
                          </a:solidFill>
                          <a:effectLst/>
                        </a:rPr>
                        <a:t>Die Frucht des Geistes aber ist Liebe, Freude, Friede, Langmut, Freundlichkeit, Güte, Treue, Sanftmut, Selbstbeherrschung. </a:t>
                      </a:r>
                    </a:p>
                    <a:p>
                      <a:pPr algn="ctr">
                        <a:spcAft>
                          <a:spcPts val="0"/>
                        </a:spcAft>
                      </a:pPr>
                      <a:r>
                        <a:rPr lang="de-CH" sz="2800" b="0" dirty="0">
                          <a:solidFill>
                            <a:schemeClr val="tx1"/>
                          </a:solidFill>
                          <a:effectLst/>
                        </a:rPr>
                        <a:t>Gal 5,22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649928695"/>
                  </a:ext>
                </a:extLst>
              </a:tr>
            </a:tbl>
          </a:graphicData>
        </a:graphic>
      </p:graphicFrame>
      <p:sp>
        <p:nvSpPr>
          <p:cNvPr id="6" name="Textfeld 5">
            <a:extLst>
              <a:ext uri="{FF2B5EF4-FFF2-40B4-BE49-F238E27FC236}">
                <a16:creationId xmlns:a16="http://schemas.microsoft.com/office/drawing/2014/main" id="{E7E435E5-B848-4AD8-8941-847984A3FAB7}"/>
              </a:ext>
            </a:extLst>
          </p:cNvPr>
          <p:cNvSpPr txBox="1"/>
          <p:nvPr/>
        </p:nvSpPr>
        <p:spPr>
          <a:xfrm>
            <a:off x="2181467" y="335230"/>
            <a:ext cx="7829066" cy="553998"/>
          </a:xfrm>
          <a:prstGeom prst="rect">
            <a:avLst/>
          </a:prstGeom>
          <a:noFill/>
        </p:spPr>
        <p:txBody>
          <a:bodyPr wrap="none" rtlCol="0">
            <a:spAutoFit/>
          </a:bodyPr>
          <a:lstStyle/>
          <a:p>
            <a:r>
              <a:rPr lang="de-CH" sz="3000" b="1" dirty="0"/>
              <a:t>Vom "alten Menschen" zum "neuen Menschen"</a:t>
            </a:r>
            <a:endParaRPr lang="de-CH" sz="3000" dirty="0"/>
          </a:p>
        </p:txBody>
      </p:sp>
      <p:sp>
        <p:nvSpPr>
          <p:cNvPr id="7" name="Rechteck 6">
            <a:extLst>
              <a:ext uri="{FF2B5EF4-FFF2-40B4-BE49-F238E27FC236}">
                <a16:creationId xmlns:a16="http://schemas.microsoft.com/office/drawing/2014/main" id="{288E9D0C-4B9F-4613-B0A6-FFA38DCC466D}"/>
              </a:ext>
            </a:extLst>
          </p:cNvPr>
          <p:cNvSpPr/>
          <p:nvPr/>
        </p:nvSpPr>
        <p:spPr>
          <a:xfrm>
            <a:off x="6787661" y="1619913"/>
            <a:ext cx="5468815" cy="52226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502960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2F0E17C7-AAD3-4295-BFE3-046EF756F2DA}"/>
              </a:ext>
            </a:extLst>
          </p:cNvPr>
          <p:cNvGraphicFramePr>
            <a:graphicFrameLocks noGrp="1"/>
          </p:cNvGraphicFramePr>
          <p:nvPr>
            <p:extLst>
              <p:ext uri="{D42A27DB-BD31-4B8C-83A1-F6EECF244321}">
                <p14:modId xmlns:p14="http://schemas.microsoft.com/office/powerpoint/2010/main" val="414952900"/>
              </p:ext>
            </p:extLst>
          </p:nvPr>
        </p:nvGraphicFramePr>
        <p:xfrm>
          <a:off x="180242" y="1015511"/>
          <a:ext cx="11737731" cy="5700750"/>
        </p:xfrm>
        <a:graphic>
          <a:graphicData uri="http://schemas.openxmlformats.org/drawingml/2006/table">
            <a:tbl>
              <a:tblPr firstRow="1" firstCol="1" bandRow="1">
                <a:tableStyleId>{5C22544A-7EE6-4342-B048-85BDC9FD1C3A}</a:tableStyleId>
              </a:tblPr>
              <a:tblGrid>
                <a:gridCol w="6528863">
                  <a:extLst>
                    <a:ext uri="{9D8B030D-6E8A-4147-A177-3AD203B41FA5}">
                      <a16:colId xmlns:a16="http://schemas.microsoft.com/office/drawing/2014/main" val="2762607555"/>
                    </a:ext>
                  </a:extLst>
                </a:gridCol>
                <a:gridCol w="5208868">
                  <a:extLst>
                    <a:ext uri="{9D8B030D-6E8A-4147-A177-3AD203B41FA5}">
                      <a16:colId xmlns:a16="http://schemas.microsoft.com/office/drawing/2014/main" val="1863939842"/>
                    </a:ext>
                  </a:extLst>
                </a:gridCol>
              </a:tblGrid>
              <a:tr h="580110">
                <a:tc>
                  <a:txBody>
                    <a:bodyPr/>
                    <a:lstStyle/>
                    <a:p>
                      <a:pPr algn="ctr">
                        <a:spcAft>
                          <a:spcPts val="0"/>
                        </a:spcAft>
                      </a:pPr>
                      <a:r>
                        <a:rPr lang="de-CH" sz="3000" b="1" dirty="0">
                          <a:solidFill>
                            <a:schemeClr val="bg1"/>
                          </a:solidFill>
                          <a:effectLst/>
                        </a:rPr>
                        <a:t>Werke des Fleisches</a:t>
                      </a:r>
                      <a:endParaRPr lang="de-CH" sz="3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solidFill>
                  </a:tcPr>
                </a:tc>
                <a:tc>
                  <a:txBody>
                    <a:bodyPr/>
                    <a:lstStyle/>
                    <a:p>
                      <a:pPr algn="ctr">
                        <a:spcAft>
                          <a:spcPts val="0"/>
                        </a:spcAft>
                      </a:pPr>
                      <a:r>
                        <a:rPr lang="de-CH" sz="3000" b="1" dirty="0">
                          <a:solidFill>
                            <a:schemeClr val="tx1"/>
                          </a:solidFill>
                          <a:effectLst/>
                        </a:rPr>
                        <a:t>Frucht des Geistes</a:t>
                      </a:r>
                      <a:endParaRPr lang="de-CH" sz="3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243629453"/>
                  </a:ext>
                </a:extLst>
              </a:tr>
              <a:tr h="4497447">
                <a:tc>
                  <a:txBody>
                    <a:bodyPr/>
                    <a:lstStyle/>
                    <a:p>
                      <a:pPr algn="ctr">
                        <a:spcAft>
                          <a:spcPts val="0"/>
                        </a:spcAft>
                      </a:pPr>
                      <a:r>
                        <a:rPr lang="de-CH" sz="2800" b="0" dirty="0">
                          <a:solidFill>
                            <a:schemeClr val="tx1"/>
                          </a:solidFill>
                          <a:effectLst/>
                        </a:rPr>
                        <a:t>Offenbar sind aber die Werke des Fleisches, welche sind: Ehebruch, Unzucht, Unreinheit, Zügellosigkeit (Sexuelle Sünden); 20 Götzendienst, Zauberei (falsche Anbetung), Feindschaft, Streit, Eifersucht, Zorn, Selbstsucht, Zwietracht, Parteiungen; 21 Neid, Mord (Beziehungsprobleme), Trunkenheit, Gelage und </a:t>
                      </a:r>
                      <a:r>
                        <a:rPr lang="de-CH" sz="2800" b="0">
                          <a:solidFill>
                            <a:schemeClr val="tx1"/>
                          </a:solidFill>
                          <a:effectLst/>
                        </a:rPr>
                        <a:t>dergleichen (Masslosigkeit</a:t>
                      </a:r>
                      <a:r>
                        <a:rPr lang="de-CH" sz="2800" b="0" dirty="0">
                          <a:solidFill>
                            <a:schemeClr val="tx1"/>
                          </a:solidFill>
                          <a:effectLst/>
                        </a:rPr>
                        <a:t>), wovon ich euch voraussage, wie ich schon zuvor gesagt habe, dass die, welche solche Dinge tun, das Reich Gottes nicht erben werden. Gal 5,19-21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ctr">
                        <a:spcAft>
                          <a:spcPts val="0"/>
                        </a:spcAft>
                      </a:pPr>
                      <a:r>
                        <a:rPr lang="de-CH" sz="2800" b="0" dirty="0">
                          <a:solidFill>
                            <a:schemeClr val="tx1"/>
                          </a:solidFill>
                          <a:effectLst/>
                        </a:rPr>
                        <a:t>Die Frucht des Geistes aber ist Liebe, Freude, Friede, Langmut, Freundlichkeit, Güte, Treue, Sanftmut, Selbstbeherrschung. </a:t>
                      </a:r>
                    </a:p>
                    <a:p>
                      <a:pPr algn="ctr">
                        <a:spcAft>
                          <a:spcPts val="0"/>
                        </a:spcAft>
                      </a:pPr>
                      <a:r>
                        <a:rPr lang="de-CH" sz="2800" b="0" dirty="0">
                          <a:solidFill>
                            <a:schemeClr val="tx1"/>
                          </a:solidFill>
                          <a:effectLst/>
                        </a:rPr>
                        <a:t>Gal 5,22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649928695"/>
                  </a:ext>
                </a:extLst>
              </a:tr>
            </a:tbl>
          </a:graphicData>
        </a:graphic>
      </p:graphicFrame>
      <p:sp>
        <p:nvSpPr>
          <p:cNvPr id="6" name="Textfeld 5">
            <a:extLst>
              <a:ext uri="{FF2B5EF4-FFF2-40B4-BE49-F238E27FC236}">
                <a16:creationId xmlns:a16="http://schemas.microsoft.com/office/drawing/2014/main" id="{E7E435E5-B848-4AD8-8941-847984A3FAB7}"/>
              </a:ext>
            </a:extLst>
          </p:cNvPr>
          <p:cNvSpPr txBox="1"/>
          <p:nvPr/>
        </p:nvSpPr>
        <p:spPr>
          <a:xfrm>
            <a:off x="2181467" y="335230"/>
            <a:ext cx="7829066" cy="553998"/>
          </a:xfrm>
          <a:prstGeom prst="rect">
            <a:avLst/>
          </a:prstGeom>
          <a:noFill/>
        </p:spPr>
        <p:txBody>
          <a:bodyPr wrap="none" rtlCol="0">
            <a:spAutoFit/>
          </a:bodyPr>
          <a:lstStyle/>
          <a:p>
            <a:r>
              <a:rPr lang="de-CH" sz="3000" b="1" dirty="0"/>
              <a:t>Vom "alten Menschen" zum "neuen Menschen"</a:t>
            </a:r>
            <a:endParaRPr lang="de-CH" sz="3000" dirty="0"/>
          </a:p>
        </p:txBody>
      </p:sp>
    </p:spTree>
    <p:extLst>
      <p:ext uri="{BB962C8B-B14F-4D97-AF65-F5344CB8AC3E}">
        <p14:creationId xmlns:p14="http://schemas.microsoft.com/office/powerpoint/2010/main" val="4138974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498753" y="273686"/>
            <a:ext cx="9137823" cy="553998"/>
          </a:xfrm>
          <a:prstGeom prst="rect">
            <a:avLst/>
          </a:prstGeom>
          <a:noFill/>
        </p:spPr>
        <p:txBody>
          <a:bodyPr wrap="none" rtlCol="0">
            <a:spAutoFit/>
          </a:bodyPr>
          <a:lstStyle/>
          <a:p>
            <a:r>
              <a:rPr lang="de-CH" sz="3000" b="1" dirty="0"/>
              <a:t>Harmonie in der Familie (Schöpfungsordnung) (5,22-6,4)</a:t>
            </a:r>
            <a:endParaRPr lang="de-CH" sz="3000" dirty="0"/>
          </a:p>
        </p:txBody>
      </p:sp>
      <p:sp>
        <p:nvSpPr>
          <p:cNvPr id="3" name="Textfeld 2">
            <a:extLst>
              <a:ext uri="{FF2B5EF4-FFF2-40B4-BE49-F238E27FC236}">
                <a16:creationId xmlns:a16="http://schemas.microsoft.com/office/drawing/2014/main" id="{14A4D852-A2C2-445C-B94A-47CE4F9AFC07}"/>
              </a:ext>
            </a:extLst>
          </p:cNvPr>
          <p:cNvSpPr txBox="1"/>
          <p:nvPr/>
        </p:nvSpPr>
        <p:spPr>
          <a:xfrm>
            <a:off x="501689" y="936037"/>
            <a:ext cx="11076237" cy="5170646"/>
          </a:xfrm>
          <a:prstGeom prst="rect">
            <a:avLst/>
          </a:prstGeom>
          <a:noFill/>
        </p:spPr>
        <p:txBody>
          <a:bodyPr wrap="none" rtlCol="0">
            <a:spAutoFit/>
          </a:bodyPr>
          <a:lstStyle/>
          <a:p>
            <a:r>
              <a:rPr lang="de-CH" sz="3000" dirty="0"/>
              <a:t>"Ihr Frauen, ordnet euch euren eigenen Männern unter als dem </a:t>
            </a:r>
          </a:p>
          <a:p>
            <a:r>
              <a:rPr lang="de-CH" sz="3000" dirty="0"/>
              <a:t>Herrn; 23 denn der Mann ist das Haupt der Frau, wie auch der </a:t>
            </a:r>
          </a:p>
          <a:p>
            <a:r>
              <a:rPr lang="de-CH" sz="3000" dirty="0"/>
              <a:t>Christus das Haupt der Gemeinde ist; und er ist der Retter des Leibes. </a:t>
            </a:r>
          </a:p>
          <a:p>
            <a:r>
              <a:rPr lang="de-CH" sz="3000" dirty="0"/>
              <a:t>24 Wie nun die Gemeinde sich dem Christus unterordnet, so auch die </a:t>
            </a:r>
          </a:p>
          <a:p>
            <a:r>
              <a:rPr lang="de-CH" sz="3000" dirty="0"/>
              <a:t>Frauen ihren eigenen Männern in allem. 25 Ihr Männer, liebt eure </a:t>
            </a:r>
          </a:p>
          <a:p>
            <a:r>
              <a:rPr lang="de-CH" sz="3000" dirty="0"/>
              <a:t>Frauen, gleichwie auch der Christus die Gemeinde geliebt hat und </a:t>
            </a:r>
          </a:p>
          <a:p>
            <a:r>
              <a:rPr lang="de-CH" sz="3000" dirty="0"/>
              <a:t>sich selbst für sie hingegeben hat, 26 damit er sie heilige, nachdem </a:t>
            </a:r>
          </a:p>
          <a:p>
            <a:r>
              <a:rPr lang="de-CH" sz="3000" dirty="0"/>
              <a:t>er sie gereinigt hat durch das Wasserbad im Wort, 27 damit er sie </a:t>
            </a:r>
          </a:p>
          <a:p>
            <a:r>
              <a:rPr lang="de-CH" sz="3000" dirty="0"/>
              <a:t>sich selbst darstelle als eine Gemeinde, die herrlich sei, sodass sie </a:t>
            </a:r>
          </a:p>
          <a:p>
            <a:r>
              <a:rPr lang="de-CH" sz="3000" dirty="0"/>
              <a:t>weder Flecken noch Runzeln noch etwas Ähnliches habe, sondern </a:t>
            </a:r>
          </a:p>
          <a:p>
            <a:r>
              <a:rPr lang="de-CH" sz="3000" dirty="0"/>
              <a:t>dass sie heilig und tadellos sei. …</a:t>
            </a:r>
          </a:p>
        </p:txBody>
      </p:sp>
    </p:spTree>
    <p:extLst>
      <p:ext uri="{BB962C8B-B14F-4D97-AF65-F5344CB8AC3E}">
        <p14:creationId xmlns:p14="http://schemas.microsoft.com/office/powerpoint/2010/main" val="52287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498753" y="273686"/>
            <a:ext cx="9137823" cy="553998"/>
          </a:xfrm>
          <a:prstGeom prst="rect">
            <a:avLst/>
          </a:prstGeom>
          <a:noFill/>
        </p:spPr>
        <p:txBody>
          <a:bodyPr wrap="none" rtlCol="0">
            <a:spAutoFit/>
          </a:bodyPr>
          <a:lstStyle/>
          <a:p>
            <a:r>
              <a:rPr lang="de-CH" sz="3000" b="1" dirty="0"/>
              <a:t>Harmonie in der Familie (Schöpfungsordnung) (5,22-6,4)</a:t>
            </a:r>
            <a:endParaRPr lang="de-CH" sz="3000" dirty="0"/>
          </a:p>
        </p:txBody>
      </p:sp>
      <p:sp>
        <p:nvSpPr>
          <p:cNvPr id="3" name="Textfeld 2">
            <a:extLst>
              <a:ext uri="{FF2B5EF4-FFF2-40B4-BE49-F238E27FC236}">
                <a16:creationId xmlns:a16="http://schemas.microsoft.com/office/drawing/2014/main" id="{14A4D852-A2C2-445C-B94A-47CE4F9AFC07}"/>
              </a:ext>
            </a:extLst>
          </p:cNvPr>
          <p:cNvSpPr txBox="1"/>
          <p:nvPr/>
        </p:nvSpPr>
        <p:spPr>
          <a:xfrm>
            <a:off x="501689" y="936037"/>
            <a:ext cx="10890674" cy="5632311"/>
          </a:xfrm>
          <a:prstGeom prst="rect">
            <a:avLst/>
          </a:prstGeom>
          <a:noFill/>
        </p:spPr>
        <p:txBody>
          <a:bodyPr wrap="none" rtlCol="0">
            <a:spAutoFit/>
          </a:bodyPr>
          <a:lstStyle/>
          <a:p>
            <a:r>
              <a:rPr lang="de-CH" sz="3000" dirty="0"/>
              <a:t>"… Ebenso sind die Männer verpflichtet, ihre eigenen Frauen zu </a:t>
            </a:r>
          </a:p>
          <a:p>
            <a:r>
              <a:rPr lang="de-CH" sz="3000" dirty="0"/>
              <a:t>lieben wie ihre eigenen Leiber; wer seine Frau liebt, der liebt </a:t>
            </a:r>
          </a:p>
          <a:p>
            <a:r>
              <a:rPr lang="de-CH" sz="3000" dirty="0"/>
              <a:t>sich selbst. 29 Denn niemand hat je sein eigenes Fleisch gehasst, </a:t>
            </a:r>
          </a:p>
          <a:p>
            <a:r>
              <a:rPr lang="de-CH" sz="3000" dirty="0"/>
              <a:t>sondern er nährt und pflegt es, gleichwie der Herr die Gemeinde. </a:t>
            </a:r>
          </a:p>
          <a:p>
            <a:r>
              <a:rPr lang="de-CH" sz="3000" dirty="0"/>
              <a:t>30 Denn wir sind Glieder seines Leibes, von seinem Fleisch und </a:t>
            </a:r>
          </a:p>
          <a:p>
            <a:r>
              <a:rPr lang="de-CH" sz="3000" dirty="0"/>
              <a:t>von seinem Gebein. 31 "Deshalb wird ein Mann seinen Vater und </a:t>
            </a:r>
          </a:p>
          <a:p>
            <a:r>
              <a:rPr lang="de-CH" sz="3000" dirty="0"/>
              <a:t>seine Mutter verlassen und seiner Frau anhängen [unauflöslich </a:t>
            </a:r>
          </a:p>
          <a:p>
            <a:r>
              <a:rPr lang="de-CH" sz="3000" dirty="0"/>
              <a:t>verbinden], und die zwei werden ein Fleisch sein".[Gen 2,24] </a:t>
            </a:r>
          </a:p>
          <a:p>
            <a:r>
              <a:rPr lang="de-CH" sz="3000" dirty="0"/>
              <a:t>32 Dieses Geheimnis ist gross; ich aber deute es auf Christus und </a:t>
            </a:r>
          </a:p>
          <a:p>
            <a:r>
              <a:rPr lang="de-CH" sz="3000" dirty="0"/>
              <a:t>auf die Gemeinde. Doch auch ihr — jeder von euch liebe seine </a:t>
            </a:r>
          </a:p>
          <a:p>
            <a:r>
              <a:rPr lang="de-CH" sz="3000" dirty="0"/>
              <a:t>Frau so wie sich selbst; die Frau aber erweise dem Mann Ehrfurcht!" </a:t>
            </a:r>
          </a:p>
          <a:p>
            <a:r>
              <a:rPr lang="de-CH" sz="3000" b="1" dirty="0"/>
              <a:t>								(5,22-33)</a:t>
            </a:r>
            <a:endParaRPr lang="de-CH" sz="3000" dirty="0"/>
          </a:p>
        </p:txBody>
      </p:sp>
    </p:spTree>
    <p:extLst>
      <p:ext uri="{BB962C8B-B14F-4D97-AF65-F5344CB8AC3E}">
        <p14:creationId xmlns:p14="http://schemas.microsoft.com/office/powerpoint/2010/main" val="352738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498753" y="273686"/>
            <a:ext cx="9137823" cy="553998"/>
          </a:xfrm>
          <a:prstGeom prst="rect">
            <a:avLst/>
          </a:prstGeom>
          <a:noFill/>
        </p:spPr>
        <p:txBody>
          <a:bodyPr wrap="none" rtlCol="0">
            <a:spAutoFit/>
          </a:bodyPr>
          <a:lstStyle/>
          <a:p>
            <a:r>
              <a:rPr lang="de-CH" sz="3000" b="1" dirty="0"/>
              <a:t>Harmonie in der Familie (Schöpfungsordnung) (5,22-6,4)</a:t>
            </a:r>
            <a:endParaRPr lang="de-CH" sz="3000" dirty="0"/>
          </a:p>
        </p:txBody>
      </p:sp>
      <p:sp>
        <p:nvSpPr>
          <p:cNvPr id="3" name="Textfeld 2">
            <a:extLst>
              <a:ext uri="{FF2B5EF4-FFF2-40B4-BE49-F238E27FC236}">
                <a16:creationId xmlns:a16="http://schemas.microsoft.com/office/drawing/2014/main" id="{14A4D852-A2C2-445C-B94A-47CE4F9AFC07}"/>
              </a:ext>
            </a:extLst>
          </p:cNvPr>
          <p:cNvSpPr txBox="1"/>
          <p:nvPr/>
        </p:nvSpPr>
        <p:spPr>
          <a:xfrm>
            <a:off x="501689" y="936037"/>
            <a:ext cx="10273903" cy="2862322"/>
          </a:xfrm>
          <a:prstGeom prst="rect">
            <a:avLst/>
          </a:prstGeom>
          <a:noFill/>
        </p:spPr>
        <p:txBody>
          <a:bodyPr wrap="none" rtlCol="0">
            <a:spAutoFit/>
          </a:bodyPr>
          <a:lstStyle/>
          <a:p>
            <a:r>
              <a:rPr lang="de-CH" sz="3000" dirty="0"/>
              <a:t>"Ihr Kinder, seid gehorsam euren Eltern in dem Herrn; denn </a:t>
            </a:r>
          </a:p>
          <a:p>
            <a:r>
              <a:rPr lang="de-CH" sz="3000" dirty="0"/>
              <a:t>das ist recht. 2 "Du sollst deinen Vater und deine Mutter ehren", </a:t>
            </a:r>
          </a:p>
          <a:p>
            <a:r>
              <a:rPr lang="de-CH" sz="3000" dirty="0"/>
              <a:t>das ist das erste Gebot mit einer Verheissung: 3 "damit es dir </a:t>
            </a:r>
          </a:p>
          <a:p>
            <a:r>
              <a:rPr lang="de-CH" sz="3000" dirty="0"/>
              <a:t>gut geht und du lange lebst auf Erden".[</a:t>
            </a:r>
            <a:r>
              <a:rPr lang="de-CH" sz="3000" dirty="0" err="1"/>
              <a:t>Dt</a:t>
            </a:r>
            <a:r>
              <a:rPr lang="de-CH" sz="3000" dirty="0"/>
              <a:t> 5,16] 4 Und ihr </a:t>
            </a:r>
          </a:p>
          <a:p>
            <a:r>
              <a:rPr lang="de-CH" sz="3000" dirty="0"/>
              <a:t>Väter, reizt eure Kinder nicht zum Zorn, sondern zieht sie auf </a:t>
            </a:r>
          </a:p>
          <a:p>
            <a:r>
              <a:rPr lang="de-CH" sz="3000" dirty="0"/>
              <a:t>in der Zucht und Ermahnung des Herrn." </a:t>
            </a:r>
            <a:r>
              <a:rPr lang="de-CH" sz="3000" b="1" dirty="0"/>
              <a:t>(6,1-4)</a:t>
            </a:r>
            <a:endParaRPr lang="de-CH" sz="3000" dirty="0"/>
          </a:p>
        </p:txBody>
      </p:sp>
    </p:spTree>
    <p:extLst>
      <p:ext uri="{BB962C8B-B14F-4D97-AF65-F5344CB8AC3E}">
        <p14:creationId xmlns:p14="http://schemas.microsoft.com/office/powerpoint/2010/main" val="354634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498753" y="717696"/>
            <a:ext cx="6883423" cy="584775"/>
          </a:xfrm>
          <a:prstGeom prst="rect">
            <a:avLst/>
          </a:prstGeom>
          <a:noFill/>
        </p:spPr>
        <p:txBody>
          <a:bodyPr wrap="none" rtlCol="0">
            <a:spAutoFit/>
          </a:bodyPr>
          <a:lstStyle/>
          <a:p>
            <a:r>
              <a:rPr lang="de-CH" sz="3200" b="1" dirty="0"/>
              <a:t>Arbeitsleben – Herren / Knechte (6,5-9)</a:t>
            </a:r>
            <a:endParaRPr lang="de-CH" sz="4800" dirty="0"/>
          </a:p>
        </p:txBody>
      </p:sp>
      <p:sp>
        <p:nvSpPr>
          <p:cNvPr id="3" name="Textfeld 2">
            <a:extLst>
              <a:ext uri="{FF2B5EF4-FFF2-40B4-BE49-F238E27FC236}">
                <a16:creationId xmlns:a16="http://schemas.microsoft.com/office/drawing/2014/main" id="{14A4D852-A2C2-445C-B94A-47CE4F9AFC07}"/>
              </a:ext>
            </a:extLst>
          </p:cNvPr>
          <p:cNvSpPr txBox="1"/>
          <p:nvPr/>
        </p:nvSpPr>
        <p:spPr>
          <a:xfrm>
            <a:off x="501689" y="1380047"/>
            <a:ext cx="11094127" cy="4708981"/>
          </a:xfrm>
          <a:prstGeom prst="rect">
            <a:avLst/>
          </a:prstGeom>
          <a:noFill/>
        </p:spPr>
        <p:txBody>
          <a:bodyPr wrap="none" rtlCol="0">
            <a:spAutoFit/>
          </a:bodyPr>
          <a:lstStyle/>
          <a:p>
            <a:r>
              <a:rPr lang="de-CH" sz="3000" dirty="0"/>
              <a:t>"Ihr Knechte, gehorcht euren leiblichen Herren mit Furcht und </a:t>
            </a:r>
          </a:p>
          <a:p>
            <a:r>
              <a:rPr lang="de-CH" sz="3000" dirty="0"/>
              <a:t>Zittern, in Einfalt eures Herzens, als dem Christus; 6 nicht mit </a:t>
            </a:r>
          </a:p>
          <a:p>
            <a:r>
              <a:rPr lang="de-CH" sz="3000" dirty="0"/>
              <a:t>Augendienerei, um Menschen zu gefallen, sondern als Knechte </a:t>
            </a:r>
          </a:p>
          <a:p>
            <a:r>
              <a:rPr lang="de-CH" sz="3000" dirty="0"/>
              <a:t>des Christus, die den Willen Gottes von Herzen tun; 7 dient mit </a:t>
            </a:r>
          </a:p>
          <a:p>
            <a:r>
              <a:rPr lang="de-CH" sz="3000" dirty="0"/>
              <a:t>gutem Willen dem Herrn und nicht den Menschen, 8 da ihr wisst: </a:t>
            </a:r>
          </a:p>
          <a:p>
            <a:r>
              <a:rPr lang="de-CH" sz="3000" dirty="0"/>
              <a:t>Was ein jeder Gutes tun wird, das wird er von dem Herrn empfangen, </a:t>
            </a:r>
          </a:p>
          <a:p>
            <a:r>
              <a:rPr lang="de-CH" sz="3000" dirty="0"/>
              <a:t>er sei ein Sklave oder ein Freier. 9 Und ihr Herren, tut dasselbe </a:t>
            </a:r>
          </a:p>
          <a:p>
            <a:r>
              <a:rPr lang="de-CH" sz="3000" dirty="0"/>
              <a:t>ihnen gegenüber und lasst das Drohen, da ihr wisst, dass auch </a:t>
            </a:r>
          </a:p>
          <a:p>
            <a:r>
              <a:rPr lang="de-CH" sz="3000" dirty="0"/>
              <a:t>euer eigener Herr im Himmel ist und dass es bei ihm kein Ansehen </a:t>
            </a:r>
          </a:p>
          <a:p>
            <a:r>
              <a:rPr lang="de-CH" sz="3000" dirty="0"/>
              <a:t>der Person gibt." </a:t>
            </a:r>
            <a:r>
              <a:rPr lang="de-CH" sz="3000" b="1" dirty="0"/>
              <a:t>(6,5-9)</a:t>
            </a:r>
            <a:endParaRPr lang="de-CH" sz="3000" dirty="0"/>
          </a:p>
        </p:txBody>
      </p:sp>
    </p:spTree>
    <p:extLst>
      <p:ext uri="{BB962C8B-B14F-4D97-AF65-F5344CB8AC3E}">
        <p14:creationId xmlns:p14="http://schemas.microsoft.com/office/powerpoint/2010/main" val="106681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498753" y="484702"/>
            <a:ext cx="10453824" cy="553998"/>
          </a:xfrm>
          <a:prstGeom prst="rect">
            <a:avLst/>
          </a:prstGeom>
          <a:noFill/>
        </p:spPr>
        <p:txBody>
          <a:bodyPr wrap="none" rtlCol="0">
            <a:spAutoFit/>
          </a:bodyPr>
          <a:lstStyle/>
          <a:p>
            <a:r>
              <a:rPr lang="de-CH" sz="3000" b="1" dirty="0"/>
              <a:t>Standhaftigkeit im Kampf gegen die Mächte des Bösen (6,10–20)</a:t>
            </a:r>
            <a:endParaRPr lang="de-CH" sz="3000" dirty="0"/>
          </a:p>
        </p:txBody>
      </p:sp>
      <p:sp>
        <p:nvSpPr>
          <p:cNvPr id="3" name="Textfeld 2">
            <a:extLst>
              <a:ext uri="{FF2B5EF4-FFF2-40B4-BE49-F238E27FC236}">
                <a16:creationId xmlns:a16="http://schemas.microsoft.com/office/drawing/2014/main" id="{14A4D852-A2C2-445C-B94A-47CE4F9AFC07}"/>
              </a:ext>
            </a:extLst>
          </p:cNvPr>
          <p:cNvSpPr txBox="1"/>
          <p:nvPr/>
        </p:nvSpPr>
        <p:spPr>
          <a:xfrm>
            <a:off x="501689" y="1147053"/>
            <a:ext cx="10904460" cy="4708981"/>
          </a:xfrm>
          <a:prstGeom prst="rect">
            <a:avLst/>
          </a:prstGeom>
          <a:noFill/>
        </p:spPr>
        <p:txBody>
          <a:bodyPr wrap="none" rtlCol="0">
            <a:spAutoFit/>
          </a:bodyPr>
          <a:lstStyle/>
          <a:p>
            <a:r>
              <a:rPr lang="de-CH" sz="3000" dirty="0"/>
              <a:t>"Im Übrigen, meine Brüder, seid stark in dem Herrn und in der </a:t>
            </a:r>
          </a:p>
          <a:p>
            <a:r>
              <a:rPr lang="de-CH" sz="3000" dirty="0"/>
              <a:t>Macht seiner Stärke. 11 Zieht die ganze Waffenrüstung Gottes an, </a:t>
            </a:r>
          </a:p>
          <a:p>
            <a:r>
              <a:rPr lang="de-CH" sz="3000" dirty="0"/>
              <a:t>damit ihr standhalten könnt gegenüber den listigen Kunstgriffen </a:t>
            </a:r>
          </a:p>
          <a:p>
            <a:r>
              <a:rPr lang="de-CH" sz="3000" dirty="0"/>
              <a:t>des Teufels; 12 denn unser Kampf richtet sich nicht gegen Fleisch </a:t>
            </a:r>
          </a:p>
          <a:p>
            <a:r>
              <a:rPr lang="de-CH" sz="3000" dirty="0"/>
              <a:t>und Blut, sondern gegen die Herrschaften, gegen die Gewalten, </a:t>
            </a:r>
          </a:p>
          <a:p>
            <a:r>
              <a:rPr lang="de-CH" sz="3000" dirty="0"/>
              <a:t>gegen die Weltbeherrscher der Finsternis dieser Weltzeit, gegen </a:t>
            </a:r>
          </a:p>
          <a:p>
            <a:r>
              <a:rPr lang="de-CH" sz="3000" dirty="0"/>
              <a:t>die geistlichen [Mächte] der Bosheit in den himmlischen [Regionen]. </a:t>
            </a:r>
          </a:p>
          <a:p>
            <a:r>
              <a:rPr lang="de-CH" sz="3000" dirty="0"/>
              <a:t>13 Deshalb ergreift die ganze Waffenrüstung Gottes, damit ihr am </a:t>
            </a:r>
          </a:p>
          <a:p>
            <a:r>
              <a:rPr lang="de-CH" sz="3000" dirty="0"/>
              <a:t>bösen Tag widerstehen und, nachdem ihr alles wohl ausgerichtet </a:t>
            </a:r>
          </a:p>
          <a:p>
            <a:r>
              <a:rPr lang="de-CH" sz="3000" dirty="0"/>
              <a:t>habt, euch behaupten könnt. " </a:t>
            </a:r>
            <a:r>
              <a:rPr lang="de-CH" sz="3000" b="1" dirty="0"/>
              <a:t>(6,10-13)</a:t>
            </a:r>
            <a:endParaRPr lang="de-CH" sz="3000" dirty="0"/>
          </a:p>
        </p:txBody>
      </p:sp>
    </p:spTree>
    <p:extLst>
      <p:ext uri="{BB962C8B-B14F-4D97-AF65-F5344CB8AC3E}">
        <p14:creationId xmlns:p14="http://schemas.microsoft.com/office/powerpoint/2010/main" val="219069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1B576728-2409-4165-8A07-762E41218631}"/>
              </a:ext>
            </a:extLst>
          </p:cNvPr>
          <p:cNvGraphicFramePr>
            <a:graphicFrameLocks noGrp="1"/>
          </p:cNvGraphicFramePr>
          <p:nvPr>
            <p:extLst>
              <p:ext uri="{D42A27DB-BD31-4B8C-83A1-F6EECF244321}">
                <p14:modId xmlns:p14="http://schemas.microsoft.com/office/powerpoint/2010/main" val="1618202182"/>
              </p:ext>
            </p:extLst>
          </p:nvPr>
        </p:nvGraphicFramePr>
        <p:xfrm>
          <a:off x="246491" y="1041619"/>
          <a:ext cx="11656612" cy="5486400"/>
        </p:xfrm>
        <a:graphic>
          <a:graphicData uri="http://schemas.openxmlformats.org/drawingml/2006/table">
            <a:tbl>
              <a:tblPr firstRow="1" firstCol="1" bandRow="1">
                <a:tableStyleId>{5C22544A-7EE6-4342-B048-85BDC9FD1C3A}</a:tableStyleId>
              </a:tblPr>
              <a:tblGrid>
                <a:gridCol w="2631575">
                  <a:extLst>
                    <a:ext uri="{9D8B030D-6E8A-4147-A177-3AD203B41FA5}">
                      <a16:colId xmlns:a16="http://schemas.microsoft.com/office/drawing/2014/main" val="1241482265"/>
                    </a:ext>
                  </a:extLst>
                </a:gridCol>
                <a:gridCol w="9025037">
                  <a:extLst>
                    <a:ext uri="{9D8B030D-6E8A-4147-A177-3AD203B41FA5}">
                      <a16:colId xmlns:a16="http://schemas.microsoft.com/office/drawing/2014/main" val="2838521459"/>
                    </a:ext>
                  </a:extLst>
                </a:gridCol>
              </a:tblGrid>
              <a:tr h="1033055">
                <a:tc>
                  <a:txBody>
                    <a:bodyPr/>
                    <a:lstStyle/>
                    <a:p>
                      <a:pPr>
                        <a:spcAft>
                          <a:spcPts val="0"/>
                        </a:spcAft>
                      </a:pPr>
                      <a:r>
                        <a:rPr lang="de-CH" sz="3000" b="0" dirty="0">
                          <a:solidFill>
                            <a:schemeClr val="tx1"/>
                          </a:solidFill>
                          <a:effectLst/>
                        </a:rPr>
                        <a:t>Ratschluss Gottes</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accent5">
                        <a:lumMod val="20000"/>
                        <a:lumOff val="80000"/>
                      </a:schemeClr>
                    </a:solidFill>
                  </a:tcPr>
                </a:tc>
                <a:tc>
                  <a:txBody>
                    <a:bodyPr/>
                    <a:lstStyle/>
                    <a:p>
                      <a:pPr>
                        <a:spcAft>
                          <a:spcPts val="0"/>
                        </a:spcAft>
                      </a:pPr>
                      <a:r>
                        <a:rPr lang="de-CH" sz="3000" b="0" dirty="0">
                          <a:solidFill>
                            <a:schemeClr val="tx1"/>
                          </a:solidFill>
                          <a:effectLst/>
                        </a:rPr>
                        <a:t>Der Ratschluss Gottes umfasst sämtliche Wahrheiten die Gott dem Glaubenden in Seinem Wort offenbart hat und in der Verkündigung gelehrt werden sollen. Der Ratschluss Gottes befähigt jeden Menschen, die richtigen Entscheide des Lebens zu treffen. In Seinem Wort finden wir sämtlichen Rat Gottes, damit jeder Mensch sich richtig entscheiden kann! OneLife-OneChance! Zusätzlich ist der Ratschluss Gottes unzertrennlich verknüpft an die Offenbarung, die Kraft und das Wirken des Heiligen Geistes, damit durch Ihn, der Mensch aus Gnade und mittels des Glaubens, Gott und Seinen Ratschluss erkennen und leben kann.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bg1"/>
                    </a:solidFill>
                  </a:tcPr>
                </a:tc>
                <a:extLst>
                  <a:ext uri="{0D108BD9-81ED-4DB2-BD59-A6C34878D82A}">
                    <a16:rowId xmlns:a16="http://schemas.microsoft.com/office/drawing/2014/main" val="936882924"/>
                  </a:ext>
                </a:extLst>
              </a:tr>
            </a:tbl>
          </a:graphicData>
        </a:graphic>
      </p:graphicFrame>
      <p:sp>
        <p:nvSpPr>
          <p:cNvPr id="6" name="Textfeld 5">
            <a:extLst>
              <a:ext uri="{FF2B5EF4-FFF2-40B4-BE49-F238E27FC236}">
                <a16:creationId xmlns:a16="http://schemas.microsoft.com/office/drawing/2014/main" id="{2BA9F65D-FCCD-4980-AC20-C8657BCFDF6B}"/>
              </a:ext>
            </a:extLst>
          </p:cNvPr>
          <p:cNvSpPr txBox="1"/>
          <p:nvPr/>
        </p:nvSpPr>
        <p:spPr>
          <a:xfrm>
            <a:off x="155394" y="186908"/>
            <a:ext cx="2723951" cy="553998"/>
          </a:xfrm>
          <a:prstGeom prst="rect">
            <a:avLst/>
          </a:prstGeom>
          <a:noFill/>
        </p:spPr>
        <p:txBody>
          <a:bodyPr wrap="none" rtlCol="0">
            <a:spAutoFit/>
          </a:bodyPr>
          <a:lstStyle/>
          <a:p>
            <a:r>
              <a:rPr lang="de-CH" sz="3000" b="1" dirty="0"/>
              <a:t>Besonderheiten</a:t>
            </a:r>
          </a:p>
        </p:txBody>
      </p:sp>
    </p:spTree>
    <p:extLst>
      <p:ext uri="{BB962C8B-B14F-4D97-AF65-F5344CB8AC3E}">
        <p14:creationId xmlns:p14="http://schemas.microsoft.com/office/powerpoint/2010/main" val="257892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337" y="2168429"/>
            <a:ext cx="9116855" cy="1015663"/>
          </a:xfrm>
          <a:prstGeom prst="rect">
            <a:avLst/>
          </a:prstGeom>
          <a:noFill/>
        </p:spPr>
        <p:txBody>
          <a:bodyPr wrap="none" rtlCol="0">
            <a:spAutoFit/>
          </a:bodyPr>
          <a:lstStyle/>
          <a:p>
            <a:r>
              <a:rPr lang="de-CH" sz="3000" dirty="0"/>
              <a:t>Die Gnade sei mit allen, die unseren Herrn Jesus Christus </a:t>
            </a:r>
          </a:p>
          <a:p>
            <a:r>
              <a:rPr lang="de-CH" sz="3000" dirty="0"/>
              <a:t>lieb haben mit unvergänglicher [Liebe]! Amen." </a:t>
            </a:r>
            <a:r>
              <a:rPr lang="de-CH" sz="3000" b="1"/>
              <a:t>(6,24</a:t>
            </a:r>
            <a:r>
              <a:rPr lang="de-CH" sz="3000" b="1" dirty="0"/>
              <a:t>)</a:t>
            </a:r>
            <a:endParaRPr lang="de-CH" sz="3000" dirty="0"/>
          </a:p>
        </p:txBody>
      </p:sp>
    </p:spTree>
    <p:extLst>
      <p:ext uri="{BB962C8B-B14F-4D97-AF65-F5344CB8AC3E}">
        <p14:creationId xmlns:p14="http://schemas.microsoft.com/office/powerpoint/2010/main" val="1244848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998342" y="4936377"/>
            <a:ext cx="4195316" cy="938719"/>
          </a:xfrm>
          <a:prstGeom prst="rect">
            <a:avLst/>
          </a:prstGeom>
          <a:noFill/>
        </p:spPr>
        <p:txBody>
          <a:bodyPr wrap="none" rtlCol="0">
            <a:spAutoFit/>
          </a:bodyPr>
          <a:lstStyle/>
          <a:p>
            <a:r>
              <a:rPr lang="de-CH" sz="5500" b="1" dirty="0"/>
              <a:t>Epheser Teil 2</a:t>
            </a:r>
          </a:p>
        </p:txBody>
      </p:sp>
    </p:spTree>
    <p:extLst>
      <p:ext uri="{BB962C8B-B14F-4D97-AF65-F5344CB8AC3E}">
        <p14:creationId xmlns:p14="http://schemas.microsoft.com/office/powerpoint/2010/main" val="1590751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1B576728-2409-4165-8A07-762E41218631}"/>
              </a:ext>
            </a:extLst>
          </p:cNvPr>
          <p:cNvGraphicFramePr>
            <a:graphicFrameLocks noGrp="1"/>
          </p:cNvGraphicFramePr>
          <p:nvPr>
            <p:extLst>
              <p:ext uri="{D42A27DB-BD31-4B8C-83A1-F6EECF244321}">
                <p14:modId xmlns:p14="http://schemas.microsoft.com/office/powerpoint/2010/main" val="2122868854"/>
              </p:ext>
            </p:extLst>
          </p:nvPr>
        </p:nvGraphicFramePr>
        <p:xfrm>
          <a:off x="246491" y="1041619"/>
          <a:ext cx="11656612" cy="3657600"/>
        </p:xfrm>
        <a:graphic>
          <a:graphicData uri="http://schemas.openxmlformats.org/drawingml/2006/table">
            <a:tbl>
              <a:tblPr firstRow="1" firstCol="1" bandRow="1">
                <a:tableStyleId>{5C22544A-7EE6-4342-B048-85BDC9FD1C3A}</a:tableStyleId>
              </a:tblPr>
              <a:tblGrid>
                <a:gridCol w="2631575">
                  <a:extLst>
                    <a:ext uri="{9D8B030D-6E8A-4147-A177-3AD203B41FA5}">
                      <a16:colId xmlns:a16="http://schemas.microsoft.com/office/drawing/2014/main" val="1241482265"/>
                    </a:ext>
                  </a:extLst>
                </a:gridCol>
                <a:gridCol w="9025037">
                  <a:extLst>
                    <a:ext uri="{9D8B030D-6E8A-4147-A177-3AD203B41FA5}">
                      <a16:colId xmlns:a16="http://schemas.microsoft.com/office/drawing/2014/main" val="2838521459"/>
                    </a:ext>
                  </a:extLst>
                </a:gridCol>
              </a:tblGrid>
              <a:tr h="1377408">
                <a:tc>
                  <a:txBody>
                    <a:bodyPr/>
                    <a:lstStyle/>
                    <a:p>
                      <a:pPr>
                        <a:spcAft>
                          <a:spcPts val="0"/>
                        </a:spcAft>
                      </a:pPr>
                      <a:r>
                        <a:rPr lang="de-CH" sz="3000" b="0" dirty="0">
                          <a:solidFill>
                            <a:schemeClr val="tx1"/>
                          </a:solidFill>
                          <a:effectLst/>
                        </a:rPr>
                        <a:t>In Christus</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accent5">
                        <a:lumMod val="20000"/>
                        <a:lumOff val="80000"/>
                      </a:schemeClr>
                    </a:solidFill>
                  </a:tcPr>
                </a:tc>
                <a:tc>
                  <a:txBody>
                    <a:bodyPr/>
                    <a:lstStyle/>
                    <a:p>
                      <a:pPr>
                        <a:spcAft>
                          <a:spcPts val="0"/>
                        </a:spcAft>
                      </a:pPr>
                      <a:r>
                        <a:rPr lang="de-CH" sz="3000" b="0" dirty="0">
                          <a:solidFill>
                            <a:schemeClr val="tx1"/>
                          </a:solidFill>
                          <a:effectLst/>
                        </a:rPr>
                        <a:t>Alle Segnungen Gottes sind uns zugänglich „in Christus“. D.h., dass jeder Mensch, der nicht „in Christus“ ist, kein Anteil hat an den himmlischen Segnungen hat. Ohne Christus ist es unmöglich, Gott zu kennen und zu Ihm zu kommen. Er ist der Mittelpunkt. Alles, was wir haben und sind, findet seinen Ursprung in dem Herrn Jesus Christus. Am Kreuz von Golgatha (V 7), hat alles seinen Ursprung. Christus ist das Zentrum der Ratschlüsse Gottes. …</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bg1"/>
                    </a:solidFill>
                  </a:tcPr>
                </a:tc>
                <a:extLst>
                  <a:ext uri="{0D108BD9-81ED-4DB2-BD59-A6C34878D82A}">
                    <a16:rowId xmlns:a16="http://schemas.microsoft.com/office/drawing/2014/main" val="363200074"/>
                  </a:ext>
                </a:extLst>
              </a:tr>
            </a:tbl>
          </a:graphicData>
        </a:graphic>
      </p:graphicFrame>
      <p:sp>
        <p:nvSpPr>
          <p:cNvPr id="6" name="Textfeld 5">
            <a:extLst>
              <a:ext uri="{FF2B5EF4-FFF2-40B4-BE49-F238E27FC236}">
                <a16:creationId xmlns:a16="http://schemas.microsoft.com/office/drawing/2014/main" id="{2BA9F65D-FCCD-4980-AC20-C8657BCFDF6B}"/>
              </a:ext>
            </a:extLst>
          </p:cNvPr>
          <p:cNvSpPr txBox="1"/>
          <p:nvPr/>
        </p:nvSpPr>
        <p:spPr>
          <a:xfrm>
            <a:off x="155394" y="186908"/>
            <a:ext cx="2723951" cy="553998"/>
          </a:xfrm>
          <a:prstGeom prst="rect">
            <a:avLst/>
          </a:prstGeom>
          <a:noFill/>
        </p:spPr>
        <p:txBody>
          <a:bodyPr wrap="none" rtlCol="0">
            <a:spAutoFit/>
          </a:bodyPr>
          <a:lstStyle/>
          <a:p>
            <a:r>
              <a:rPr lang="de-CH" sz="3000" b="1" dirty="0"/>
              <a:t>Besonderheiten</a:t>
            </a:r>
          </a:p>
        </p:txBody>
      </p:sp>
    </p:spTree>
    <p:extLst>
      <p:ext uri="{BB962C8B-B14F-4D97-AF65-F5344CB8AC3E}">
        <p14:creationId xmlns:p14="http://schemas.microsoft.com/office/powerpoint/2010/main" val="141643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1B576728-2409-4165-8A07-762E41218631}"/>
              </a:ext>
            </a:extLst>
          </p:cNvPr>
          <p:cNvGraphicFramePr>
            <a:graphicFrameLocks noGrp="1"/>
          </p:cNvGraphicFramePr>
          <p:nvPr>
            <p:extLst>
              <p:ext uri="{D42A27DB-BD31-4B8C-83A1-F6EECF244321}">
                <p14:modId xmlns:p14="http://schemas.microsoft.com/office/powerpoint/2010/main" val="799765368"/>
              </p:ext>
            </p:extLst>
          </p:nvPr>
        </p:nvGraphicFramePr>
        <p:xfrm>
          <a:off x="246491" y="1041619"/>
          <a:ext cx="11656612" cy="3657600"/>
        </p:xfrm>
        <a:graphic>
          <a:graphicData uri="http://schemas.openxmlformats.org/drawingml/2006/table">
            <a:tbl>
              <a:tblPr firstRow="1" firstCol="1" bandRow="1">
                <a:tableStyleId>{5C22544A-7EE6-4342-B048-85BDC9FD1C3A}</a:tableStyleId>
              </a:tblPr>
              <a:tblGrid>
                <a:gridCol w="2631575">
                  <a:extLst>
                    <a:ext uri="{9D8B030D-6E8A-4147-A177-3AD203B41FA5}">
                      <a16:colId xmlns:a16="http://schemas.microsoft.com/office/drawing/2014/main" val="1241482265"/>
                    </a:ext>
                  </a:extLst>
                </a:gridCol>
                <a:gridCol w="9025037">
                  <a:extLst>
                    <a:ext uri="{9D8B030D-6E8A-4147-A177-3AD203B41FA5}">
                      <a16:colId xmlns:a16="http://schemas.microsoft.com/office/drawing/2014/main" val="2838521459"/>
                    </a:ext>
                  </a:extLst>
                </a:gridCol>
              </a:tblGrid>
              <a:tr h="1377408">
                <a:tc>
                  <a:txBody>
                    <a:bodyPr/>
                    <a:lstStyle/>
                    <a:p>
                      <a:pPr>
                        <a:spcAft>
                          <a:spcPts val="0"/>
                        </a:spcAft>
                      </a:pPr>
                      <a:r>
                        <a:rPr lang="de-CH" sz="3000" b="0" dirty="0">
                          <a:solidFill>
                            <a:schemeClr val="tx1"/>
                          </a:solidFill>
                          <a:effectLst/>
                        </a:rPr>
                        <a:t>In Christus</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accent5">
                        <a:lumMod val="20000"/>
                        <a:lumOff val="80000"/>
                      </a:schemeClr>
                    </a:solidFill>
                  </a:tcPr>
                </a:tc>
                <a:tc>
                  <a:txBody>
                    <a:bodyPr/>
                    <a:lstStyle/>
                    <a:p>
                      <a:pPr>
                        <a:spcAft>
                          <a:spcPts val="0"/>
                        </a:spcAft>
                      </a:pPr>
                      <a:r>
                        <a:rPr lang="de-CH" sz="3000" b="0" dirty="0">
                          <a:solidFill>
                            <a:schemeClr val="tx1"/>
                          </a:solidFill>
                          <a:effectLst/>
                        </a:rPr>
                        <a:t>… In Ihm und durch Ihn wird Gott alle Seine Gedanken erfüllen, und alles, was Menschen durch den Glauben empfangen, hat seinen Ursprung in Ihm. Deshalb kommt der Titel Christus in diesem Brief so häufig vor, nämlich 46 Mal, davon 8 Mal „in Christus Jesus“, was auf unsere besondere Segensstellung hinweist. Nicht nur ist Christus Ursprung aller unserer Segnungen, sondern wir sind eng mit Ihm verbunden. Wir sind „in Ihm".</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bg1"/>
                    </a:solidFill>
                  </a:tcPr>
                </a:tc>
                <a:extLst>
                  <a:ext uri="{0D108BD9-81ED-4DB2-BD59-A6C34878D82A}">
                    <a16:rowId xmlns:a16="http://schemas.microsoft.com/office/drawing/2014/main" val="363200074"/>
                  </a:ext>
                </a:extLst>
              </a:tr>
            </a:tbl>
          </a:graphicData>
        </a:graphic>
      </p:graphicFrame>
      <p:sp>
        <p:nvSpPr>
          <p:cNvPr id="6" name="Textfeld 5">
            <a:extLst>
              <a:ext uri="{FF2B5EF4-FFF2-40B4-BE49-F238E27FC236}">
                <a16:creationId xmlns:a16="http://schemas.microsoft.com/office/drawing/2014/main" id="{2BA9F65D-FCCD-4980-AC20-C8657BCFDF6B}"/>
              </a:ext>
            </a:extLst>
          </p:cNvPr>
          <p:cNvSpPr txBox="1"/>
          <p:nvPr/>
        </p:nvSpPr>
        <p:spPr>
          <a:xfrm>
            <a:off x="155394" y="186908"/>
            <a:ext cx="2723951" cy="553998"/>
          </a:xfrm>
          <a:prstGeom prst="rect">
            <a:avLst/>
          </a:prstGeom>
          <a:noFill/>
        </p:spPr>
        <p:txBody>
          <a:bodyPr wrap="none" rtlCol="0">
            <a:spAutoFit/>
          </a:bodyPr>
          <a:lstStyle/>
          <a:p>
            <a:r>
              <a:rPr lang="de-CH" sz="3000" b="1" dirty="0"/>
              <a:t>Besonderheiten</a:t>
            </a:r>
          </a:p>
        </p:txBody>
      </p:sp>
    </p:spTree>
    <p:extLst>
      <p:ext uri="{BB962C8B-B14F-4D97-AF65-F5344CB8AC3E}">
        <p14:creationId xmlns:p14="http://schemas.microsoft.com/office/powerpoint/2010/main" val="3334704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1B576728-2409-4165-8A07-762E41218631}"/>
              </a:ext>
            </a:extLst>
          </p:cNvPr>
          <p:cNvGraphicFramePr>
            <a:graphicFrameLocks noGrp="1"/>
          </p:cNvGraphicFramePr>
          <p:nvPr>
            <p:extLst>
              <p:ext uri="{D42A27DB-BD31-4B8C-83A1-F6EECF244321}">
                <p14:modId xmlns:p14="http://schemas.microsoft.com/office/powerpoint/2010/main" val="4154427555"/>
              </p:ext>
            </p:extLst>
          </p:nvPr>
        </p:nvGraphicFramePr>
        <p:xfrm>
          <a:off x="246491" y="1041619"/>
          <a:ext cx="11656612" cy="3200400"/>
        </p:xfrm>
        <a:graphic>
          <a:graphicData uri="http://schemas.openxmlformats.org/drawingml/2006/table">
            <a:tbl>
              <a:tblPr firstRow="1" firstCol="1" bandRow="1">
                <a:tableStyleId>{5C22544A-7EE6-4342-B048-85BDC9FD1C3A}</a:tableStyleId>
              </a:tblPr>
              <a:tblGrid>
                <a:gridCol w="2631575">
                  <a:extLst>
                    <a:ext uri="{9D8B030D-6E8A-4147-A177-3AD203B41FA5}">
                      <a16:colId xmlns:a16="http://schemas.microsoft.com/office/drawing/2014/main" val="1241482265"/>
                    </a:ext>
                  </a:extLst>
                </a:gridCol>
                <a:gridCol w="9025037">
                  <a:extLst>
                    <a:ext uri="{9D8B030D-6E8A-4147-A177-3AD203B41FA5}">
                      <a16:colId xmlns:a16="http://schemas.microsoft.com/office/drawing/2014/main" val="2838521459"/>
                    </a:ext>
                  </a:extLst>
                </a:gridCol>
              </a:tblGrid>
              <a:tr h="573920">
                <a:tc>
                  <a:txBody>
                    <a:bodyPr/>
                    <a:lstStyle/>
                    <a:p>
                      <a:pPr>
                        <a:spcAft>
                          <a:spcPts val="0"/>
                        </a:spcAft>
                      </a:pPr>
                      <a:r>
                        <a:rPr lang="de-CH" sz="3000" b="0" dirty="0">
                          <a:solidFill>
                            <a:schemeClr val="tx1"/>
                          </a:solidFill>
                          <a:effectLst/>
                        </a:rPr>
                        <a:t>Himmlische Örter</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accent5">
                        <a:lumMod val="20000"/>
                        <a:lumOff val="80000"/>
                      </a:schemeClr>
                    </a:solidFill>
                  </a:tcPr>
                </a:tc>
                <a:tc>
                  <a:txBody>
                    <a:bodyPr/>
                    <a:lstStyle/>
                    <a:p>
                      <a:pPr>
                        <a:spcAft>
                          <a:spcPts val="0"/>
                        </a:spcAft>
                      </a:pPr>
                      <a:r>
                        <a:rPr lang="de-CH" sz="3000" b="0" dirty="0">
                          <a:solidFill>
                            <a:schemeClr val="tx1"/>
                          </a:solidFill>
                          <a:effectLst/>
                        </a:rPr>
                        <a:t>Der Ausdruck „himmlische Örter“ kommt als eine Art Schlüsselortwort fünfmal im Epheserbrief vor (Kp. 1,3.20; 2,6; 3,10; 6,12). Bedeuten keine eigentlichen Orte, sondern bezeichnen das, was mit dem Himmel verbunden ist und nur im Himmel zu finden ist. Obwohl wir noch auf der Erde leben, sieht Gott es doch bereits so, dass wir mit Christus dort sind, wo Er ist.</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bg1"/>
                    </a:solidFill>
                  </a:tcPr>
                </a:tc>
                <a:extLst>
                  <a:ext uri="{0D108BD9-81ED-4DB2-BD59-A6C34878D82A}">
                    <a16:rowId xmlns:a16="http://schemas.microsoft.com/office/drawing/2014/main" val="4058718162"/>
                  </a:ext>
                </a:extLst>
              </a:tr>
            </a:tbl>
          </a:graphicData>
        </a:graphic>
      </p:graphicFrame>
      <p:sp>
        <p:nvSpPr>
          <p:cNvPr id="6" name="Textfeld 5">
            <a:extLst>
              <a:ext uri="{FF2B5EF4-FFF2-40B4-BE49-F238E27FC236}">
                <a16:creationId xmlns:a16="http://schemas.microsoft.com/office/drawing/2014/main" id="{2BA9F65D-FCCD-4980-AC20-C8657BCFDF6B}"/>
              </a:ext>
            </a:extLst>
          </p:cNvPr>
          <p:cNvSpPr txBox="1"/>
          <p:nvPr/>
        </p:nvSpPr>
        <p:spPr>
          <a:xfrm>
            <a:off x="155394" y="186908"/>
            <a:ext cx="2723951" cy="553998"/>
          </a:xfrm>
          <a:prstGeom prst="rect">
            <a:avLst/>
          </a:prstGeom>
          <a:noFill/>
        </p:spPr>
        <p:txBody>
          <a:bodyPr wrap="none" rtlCol="0">
            <a:spAutoFit/>
          </a:bodyPr>
          <a:lstStyle/>
          <a:p>
            <a:r>
              <a:rPr lang="de-CH" sz="3000" b="1" dirty="0"/>
              <a:t>Besonderheiten</a:t>
            </a:r>
          </a:p>
        </p:txBody>
      </p:sp>
    </p:spTree>
    <p:extLst>
      <p:ext uri="{BB962C8B-B14F-4D97-AF65-F5344CB8AC3E}">
        <p14:creationId xmlns:p14="http://schemas.microsoft.com/office/powerpoint/2010/main" val="2472988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1B576728-2409-4165-8A07-762E41218631}"/>
              </a:ext>
            </a:extLst>
          </p:cNvPr>
          <p:cNvGraphicFramePr>
            <a:graphicFrameLocks noGrp="1"/>
          </p:cNvGraphicFramePr>
          <p:nvPr>
            <p:extLst>
              <p:ext uri="{D42A27DB-BD31-4B8C-83A1-F6EECF244321}">
                <p14:modId xmlns:p14="http://schemas.microsoft.com/office/powerpoint/2010/main" val="1443884783"/>
              </p:ext>
            </p:extLst>
          </p:nvPr>
        </p:nvGraphicFramePr>
        <p:xfrm>
          <a:off x="246491" y="1041619"/>
          <a:ext cx="11656612" cy="2560320"/>
        </p:xfrm>
        <a:graphic>
          <a:graphicData uri="http://schemas.openxmlformats.org/drawingml/2006/table">
            <a:tbl>
              <a:tblPr firstRow="1" firstCol="1" bandRow="1">
                <a:tableStyleId>{5C22544A-7EE6-4342-B048-85BDC9FD1C3A}</a:tableStyleId>
              </a:tblPr>
              <a:tblGrid>
                <a:gridCol w="2631575">
                  <a:extLst>
                    <a:ext uri="{9D8B030D-6E8A-4147-A177-3AD203B41FA5}">
                      <a16:colId xmlns:a16="http://schemas.microsoft.com/office/drawing/2014/main" val="1241482265"/>
                    </a:ext>
                  </a:extLst>
                </a:gridCol>
                <a:gridCol w="9025037">
                  <a:extLst>
                    <a:ext uri="{9D8B030D-6E8A-4147-A177-3AD203B41FA5}">
                      <a16:colId xmlns:a16="http://schemas.microsoft.com/office/drawing/2014/main" val="2838521459"/>
                    </a:ext>
                  </a:extLst>
                </a:gridCol>
              </a:tblGrid>
              <a:tr h="1262624">
                <a:tc>
                  <a:txBody>
                    <a:bodyPr/>
                    <a:lstStyle/>
                    <a:p>
                      <a:pPr>
                        <a:spcAft>
                          <a:spcPts val="0"/>
                        </a:spcAft>
                      </a:pPr>
                      <a:r>
                        <a:rPr lang="de-CH" sz="3000" b="0" dirty="0">
                          <a:solidFill>
                            <a:schemeClr val="tx1"/>
                          </a:solidFill>
                          <a:effectLst/>
                        </a:rPr>
                        <a:t>Gemeinde</a:t>
                      </a:r>
                    </a:p>
                    <a:p>
                      <a:pPr>
                        <a:spcAft>
                          <a:spcPts val="0"/>
                        </a:spcAft>
                      </a:pPr>
                      <a:r>
                        <a:rPr lang="de-CH" sz="3000" b="0" dirty="0">
                          <a:solidFill>
                            <a:schemeClr val="tx1"/>
                          </a:solidFill>
                          <a:effectLst/>
                        </a:rPr>
                        <a:t>(Ekklesiologie)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accent5">
                        <a:lumMod val="20000"/>
                        <a:lumOff val="80000"/>
                      </a:schemeClr>
                    </a:solidFill>
                  </a:tcPr>
                </a:tc>
                <a:tc>
                  <a:txBody>
                    <a:bodyPr/>
                    <a:lstStyle/>
                    <a:p>
                      <a:pPr>
                        <a:spcAft>
                          <a:spcPts val="0"/>
                        </a:spcAft>
                      </a:pPr>
                      <a:r>
                        <a:rPr lang="de-CH" sz="2800" b="0" dirty="0">
                          <a:solidFill>
                            <a:schemeClr val="tx1"/>
                          </a:solidFill>
                          <a:effectLst/>
                        </a:rPr>
                        <a:t>Ist ein Hauptthema. Verborgen im AT, nun offenbart durch das Evangelium. Folgende Bilder beschreiben die Gemeinde:</a:t>
                      </a:r>
                    </a:p>
                    <a:p>
                      <a:pPr>
                        <a:spcAft>
                          <a:spcPts val="0"/>
                        </a:spcAft>
                      </a:pPr>
                      <a:r>
                        <a:rPr lang="de-CH" sz="2800" b="0" dirty="0">
                          <a:solidFill>
                            <a:schemeClr val="tx1"/>
                          </a:solidFill>
                          <a:effectLst/>
                          <a:highlight>
                            <a:srgbClr val="FFFF00"/>
                          </a:highlight>
                        </a:rPr>
                        <a:t>Der Leib Jesu</a:t>
                      </a:r>
                      <a:r>
                        <a:rPr lang="de-CH" sz="2800" b="0" dirty="0">
                          <a:solidFill>
                            <a:schemeClr val="tx1"/>
                          </a:solidFill>
                          <a:effectLst/>
                        </a:rPr>
                        <a:t> - spricht besonders von Einheit. Diese Einheit ist lebensnotwendig und muss "bewahrt" werden. Der verherrlichte Herr gibt seiner Gemeinde Gaben, damit der Leib wachsen kann.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bg1"/>
                    </a:solidFill>
                  </a:tcPr>
                </a:tc>
                <a:extLst>
                  <a:ext uri="{0D108BD9-81ED-4DB2-BD59-A6C34878D82A}">
                    <a16:rowId xmlns:a16="http://schemas.microsoft.com/office/drawing/2014/main" val="1304831447"/>
                  </a:ext>
                </a:extLst>
              </a:tr>
            </a:tbl>
          </a:graphicData>
        </a:graphic>
      </p:graphicFrame>
      <p:sp>
        <p:nvSpPr>
          <p:cNvPr id="6" name="Textfeld 5">
            <a:extLst>
              <a:ext uri="{FF2B5EF4-FFF2-40B4-BE49-F238E27FC236}">
                <a16:creationId xmlns:a16="http://schemas.microsoft.com/office/drawing/2014/main" id="{2BA9F65D-FCCD-4980-AC20-C8657BCFDF6B}"/>
              </a:ext>
            </a:extLst>
          </p:cNvPr>
          <p:cNvSpPr txBox="1"/>
          <p:nvPr/>
        </p:nvSpPr>
        <p:spPr>
          <a:xfrm>
            <a:off x="155394" y="186908"/>
            <a:ext cx="2723951" cy="553998"/>
          </a:xfrm>
          <a:prstGeom prst="rect">
            <a:avLst/>
          </a:prstGeom>
          <a:noFill/>
        </p:spPr>
        <p:txBody>
          <a:bodyPr wrap="none" rtlCol="0">
            <a:spAutoFit/>
          </a:bodyPr>
          <a:lstStyle/>
          <a:p>
            <a:r>
              <a:rPr lang="de-CH" sz="3000" b="1" dirty="0"/>
              <a:t>Besonderheiten</a:t>
            </a:r>
          </a:p>
        </p:txBody>
      </p:sp>
    </p:spTree>
    <p:extLst>
      <p:ext uri="{BB962C8B-B14F-4D97-AF65-F5344CB8AC3E}">
        <p14:creationId xmlns:p14="http://schemas.microsoft.com/office/powerpoint/2010/main" val="164966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1B576728-2409-4165-8A07-762E41218631}"/>
              </a:ext>
            </a:extLst>
          </p:cNvPr>
          <p:cNvGraphicFramePr>
            <a:graphicFrameLocks noGrp="1"/>
          </p:cNvGraphicFramePr>
          <p:nvPr>
            <p:extLst>
              <p:ext uri="{D42A27DB-BD31-4B8C-83A1-F6EECF244321}">
                <p14:modId xmlns:p14="http://schemas.microsoft.com/office/powerpoint/2010/main" val="2626348537"/>
              </p:ext>
            </p:extLst>
          </p:nvPr>
        </p:nvGraphicFramePr>
        <p:xfrm>
          <a:off x="246491" y="1041619"/>
          <a:ext cx="11656612" cy="4693920"/>
        </p:xfrm>
        <a:graphic>
          <a:graphicData uri="http://schemas.openxmlformats.org/drawingml/2006/table">
            <a:tbl>
              <a:tblPr firstRow="1" firstCol="1" bandRow="1">
                <a:tableStyleId>{5C22544A-7EE6-4342-B048-85BDC9FD1C3A}</a:tableStyleId>
              </a:tblPr>
              <a:tblGrid>
                <a:gridCol w="2631575">
                  <a:extLst>
                    <a:ext uri="{9D8B030D-6E8A-4147-A177-3AD203B41FA5}">
                      <a16:colId xmlns:a16="http://schemas.microsoft.com/office/drawing/2014/main" val="1241482265"/>
                    </a:ext>
                  </a:extLst>
                </a:gridCol>
                <a:gridCol w="9025037">
                  <a:extLst>
                    <a:ext uri="{9D8B030D-6E8A-4147-A177-3AD203B41FA5}">
                      <a16:colId xmlns:a16="http://schemas.microsoft.com/office/drawing/2014/main" val="2838521459"/>
                    </a:ext>
                  </a:extLst>
                </a:gridCol>
              </a:tblGrid>
              <a:tr h="1262624">
                <a:tc>
                  <a:txBody>
                    <a:bodyPr/>
                    <a:lstStyle/>
                    <a:p>
                      <a:pPr>
                        <a:spcAft>
                          <a:spcPts val="0"/>
                        </a:spcAft>
                      </a:pPr>
                      <a:r>
                        <a:rPr lang="de-CH" sz="3000" b="0" dirty="0">
                          <a:solidFill>
                            <a:schemeClr val="tx1"/>
                          </a:solidFill>
                          <a:effectLst/>
                        </a:rPr>
                        <a:t>Gemeinde</a:t>
                      </a:r>
                    </a:p>
                    <a:p>
                      <a:pPr>
                        <a:spcAft>
                          <a:spcPts val="0"/>
                        </a:spcAft>
                      </a:pPr>
                      <a:r>
                        <a:rPr lang="de-CH" sz="3000" b="0" dirty="0">
                          <a:solidFill>
                            <a:schemeClr val="tx1"/>
                          </a:solidFill>
                          <a:effectLst/>
                        </a:rPr>
                        <a:t>(Ekklesiologie)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accent5">
                        <a:lumMod val="20000"/>
                        <a:lumOff val="80000"/>
                      </a:schemeClr>
                    </a:solidFill>
                  </a:tcPr>
                </a:tc>
                <a:tc>
                  <a:txBody>
                    <a:bodyPr/>
                    <a:lstStyle/>
                    <a:p>
                      <a:pPr>
                        <a:spcAft>
                          <a:spcPts val="0"/>
                        </a:spcAft>
                      </a:pPr>
                      <a:r>
                        <a:rPr lang="de-CH" sz="2800" b="0" dirty="0">
                          <a:solidFill>
                            <a:schemeClr val="tx1"/>
                          </a:solidFill>
                          <a:effectLst/>
                        </a:rPr>
                        <a:t>Ist ein Hauptthema. Verborgen im AT, nun offenbart durch das Evangelium. Folgende Bilder beschreiben die Gemeinde:</a:t>
                      </a:r>
                    </a:p>
                    <a:p>
                      <a:pPr>
                        <a:spcAft>
                          <a:spcPts val="0"/>
                        </a:spcAft>
                      </a:pPr>
                      <a:r>
                        <a:rPr lang="de-CH" sz="2800" b="0" dirty="0">
                          <a:solidFill>
                            <a:schemeClr val="tx1"/>
                          </a:solidFill>
                          <a:effectLst/>
                          <a:highlight>
                            <a:srgbClr val="FFFF00"/>
                          </a:highlight>
                        </a:rPr>
                        <a:t>Der Leib Jesu</a:t>
                      </a:r>
                      <a:r>
                        <a:rPr lang="de-CH" sz="2800" b="0" dirty="0">
                          <a:solidFill>
                            <a:schemeClr val="tx1"/>
                          </a:solidFill>
                          <a:effectLst/>
                        </a:rPr>
                        <a:t> - spricht besonders von Einheit. Diese Einheit ist lebensnotwendig und muss "bewahrt" werden. Der verherrlichte Herr gibt seiner Gemeinde Gaben, damit der Leib wachsen kann.</a:t>
                      </a:r>
                    </a:p>
                    <a:p>
                      <a:pPr>
                        <a:spcAft>
                          <a:spcPts val="0"/>
                        </a:spcAft>
                      </a:pPr>
                      <a:r>
                        <a:rPr lang="de-CH" sz="2800" b="0" dirty="0">
                          <a:solidFill>
                            <a:schemeClr val="tx1"/>
                          </a:solidFill>
                          <a:effectLst/>
                          <a:highlight>
                            <a:srgbClr val="FFFF00"/>
                          </a:highlight>
                        </a:rPr>
                        <a:t>Der Tempel</a:t>
                      </a:r>
                      <a:r>
                        <a:rPr lang="de-CH" sz="2800" b="0" dirty="0">
                          <a:solidFill>
                            <a:schemeClr val="tx1"/>
                          </a:solidFill>
                          <a:effectLst/>
                        </a:rPr>
                        <a:t> - oder das Haus Gottes – betont die Tatsache, dass Gott durch den Heiligen Geist in der Gemeinde wohnt. Dieser Gedanke verbindet sich mit der Heiligkeit Gottes. Wo Er wohnt, muss alles mit seinem Wesen übereinstimmen. (2,21+22)</a:t>
                      </a:r>
                    </a:p>
                  </a:txBody>
                  <a:tcPr marL="38851" marR="38851" marT="0" marB="0">
                    <a:solidFill>
                      <a:schemeClr val="bg1"/>
                    </a:solidFill>
                  </a:tcPr>
                </a:tc>
                <a:extLst>
                  <a:ext uri="{0D108BD9-81ED-4DB2-BD59-A6C34878D82A}">
                    <a16:rowId xmlns:a16="http://schemas.microsoft.com/office/drawing/2014/main" val="1304831447"/>
                  </a:ext>
                </a:extLst>
              </a:tr>
            </a:tbl>
          </a:graphicData>
        </a:graphic>
      </p:graphicFrame>
      <p:sp>
        <p:nvSpPr>
          <p:cNvPr id="6" name="Textfeld 5">
            <a:extLst>
              <a:ext uri="{FF2B5EF4-FFF2-40B4-BE49-F238E27FC236}">
                <a16:creationId xmlns:a16="http://schemas.microsoft.com/office/drawing/2014/main" id="{2BA9F65D-FCCD-4980-AC20-C8657BCFDF6B}"/>
              </a:ext>
            </a:extLst>
          </p:cNvPr>
          <p:cNvSpPr txBox="1"/>
          <p:nvPr/>
        </p:nvSpPr>
        <p:spPr>
          <a:xfrm>
            <a:off x="155394" y="186908"/>
            <a:ext cx="2723951" cy="553998"/>
          </a:xfrm>
          <a:prstGeom prst="rect">
            <a:avLst/>
          </a:prstGeom>
          <a:noFill/>
        </p:spPr>
        <p:txBody>
          <a:bodyPr wrap="none" rtlCol="0">
            <a:spAutoFit/>
          </a:bodyPr>
          <a:lstStyle/>
          <a:p>
            <a:r>
              <a:rPr lang="de-CH" sz="3000" b="1" dirty="0"/>
              <a:t>Besonderheiten</a:t>
            </a:r>
          </a:p>
        </p:txBody>
      </p:sp>
    </p:spTree>
    <p:extLst>
      <p:ext uri="{BB962C8B-B14F-4D97-AF65-F5344CB8AC3E}">
        <p14:creationId xmlns:p14="http://schemas.microsoft.com/office/powerpoint/2010/main" val="1704414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1B576728-2409-4165-8A07-762E41218631}"/>
              </a:ext>
            </a:extLst>
          </p:cNvPr>
          <p:cNvGraphicFramePr>
            <a:graphicFrameLocks noGrp="1"/>
          </p:cNvGraphicFramePr>
          <p:nvPr/>
        </p:nvGraphicFramePr>
        <p:xfrm>
          <a:off x="246491" y="1041619"/>
          <a:ext cx="11656612" cy="5547360"/>
        </p:xfrm>
        <a:graphic>
          <a:graphicData uri="http://schemas.openxmlformats.org/drawingml/2006/table">
            <a:tbl>
              <a:tblPr firstRow="1" firstCol="1" bandRow="1">
                <a:tableStyleId>{5C22544A-7EE6-4342-B048-85BDC9FD1C3A}</a:tableStyleId>
              </a:tblPr>
              <a:tblGrid>
                <a:gridCol w="2631575">
                  <a:extLst>
                    <a:ext uri="{9D8B030D-6E8A-4147-A177-3AD203B41FA5}">
                      <a16:colId xmlns:a16="http://schemas.microsoft.com/office/drawing/2014/main" val="1241482265"/>
                    </a:ext>
                  </a:extLst>
                </a:gridCol>
                <a:gridCol w="9025037">
                  <a:extLst>
                    <a:ext uri="{9D8B030D-6E8A-4147-A177-3AD203B41FA5}">
                      <a16:colId xmlns:a16="http://schemas.microsoft.com/office/drawing/2014/main" val="2838521459"/>
                    </a:ext>
                  </a:extLst>
                </a:gridCol>
              </a:tblGrid>
              <a:tr h="1262624">
                <a:tc>
                  <a:txBody>
                    <a:bodyPr/>
                    <a:lstStyle/>
                    <a:p>
                      <a:pPr>
                        <a:spcAft>
                          <a:spcPts val="0"/>
                        </a:spcAft>
                      </a:pPr>
                      <a:r>
                        <a:rPr lang="de-CH" sz="3000" b="0" dirty="0">
                          <a:solidFill>
                            <a:schemeClr val="tx1"/>
                          </a:solidFill>
                          <a:effectLst/>
                        </a:rPr>
                        <a:t>Gemeinde</a:t>
                      </a:r>
                    </a:p>
                    <a:p>
                      <a:pPr>
                        <a:spcAft>
                          <a:spcPts val="0"/>
                        </a:spcAft>
                      </a:pPr>
                      <a:r>
                        <a:rPr lang="de-CH" sz="3000" b="0" dirty="0">
                          <a:solidFill>
                            <a:schemeClr val="tx1"/>
                          </a:solidFill>
                          <a:effectLst/>
                        </a:rPr>
                        <a:t>(Ekklesiologie)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accent5">
                        <a:lumMod val="20000"/>
                        <a:lumOff val="80000"/>
                      </a:schemeClr>
                    </a:solidFill>
                  </a:tcPr>
                </a:tc>
                <a:tc>
                  <a:txBody>
                    <a:bodyPr/>
                    <a:lstStyle/>
                    <a:p>
                      <a:pPr>
                        <a:spcAft>
                          <a:spcPts val="0"/>
                        </a:spcAft>
                      </a:pPr>
                      <a:r>
                        <a:rPr lang="de-CH" sz="2800" b="0" dirty="0">
                          <a:solidFill>
                            <a:schemeClr val="tx1"/>
                          </a:solidFill>
                          <a:effectLst/>
                        </a:rPr>
                        <a:t>Ist ein Hauptthema. Verborgen im AT, nun offenbart durch das Evangelium. Folgende Bilder beschreiben die Gemeinde:</a:t>
                      </a:r>
                    </a:p>
                    <a:p>
                      <a:pPr>
                        <a:spcAft>
                          <a:spcPts val="0"/>
                        </a:spcAft>
                      </a:pPr>
                      <a:r>
                        <a:rPr lang="de-CH" sz="2800" b="0" dirty="0">
                          <a:solidFill>
                            <a:schemeClr val="tx1"/>
                          </a:solidFill>
                          <a:effectLst/>
                          <a:highlight>
                            <a:srgbClr val="FFFF00"/>
                          </a:highlight>
                        </a:rPr>
                        <a:t>Der Leib Jesu</a:t>
                      </a:r>
                      <a:r>
                        <a:rPr lang="de-CH" sz="2800" b="0" dirty="0">
                          <a:solidFill>
                            <a:schemeClr val="tx1"/>
                          </a:solidFill>
                          <a:effectLst/>
                        </a:rPr>
                        <a:t> - spricht besonders von Einheit. Diese Einheit ist lebensnotwendig und muss "bewahrt" werden. Der verherrlichte Herr gibt seiner Gemeinde Gaben, damit der Leib wachsen kann.</a:t>
                      </a:r>
                    </a:p>
                    <a:p>
                      <a:pPr>
                        <a:spcAft>
                          <a:spcPts val="0"/>
                        </a:spcAft>
                      </a:pPr>
                      <a:r>
                        <a:rPr lang="de-CH" sz="2800" b="0" dirty="0">
                          <a:solidFill>
                            <a:schemeClr val="tx1"/>
                          </a:solidFill>
                          <a:effectLst/>
                          <a:highlight>
                            <a:srgbClr val="FFFF00"/>
                          </a:highlight>
                        </a:rPr>
                        <a:t>Der Tempel</a:t>
                      </a:r>
                      <a:r>
                        <a:rPr lang="de-CH" sz="2800" b="0" dirty="0">
                          <a:solidFill>
                            <a:schemeClr val="tx1"/>
                          </a:solidFill>
                          <a:effectLst/>
                        </a:rPr>
                        <a:t> - oder das Haus Gottes – betont die Tatsache, dass Gott durch den Heiligen Geist in der Gemeinde wohnt. Dieser Gedanke verbindet sich mit der Heiligkeit Gottes. Wo Er wohnt, muss alles mit seinem Wesen übereinstimmen. (2,21+22)</a:t>
                      </a:r>
                    </a:p>
                    <a:p>
                      <a:pPr>
                        <a:spcAft>
                          <a:spcPts val="0"/>
                        </a:spcAft>
                      </a:pPr>
                      <a:r>
                        <a:rPr lang="de-CH" sz="2800" b="0" dirty="0">
                          <a:solidFill>
                            <a:schemeClr val="tx1"/>
                          </a:solidFill>
                          <a:effectLst/>
                          <a:highlight>
                            <a:srgbClr val="FFFF00"/>
                          </a:highlight>
                        </a:rPr>
                        <a:t>Die Ehe</a:t>
                      </a:r>
                      <a:r>
                        <a:rPr lang="de-CH" sz="2800" b="0" dirty="0">
                          <a:solidFill>
                            <a:schemeClr val="tx1"/>
                          </a:solidFill>
                          <a:effectLst/>
                        </a:rPr>
                        <a:t> - betont besonders die Liebe des Herrn Jesus zu seiner Gemeinde. (5,22-33)</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851" marR="38851" marT="0" marB="0">
                    <a:solidFill>
                      <a:schemeClr val="bg1"/>
                    </a:solidFill>
                  </a:tcPr>
                </a:tc>
                <a:extLst>
                  <a:ext uri="{0D108BD9-81ED-4DB2-BD59-A6C34878D82A}">
                    <a16:rowId xmlns:a16="http://schemas.microsoft.com/office/drawing/2014/main" val="1304831447"/>
                  </a:ext>
                </a:extLst>
              </a:tr>
            </a:tbl>
          </a:graphicData>
        </a:graphic>
      </p:graphicFrame>
      <p:sp>
        <p:nvSpPr>
          <p:cNvPr id="6" name="Textfeld 5">
            <a:extLst>
              <a:ext uri="{FF2B5EF4-FFF2-40B4-BE49-F238E27FC236}">
                <a16:creationId xmlns:a16="http://schemas.microsoft.com/office/drawing/2014/main" id="{2BA9F65D-FCCD-4980-AC20-C8657BCFDF6B}"/>
              </a:ext>
            </a:extLst>
          </p:cNvPr>
          <p:cNvSpPr txBox="1"/>
          <p:nvPr/>
        </p:nvSpPr>
        <p:spPr>
          <a:xfrm>
            <a:off x="155394" y="186908"/>
            <a:ext cx="2723951" cy="553998"/>
          </a:xfrm>
          <a:prstGeom prst="rect">
            <a:avLst/>
          </a:prstGeom>
          <a:noFill/>
        </p:spPr>
        <p:txBody>
          <a:bodyPr wrap="none" rtlCol="0">
            <a:spAutoFit/>
          </a:bodyPr>
          <a:lstStyle/>
          <a:p>
            <a:r>
              <a:rPr lang="de-CH" sz="3000" b="1" dirty="0"/>
              <a:t>Besonderheiten</a:t>
            </a:r>
          </a:p>
        </p:txBody>
      </p:sp>
    </p:spTree>
    <p:extLst>
      <p:ext uri="{BB962C8B-B14F-4D97-AF65-F5344CB8AC3E}">
        <p14:creationId xmlns:p14="http://schemas.microsoft.com/office/powerpoint/2010/main" val="215772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2510</Words>
  <Application>Microsoft Office PowerPoint</Application>
  <PresentationFormat>Breitbild</PresentationFormat>
  <Paragraphs>219</Paragraphs>
  <Slides>31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31</vt:i4>
      </vt:variant>
    </vt:vector>
  </HeadingPairs>
  <TitlesOfParts>
    <vt:vector size="37" baseType="lpstr">
      <vt:lpstr>Arial</vt:lpstr>
      <vt:lpstr>Calibri</vt:lpstr>
      <vt:lpstr>Calibri Light</vt:lpstr>
      <vt:lpstr>Times New Roman</vt:lpstr>
      <vt:lpstr>Trebuchet MS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RB</cp:lastModifiedBy>
  <cp:revision>185</cp:revision>
  <dcterms:created xsi:type="dcterms:W3CDTF">2018-05-19T05:14:58Z</dcterms:created>
  <dcterms:modified xsi:type="dcterms:W3CDTF">2020-07-05T05:15:01Z</dcterms:modified>
</cp:coreProperties>
</file>