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87" r:id="rId4"/>
    <p:sldId id="367" r:id="rId5"/>
    <p:sldId id="399" r:id="rId6"/>
    <p:sldId id="390" r:id="rId7"/>
    <p:sldId id="391" r:id="rId8"/>
    <p:sldId id="393" r:id="rId9"/>
    <p:sldId id="392" r:id="rId10"/>
    <p:sldId id="397" r:id="rId11"/>
    <p:sldId id="398" r:id="rId12"/>
    <p:sldId id="394" r:id="rId13"/>
    <p:sldId id="395" r:id="rId14"/>
    <p:sldId id="396" r:id="rId15"/>
    <p:sldId id="401" r:id="rId16"/>
    <p:sldId id="402" r:id="rId17"/>
    <p:sldId id="403" r:id="rId18"/>
    <p:sldId id="405" r:id="rId19"/>
    <p:sldId id="404" r:id="rId20"/>
    <p:sldId id="400" r:id="rId21"/>
    <p:sldId id="406" r:id="rId22"/>
    <p:sldId id="389" r:id="rId23"/>
    <p:sldId id="408" r:id="rId24"/>
    <p:sldId id="409" r:id="rId25"/>
    <p:sldId id="411" r:id="rId26"/>
    <p:sldId id="410" r:id="rId27"/>
    <p:sldId id="412" r:id="rId28"/>
    <p:sldId id="413" r:id="rId29"/>
    <p:sldId id="414" r:id="rId30"/>
    <p:sldId id="416" r:id="rId31"/>
    <p:sldId id="415" r:id="rId32"/>
    <p:sldId id="338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305" y="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26.10.2019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26.10.2019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25179" y="4960231"/>
            <a:ext cx="714727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Apostelgeschichte Teil 5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41" y="-1477"/>
            <a:ext cx="4780397" cy="68493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40" y="-1477"/>
            <a:ext cx="4643135" cy="68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5"/>
            <a:ext cx="12192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649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Die Jünger des Johannes (Apg 19,1-7)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087227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smtClean="0"/>
              <a:t>„Es </a:t>
            </a:r>
            <a:r>
              <a:rPr lang="de-CH" sz="3200" dirty="0"/>
              <a:t>geschah aber, während Apollos in Korinth war, dass Paulus, </a:t>
            </a:r>
            <a:endParaRPr lang="de-CH" sz="3200" dirty="0" smtClean="0"/>
          </a:p>
          <a:p>
            <a:r>
              <a:rPr lang="de-CH" sz="3200" dirty="0" smtClean="0"/>
              <a:t>nachdem </a:t>
            </a:r>
            <a:r>
              <a:rPr lang="de-CH" sz="3200" dirty="0"/>
              <a:t>er die höher gelegenen Gebiete durchzogen hatte, </a:t>
            </a:r>
            <a:endParaRPr lang="de-CH" sz="3200" dirty="0" smtClean="0"/>
          </a:p>
          <a:p>
            <a:r>
              <a:rPr lang="de-CH" sz="3200" dirty="0" smtClean="0"/>
              <a:t>nach </a:t>
            </a:r>
            <a:r>
              <a:rPr lang="de-CH" sz="3200" dirty="0"/>
              <a:t>Ephesus kam. Und als er einige Jünger fand, sprach er zu </a:t>
            </a:r>
            <a:endParaRPr lang="de-CH" sz="3200" dirty="0" smtClean="0"/>
          </a:p>
          <a:p>
            <a:r>
              <a:rPr lang="de-CH" sz="3200" dirty="0" smtClean="0"/>
              <a:t>ihnen</a:t>
            </a:r>
            <a:r>
              <a:rPr lang="de-CH" sz="3200" dirty="0"/>
              <a:t>: Habt ihr den Heiligen Geist empfangen, als ihr gläubig </a:t>
            </a:r>
            <a:endParaRPr lang="de-CH" sz="3200" dirty="0" smtClean="0"/>
          </a:p>
          <a:p>
            <a:r>
              <a:rPr lang="de-CH" sz="3200" dirty="0" smtClean="0"/>
              <a:t>wurdet</a:t>
            </a:r>
            <a:r>
              <a:rPr lang="de-CH" sz="3200" dirty="0"/>
              <a:t>? Sie aber antworteten ihm: Wir haben nicht einmal </a:t>
            </a:r>
            <a:endParaRPr lang="de-CH" sz="3200" dirty="0" smtClean="0"/>
          </a:p>
          <a:p>
            <a:r>
              <a:rPr lang="de-CH" sz="3200" dirty="0" smtClean="0"/>
              <a:t>gehört</a:t>
            </a:r>
            <a:r>
              <a:rPr lang="de-CH" sz="3200" dirty="0"/>
              <a:t>, dass der Heilige Geist da ist! Und er sprach zu ihnen: </a:t>
            </a:r>
            <a:endParaRPr lang="de-CH" sz="3200" dirty="0" smtClean="0"/>
          </a:p>
          <a:p>
            <a:r>
              <a:rPr lang="de-CH" sz="3200" dirty="0" smtClean="0"/>
              <a:t>Worauf </a:t>
            </a:r>
            <a:r>
              <a:rPr lang="de-CH" sz="3200" dirty="0"/>
              <a:t>seid ihr denn getauft worden? </a:t>
            </a:r>
            <a:r>
              <a:rPr lang="de-CH" sz="3200" dirty="0" smtClean="0"/>
              <a:t>…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6176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649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Die Jünger des Johannes (Apg 19,1-7)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078468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smtClean="0"/>
              <a:t>„… Sie </a:t>
            </a:r>
            <a:r>
              <a:rPr lang="de-CH" sz="3200" dirty="0"/>
              <a:t>aber erwiderten: Auf die Taufe des Johannes. Da sprach </a:t>
            </a:r>
            <a:endParaRPr lang="de-CH" sz="3200" dirty="0" smtClean="0"/>
          </a:p>
          <a:p>
            <a:r>
              <a:rPr lang="de-CH" sz="3200" dirty="0" smtClean="0"/>
              <a:t>Paulus</a:t>
            </a:r>
            <a:r>
              <a:rPr lang="de-CH" sz="3200" dirty="0"/>
              <a:t>: Johannes hat mit einer Taufe der Buße getauft und </a:t>
            </a:r>
            <a:endParaRPr lang="de-CH" sz="3200" dirty="0" smtClean="0"/>
          </a:p>
          <a:p>
            <a:r>
              <a:rPr lang="de-CH" sz="3200" dirty="0" smtClean="0"/>
              <a:t>dem </a:t>
            </a:r>
            <a:r>
              <a:rPr lang="de-CH" sz="3200" dirty="0"/>
              <a:t>Volk gesagt, dass sie an den glauben sollten, der nach </a:t>
            </a:r>
            <a:endParaRPr lang="de-CH" sz="3200" dirty="0" smtClean="0"/>
          </a:p>
          <a:p>
            <a:r>
              <a:rPr lang="de-CH" sz="3200" dirty="0" smtClean="0"/>
              <a:t>ihm </a:t>
            </a:r>
            <a:r>
              <a:rPr lang="de-CH" sz="3200" dirty="0"/>
              <a:t>kommt, das heißt an den Christus Jesus. Als sie das hörten, </a:t>
            </a:r>
            <a:endParaRPr lang="de-CH" sz="3200" dirty="0" smtClean="0"/>
          </a:p>
          <a:p>
            <a:r>
              <a:rPr lang="de-CH" sz="3200" dirty="0" smtClean="0"/>
              <a:t>ließen </a:t>
            </a:r>
            <a:r>
              <a:rPr lang="de-CH" sz="3200" dirty="0"/>
              <a:t>sie sich taufen auf den Namen des Herrn Jesus. Und als </a:t>
            </a:r>
            <a:endParaRPr lang="de-CH" sz="3200" dirty="0" smtClean="0"/>
          </a:p>
          <a:p>
            <a:r>
              <a:rPr lang="de-CH" sz="3200" dirty="0" smtClean="0"/>
              <a:t>Paulus </a:t>
            </a:r>
            <a:r>
              <a:rPr lang="de-CH" sz="3200" dirty="0"/>
              <a:t>ihnen die Hände auflegte, kam der Heilige Geist auf sie, </a:t>
            </a:r>
            <a:endParaRPr lang="de-CH" sz="3200" dirty="0" smtClean="0"/>
          </a:p>
          <a:p>
            <a:r>
              <a:rPr lang="de-CH" sz="3200" dirty="0" smtClean="0"/>
              <a:t>und </a:t>
            </a:r>
            <a:r>
              <a:rPr lang="de-CH" sz="3200" dirty="0"/>
              <a:t>sie redeten in Sprachen und weissagten. Es waren aber im </a:t>
            </a:r>
            <a:endParaRPr lang="de-CH" sz="3200" dirty="0" smtClean="0"/>
          </a:p>
          <a:p>
            <a:r>
              <a:rPr lang="de-CH" sz="3200" dirty="0" smtClean="0"/>
              <a:t>Ganzen </a:t>
            </a:r>
            <a:r>
              <a:rPr lang="de-CH" sz="3200" dirty="0"/>
              <a:t>etwa zwölf Männer.” </a:t>
            </a:r>
            <a:r>
              <a:rPr lang="de-CH" sz="3200" b="1" dirty="0"/>
              <a:t>(Apg 19,1-7)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7793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758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Paulus gründet die Gemeinde (Apg 19,8-22)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133861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„Und er ging in die Synagoge und trat öffentlich auf, indem er drei </a:t>
            </a:r>
            <a:endParaRPr lang="de-CH" sz="3200" dirty="0" smtClean="0"/>
          </a:p>
          <a:p>
            <a:r>
              <a:rPr lang="de-CH" sz="3200" dirty="0" smtClean="0"/>
              <a:t>Monate </a:t>
            </a:r>
            <a:r>
              <a:rPr lang="de-CH" sz="3200" dirty="0"/>
              <a:t>lang Gespräche führte und sie zu überzeugen versuchte </a:t>
            </a:r>
            <a:endParaRPr lang="de-CH" sz="3200" dirty="0" smtClean="0"/>
          </a:p>
          <a:p>
            <a:r>
              <a:rPr lang="de-CH" sz="3200" dirty="0" smtClean="0"/>
              <a:t>von </a:t>
            </a:r>
            <a:r>
              <a:rPr lang="de-CH" sz="3200" dirty="0"/>
              <a:t>dem, was das Reich Gottes betrifft. Da aber etliche sich </a:t>
            </a:r>
            <a:endParaRPr lang="de-CH" sz="3200" dirty="0" smtClean="0"/>
          </a:p>
          <a:p>
            <a:r>
              <a:rPr lang="de-CH" sz="3200" dirty="0" smtClean="0"/>
              <a:t>verstockten </a:t>
            </a:r>
            <a:r>
              <a:rPr lang="de-CH" sz="3200" dirty="0"/>
              <a:t>und sich weigerten zu glauben, sondern den Weg vor </a:t>
            </a:r>
            <a:endParaRPr lang="de-CH" sz="3200" dirty="0" smtClean="0"/>
          </a:p>
          <a:p>
            <a:r>
              <a:rPr lang="de-CH" sz="3200" dirty="0" smtClean="0"/>
              <a:t>der </a:t>
            </a:r>
            <a:r>
              <a:rPr lang="de-CH" sz="3200" dirty="0"/>
              <a:t>Menge verleumdeten, trennte er sich von ihnen und sonderte </a:t>
            </a:r>
            <a:endParaRPr lang="de-CH" sz="3200" dirty="0" smtClean="0"/>
          </a:p>
          <a:p>
            <a:r>
              <a:rPr lang="de-CH" sz="3200" dirty="0" smtClean="0"/>
              <a:t>die </a:t>
            </a:r>
            <a:r>
              <a:rPr lang="de-CH" sz="3200" dirty="0"/>
              <a:t>Jünger ab und hielt täglich Lehrgespräche in der Schule </a:t>
            </a:r>
            <a:endParaRPr lang="de-CH" sz="3200" dirty="0" smtClean="0"/>
          </a:p>
          <a:p>
            <a:r>
              <a:rPr lang="de-CH" sz="3200" dirty="0" smtClean="0"/>
              <a:t>eines </a:t>
            </a:r>
            <a:r>
              <a:rPr lang="de-CH" sz="3200" dirty="0"/>
              <a:t>gewissen Tyrannus. Das geschah zwei Jahre lang, sodass alle, </a:t>
            </a:r>
            <a:endParaRPr lang="de-CH" sz="3200" dirty="0" smtClean="0"/>
          </a:p>
          <a:p>
            <a:r>
              <a:rPr lang="de-CH" sz="3200" dirty="0" smtClean="0"/>
              <a:t>die </a:t>
            </a:r>
            <a:r>
              <a:rPr lang="de-CH" sz="3200" dirty="0"/>
              <a:t>in [der Provinz] Asia wohnten, </a:t>
            </a:r>
            <a:r>
              <a:rPr lang="de-CH" sz="3200" dirty="0" smtClean="0"/>
              <a:t>…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40374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758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Paulus gründet die Gemeinde (Apg 19,8-22)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088881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smtClean="0"/>
              <a:t>„… das Wort des Herrn Jesus hörten, sowohl Juden als auch </a:t>
            </a:r>
          </a:p>
          <a:p>
            <a:r>
              <a:rPr lang="de-CH" sz="3200" dirty="0" smtClean="0"/>
              <a:t>Griechen. Und Gott wirkte ungewöhnliche Wunder durch die </a:t>
            </a:r>
          </a:p>
          <a:p>
            <a:r>
              <a:rPr lang="de-CH" sz="3200" dirty="0" smtClean="0"/>
              <a:t>Hände des Paulus, sodass sogar Schweißtücher oder Gürtel </a:t>
            </a:r>
          </a:p>
          <a:p>
            <a:r>
              <a:rPr lang="de-CH" sz="3200" dirty="0" smtClean="0"/>
              <a:t>von seinem Leib zu den Kranken gebracht wurden und die </a:t>
            </a:r>
          </a:p>
          <a:p>
            <a:r>
              <a:rPr lang="de-CH" sz="3200" dirty="0" smtClean="0"/>
              <a:t>Krankheiten von ihnen wichen und die bösen Geister von ihnen </a:t>
            </a:r>
          </a:p>
          <a:p>
            <a:r>
              <a:rPr lang="de-CH" sz="3200" dirty="0" smtClean="0"/>
              <a:t>ausfuhren. Es versuchten aber etliche von den umherziehenden </a:t>
            </a:r>
          </a:p>
          <a:p>
            <a:r>
              <a:rPr lang="de-CH" sz="3200" dirty="0" smtClean="0"/>
              <a:t>jüdischen Beschwörern, über denen, die böse Geister hatten, </a:t>
            </a:r>
          </a:p>
          <a:p>
            <a:r>
              <a:rPr lang="de-CH" sz="3200" dirty="0" smtClean="0"/>
              <a:t>den Namen des Herrn Jesus zu nennen, indem sie sagten: …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14739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758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Paulus gründet die Gemeinde (Apg 19,8-22)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132040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smtClean="0"/>
              <a:t>„… Wir beschwören euch bei dem Jesus, den Paulus verkündigt! </a:t>
            </a:r>
          </a:p>
          <a:p>
            <a:r>
              <a:rPr lang="de-CH" sz="3200" dirty="0" smtClean="0"/>
              <a:t>Es waren aber sieben Söhne eines jüdischen Hohenpriesters </a:t>
            </a:r>
          </a:p>
          <a:p>
            <a:r>
              <a:rPr lang="de-CH" sz="3200" dirty="0" err="1" smtClean="0"/>
              <a:t>Skevas</a:t>
            </a:r>
            <a:r>
              <a:rPr lang="de-CH" sz="3200" dirty="0" smtClean="0"/>
              <a:t>, die dies taten. Aber der böse Geist antwortete und sprach: </a:t>
            </a:r>
          </a:p>
          <a:p>
            <a:r>
              <a:rPr lang="de-CH" sz="3200" dirty="0" smtClean="0"/>
              <a:t>Jesus kenne ich, und von Paulus weiß ich; wer aber seid ihr? Und </a:t>
            </a:r>
          </a:p>
          <a:p>
            <a:r>
              <a:rPr lang="de-CH" sz="3200" dirty="0" smtClean="0"/>
              <a:t>der Mensch, in dem der böse Geist war, sprang auf sie los, und er </a:t>
            </a:r>
          </a:p>
          <a:p>
            <a:r>
              <a:rPr lang="de-CH" sz="3200" dirty="0" smtClean="0"/>
              <a:t>überwältigte sie und zeigte ihnen dermaßen seine Kraft, dass sie </a:t>
            </a:r>
          </a:p>
          <a:p>
            <a:r>
              <a:rPr lang="de-CH" sz="3200" dirty="0" smtClean="0"/>
              <a:t>entblößt und verwundet aus jenem Haus flohen. Das aber wurde </a:t>
            </a:r>
          </a:p>
          <a:p>
            <a:r>
              <a:rPr lang="de-CH" sz="3200" dirty="0" smtClean="0"/>
              <a:t>allen bekannt, die in Ephesus wohnten, …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6256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758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Paulus gründet die Gemeinde (Apg 19,8-22)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115286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smtClean="0"/>
              <a:t>„… sowohl </a:t>
            </a:r>
            <a:r>
              <a:rPr lang="de-CH" sz="3200" dirty="0"/>
              <a:t>Juden als auch Griechen. Und Furcht fiel auf sie alle, </a:t>
            </a:r>
            <a:endParaRPr lang="de-CH" sz="3200" dirty="0" smtClean="0"/>
          </a:p>
          <a:p>
            <a:r>
              <a:rPr lang="de-CH" sz="3200" dirty="0" smtClean="0"/>
              <a:t>und </a:t>
            </a:r>
            <a:r>
              <a:rPr lang="de-CH" sz="3200" dirty="0"/>
              <a:t>der Name des Herrn Jesus wurde hochgepriesen. Und viele </a:t>
            </a:r>
            <a:endParaRPr lang="de-CH" sz="3200" dirty="0" smtClean="0"/>
          </a:p>
          <a:p>
            <a:r>
              <a:rPr lang="de-CH" sz="3200" dirty="0" smtClean="0"/>
              <a:t>von </a:t>
            </a:r>
            <a:r>
              <a:rPr lang="de-CH" sz="3200" dirty="0"/>
              <a:t>denen, die gläubig geworden waren, kamen und bekannten </a:t>
            </a:r>
            <a:endParaRPr lang="de-CH" sz="3200" dirty="0" smtClean="0"/>
          </a:p>
          <a:p>
            <a:r>
              <a:rPr lang="de-CH" sz="3200" dirty="0" smtClean="0"/>
              <a:t>und </a:t>
            </a:r>
            <a:r>
              <a:rPr lang="de-CH" sz="3200" dirty="0"/>
              <a:t>erzählten ihre Taten. Viele aber von denen, die Zauberkünste </a:t>
            </a:r>
            <a:endParaRPr lang="de-CH" sz="3200" dirty="0" smtClean="0"/>
          </a:p>
          <a:p>
            <a:r>
              <a:rPr lang="de-CH" sz="3200" dirty="0" smtClean="0"/>
              <a:t>getrieben </a:t>
            </a:r>
            <a:r>
              <a:rPr lang="de-CH" sz="3200" dirty="0"/>
              <a:t>hatten, trugen die Bücher zusammen und verbrannten </a:t>
            </a:r>
            <a:endParaRPr lang="de-CH" sz="3200" dirty="0" smtClean="0"/>
          </a:p>
          <a:p>
            <a:r>
              <a:rPr lang="de-CH" sz="3200" dirty="0" smtClean="0"/>
              <a:t>sie </a:t>
            </a:r>
            <a:r>
              <a:rPr lang="de-CH" sz="3200" dirty="0"/>
              <a:t>vor allen; und sie berechneten ihren Wert und kamen auf </a:t>
            </a:r>
            <a:endParaRPr lang="de-CH" sz="3200" dirty="0" smtClean="0"/>
          </a:p>
          <a:p>
            <a:r>
              <a:rPr lang="de-CH" sz="3200" dirty="0" smtClean="0"/>
              <a:t>50 </a:t>
            </a:r>
            <a:r>
              <a:rPr lang="de-CH" sz="3200" dirty="0"/>
              <a:t>000 Silberlinge (50000 Tagelöhne, dies zeigt wie verbreitet </a:t>
            </a:r>
            <a:endParaRPr lang="de-CH" sz="3200" dirty="0" smtClean="0"/>
          </a:p>
          <a:p>
            <a:r>
              <a:rPr lang="de-CH" sz="3200" dirty="0" smtClean="0"/>
              <a:t>die </a:t>
            </a:r>
            <a:r>
              <a:rPr lang="de-CH" sz="3200" dirty="0"/>
              <a:t>okkulten Praktiken waren). </a:t>
            </a:r>
            <a:r>
              <a:rPr lang="de-CH" sz="3200" dirty="0" smtClean="0"/>
              <a:t>…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6889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758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Paulus gründet die Gemeinde (Apg 19,8-22)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118056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smtClean="0"/>
              <a:t>„… So </a:t>
            </a:r>
            <a:r>
              <a:rPr lang="de-CH" sz="3200" dirty="0"/>
              <a:t>breitete sich das Wort des Herrn mächtig aus und erwies </a:t>
            </a:r>
            <a:endParaRPr lang="de-CH" sz="3200" dirty="0" smtClean="0"/>
          </a:p>
          <a:p>
            <a:r>
              <a:rPr lang="de-CH" sz="3200" dirty="0" smtClean="0"/>
              <a:t>sich </a:t>
            </a:r>
            <a:r>
              <a:rPr lang="de-CH" sz="3200" dirty="0"/>
              <a:t>als kräftig. Nachdem aber diese Dinge ausgerichtet waren, </a:t>
            </a:r>
            <a:endParaRPr lang="de-CH" sz="3200" dirty="0" smtClean="0"/>
          </a:p>
          <a:p>
            <a:r>
              <a:rPr lang="de-CH" sz="3200" dirty="0" smtClean="0"/>
              <a:t>nahm </a:t>
            </a:r>
            <a:r>
              <a:rPr lang="de-CH" sz="3200" dirty="0"/>
              <a:t>sich Paulus im Geist vor, zuerst durch Mazedonien und </a:t>
            </a:r>
            <a:endParaRPr lang="de-CH" sz="3200" dirty="0" smtClean="0"/>
          </a:p>
          <a:p>
            <a:r>
              <a:rPr lang="de-CH" sz="3200" dirty="0" smtClean="0"/>
              <a:t>Achaja </a:t>
            </a:r>
            <a:r>
              <a:rPr lang="de-CH" sz="3200" dirty="0"/>
              <a:t>zu ziehen und dann nach Jerusalem zu reisen, indem </a:t>
            </a:r>
            <a:endParaRPr lang="de-CH" sz="3200" dirty="0" smtClean="0"/>
          </a:p>
          <a:p>
            <a:r>
              <a:rPr lang="de-CH" sz="3200" dirty="0" smtClean="0"/>
              <a:t>er </a:t>
            </a:r>
            <a:r>
              <a:rPr lang="de-CH" sz="3200" dirty="0"/>
              <a:t>sprach: Wenn ich dort gewesen bin, muss ich auch Rom sehen! </a:t>
            </a:r>
            <a:endParaRPr lang="de-CH" sz="3200" dirty="0" smtClean="0"/>
          </a:p>
          <a:p>
            <a:r>
              <a:rPr lang="de-CH" sz="3200" dirty="0" smtClean="0"/>
              <a:t>Und </a:t>
            </a:r>
            <a:r>
              <a:rPr lang="de-CH" sz="3200" dirty="0"/>
              <a:t>er sandte zwei seiner Gehilfen, Timotheus und Erastus, nach </a:t>
            </a:r>
            <a:endParaRPr lang="de-CH" sz="3200" dirty="0" smtClean="0"/>
          </a:p>
          <a:p>
            <a:r>
              <a:rPr lang="de-CH" sz="3200" dirty="0" smtClean="0"/>
              <a:t>Mazedonien </a:t>
            </a:r>
            <a:r>
              <a:rPr lang="de-CH" sz="3200" dirty="0"/>
              <a:t>und hielt sich noch eine Zeit lang in [der Provinz] </a:t>
            </a:r>
            <a:endParaRPr lang="de-CH" sz="3200" dirty="0" smtClean="0"/>
          </a:p>
          <a:p>
            <a:r>
              <a:rPr lang="de-CH" sz="3200" dirty="0" smtClean="0"/>
              <a:t>Asia </a:t>
            </a:r>
            <a:r>
              <a:rPr lang="de-CH" sz="3200" dirty="0"/>
              <a:t>auf.“ </a:t>
            </a:r>
            <a:r>
              <a:rPr lang="de-CH" sz="3200" b="1" dirty="0"/>
              <a:t>(19,8-22)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8540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5336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Aufruhr in Ephesus (19,23-41) 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40555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47870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 err="1"/>
              <a:t>Aposelgeschichte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5229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28 | Verse: 1005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71041" y="619932"/>
            <a:ext cx="5017324" cy="25146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7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8451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Paulus in Mazedonien und Griechenland (</a:t>
            </a:r>
            <a:r>
              <a:rPr lang="de-CH" sz="3200" b="1" dirty="0" smtClean="0"/>
              <a:t>20,1-3)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137369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„Nachdem sich aber der Tumult gelegt hatte, rief Paulus die </a:t>
            </a:r>
            <a:endParaRPr lang="de-CH" sz="3200" dirty="0" smtClean="0"/>
          </a:p>
          <a:p>
            <a:r>
              <a:rPr lang="de-CH" sz="3200" dirty="0" smtClean="0"/>
              <a:t>Jünger </a:t>
            </a:r>
            <a:r>
              <a:rPr lang="de-CH" sz="3200" dirty="0"/>
              <a:t>zu sich, und als er Abschied von ihnen genommen hatte, </a:t>
            </a:r>
            <a:endParaRPr lang="de-CH" sz="3200" dirty="0" smtClean="0"/>
          </a:p>
          <a:p>
            <a:r>
              <a:rPr lang="de-CH" sz="3200" dirty="0" smtClean="0"/>
              <a:t>zog </a:t>
            </a:r>
            <a:r>
              <a:rPr lang="de-CH" sz="3200" dirty="0"/>
              <a:t>er fort, um nach Mazedonien zu reisen. Und nachdem er </a:t>
            </a:r>
            <a:endParaRPr lang="de-CH" sz="3200" dirty="0" smtClean="0"/>
          </a:p>
          <a:p>
            <a:r>
              <a:rPr lang="de-CH" sz="3200" dirty="0" smtClean="0"/>
              <a:t>jene </a:t>
            </a:r>
            <a:r>
              <a:rPr lang="de-CH" sz="3200" dirty="0"/>
              <a:t>Gebiete durchzogen und sie mit vielen Worten ermahnt </a:t>
            </a:r>
            <a:endParaRPr lang="de-CH" sz="3200" dirty="0" smtClean="0"/>
          </a:p>
          <a:p>
            <a:r>
              <a:rPr lang="de-CH" sz="3200" dirty="0" smtClean="0"/>
              <a:t>hatte</a:t>
            </a:r>
            <a:r>
              <a:rPr lang="de-CH" sz="3200" dirty="0"/>
              <a:t>, kam er nach Griechenland. Und er brachte dort drei Monate </a:t>
            </a:r>
            <a:endParaRPr lang="de-CH" sz="3200" dirty="0" smtClean="0"/>
          </a:p>
          <a:p>
            <a:r>
              <a:rPr lang="de-CH" sz="3200" dirty="0" smtClean="0"/>
              <a:t>zu</a:t>
            </a:r>
            <a:r>
              <a:rPr lang="de-CH" sz="3200" dirty="0"/>
              <a:t>; und da ihm die Juden nachstellten, als er nach Syrien abfahren </a:t>
            </a:r>
            <a:endParaRPr lang="de-CH" sz="3200" dirty="0" smtClean="0"/>
          </a:p>
          <a:p>
            <a:r>
              <a:rPr lang="de-CH" sz="3200" dirty="0" smtClean="0"/>
              <a:t>wollte</a:t>
            </a:r>
            <a:r>
              <a:rPr lang="de-CH" sz="3200" dirty="0"/>
              <a:t>, entschloss er sich, über Mazedonien zurückzukehren. </a:t>
            </a:r>
            <a:endParaRPr lang="de-CH" sz="3200" dirty="0" smtClean="0"/>
          </a:p>
          <a:p>
            <a:r>
              <a:rPr lang="de-CH" sz="3200" dirty="0"/>
              <a:t>	</a:t>
            </a:r>
            <a:r>
              <a:rPr lang="de-CH" sz="3200" dirty="0" smtClean="0"/>
              <a:t>								</a:t>
            </a:r>
            <a:r>
              <a:rPr lang="de-CH" sz="3200" b="1" dirty="0" smtClean="0"/>
              <a:t>(Apg 20,1-3)</a:t>
            </a:r>
          </a:p>
        </p:txBody>
      </p:sp>
    </p:spTree>
    <p:extLst>
      <p:ext uri="{BB962C8B-B14F-4D97-AF65-F5344CB8AC3E}">
        <p14:creationId xmlns:p14="http://schemas.microsoft.com/office/powerpoint/2010/main" val="20879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04434" y="387458"/>
            <a:ext cx="2580468" cy="2731576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31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271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Troas (20,6-12)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23298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448104" y="1243739"/>
            <a:ext cx="1553975" cy="774916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07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075785" y="2522349"/>
            <a:ext cx="1553975" cy="774916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59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5896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Weiterreise nach Milet (20,13-16)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160048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smtClean="0"/>
              <a:t>„Wir </a:t>
            </a:r>
            <a:r>
              <a:rPr lang="de-CH" sz="3200" dirty="0"/>
              <a:t>aber gingen voraus zum Schiff und fuhren nach </a:t>
            </a:r>
            <a:r>
              <a:rPr lang="de-CH" sz="3200" dirty="0" err="1"/>
              <a:t>Assus</a:t>
            </a:r>
            <a:r>
              <a:rPr lang="de-CH" sz="3200" dirty="0"/>
              <a:t>, </a:t>
            </a:r>
            <a:endParaRPr lang="de-CH" sz="3200" dirty="0" smtClean="0"/>
          </a:p>
          <a:p>
            <a:r>
              <a:rPr lang="de-CH" sz="3200" dirty="0" smtClean="0"/>
              <a:t>um </a:t>
            </a:r>
            <a:r>
              <a:rPr lang="de-CH" sz="3200" dirty="0"/>
              <a:t>dort Paulus an Bord zu nehmen; denn so hatte er es </a:t>
            </a:r>
            <a:endParaRPr lang="de-CH" sz="3200" dirty="0" smtClean="0"/>
          </a:p>
          <a:p>
            <a:r>
              <a:rPr lang="de-CH" sz="3200" dirty="0" smtClean="0"/>
              <a:t>angeordnet</a:t>
            </a:r>
            <a:r>
              <a:rPr lang="de-CH" sz="3200" dirty="0"/>
              <a:t>, weil er zu Fuß reisen wollte. Als er aber in </a:t>
            </a:r>
            <a:r>
              <a:rPr lang="de-CH" sz="3200" dirty="0" err="1"/>
              <a:t>Assus</a:t>
            </a:r>
            <a:r>
              <a:rPr lang="de-CH" sz="3200" dirty="0"/>
              <a:t> </a:t>
            </a:r>
            <a:endParaRPr lang="de-CH" sz="3200" dirty="0" smtClean="0"/>
          </a:p>
          <a:p>
            <a:r>
              <a:rPr lang="de-CH" sz="3200" dirty="0" smtClean="0"/>
              <a:t>mit </a:t>
            </a:r>
            <a:r>
              <a:rPr lang="de-CH" sz="3200" dirty="0"/>
              <a:t>uns zusammentraf, nahmen wir ihn an Bord und kamen </a:t>
            </a:r>
            <a:endParaRPr lang="de-CH" sz="3200" dirty="0" smtClean="0"/>
          </a:p>
          <a:p>
            <a:r>
              <a:rPr lang="de-CH" sz="3200" dirty="0" smtClean="0"/>
              <a:t>nach </a:t>
            </a:r>
            <a:r>
              <a:rPr lang="de-CH" sz="3200" dirty="0" err="1"/>
              <a:t>Mitylene</a:t>
            </a:r>
            <a:r>
              <a:rPr lang="de-CH" sz="3200" dirty="0"/>
              <a:t>. Und von dort segelten wir ab und kamen am </a:t>
            </a:r>
            <a:endParaRPr lang="de-CH" sz="3200" dirty="0" smtClean="0"/>
          </a:p>
          <a:p>
            <a:r>
              <a:rPr lang="de-CH" sz="3200" dirty="0" smtClean="0"/>
              <a:t>folgenden </a:t>
            </a:r>
            <a:r>
              <a:rPr lang="de-CH" sz="3200" dirty="0"/>
              <a:t>Tag auf die Höhe von </a:t>
            </a:r>
            <a:r>
              <a:rPr lang="de-CH" sz="3200" dirty="0" err="1"/>
              <a:t>Chios</a:t>
            </a:r>
            <a:r>
              <a:rPr lang="de-CH" sz="3200" dirty="0"/>
              <a:t>; tags darauf aber fuhren </a:t>
            </a:r>
            <a:endParaRPr lang="de-CH" sz="3200" dirty="0" smtClean="0"/>
          </a:p>
          <a:p>
            <a:r>
              <a:rPr lang="de-CH" sz="3200" dirty="0" smtClean="0"/>
              <a:t>wir </a:t>
            </a:r>
            <a:r>
              <a:rPr lang="de-CH" sz="3200" dirty="0"/>
              <a:t>nach Samos, und nach einem Aufenthalt in </a:t>
            </a:r>
            <a:r>
              <a:rPr lang="de-CH" sz="3200" dirty="0" err="1"/>
              <a:t>Trogyllium</a:t>
            </a:r>
            <a:r>
              <a:rPr lang="de-CH" sz="3200" dirty="0"/>
              <a:t> gelangten </a:t>
            </a:r>
            <a:endParaRPr lang="de-CH" sz="3200" dirty="0" smtClean="0"/>
          </a:p>
          <a:p>
            <a:r>
              <a:rPr lang="de-CH" sz="3200" dirty="0" smtClean="0"/>
              <a:t>wir </a:t>
            </a:r>
            <a:r>
              <a:rPr lang="de-CH" sz="3200" dirty="0"/>
              <a:t>am nächsten Tag nach Milet. </a:t>
            </a:r>
            <a:r>
              <a:rPr lang="de-CH" sz="3200" dirty="0" smtClean="0"/>
              <a:t>…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3021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5896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Weiterreise nach Milet (20,13-16)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16553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smtClean="0"/>
              <a:t>„</a:t>
            </a:r>
            <a:r>
              <a:rPr lang="de-CH" sz="3200" dirty="0"/>
              <a:t> </a:t>
            </a:r>
            <a:r>
              <a:rPr lang="de-CH" sz="3200" dirty="0" smtClean="0"/>
              <a:t>… Paulus </a:t>
            </a:r>
            <a:r>
              <a:rPr lang="de-CH" sz="3200" dirty="0"/>
              <a:t>hatte nämlich beschlossen, </a:t>
            </a:r>
            <a:r>
              <a:rPr lang="de-CH" sz="3200" dirty="0" smtClean="0"/>
              <a:t>an </a:t>
            </a:r>
            <a:r>
              <a:rPr lang="de-CH" sz="3200" dirty="0"/>
              <a:t>Ephesus </a:t>
            </a:r>
            <a:r>
              <a:rPr lang="de-CH" sz="3200" dirty="0" err="1"/>
              <a:t>vorbeizusegeln</a:t>
            </a:r>
            <a:r>
              <a:rPr lang="de-CH" sz="3200" dirty="0"/>
              <a:t>, </a:t>
            </a:r>
            <a:endParaRPr lang="de-CH" sz="3200" dirty="0" smtClean="0"/>
          </a:p>
          <a:p>
            <a:r>
              <a:rPr lang="de-CH" sz="3200" dirty="0" smtClean="0"/>
              <a:t>damit </a:t>
            </a:r>
            <a:r>
              <a:rPr lang="de-CH" sz="3200" dirty="0"/>
              <a:t>er in [der Provinz] Asia nicht zu viel Zeit zubringen müsste; </a:t>
            </a:r>
            <a:endParaRPr lang="de-CH" sz="3200" dirty="0" smtClean="0"/>
          </a:p>
          <a:p>
            <a:r>
              <a:rPr lang="de-CH" sz="3200" dirty="0" smtClean="0"/>
              <a:t>denn </a:t>
            </a:r>
            <a:r>
              <a:rPr lang="de-CH" sz="3200" dirty="0"/>
              <a:t>er beeilte sich, um möglichst am Tag der Pfingsten </a:t>
            </a:r>
            <a:endParaRPr lang="de-CH" sz="3200" dirty="0" smtClean="0"/>
          </a:p>
          <a:p>
            <a:r>
              <a:rPr lang="de-CH" sz="3200" dirty="0" smtClean="0"/>
              <a:t>(</a:t>
            </a:r>
            <a:r>
              <a:rPr lang="de-CH" sz="3200" dirty="0"/>
              <a:t>50 Tage nach </a:t>
            </a:r>
            <a:r>
              <a:rPr lang="de-CH" sz="3200"/>
              <a:t>dem </a:t>
            </a:r>
            <a:r>
              <a:rPr lang="de-CH" sz="3200" smtClean="0"/>
              <a:t>Passah) </a:t>
            </a:r>
            <a:r>
              <a:rPr lang="de-CH" sz="3200" dirty="0"/>
              <a:t>in Jerusalem zu sein.“ </a:t>
            </a:r>
            <a:r>
              <a:rPr lang="de-CH" sz="3200" b="1" dirty="0"/>
              <a:t>(20,13-16)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925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9356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Abschiedsrede an die Ältesten von Ephesus (20,17-38)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04292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„Von Milet aber sandte er nach Ephesus und ließ die Ältesten </a:t>
            </a:r>
            <a:endParaRPr lang="de-CH" sz="3200" dirty="0" smtClean="0"/>
          </a:p>
          <a:p>
            <a:r>
              <a:rPr lang="de-CH" sz="3200" dirty="0" smtClean="0"/>
              <a:t>der </a:t>
            </a:r>
            <a:r>
              <a:rPr lang="de-CH" sz="3200" dirty="0"/>
              <a:t>Gemeinde herüberrufen. Und als sie zu ihm gekommen </a:t>
            </a:r>
            <a:endParaRPr lang="de-CH" sz="3200" dirty="0" smtClean="0"/>
          </a:p>
          <a:p>
            <a:r>
              <a:rPr lang="de-CH" sz="3200" dirty="0" smtClean="0"/>
              <a:t>waren</a:t>
            </a:r>
            <a:r>
              <a:rPr lang="de-CH" sz="3200" dirty="0"/>
              <a:t>, sprach er zu ihnen: Ihr wisst, …“ </a:t>
            </a:r>
            <a:r>
              <a:rPr lang="de-CH" sz="3200" b="1" dirty="0"/>
              <a:t>(20,17-38</a:t>
            </a:r>
            <a:r>
              <a:rPr lang="de-CH" sz="3200" b="1" dirty="0" smtClean="0"/>
              <a:t>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2161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6204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Milet - Jerusalem (Apg 21,1 - 21,20)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08246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„Als wir uns von ihnen losgerissen hatten und schließlich </a:t>
            </a:r>
            <a:endParaRPr lang="de-CH" sz="3200" dirty="0" smtClean="0"/>
          </a:p>
          <a:p>
            <a:r>
              <a:rPr lang="de-CH" sz="3200" dirty="0" smtClean="0"/>
              <a:t>abgefahren </a:t>
            </a:r>
            <a:r>
              <a:rPr lang="de-CH" sz="3200" dirty="0"/>
              <a:t>waren, kamen wir geradewegs nach Kos und am </a:t>
            </a:r>
            <a:endParaRPr lang="de-CH" sz="3200" dirty="0" smtClean="0"/>
          </a:p>
          <a:p>
            <a:r>
              <a:rPr lang="de-CH" sz="3200" dirty="0" smtClean="0"/>
              <a:t>folgenden </a:t>
            </a:r>
            <a:r>
              <a:rPr lang="de-CH" sz="3200" dirty="0"/>
              <a:t>Tag nach Rhodos und von da nach </a:t>
            </a:r>
            <a:r>
              <a:rPr lang="de-CH" sz="3200" dirty="0" err="1"/>
              <a:t>Patara</a:t>
            </a:r>
            <a:r>
              <a:rPr lang="de-CH" sz="3200" dirty="0"/>
              <a:t>.“ </a:t>
            </a:r>
            <a:r>
              <a:rPr lang="de-CH" sz="3200" b="1" dirty="0"/>
              <a:t>(Apg 21,1)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1372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8161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/>
              <a:t>Antiochien - Galatien und Phrygien (Apg 18,23)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0525895" cy="426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„Und nachdem er einige Zeit dort zugebracht hatte, zog er </a:t>
            </a:r>
            <a:endParaRPr lang="de-CH" sz="3200" dirty="0" smtClean="0"/>
          </a:p>
          <a:p>
            <a:r>
              <a:rPr lang="de-CH" sz="3200" dirty="0" smtClean="0"/>
              <a:t>weiter </a:t>
            </a:r>
            <a:r>
              <a:rPr lang="de-CH" sz="3200" dirty="0"/>
              <a:t>und durchreiste nacheinander das Gebiet von Galatien </a:t>
            </a:r>
            <a:endParaRPr lang="de-CH" sz="3200" dirty="0" smtClean="0"/>
          </a:p>
          <a:p>
            <a:r>
              <a:rPr lang="de-CH" sz="3200" dirty="0" smtClean="0"/>
              <a:t>und </a:t>
            </a:r>
            <a:r>
              <a:rPr lang="de-CH" sz="3200" dirty="0"/>
              <a:t>Phrygien und stärkte alle Jünger.“ </a:t>
            </a:r>
            <a:r>
              <a:rPr lang="de-CH" sz="3200" b="1" dirty="0"/>
              <a:t>(Apg 18,23)</a:t>
            </a:r>
            <a:endParaRPr lang="de-CH" sz="3200" dirty="0"/>
          </a:p>
          <a:p>
            <a:r>
              <a:rPr lang="de-CH" sz="1500" dirty="0"/>
              <a:t> </a:t>
            </a:r>
          </a:p>
          <a:p>
            <a:r>
              <a:rPr lang="de-CH" sz="3200" dirty="0"/>
              <a:t>Wir sehen in dieser kurzen Erklärung die Missionsstrategie </a:t>
            </a:r>
            <a:endParaRPr lang="de-CH" sz="3200" dirty="0" smtClean="0"/>
          </a:p>
          <a:p>
            <a:r>
              <a:rPr lang="de-CH" sz="3200" dirty="0" smtClean="0"/>
              <a:t>von </a:t>
            </a:r>
            <a:r>
              <a:rPr lang="de-CH" sz="3200" dirty="0"/>
              <a:t>Paulus indem er jede Reise mit einem Besuch der </a:t>
            </a:r>
            <a:endParaRPr lang="de-CH" sz="3200" dirty="0" smtClean="0"/>
          </a:p>
          <a:p>
            <a:r>
              <a:rPr lang="de-CH" sz="3200" dirty="0" smtClean="0"/>
              <a:t>Gemeinden </a:t>
            </a:r>
            <a:r>
              <a:rPr lang="de-CH" sz="3200" dirty="0"/>
              <a:t>begann, die er in den vorangegangenen </a:t>
            </a:r>
            <a:endParaRPr lang="de-CH" sz="3200" dirty="0" smtClean="0"/>
          </a:p>
          <a:p>
            <a:r>
              <a:rPr lang="de-CH" sz="3200" dirty="0" smtClean="0"/>
              <a:t>Missionsreisen </a:t>
            </a:r>
            <a:r>
              <a:rPr lang="de-CH" sz="3200" dirty="0"/>
              <a:t>gegründet hatte. Er nutzte diese Besuche, </a:t>
            </a:r>
            <a:endParaRPr lang="de-CH" sz="3200" dirty="0" smtClean="0"/>
          </a:p>
          <a:p>
            <a:r>
              <a:rPr lang="de-CH" sz="3200" dirty="0" smtClean="0"/>
              <a:t>um </a:t>
            </a:r>
            <a:r>
              <a:rPr lang="de-CH" sz="3200" dirty="0"/>
              <a:t>die Gläubigen zu ermutigen, zu lehren und zu stärken.</a:t>
            </a:r>
          </a:p>
        </p:txBody>
      </p:sp>
    </p:spTree>
    <p:extLst>
      <p:ext uri="{BB962C8B-B14F-4D97-AF65-F5344CB8AC3E}">
        <p14:creationId xmlns:p14="http://schemas.microsoft.com/office/powerpoint/2010/main" val="124497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160666" y="3281766"/>
            <a:ext cx="4025954" cy="3227522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63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1130367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dirty="0"/>
              <a:t>Fast genau 25 Jahre nach dem ersten </a:t>
            </a:r>
            <a:endParaRPr lang="de-CH" sz="4600" dirty="0" smtClean="0"/>
          </a:p>
          <a:p>
            <a:r>
              <a:rPr lang="de-CH" sz="4600" dirty="0" smtClean="0"/>
              <a:t>Pfingsten </a:t>
            </a:r>
            <a:r>
              <a:rPr lang="de-CH" sz="4600" dirty="0"/>
              <a:t>(Ausgiessung des Hl. Geistes) </a:t>
            </a:r>
            <a:endParaRPr lang="de-CH" sz="4600" dirty="0" smtClean="0"/>
          </a:p>
          <a:p>
            <a:r>
              <a:rPr lang="de-CH" sz="4600" dirty="0" smtClean="0"/>
              <a:t>kommt </a:t>
            </a:r>
            <a:r>
              <a:rPr lang="de-CH" sz="4600" dirty="0"/>
              <a:t>Paulus ein letztes Mal nach Jerusalem. </a:t>
            </a:r>
            <a:endParaRPr lang="de-CH" sz="4600" dirty="0" smtClean="0"/>
          </a:p>
          <a:p>
            <a:r>
              <a:rPr lang="de-CH" sz="4600" dirty="0" smtClean="0"/>
              <a:t>Dort </a:t>
            </a:r>
            <a:r>
              <a:rPr lang="de-CH" sz="4600" dirty="0"/>
              <a:t>wird er gefangen genommen und es </a:t>
            </a:r>
            <a:endParaRPr lang="de-CH" sz="4600" dirty="0" smtClean="0"/>
          </a:p>
          <a:p>
            <a:r>
              <a:rPr lang="de-CH" sz="4600" dirty="0" smtClean="0"/>
              <a:t>folgt </a:t>
            </a:r>
            <a:r>
              <a:rPr lang="de-CH" sz="4600" dirty="0"/>
              <a:t>eine lange und beschwerliche Reise </a:t>
            </a:r>
            <a:endParaRPr lang="de-CH" sz="4600" dirty="0" smtClean="0"/>
          </a:p>
          <a:p>
            <a:r>
              <a:rPr lang="de-CH" sz="4600" dirty="0" smtClean="0"/>
              <a:t>nach </a:t>
            </a:r>
            <a:r>
              <a:rPr lang="de-CH" sz="4600" dirty="0"/>
              <a:t>Rom.</a:t>
            </a:r>
          </a:p>
        </p:txBody>
      </p:sp>
    </p:spTree>
    <p:extLst>
      <p:ext uri="{BB962C8B-B14F-4D97-AF65-F5344CB8AC3E}">
        <p14:creationId xmlns:p14="http://schemas.microsoft.com/office/powerpoint/2010/main" val="173632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25179" y="4960231"/>
            <a:ext cx="714727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Apostelgeschichte Teil 5</a:t>
            </a:r>
          </a:p>
        </p:txBody>
      </p:sp>
    </p:spTree>
    <p:extLst>
      <p:ext uri="{BB962C8B-B14F-4D97-AF65-F5344CB8AC3E}">
        <p14:creationId xmlns:p14="http://schemas.microsoft.com/office/powerpoint/2010/main" val="42705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889359" y="3022773"/>
            <a:ext cx="1994668" cy="117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5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627829" y="2254038"/>
            <a:ext cx="1994668" cy="117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80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5945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Apollos in Ephesus (Apg 18,24-28)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072325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„Aber ein Jude mit Namen Apollos, aus Alexandria gebürtig, </a:t>
            </a:r>
            <a:endParaRPr lang="de-CH" sz="3200" dirty="0" smtClean="0"/>
          </a:p>
          <a:p>
            <a:r>
              <a:rPr lang="de-CH" sz="3200" dirty="0" smtClean="0"/>
              <a:t>kam </a:t>
            </a:r>
            <a:r>
              <a:rPr lang="de-CH" sz="3200" dirty="0"/>
              <a:t>nach Ephesus, ein beredter Mann, der mächtig war in den </a:t>
            </a:r>
            <a:endParaRPr lang="de-CH" sz="3200" dirty="0" smtClean="0"/>
          </a:p>
          <a:p>
            <a:r>
              <a:rPr lang="de-CH" sz="3200" dirty="0" smtClean="0"/>
              <a:t>Schriften</a:t>
            </a:r>
            <a:r>
              <a:rPr lang="de-CH" sz="3200" dirty="0"/>
              <a:t>. Dieser war unterwiesen im Weg des Herrn und </a:t>
            </a:r>
            <a:endParaRPr lang="de-CH" sz="3200" dirty="0" smtClean="0"/>
          </a:p>
          <a:p>
            <a:r>
              <a:rPr lang="de-CH" sz="3200" dirty="0" smtClean="0"/>
              <a:t>feurig </a:t>
            </a:r>
            <a:r>
              <a:rPr lang="de-CH" sz="3200" dirty="0"/>
              <a:t>im Geist; er redete und lehrte genau über das, was den </a:t>
            </a:r>
            <a:endParaRPr lang="de-CH" sz="3200" dirty="0" smtClean="0"/>
          </a:p>
          <a:p>
            <a:r>
              <a:rPr lang="de-CH" sz="3200" dirty="0" smtClean="0"/>
              <a:t>Herrn </a:t>
            </a:r>
            <a:r>
              <a:rPr lang="de-CH" sz="3200" dirty="0"/>
              <a:t>betrifft, kannte aber nur die Taufe des Johannes. Und er </a:t>
            </a:r>
            <a:endParaRPr lang="de-CH" sz="3200" dirty="0" smtClean="0"/>
          </a:p>
          <a:p>
            <a:r>
              <a:rPr lang="de-CH" sz="3200" dirty="0" smtClean="0"/>
              <a:t>fing </a:t>
            </a:r>
            <a:r>
              <a:rPr lang="de-CH" sz="3200" dirty="0"/>
              <a:t>an, öffentlich in der Synagoge aufzutreten. Als nun Aquila </a:t>
            </a:r>
            <a:endParaRPr lang="de-CH" sz="3200" dirty="0" smtClean="0"/>
          </a:p>
          <a:p>
            <a:r>
              <a:rPr lang="de-CH" sz="3200" dirty="0" smtClean="0"/>
              <a:t>und </a:t>
            </a:r>
            <a:r>
              <a:rPr lang="de-CH" sz="3200" dirty="0"/>
              <a:t>Priscilla ihn hörten, nahmen sie ihn zu sich und legten ihm </a:t>
            </a:r>
            <a:endParaRPr lang="de-CH" sz="3200" dirty="0" smtClean="0"/>
          </a:p>
          <a:p>
            <a:r>
              <a:rPr lang="de-CH" sz="3200" dirty="0" smtClean="0"/>
              <a:t>den </a:t>
            </a:r>
            <a:r>
              <a:rPr lang="de-CH" sz="3200" dirty="0"/>
              <a:t>Weg Gottes noch genauer aus. </a:t>
            </a:r>
            <a:r>
              <a:rPr lang="de-CH" sz="3200" dirty="0" smtClean="0"/>
              <a:t>…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6998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5945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Apollos in Ephesus (Apg 18,24-28)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438849"/>
            <a:ext cx="109907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smtClean="0"/>
              <a:t>„… Als </a:t>
            </a:r>
            <a:r>
              <a:rPr lang="de-CH" sz="3200" dirty="0"/>
              <a:t>er aber nach Achaja hinübergehen wollte, ermunterten </a:t>
            </a:r>
            <a:endParaRPr lang="de-CH" sz="3200" dirty="0" smtClean="0"/>
          </a:p>
          <a:p>
            <a:r>
              <a:rPr lang="de-CH" sz="3200" dirty="0" smtClean="0"/>
              <a:t>ihn </a:t>
            </a:r>
            <a:r>
              <a:rPr lang="de-CH" sz="3200" dirty="0"/>
              <a:t>die Brüder und schrieben an die Jünger, dass sie ihn </a:t>
            </a:r>
            <a:endParaRPr lang="de-CH" sz="3200" dirty="0" smtClean="0"/>
          </a:p>
          <a:p>
            <a:r>
              <a:rPr lang="de-CH" sz="3200" dirty="0" smtClean="0"/>
              <a:t>aufnehmen </a:t>
            </a:r>
            <a:r>
              <a:rPr lang="de-CH" sz="3200" dirty="0"/>
              <a:t>sollten. Und als er dort ankam, war er eine große </a:t>
            </a:r>
            <a:endParaRPr lang="de-CH" sz="3200" dirty="0" smtClean="0"/>
          </a:p>
          <a:p>
            <a:r>
              <a:rPr lang="de-CH" sz="3200" dirty="0" smtClean="0"/>
              <a:t>Hilfe </a:t>
            </a:r>
            <a:r>
              <a:rPr lang="de-CH" sz="3200" dirty="0"/>
              <a:t>für die, welche durch die Gnade gläubig geworden waren. </a:t>
            </a:r>
            <a:endParaRPr lang="de-CH" sz="3200" dirty="0" smtClean="0"/>
          </a:p>
          <a:p>
            <a:r>
              <a:rPr lang="de-CH" sz="3200" dirty="0" smtClean="0"/>
              <a:t>Denn </a:t>
            </a:r>
            <a:r>
              <a:rPr lang="de-CH" sz="3200" dirty="0"/>
              <a:t>er widerlegte die Juden öffentlich mit großer Kraft, </a:t>
            </a:r>
            <a:endParaRPr lang="de-CH" sz="3200" dirty="0" smtClean="0"/>
          </a:p>
          <a:p>
            <a:r>
              <a:rPr lang="de-CH" sz="3200" dirty="0" smtClean="0"/>
              <a:t>indem </a:t>
            </a:r>
            <a:r>
              <a:rPr lang="de-CH" sz="3200" dirty="0"/>
              <a:t>er durch die Schriften bewies, dass Jesus der Christus ist.“ </a:t>
            </a:r>
            <a:endParaRPr lang="de-CH" sz="3200" dirty="0" smtClean="0"/>
          </a:p>
          <a:p>
            <a:r>
              <a:rPr lang="de-CH" sz="3200" b="1" dirty="0"/>
              <a:t>	</a:t>
            </a:r>
            <a:r>
              <a:rPr lang="de-CH" sz="3200" b="1" dirty="0" smtClean="0"/>
              <a:t>							(</a:t>
            </a:r>
            <a:r>
              <a:rPr lang="de-CH" sz="3200" b="1" dirty="0"/>
              <a:t>Apg 18,24-28)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9963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3</a:t>
            </a:r>
            <a:r>
              <a:rPr lang="de-CH" sz="3600" dirty="0" smtClean="0"/>
              <a:t>. Missionsreise des Apostels Paulus (Apg 18,23 – 21,20)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797359"/>
            <a:ext cx="5945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Apollos in Ephesus (Apg 18,24-28)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1502796" y="2638741"/>
            <a:ext cx="6514604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Lukas beschreibt Apollos als</a:t>
            </a:r>
            <a:r>
              <a:rPr lang="de-CH" sz="3200" dirty="0" smtClean="0"/>
              <a:t>:</a:t>
            </a:r>
          </a:p>
          <a:p>
            <a:endParaRPr lang="de-CH" sz="1400" dirty="0"/>
          </a:p>
          <a:p>
            <a:pPr lvl="0"/>
            <a:r>
              <a:rPr lang="de-CH" sz="3200" dirty="0" smtClean="0"/>
              <a:t>- Ein </a:t>
            </a:r>
            <a:r>
              <a:rPr lang="de-CH" sz="3200" dirty="0"/>
              <a:t>beredter Mann</a:t>
            </a:r>
          </a:p>
          <a:p>
            <a:pPr lvl="0"/>
            <a:r>
              <a:rPr lang="de-CH" sz="3200" dirty="0" smtClean="0"/>
              <a:t>- Mächtig </a:t>
            </a:r>
            <a:r>
              <a:rPr lang="de-CH" sz="3200" dirty="0"/>
              <a:t>in den heiligen Schriften</a:t>
            </a:r>
          </a:p>
          <a:p>
            <a:pPr lvl="0"/>
            <a:r>
              <a:rPr lang="de-CH" sz="3200" dirty="0" smtClean="0"/>
              <a:t>- Unterwiesen </a:t>
            </a:r>
            <a:r>
              <a:rPr lang="de-CH" sz="3200" dirty="0"/>
              <a:t>im Weg des Herrn</a:t>
            </a:r>
          </a:p>
          <a:p>
            <a:pPr lvl="0"/>
            <a:r>
              <a:rPr lang="de-CH" sz="3200" dirty="0" smtClean="0"/>
              <a:t>- Feurig </a:t>
            </a:r>
            <a:r>
              <a:rPr lang="de-CH" sz="3200" dirty="0"/>
              <a:t>im Geist</a:t>
            </a:r>
          </a:p>
          <a:p>
            <a:pPr lvl="0"/>
            <a:r>
              <a:rPr lang="de-CH" sz="3200" dirty="0" smtClean="0"/>
              <a:t>- Kannte </a:t>
            </a:r>
            <a:r>
              <a:rPr lang="de-CH" sz="3200" dirty="0"/>
              <a:t>„nur“ die Taufe des Johannes</a:t>
            </a:r>
          </a:p>
        </p:txBody>
      </p:sp>
    </p:spTree>
    <p:extLst>
      <p:ext uri="{BB962C8B-B14F-4D97-AF65-F5344CB8AC3E}">
        <p14:creationId xmlns:p14="http://schemas.microsoft.com/office/powerpoint/2010/main" val="4238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25130" y="478921"/>
            <a:ext cx="395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/>
              <a:t>Ephesus (Apg 19,1-40)</a:t>
            </a:r>
            <a:endParaRPr lang="de-CH" sz="3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833" y="-1"/>
            <a:ext cx="5788364" cy="68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1515</Words>
  <Application>Microsoft Office PowerPoint</Application>
  <PresentationFormat>Breitbild</PresentationFormat>
  <Paragraphs>160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Reinhard</cp:lastModifiedBy>
  <cp:revision>196</cp:revision>
  <dcterms:created xsi:type="dcterms:W3CDTF">2018-05-19T05:14:58Z</dcterms:created>
  <dcterms:modified xsi:type="dcterms:W3CDTF">2019-10-26T06:19:20Z</dcterms:modified>
</cp:coreProperties>
</file>