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339" r:id="rId4"/>
    <p:sldId id="387" r:id="rId5"/>
    <p:sldId id="367" r:id="rId6"/>
    <p:sldId id="388" r:id="rId7"/>
    <p:sldId id="389" r:id="rId8"/>
    <p:sldId id="390" r:id="rId9"/>
    <p:sldId id="391" r:id="rId10"/>
    <p:sldId id="394" r:id="rId11"/>
    <p:sldId id="393" r:id="rId12"/>
    <p:sldId id="412" r:id="rId13"/>
    <p:sldId id="392" r:id="rId14"/>
    <p:sldId id="398" r:id="rId15"/>
    <p:sldId id="413" r:id="rId16"/>
    <p:sldId id="397" r:id="rId17"/>
    <p:sldId id="400" r:id="rId18"/>
    <p:sldId id="401" r:id="rId19"/>
    <p:sldId id="399" r:id="rId20"/>
    <p:sldId id="403" r:id="rId21"/>
    <p:sldId id="402" r:id="rId22"/>
    <p:sldId id="414" r:id="rId23"/>
    <p:sldId id="415" r:id="rId24"/>
    <p:sldId id="404" r:id="rId25"/>
    <p:sldId id="405" r:id="rId26"/>
    <p:sldId id="416" r:id="rId27"/>
    <p:sldId id="406" r:id="rId28"/>
    <p:sldId id="408" r:id="rId29"/>
    <p:sldId id="409" r:id="rId30"/>
    <p:sldId id="407" r:id="rId31"/>
    <p:sldId id="417" r:id="rId32"/>
    <p:sldId id="418" r:id="rId33"/>
    <p:sldId id="410" r:id="rId34"/>
    <p:sldId id="411" r:id="rId35"/>
    <p:sldId id="338" r:id="rId3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72" y="3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14.09.2019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71472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Apostelgeschichte Teil </a:t>
            </a:r>
            <a:r>
              <a:rPr lang="de-CH" sz="5500" b="1" dirty="0" smtClean="0"/>
              <a:t>4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564033" y="1241883"/>
            <a:ext cx="1067510" cy="76554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/>
          <p:cNvSpPr/>
          <p:nvPr/>
        </p:nvSpPr>
        <p:spPr>
          <a:xfrm rot="1353838">
            <a:off x="5362352" y="828631"/>
            <a:ext cx="1072472" cy="766253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 rot="3600000">
            <a:off x="4308493" y="2112221"/>
            <a:ext cx="1182696" cy="1071783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014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11541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Führung des Heiligen Geistes – Ruf nach Mazedonien (Apg 16,6-10)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2699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„Als er aber das Gesicht gesehen hatte, suchten </a:t>
            </a:r>
            <a:r>
              <a:rPr lang="de-CH" sz="2800" u="sng" dirty="0"/>
              <a:t>wir</a:t>
            </a:r>
            <a:r>
              <a:rPr lang="de-CH" sz="2800" dirty="0"/>
              <a:t> (ab hier ist Lukas dabei) </a:t>
            </a:r>
            <a:endParaRPr lang="de-CH" sz="2800" dirty="0" smtClean="0"/>
          </a:p>
          <a:p>
            <a:r>
              <a:rPr lang="de-CH" sz="2800" dirty="0" smtClean="0"/>
              <a:t>sogleich </a:t>
            </a:r>
            <a:r>
              <a:rPr lang="de-CH" sz="2800" dirty="0"/>
              <a:t>nach Mazedonien abzureisen, da wir schlossen, dass Gott </a:t>
            </a:r>
            <a:endParaRPr lang="de-CH" sz="2800" dirty="0" smtClean="0"/>
          </a:p>
          <a:p>
            <a:r>
              <a:rPr lang="de-CH" sz="2800" dirty="0" smtClean="0"/>
              <a:t>uns </a:t>
            </a:r>
            <a:r>
              <a:rPr lang="de-CH" sz="2800" dirty="0"/>
              <a:t>gerufen habe, ihnen das Evangelium zu verkündigen.“ </a:t>
            </a:r>
            <a:r>
              <a:rPr lang="de-CH" sz="2800" b="1" dirty="0"/>
              <a:t>(16,10)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42720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807535" y="548640"/>
            <a:ext cx="1799030" cy="578411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209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1073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Samothrake –Neapolis – Philippi (Mazedonien) (Apg 16,11-40)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84142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“Wir fuhren nun von Troas ab und kamen geradewegs nach Samothrake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des folgenden Tages nach Neapolis und von da nach Philippi, das die </a:t>
            </a:r>
            <a:endParaRPr lang="de-CH" sz="2800" dirty="0" smtClean="0"/>
          </a:p>
          <a:p>
            <a:r>
              <a:rPr lang="de-CH" sz="2800" dirty="0" smtClean="0"/>
              <a:t>erste </a:t>
            </a:r>
            <a:r>
              <a:rPr lang="de-CH" sz="2800" dirty="0"/>
              <a:t>Stadt jenes Teiles von Mazedonien ist, eine Kolonie. In dieser Stadt </a:t>
            </a:r>
            <a:endParaRPr lang="de-CH" sz="2800" dirty="0" smtClean="0"/>
          </a:p>
          <a:p>
            <a:r>
              <a:rPr lang="de-CH" sz="2800" dirty="0" smtClean="0"/>
              <a:t>aber </a:t>
            </a:r>
            <a:r>
              <a:rPr lang="de-CH" sz="2800" dirty="0"/>
              <a:t>verweilten wir einige Tage. Und am Tag des Sabbats gingen wir </a:t>
            </a:r>
            <a:endParaRPr lang="de-CH" sz="2800" dirty="0" smtClean="0"/>
          </a:p>
          <a:p>
            <a:r>
              <a:rPr lang="de-CH" sz="2800" dirty="0" smtClean="0"/>
              <a:t>hinaus </a:t>
            </a:r>
            <a:r>
              <a:rPr lang="de-CH" sz="2800" dirty="0"/>
              <a:t>vor das Tor an einen Fluss, wo wir eine Gebetsstätte </a:t>
            </a:r>
            <a:r>
              <a:rPr lang="de-CH" sz="2800" dirty="0" smtClean="0"/>
              <a:t>vermuteten</a:t>
            </a:r>
            <a:r>
              <a:rPr lang="de-CH" sz="2800" dirty="0"/>
              <a:t>;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wir setzten uns nieder und redeten zu den Frauen, die </a:t>
            </a:r>
            <a:r>
              <a:rPr lang="de-CH" sz="2800" dirty="0" smtClean="0"/>
              <a:t>zusammen-</a:t>
            </a:r>
          </a:p>
          <a:p>
            <a:r>
              <a:rPr lang="de-CH" sz="2800" dirty="0" smtClean="0"/>
              <a:t>gekommen </a:t>
            </a:r>
            <a:r>
              <a:rPr lang="de-CH" sz="2800" dirty="0"/>
              <a:t>waren. Und eine Frau mit Namen Lydia, eine Purpurkrämerin </a:t>
            </a:r>
            <a:endParaRPr lang="de-CH" sz="2800" dirty="0" smtClean="0"/>
          </a:p>
          <a:p>
            <a:r>
              <a:rPr lang="de-CH" sz="2800" dirty="0" smtClean="0"/>
              <a:t>aus </a:t>
            </a:r>
            <a:r>
              <a:rPr lang="de-CH" sz="2800" dirty="0"/>
              <a:t>der Stadt Thyatira, die Gott anbetete, hörte zu; deren Herz öffnete </a:t>
            </a:r>
            <a:endParaRPr lang="de-CH" sz="2800" dirty="0" smtClean="0"/>
          </a:p>
          <a:p>
            <a:r>
              <a:rPr lang="de-CH" sz="2800" dirty="0" smtClean="0"/>
              <a:t>der </a:t>
            </a:r>
            <a:r>
              <a:rPr lang="de-CH" sz="2800" dirty="0"/>
              <a:t>Herr, dass sie achtgab auf das, was von Paulus geredet wurde. </a:t>
            </a:r>
            <a:r>
              <a:rPr lang="de-CH" sz="2800" dirty="0" smtClean="0"/>
              <a:t>…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8739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10731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Samothrake –Neapolis – Philippi (Mazedonien) (Apg 16,11-40)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0354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 smtClean="0"/>
              <a:t>“… Als </a:t>
            </a:r>
            <a:r>
              <a:rPr lang="de-CH" sz="2800" dirty="0"/>
              <a:t>sie aber getauft worden war und ihr Haus, bat sie und sagte: </a:t>
            </a:r>
            <a:endParaRPr lang="de-CH" sz="2800" dirty="0" smtClean="0"/>
          </a:p>
          <a:p>
            <a:r>
              <a:rPr lang="de-CH" sz="2800" dirty="0" smtClean="0"/>
              <a:t>Wenn </a:t>
            </a:r>
            <a:r>
              <a:rPr lang="de-CH" sz="2800" dirty="0"/>
              <a:t>ihr urteilt, dass ich an den Herrn gläubig sei, so kehrt in mein </a:t>
            </a:r>
            <a:endParaRPr lang="de-CH" sz="2800" dirty="0" smtClean="0"/>
          </a:p>
          <a:p>
            <a:r>
              <a:rPr lang="de-CH" sz="2800" dirty="0" smtClean="0"/>
              <a:t>Haus </a:t>
            </a:r>
            <a:r>
              <a:rPr lang="de-CH" sz="2800" dirty="0"/>
              <a:t>ein und bleibt! Und sie nötigte uns.” </a:t>
            </a:r>
            <a:r>
              <a:rPr lang="de-CH" sz="2800" b="1" dirty="0"/>
              <a:t>(16,11-15)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05823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863364" y="901641"/>
            <a:ext cx="2066970" cy="582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68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55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Amphipolis – Apollonia – Thessalonich (Apg 17,1)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33194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Nachdem sie aber durch Amphipolis und Apollonia gereist waren, </a:t>
            </a:r>
            <a:endParaRPr lang="de-CH" sz="2800" dirty="0" smtClean="0"/>
          </a:p>
          <a:p>
            <a:r>
              <a:rPr lang="de-CH" sz="2800" dirty="0" smtClean="0"/>
              <a:t>kamen </a:t>
            </a:r>
            <a:r>
              <a:rPr lang="de-CH" sz="2800" dirty="0"/>
              <a:t>sie nach Thessalonich, wo eine Synagoge der Juden war. Nach </a:t>
            </a:r>
            <a:endParaRPr lang="de-CH" sz="2800" dirty="0" smtClean="0"/>
          </a:p>
          <a:p>
            <a:r>
              <a:rPr lang="de-CH" sz="2800" dirty="0" smtClean="0"/>
              <a:t>seiner </a:t>
            </a:r>
            <a:r>
              <a:rPr lang="de-CH" sz="2800" dirty="0"/>
              <a:t>Gewohnheit aber ging Paulus zu ihnen hinein und unterredete </a:t>
            </a:r>
            <a:endParaRPr lang="de-CH" sz="2800" dirty="0" smtClean="0"/>
          </a:p>
          <a:p>
            <a:r>
              <a:rPr lang="de-CH" sz="2800" dirty="0" smtClean="0"/>
              <a:t>sich </a:t>
            </a:r>
            <a:r>
              <a:rPr lang="de-CH" sz="2800" dirty="0"/>
              <a:t>an drei Sabbaten mit ihnen aus den Schriften, indem er eröffnete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darlegte, dass der Christus leiden und aus den Toten auferstehen </a:t>
            </a:r>
            <a:endParaRPr lang="de-CH" sz="2800" dirty="0" smtClean="0"/>
          </a:p>
          <a:p>
            <a:r>
              <a:rPr lang="de-CH" sz="2800" dirty="0" smtClean="0"/>
              <a:t>musste</a:t>
            </a:r>
            <a:r>
              <a:rPr lang="de-CH" sz="2800" dirty="0"/>
              <a:t>, und dass dieser der Christus ist; der Jesus, den ich euch verkündige.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einige von ihnen ließen sich überzeugen und gesellten sich zu Paulus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Silas und eine große Menge von den anbetenden Griechen und nicht </a:t>
            </a:r>
            <a:endParaRPr lang="de-CH" sz="2800" dirty="0" smtClean="0"/>
          </a:p>
          <a:p>
            <a:r>
              <a:rPr lang="de-CH" sz="2800" dirty="0" smtClean="0"/>
              <a:t>wenige </a:t>
            </a:r>
            <a:r>
              <a:rPr lang="de-CH" sz="2800" dirty="0"/>
              <a:t>der vornehmsten Frauen. </a:t>
            </a:r>
            <a:r>
              <a:rPr lang="de-CH" sz="2800" dirty="0" smtClean="0"/>
              <a:t>…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2435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55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Amphipolis – Apollonia – Thessalonich (Apg 17,1)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98262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„… </a:t>
            </a:r>
            <a:r>
              <a:rPr lang="de-CH" sz="2800" dirty="0" smtClean="0"/>
              <a:t>Die </a:t>
            </a:r>
            <a:r>
              <a:rPr lang="de-CH" sz="2800" dirty="0"/>
              <a:t>Juden aber wurden eifersüchtig und nahmen einige böse Männer </a:t>
            </a:r>
            <a:endParaRPr lang="de-CH" sz="2800" dirty="0" smtClean="0"/>
          </a:p>
          <a:p>
            <a:r>
              <a:rPr lang="de-CH" sz="2800" dirty="0" smtClean="0"/>
              <a:t>vom </a:t>
            </a:r>
            <a:r>
              <a:rPr lang="de-CH" sz="2800" dirty="0"/>
              <a:t>Gassenpöbel zu sich, machten einen Volksauflauf und brachten die </a:t>
            </a:r>
            <a:endParaRPr lang="de-CH" sz="2800" dirty="0" smtClean="0"/>
          </a:p>
          <a:p>
            <a:r>
              <a:rPr lang="de-CH" sz="2800" dirty="0" smtClean="0"/>
              <a:t>Stadt </a:t>
            </a:r>
            <a:r>
              <a:rPr lang="de-CH" sz="2800" dirty="0"/>
              <a:t>in Aufruhr; und sie traten vor das Haus Jasons und suchten sie </a:t>
            </a:r>
            <a:endParaRPr lang="de-CH" sz="2800" dirty="0" smtClean="0"/>
          </a:p>
          <a:p>
            <a:r>
              <a:rPr lang="de-CH" sz="2800" dirty="0" smtClean="0"/>
              <a:t>unter </a:t>
            </a:r>
            <a:r>
              <a:rPr lang="de-CH" sz="2800" dirty="0"/>
              <a:t>das Volk zu führen. Als sie sie aber nicht fanden, schleppten sie </a:t>
            </a:r>
            <a:endParaRPr lang="de-CH" sz="2800" dirty="0" smtClean="0"/>
          </a:p>
          <a:p>
            <a:r>
              <a:rPr lang="de-CH" sz="2800" dirty="0" smtClean="0"/>
              <a:t>Jason </a:t>
            </a:r>
            <a:r>
              <a:rPr lang="de-CH" sz="2800" dirty="0"/>
              <a:t>und einige Brüder vor die Obersten der Stadt und riefen: Diese, </a:t>
            </a:r>
            <a:endParaRPr lang="de-CH" sz="2800" dirty="0" smtClean="0"/>
          </a:p>
          <a:p>
            <a:r>
              <a:rPr lang="de-CH" sz="2800" dirty="0" smtClean="0"/>
              <a:t>die </a:t>
            </a:r>
            <a:r>
              <a:rPr lang="de-CH" sz="2800" dirty="0"/>
              <a:t>den Erdkreis aufgewiegelt haben, sind auch hierher gekommen, </a:t>
            </a:r>
            <a:endParaRPr lang="de-CH" sz="2800" dirty="0" smtClean="0"/>
          </a:p>
          <a:p>
            <a:r>
              <a:rPr lang="de-CH" sz="2800" dirty="0" smtClean="0"/>
              <a:t>die </a:t>
            </a:r>
            <a:r>
              <a:rPr lang="de-CH" sz="2800" dirty="0"/>
              <a:t>hat Jason beherbergt; und diese alle handeln gegen die Verordnungen </a:t>
            </a:r>
            <a:endParaRPr lang="de-CH" sz="2800" dirty="0" smtClean="0"/>
          </a:p>
          <a:p>
            <a:r>
              <a:rPr lang="de-CH" sz="2800" dirty="0" smtClean="0"/>
              <a:t>des </a:t>
            </a:r>
            <a:r>
              <a:rPr lang="de-CH" sz="2800" dirty="0"/>
              <a:t>Kaisers, da sie sagen, dass ein anderer König sei: Jesus. </a:t>
            </a:r>
            <a:endParaRPr lang="de-CH" sz="2800" dirty="0" smtClean="0"/>
          </a:p>
          <a:p>
            <a:r>
              <a:rPr lang="de-CH" sz="2800" dirty="0" smtClean="0"/>
              <a:t>Sie </a:t>
            </a:r>
            <a:r>
              <a:rPr lang="de-CH" sz="2800" dirty="0"/>
              <a:t>beunruhigten aber die Volksmenge und die Obersten der Stadt, </a:t>
            </a:r>
            <a:endParaRPr lang="de-CH" sz="2800" dirty="0" smtClean="0"/>
          </a:p>
          <a:p>
            <a:r>
              <a:rPr lang="de-CH" sz="2800" dirty="0" smtClean="0"/>
              <a:t>die </a:t>
            </a:r>
            <a:r>
              <a:rPr lang="de-CH" sz="2800" dirty="0"/>
              <a:t>dies </a:t>
            </a:r>
            <a:r>
              <a:rPr lang="de-CH" sz="2800" dirty="0" smtClean="0"/>
              <a:t>hörten</a:t>
            </a:r>
            <a:r>
              <a:rPr lang="de-CH" sz="2800" dirty="0"/>
              <a:t>.</a:t>
            </a:r>
            <a:r>
              <a:rPr lang="de-DE" sz="2800" dirty="0"/>
              <a:t>“ </a:t>
            </a:r>
            <a:r>
              <a:rPr lang="de-DE" sz="2800" b="1" dirty="0"/>
              <a:t>(17,1-8)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4493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558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Amphipolis – Apollonia – Thessalonich (Apg 17,1)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1877863" y="2808794"/>
            <a:ext cx="631775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Wiederum das gleiche Muster</a:t>
            </a:r>
            <a:r>
              <a:rPr lang="de-DE" sz="2800" b="1" dirty="0" smtClean="0"/>
              <a:t>:</a:t>
            </a:r>
          </a:p>
          <a:p>
            <a:endParaRPr lang="de-CH" sz="1500" dirty="0"/>
          </a:p>
          <a:p>
            <a:pPr lvl="0"/>
            <a:r>
              <a:rPr lang="de-CH" sz="2800" dirty="0"/>
              <a:t>Paulus predigt das Reich </a:t>
            </a:r>
            <a:r>
              <a:rPr lang="de-CH" sz="2800" dirty="0" smtClean="0"/>
              <a:t>Gottes</a:t>
            </a:r>
          </a:p>
          <a:p>
            <a:pPr lvl="0"/>
            <a:endParaRPr lang="de-CH" sz="1500" dirty="0"/>
          </a:p>
          <a:p>
            <a:pPr lvl="0"/>
            <a:r>
              <a:rPr lang="de-CH" sz="2800" dirty="0"/>
              <a:t>Einige glauben seiner </a:t>
            </a:r>
            <a:r>
              <a:rPr lang="de-CH" sz="2800" dirty="0" smtClean="0"/>
              <a:t>Botschaft</a:t>
            </a:r>
          </a:p>
          <a:p>
            <a:pPr lvl="0"/>
            <a:endParaRPr lang="de-CH" sz="1500" dirty="0"/>
          </a:p>
          <a:p>
            <a:pPr lvl="0"/>
            <a:r>
              <a:rPr lang="de-CH" sz="2800" dirty="0"/>
              <a:t>Die „Nichtgläubigen“ verursachen </a:t>
            </a:r>
            <a:r>
              <a:rPr lang="de-CH" sz="2800" dirty="0" smtClean="0"/>
              <a:t>Aufruhr</a:t>
            </a:r>
          </a:p>
          <a:p>
            <a:pPr lvl="0"/>
            <a:endParaRPr lang="de-CH" sz="1500" dirty="0"/>
          </a:p>
          <a:p>
            <a:pPr lvl="0"/>
            <a:r>
              <a:rPr lang="de-CH" sz="2800" dirty="0"/>
              <a:t>Paulus zieht weiter oder muss flüchten</a:t>
            </a:r>
          </a:p>
        </p:txBody>
      </p:sp>
    </p:spTree>
    <p:extLst>
      <p:ext uri="{BB962C8B-B14F-4D97-AF65-F5344CB8AC3E}">
        <p14:creationId xmlns:p14="http://schemas.microsoft.com/office/powerpoint/2010/main" val="19931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771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Beröa (Apg 17,10-14)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72787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Die Brüder aber schickten sogleich während der Nacht Paulus und Silas </a:t>
            </a:r>
            <a:endParaRPr lang="de-CH" sz="2800" dirty="0" smtClean="0"/>
          </a:p>
          <a:p>
            <a:r>
              <a:rPr lang="de-CH" sz="2800" dirty="0" smtClean="0"/>
              <a:t>nach </a:t>
            </a:r>
            <a:r>
              <a:rPr lang="de-CH" sz="2800" dirty="0"/>
              <a:t>Beröa, wo sie sich nach ihrer Ankunft in die Synagoge der Juden </a:t>
            </a:r>
            <a:endParaRPr lang="de-CH" sz="2800" dirty="0" smtClean="0"/>
          </a:p>
          <a:p>
            <a:r>
              <a:rPr lang="de-CH" sz="2800" dirty="0" smtClean="0"/>
              <a:t>begaben</a:t>
            </a:r>
            <a:r>
              <a:rPr lang="de-CH" sz="2800" dirty="0"/>
              <a:t>. Diese aber waren edler gesinnt als die in Thessalonich und </a:t>
            </a:r>
            <a:endParaRPr lang="de-CH" sz="2800" dirty="0" smtClean="0"/>
          </a:p>
          <a:p>
            <a:r>
              <a:rPr lang="de-CH" sz="2800" dirty="0" smtClean="0"/>
              <a:t>nahmen </a:t>
            </a:r>
            <a:r>
              <a:rPr lang="de-CH" sz="2800" dirty="0"/>
              <a:t>das Wort mit aller Bereitwilligkeit auf; und sie forschten täglich </a:t>
            </a:r>
            <a:endParaRPr lang="de-CH" sz="2800" dirty="0" smtClean="0"/>
          </a:p>
          <a:p>
            <a:r>
              <a:rPr lang="de-CH" sz="2800" dirty="0" smtClean="0"/>
              <a:t>in </a:t>
            </a:r>
            <a:r>
              <a:rPr lang="de-CH" sz="2800" dirty="0"/>
              <a:t>der Schrift, ob es sich so verhalte. Es wurden deshalb viele von ihnen </a:t>
            </a:r>
            <a:endParaRPr lang="de-CH" sz="2800" dirty="0" smtClean="0"/>
          </a:p>
          <a:p>
            <a:r>
              <a:rPr lang="de-CH" sz="2800" dirty="0" smtClean="0"/>
              <a:t>gläubig</a:t>
            </a:r>
            <a:r>
              <a:rPr lang="de-CH" sz="2800" dirty="0"/>
              <a:t>, auch nicht wenige der angesehenen griechischen Frauen und </a:t>
            </a:r>
            <a:endParaRPr lang="de-CH" sz="2800" dirty="0" smtClean="0"/>
          </a:p>
          <a:p>
            <a:r>
              <a:rPr lang="de-CH" sz="2800" dirty="0" smtClean="0"/>
              <a:t>Männer</a:t>
            </a:r>
            <a:r>
              <a:rPr lang="de-CH" sz="2800" dirty="0"/>
              <a:t>. Als aber die Juden von Thessalonich erfuhren, dass auch in </a:t>
            </a:r>
            <a:endParaRPr lang="de-CH" sz="2800" dirty="0" smtClean="0"/>
          </a:p>
          <a:p>
            <a:r>
              <a:rPr lang="de-CH" sz="2800" dirty="0" smtClean="0"/>
              <a:t>Beröa </a:t>
            </a:r>
            <a:r>
              <a:rPr lang="de-CH" sz="2800" dirty="0"/>
              <a:t>das Wort Gottes von Paulus verkündigt wurde, kamen sie auch </a:t>
            </a:r>
            <a:endParaRPr lang="de-CH" sz="2800" dirty="0" smtClean="0"/>
          </a:p>
          <a:p>
            <a:r>
              <a:rPr lang="de-CH" sz="2800" dirty="0" smtClean="0"/>
              <a:t>dorthin </a:t>
            </a:r>
            <a:r>
              <a:rPr lang="de-CH" sz="2800" dirty="0"/>
              <a:t>und stachelten die Volksmenge auf. </a:t>
            </a:r>
            <a:r>
              <a:rPr lang="de-CH" sz="2800" dirty="0" smtClean="0"/>
              <a:t>…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7090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478708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 err="1"/>
              <a:t>Aposelgeschichte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52296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28 | Verse: 1005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771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Beröa (Apg 17,10-14)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6050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/>
              <a:t>„… </a:t>
            </a:r>
            <a:r>
              <a:rPr lang="de-CH" sz="2800" dirty="0" smtClean="0"/>
              <a:t>Daraufhin </a:t>
            </a:r>
            <a:r>
              <a:rPr lang="de-CH" sz="2800" dirty="0"/>
              <a:t>sandten die </a:t>
            </a:r>
            <a:r>
              <a:rPr lang="de-CH" sz="2800" dirty="0" smtClean="0"/>
              <a:t>Brüder </a:t>
            </a:r>
            <a:r>
              <a:rPr lang="de-CH" sz="2800" dirty="0"/>
              <a:t>den Paulus sogleich fort, damit er </a:t>
            </a:r>
            <a:endParaRPr lang="de-CH" sz="2800" dirty="0" smtClean="0"/>
          </a:p>
          <a:p>
            <a:r>
              <a:rPr lang="de-CH" sz="2800" dirty="0" smtClean="0"/>
              <a:t>bis </a:t>
            </a:r>
            <a:r>
              <a:rPr lang="de-CH" sz="2800" dirty="0"/>
              <a:t>zum Meer hin ziehe; Silas und Timotheus aber blieben dort zurück.</a:t>
            </a:r>
            <a:r>
              <a:rPr lang="de-DE" sz="2800" dirty="0"/>
              <a:t>“ </a:t>
            </a:r>
            <a:endParaRPr lang="de-DE" sz="2800" dirty="0" smtClean="0"/>
          </a:p>
          <a:p>
            <a:r>
              <a:rPr lang="de-DE" sz="2800" b="1" dirty="0"/>
              <a:t>	</a:t>
            </a:r>
            <a:r>
              <a:rPr lang="de-DE" sz="2800" b="1" dirty="0" smtClean="0"/>
              <a:t>								(</a:t>
            </a:r>
            <a:r>
              <a:rPr lang="de-DE" sz="2800" b="1" dirty="0"/>
              <a:t>17,10-14)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8327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771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Beröa (Apg 17,10-14)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82899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Die Juden in Beröa erweisen sich als „edler gesinnt“ als die Juden in </a:t>
            </a:r>
            <a:endParaRPr lang="de-DE" sz="2800" dirty="0" smtClean="0"/>
          </a:p>
          <a:p>
            <a:r>
              <a:rPr lang="de-DE" sz="2800" dirty="0" smtClean="0"/>
              <a:t>Thessalonich</a:t>
            </a:r>
            <a:r>
              <a:rPr lang="de-DE" sz="2800" dirty="0"/>
              <a:t>. Beröa ist die Ausnahme von diesem Muster, bestätigt </a:t>
            </a:r>
            <a:r>
              <a:rPr lang="de-DE" sz="2800" dirty="0" smtClean="0"/>
              <a:t>aber </a:t>
            </a:r>
          </a:p>
          <a:p>
            <a:r>
              <a:rPr lang="de-DE" sz="2800" dirty="0" smtClean="0"/>
              <a:t>die </a:t>
            </a:r>
            <a:r>
              <a:rPr lang="de-DE" sz="2800" dirty="0"/>
              <a:t>Regel. Viele Juden und Proselyten wurden gläubig an der Herrn Jesus.</a:t>
            </a:r>
            <a:endParaRPr lang="de-CH" sz="2800" dirty="0"/>
          </a:p>
          <a:p>
            <a:r>
              <a:rPr lang="de-DE" sz="2800" dirty="0"/>
              <a:t> </a:t>
            </a:r>
            <a:endParaRPr lang="de-CH" sz="2800" dirty="0"/>
          </a:p>
          <a:p>
            <a:r>
              <a:rPr lang="de-DE" sz="2800" dirty="0"/>
              <a:t>Leider kommt die fruchtbare Arbeit zu einem jähen Ende, denn Juden </a:t>
            </a:r>
            <a:endParaRPr lang="de-DE" sz="2800" dirty="0" smtClean="0"/>
          </a:p>
          <a:p>
            <a:r>
              <a:rPr lang="de-DE" sz="2800" dirty="0" smtClean="0"/>
              <a:t>aus </a:t>
            </a:r>
            <a:r>
              <a:rPr lang="de-DE" sz="2800" dirty="0"/>
              <a:t>Thessalonich kamen nach Beröa und stachelten die Volksmenge auf. </a:t>
            </a:r>
            <a:endParaRPr lang="de-DE" sz="2800" dirty="0" smtClean="0"/>
          </a:p>
          <a:p>
            <a:r>
              <a:rPr lang="de-DE" sz="2800" dirty="0" smtClean="0"/>
              <a:t>Somit </a:t>
            </a:r>
            <a:r>
              <a:rPr lang="de-DE" sz="2800" dirty="0"/>
              <a:t>musste Paulus erneut flüchten, seine Mitarbeiter Silas und </a:t>
            </a:r>
            <a:endParaRPr lang="de-DE" sz="2800" dirty="0" smtClean="0"/>
          </a:p>
          <a:p>
            <a:r>
              <a:rPr lang="de-DE" sz="2800" dirty="0" smtClean="0"/>
              <a:t>Timotheus </a:t>
            </a:r>
            <a:r>
              <a:rPr lang="de-DE" sz="2800" dirty="0"/>
              <a:t>blieben noch eine Zeitlang in Beröa, um die Gläubigen dort </a:t>
            </a:r>
            <a:endParaRPr lang="de-DE" sz="2800" dirty="0" smtClean="0"/>
          </a:p>
          <a:p>
            <a:r>
              <a:rPr lang="de-DE" sz="2800" dirty="0" smtClean="0"/>
              <a:t>zu </a:t>
            </a:r>
            <a:r>
              <a:rPr lang="de-DE" sz="2800" dirty="0"/>
              <a:t>stärken.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00891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024979" y="1365221"/>
            <a:ext cx="1611895" cy="582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69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2543309" y="2317898"/>
            <a:ext cx="1322690" cy="582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35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79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Athen (Apg 17,15-34)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5822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Die nun, welche den Paulus geleiteten, brachten ihn bis nach Athen;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nachdem sie den Auftrag an Silas und Timotheus empfangen hatten, </a:t>
            </a:r>
            <a:endParaRPr lang="de-CH" sz="2800" dirty="0" smtClean="0"/>
          </a:p>
          <a:p>
            <a:r>
              <a:rPr lang="de-CH" sz="2800" dirty="0" smtClean="0"/>
              <a:t>dass </a:t>
            </a:r>
            <a:r>
              <a:rPr lang="de-CH" sz="2800" dirty="0"/>
              <a:t>sie so schnell wie möglich zu ihm kommen sollten, zogen sie fort.</a:t>
            </a:r>
            <a:r>
              <a:rPr lang="de-DE" sz="2800" dirty="0"/>
              <a:t>“ </a:t>
            </a:r>
            <a:r>
              <a:rPr lang="de-DE" sz="2800" b="1" dirty="0"/>
              <a:t>(17,15)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305077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7948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Athen (Apg 17,15-34)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98445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Als sie aber von der Auferstehung der Toten hörten, spotteten </a:t>
            </a:r>
            <a:endParaRPr lang="de-CH" sz="2800" dirty="0" smtClean="0"/>
          </a:p>
          <a:p>
            <a:r>
              <a:rPr lang="de-CH" sz="2800" dirty="0" smtClean="0"/>
              <a:t>die </a:t>
            </a:r>
            <a:r>
              <a:rPr lang="de-CH" sz="2800" dirty="0"/>
              <a:t>einen, die anderen aber sprachen: Wir wollen dich darüber </a:t>
            </a:r>
            <a:endParaRPr lang="de-CH" sz="2800" dirty="0" smtClean="0"/>
          </a:p>
          <a:p>
            <a:r>
              <a:rPr lang="de-CH" sz="2800" dirty="0" smtClean="0"/>
              <a:t>nochmals </a:t>
            </a:r>
            <a:r>
              <a:rPr lang="de-CH" sz="2800" dirty="0"/>
              <a:t>hören! Und so ging Paulus aus ihrer Mitte hinweg. </a:t>
            </a:r>
            <a:endParaRPr lang="de-CH" sz="2800" dirty="0" smtClean="0"/>
          </a:p>
          <a:p>
            <a:r>
              <a:rPr lang="de-CH" sz="2800" dirty="0" smtClean="0"/>
              <a:t>Einige </a:t>
            </a:r>
            <a:r>
              <a:rPr lang="de-CH" sz="2800" dirty="0"/>
              <a:t>Männer aber schlossen sich ihm an und wurden gläubig, </a:t>
            </a:r>
            <a:endParaRPr lang="de-CH" sz="2800" dirty="0" smtClean="0"/>
          </a:p>
          <a:p>
            <a:r>
              <a:rPr lang="de-CH" sz="2800" dirty="0" smtClean="0"/>
              <a:t>unter </a:t>
            </a:r>
            <a:r>
              <a:rPr lang="de-CH" sz="2800" dirty="0"/>
              <a:t>ihnen auch Dionysius, der ein Mitglied des Areopags war,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eine Frau namens Damaris, und andere mit ihnen.</a:t>
            </a:r>
            <a:r>
              <a:rPr lang="de-DE" sz="2800" dirty="0"/>
              <a:t>“ </a:t>
            </a:r>
            <a:r>
              <a:rPr lang="de-DE" sz="2800" b="1" dirty="0"/>
              <a:t>(17,32-34)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99366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1356715" y="2475260"/>
            <a:ext cx="1322690" cy="582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58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82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Korinth (Apg 18,1-17)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42768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Danach aber verließ Paulus Athen und kam nach Korinth. Und dort fand </a:t>
            </a:r>
            <a:endParaRPr lang="de-CH" sz="2800" dirty="0" smtClean="0"/>
          </a:p>
          <a:p>
            <a:r>
              <a:rPr lang="de-CH" sz="2800" dirty="0" smtClean="0"/>
              <a:t>er </a:t>
            </a:r>
            <a:r>
              <a:rPr lang="de-CH" sz="2800" dirty="0"/>
              <a:t>einen Juden namens Aquila, aus Pontus gebürtig, der vor Kurzem mit </a:t>
            </a:r>
            <a:endParaRPr lang="de-CH" sz="2800" dirty="0" smtClean="0"/>
          </a:p>
          <a:p>
            <a:r>
              <a:rPr lang="de-CH" sz="2800" dirty="0" smtClean="0"/>
              <a:t>seiner </a:t>
            </a:r>
            <a:r>
              <a:rPr lang="de-CH" sz="2800" dirty="0"/>
              <a:t>Frau Priscilla aus Italien gekommen war, weil Claudius befohlen hatte, </a:t>
            </a:r>
            <a:endParaRPr lang="de-CH" sz="2800" dirty="0" smtClean="0"/>
          </a:p>
          <a:p>
            <a:r>
              <a:rPr lang="de-CH" sz="2800" dirty="0" smtClean="0"/>
              <a:t>dass </a:t>
            </a:r>
            <a:r>
              <a:rPr lang="de-CH" sz="2800" dirty="0"/>
              <a:t>alle Juden Rom verlassen sollten (Dekret erlassen 49 n.Chr.); zu diesen </a:t>
            </a:r>
            <a:endParaRPr lang="de-CH" sz="2800" dirty="0" smtClean="0"/>
          </a:p>
          <a:p>
            <a:r>
              <a:rPr lang="de-CH" sz="2800" dirty="0" smtClean="0"/>
              <a:t>ging </a:t>
            </a:r>
            <a:r>
              <a:rPr lang="de-CH" sz="2800" dirty="0"/>
              <a:t>er, und weil er das gleiche Handwerk hatte, blieb er bei ihnen und </a:t>
            </a:r>
            <a:endParaRPr lang="de-CH" sz="2800" dirty="0" smtClean="0"/>
          </a:p>
          <a:p>
            <a:r>
              <a:rPr lang="de-CH" sz="2800" dirty="0" smtClean="0"/>
              <a:t>arbeitete</a:t>
            </a:r>
            <a:r>
              <a:rPr lang="de-CH" sz="2800" dirty="0"/>
              <a:t>; sie waren nämlich von Beruf Zeltmacher. Er hatte aber jeden </a:t>
            </a:r>
            <a:endParaRPr lang="de-CH" sz="2800" dirty="0" smtClean="0"/>
          </a:p>
          <a:p>
            <a:r>
              <a:rPr lang="de-CH" sz="2800" dirty="0" smtClean="0"/>
              <a:t>Sabbat </a:t>
            </a:r>
            <a:r>
              <a:rPr lang="de-CH" sz="2800" dirty="0"/>
              <a:t>Unterredungen in der Synagoge und überzeugte Juden und Griechen. </a:t>
            </a:r>
            <a:endParaRPr lang="de-CH" sz="2800" dirty="0" smtClean="0"/>
          </a:p>
          <a:p>
            <a:r>
              <a:rPr lang="de-CH" sz="2800" dirty="0" smtClean="0"/>
              <a:t>Als </a:t>
            </a:r>
            <a:r>
              <a:rPr lang="de-CH" sz="2800" dirty="0"/>
              <a:t>aber Silas und Timotheus aus Mazedonien ankamen, wurde Paulus </a:t>
            </a:r>
            <a:endParaRPr lang="de-CH" sz="2800" dirty="0" smtClean="0"/>
          </a:p>
          <a:p>
            <a:r>
              <a:rPr lang="de-CH" sz="2800" dirty="0" smtClean="0"/>
              <a:t>durch </a:t>
            </a:r>
            <a:r>
              <a:rPr lang="de-CH" sz="2800" dirty="0"/>
              <a:t>den Geist gedrängt, den Juden zu bezeugen, dass Jesus der </a:t>
            </a:r>
            <a:endParaRPr lang="de-CH" sz="2800" dirty="0" smtClean="0"/>
          </a:p>
          <a:p>
            <a:r>
              <a:rPr lang="de-CH" sz="2800" dirty="0" smtClean="0"/>
              <a:t>Christus </a:t>
            </a:r>
            <a:r>
              <a:rPr lang="de-CH" sz="2800" dirty="0"/>
              <a:t>ist.</a:t>
            </a:r>
            <a:r>
              <a:rPr lang="de-DE" sz="2800" dirty="0"/>
              <a:t>“ </a:t>
            </a:r>
            <a:r>
              <a:rPr lang="de-DE" sz="2800" b="1" dirty="0"/>
              <a:t>(18,1-5)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84187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3825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Korinth (Apg 18,1-17)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20548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Fürchte dich nicht, sondern rede und schweige nicht! Denn ich bin </a:t>
            </a:r>
            <a:endParaRPr lang="de-CH" sz="2800" dirty="0" smtClean="0"/>
          </a:p>
          <a:p>
            <a:r>
              <a:rPr lang="de-CH" sz="2800" dirty="0" smtClean="0"/>
              <a:t>mit </a:t>
            </a:r>
            <a:r>
              <a:rPr lang="de-CH" sz="2800" dirty="0"/>
              <a:t>dir, und niemand soll sich unterstehen, dir zu schaden; denn ich </a:t>
            </a:r>
            <a:endParaRPr lang="de-CH" sz="2800" dirty="0" smtClean="0"/>
          </a:p>
          <a:p>
            <a:r>
              <a:rPr lang="de-CH" sz="2800" dirty="0" smtClean="0"/>
              <a:t>habe </a:t>
            </a:r>
            <a:r>
              <a:rPr lang="de-CH" sz="2800" dirty="0"/>
              <a:t>ein großes Volk in dieser Stadt! Und er blieb ein Jahr und sechs </a:t>
            </a:r>
            <a:endParaRPr lang="de-CH" sz="2800" dirty="0" smtClean="0"/>
          </a:p>
          <a:p>
            <a:r>
              <a:rPr lang="de-CH" sz="2800" dirty="0" smtClean="0"/>
              <a:t>Monate </a:t>
            </a:r>
            <a:r>
              <a:rPr lang="de-CH" sz="2800" dirty="0"/>
              <a:t>dort und lehrte unter ihnen das Wort Gottes.</a:t>
            </a:r>
            <a:r>
              <a:rPr lang="de-DE" sz="2800" dirty="0"/>
              <a:t>“ </a:t>
            </a:r>
            <a:r>
              <a:rPr lang="de-DE" sz="2800" b="1" dirty="0"/>
              <a:t>(18,9b-11)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4270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079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Aufruhr und Anklage in Korinth </a:t>
            </a:r>
            <a:r>
              <a:rPr lang="de-DE" sz="3200" b="1" dirty="0"/>
              <a:t>(Apg </a:t>
            </a:r>
            <a:r>
              <a:rPr lang="de-DE" sz="3200" b="1" dirty="0" smtClean="0"/>
              <a:t>18,12-17</a:t>
            </a:r>
            <a:r>
              <a:rPr lang="de-DE" sz="3200" b="1" dirty="0"/>
              <a:t>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68441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700" dirty="0"/>
              <a:t>„</a:t>
            </a:r>
            <a:r>
              <a:rPr lang="de-CH" sz="2700" dirty="0"/>
              <a:t>Als aber Gallion Statthalter von Achaja war, traten die Juden </a:t>
            </a:r>
            <a:r>
              <a:rPr lang="de-CH" sz="2700" dirty="0" smtClean="0"/>
              <a:t>einmütig gegen </a:t>
            </a:r>
          </a:p>
          <a:p>
            <a:r>
              <a:rPr lang="de-CH" sz="2700" dirty="0" smtClean="0"/>
              <a:t>Paulus </a:t>
            </a:r>
            <a:r>
              <a:rPr lang="de-CH" sz="2700" dirty="0"/>
              <a:t>auf und führten ihn vor den Richterstuhl </a:t>
            </a:r>
            <a:r>
              <a:rPr lang="de-CH" sz="2700" dirty="0" smtClean="0"/>
              <a:t>und </a:t>
            </a:r>
            <a:r>
              <a:rPr lang="de-CH" sz="2700" dirty="0"/>
              <a:t>sprachen: Dieser </a:t>
            </a:r>
            <a:r>
              <a:rPr lang="de-CH" sz="2700" dirty="0" smtClean="0"/>
              <a:t>über-</a:t>
            </a:r>
          </a:p>
          <a:p>
            <a:r>
              <a:rPr lang="de-CH" sz="2700" dirty="0" smtClean="0"/>
              <a:t>redet </a:t>
            </a:r>
            <a:r>
              <a:rPr lang="de-CH" sz="2700" dirty="0"/>
              <a:t>die Leute zu einem gesetzwidrigen </a:t>
            </a:r>
            <a:r>
              <a:rPr lang="de-CH" sz="2700" dirty="0" smtClean="0"/>
              <a:t>Gottesdienst</a:t>
            </a:r>
            <a:r>
              <a:rPr lang="de-CH" sz="2700" dirty="0"/>
              <a:t>! Als aber Paulus </a:t>
            </a:r>
            <a:r>
              <a:rPr lang="de-CH" sz="2700" dirty="0" smtClean="0"/>
              <a:t>den </a:t>
            </a:r>
          </a:p>
          <a:p>
            <a:r>
              <a:rPr lang="de-CH" sz="2700" dirty="0" smtClean="0"/>
              <a:t>Mund </a:t>
            </a:r>
            <a:r>
              <a:rPr lang="de-CH" sz="2700" dirty="0"/>
              <a:t>öffnen wollte, sprach </a:t>
            </a:r>
            <a:r>
              <a:rPr lang="de-CH" sz="2700" dirty="0" smtClean="0"/>
              <a:t>Gallion </a:t>
            </a:r>
            <a:r>
              <a:rPr lang="de-CH" sz="2700" dirty="0"/>
              <a:t>zu den Juden: Wenn es sich nun </a:t>
            </a:r>
            <a:r>
              <a:rPr lang="de-CH" sz="2700" dirty="0" smtClean="0"/>
              <a:t>um </a:t>
            </a:r>
            <a:r>
              <a:rPr lang="de-CH" sz="2700" dirty="0"/>
              <a:t>ein </a:t>
            </a:r>
            <a:endParaRPr lang="de-CH" sz="2700" dirty="0" smtClean="0"/>
          </a:p>
          <a:p>
            <a:r>
              <a:rPr lang="de-CH" sz="2700" dirty="0" smtClean="0"/>
              <a:t>Verbrechen </a:t>
            </a:r>
            <a:r>
              <a:rPr lang="de-CH" sz="2700" dirty="0"/>
              <a:t>oder </a:t>
            </a:r>
            <a:r>
              <a:rPr lang="de-CH" sz="2700" dirty="0" smtClean="0"/>
              <a:t>um </a:t>
            </a:r>
            <a:r>
              <a:rPr lang="de-CH" sz="2700" dirty="0"/>
              <a:t>eine böse Schändlichkeit handeln würde, ihr </a:t>
            </a:r>
            <a:r>
              <a:rPr lang="de-CH" sz="2700" dirty="0" smtClean="0"/>
              <a:t>Juden</a:t>
            </a:r>
            <a:r>
              <a:rPr lang="de-CH" sz="2700" dirty="0"/>
              <a:t>, so </a:t>
            </a:r>
            <a:endParaRPr lang="de-CH" sz="2700" dirty="0" smtClean="0"/>
          </a:p>
          <a:p>
            <a:r>
              <a:rPr lang="de-CH" sz="2700" dirty="0" smtClean="0"/>
              <a:t>hätte ich </a:t>
            </a:r>
            <a:r>
              <a:rPr lang="de-CH" sz="2700" dirty="0"/>
              <a:t>euch vernünftigerweise zugelassen; wenn es aber eine </a:t>
            </a:r>
            <a:r>
              <a:rPr lang="de-CH" sz="2700" dirty="0" smtClean="0"/>
              <a:t>Streitfrage über </a:t>
            </a:r>
          </a:p>
          <a:p>
            <a:r>
              <a:rPr lang="de-CH" sz="2700" dirty="0" smtClean="0"/>
              <a:t>eine </a:t>
            </a:r>
            <a:r>
              <a:rPr lang="de-CH" sz="2700" dirty="0"/>
              <a:t>Lehre und über Namen und über euer Gesetz ist, so seht </a:t>
            </a:r>
            <a:r>
              <a:rPr lang="de-CH" sz="2700" dirty="0" smtClean="0"/>
              <a:t>ihr </a:t>
            </a:r>
            <a:r>
              <a:rPr lang="de-CH" sz="2700" dirty="0"/>
              <a:t>selbst danach, </a:t>
            </a:r>
            <a:endParaRPr lang="de-CH" sz="2700" dirty="0" smtClean="0"/>
          </a:p>
          <a:p>
            <a:r>
              <a:rPr lang="de-CH" sz="2700" dirty="0" smtClean="0"/>
              <a:t>denn </a:t>
            </a:r>
            <a:r>
              <a:rPr lang="de-CH" sz="2700" dirty="0"/>
              <a:t>darüber will ich nicht Richter sein! Und er </a:t>
            </a:r>
            <a:r>
              <a:rPr lang="de-CH" sz="2700" dirty="0" smtClean="0"/>
              <a:t>wies </a:t>
            </a:r>
            <a:r>
              <a:rPr lang="de-CH" sz="2700" dirty="0"/>
              <a:t>sie </a:t>
            </a:r>
            <a:r>
              <a:rPr lang="de-CH" sz="2700" dirty="0" smtClean="0"/>
              <a:t>vom </a:t>
            </a:r>
            <a:r>
              <a:rPr lang="de-CH" sz="2700" dirty="0"/>
              <a:t>Richterstuhl </a:t>
            </a:r>
            <a:r>
              <a:rPr lang="de-CH" sz="2700" dirty="0" smtClean="0"/>
              <a:t>hinweg</a:t>
            </a:r>
            <a:r>
              <a:rPr lang="de-CH" sz="2700" dirty="0"/>
              <a:t>. </a:t>
            </a:r>
            <a:endParaRPr lang="de-CH" sz="2700" dirty="0" smtClean="0"/>
          </a:p>
          <a:p>
            <a:r>
              <a:rPr lang="de-CH" sz="2700" dirty="0" smtClean="0"/>
              <a:t>Da </a:t>
            </a:r>
            <a:r>
              <a:rPr lang="de-CH" sz="2700" dirty="0"/>
              <a:t>ergriffen alle Griechen Sosthenes, </a:t>
            </a:r>
            <a:r>
              <a:rPr lang="de-CH" sz="2700" dirty="0" smtClean="0"/>
              <a:t>den Synagogenvorsteher</a:t>
            </a:r>
            <a:r>
              <a:rPr lang="de-CH" sz="2700" dirty="0"/>
              <a:t>, und </a:t>
            </a:r>
            <a:r>
              <a:rPr lang="de-CH" sz="2700" dirty="0" smtClean="0"/>
              <a:t>schlugen </a:t>
            </a:r>
            <a:r>
              <a:rPr lang="de-CH" sz="2700" dirty="0"/>
              <a:t>ihn </a:t>
            </a:r>
            <a:endParaRPr lang="de-CH" sz="2700" dirty="0" smtClean="0"/>
          </a:p>
          <a:p>
            <a:r>
              <a:rPr lang="de-CH" sz="2700" dirty="0" smtClean="0"/>
              <a:t>vor </a:t>
            </a:r>
            <a:r>
              <a:rPr lang="de-CH" sz="2700" dirty="0"/>
              <a:t>dem Richterstuhl; und Gallion kümmerte sich nicht weiter darum.“ </a:t>
            </a:r>
            <a:r>
              <a:rPr lang="de-DE" sz="2700" b="1" dirty="0"/>
              <a:t>(18,12-17)</a:t>
            </a:r>
            <a:endParaRPr lang="de-CH" sz="2700" dirty="0"/>
          </a:p>
        </p:txBody>
      </p:sp>
    </p:spTree>
    <p:extLst>
      <p:ext uri="{BB962C8B-B14F-4D97-AF65-F5344CB8AC3E}">
        <p14:creationId xmlns:p14="http://schemas.microsoft.com/office/powerpoint/2010/main" val="32784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759228"/>
            <a:ext cx="1074390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/>
              <a:t>In Kapitel 15 (Apostelkonzil) lesen wir, wie die </a:t>
            </a:r>
            <a:endParaRPr lang="de-DE" sz="3600" dirty="0" smtClean="0"/>
          </a:p>
          <a:p>
            <a:r>
              <a:rPr lang="de-DE" sz="3600" dirty="0" smtClean="0"/>
              <a:t>Apostel und </a:t>
            </a:r>
            <a:r>
              <a:rPr lang="de-DE" sz="3600" dirty="0"/>
              <a:t>Ältesten in Jerusalem eine extrem </a:t>
            </a:r>
            <a:endParaRPr lang="de-DE" sz="3600" dirty="0" smtClean="0"/>
          </a:p>
          <a:p>
            <a:r>
              <a:rPr lang="de-DE" sz="3600" dirty="0" smtClean="0"/>
              <a:t>entscheidende Situation </a:t>
            </a:r>
            <a:r>
              <a:rPr lang="de-DE" sz="3600" dirty="0"/>
              <a:t>klären mussten. Es ging </a:t>
            </a:r>
            <a:endParaRPr lang="de-DE" sz="3600" dirty="0" smtClean="0"/>
          </a:p>
          <a:p>
            <a:r>
              <a:rPr lang="de-DE" sz="3600" dirty="0" smtClean="0"/>
              <a:t>um </a:t>
            </a:r>
            <a:r>
              <a:rPr lang="de-DE" sz="3600" dirty="0"/>
              <a:t>nicht weniger, </a:t>
            </a:r>
            <a:r>
              <a:rPr lang="de-DE" sz="3600" dirty="0" smtClean="0"/>
              <a:t>als </a:t>
            </a:r>
            <a:r>
              <a:rPr lang="de-DE" sz="3600" dirty="0"/>
              <a:t>das „Überleben“ des Evangeliums. </a:t>
            </a:r>
            <a:endParaRPr lang="de-DE" sz="3600" dirty="0" smtClean="0"/>
          </a:p>
          <a:p>
            <a:r>
              <a:rPr lang="de-DE" sz="3600" dirty="0" smtClean="0"/>
              <a:t>Die </a:t>
            </a:r>
            <a:r>
              <a:rPr lang="de-DE" sz="3600" dirty="0"/>
              <a:t>Apostel </a:t>
            </a:r>
            <a:r>
              <a:rPr lang="de-DE" sz="3600" dirty="0" smtClean="0"/>
              <a:t>und </a:t>
            </a:r>
            <a:r>
              <a:rPr lang="de-DE" sz="3600" dirty="0"/>
              <a:t>Ältesten verwarfen einmütig die </a:t>
            </a:r>
            <a:endParaRPr lang="de-DE" sz="3600" dirty="0" smtClean="0"/>
          </a:p>
          <a:p>
            <a:r>
              <a:rPr lang="de-DE" sz="3600" dirty="0" smtClean="0"/>
              <a:t>Absicht</a:t>
            </a:r>
            <a:r>
              <a:rPr lang="de-DE" sz="3600" dirty="0"/>
              <a:t>, den </a:t>
            </a:r>
            <a:r>
              <a:rPr lang="de-DE" sz="3600" dirty="0" smtClean="0"/>
              <a:t>Gläubigen </a:t>
            </a:r>
            <a:r>
              <a:rPr lang="de-DE" sz="3600" dirty="0"/>
              <a:t>das Gesetz, bzw. die </a:t>
            </a:r>
            <a:endParaRPr lang="de-DE" sz="3600" dirty="0" smtClean="0"/>
          </a:p>
          <a:p>
            <a:r>
              <a:rPr lang="de-DE" sz="3600" dirty="0" smtClean="0"/>
              <a:t>Beschneidung aufzubürden</a:t>
            </a:r>
            <a:r>
              <a:rPr lang="de-DE" sz="3600" dirty="0"/>
              <a:t>. Ein Brief wurde verfasst </a:t>
            </a:r>
            <a:endParaRPr lang="de-DE" sz="3600" dirty="0" smtClean="0"/>
          </a:p>
          <a:p>
            <a:r>
              <a:rPr lang="de-DE" sz="3600" dirty="0" smtClean="0"/>
              <a:t>und </a:t>
            </a:r>
            <a:r>
              <a:rPr lang="de-DE" sz="3600" dirty="0"/>
              <a:t>durch </a:t>
            </a:r>
            <a:r>
              <a:rPr lang="de-DE" sz="3600" dirty="0" smtClean="0"/>
              <a:t>Paulus</a:t>
            </a:r>
            <a:r>
              <a:rPr lang="de-DE" sz="3600" dirty="0"/>
              <a:t>, Barnabas, Silas und Judas an die </a:t>
            </a:r>
            <a:endParaRPr lang="de-DE" sz="3600" dirty="0" smtClean="0"/>
          </a:p>
          <a:p>
            <a:r>
              <a:rPr lang="de-DE" sz="3600" dirty="0" smtClean="0"/>
              <a:t>Heidengemeinden überbracht</a:t>
            </a:r>
            <a:r>
              <a:rPr lang="de-DE" sz="3600" dirty="0"/>
              <a:t>. </a:t>
            </a:r>
            <a:endParaRPr lang="de-CH" sz="3600" dirty="0"/>
          </a:p>
        </p:txBody>
      </p:sp>
    </p:spTree>
    <p:extLst>
      <p:ext uri="{BB962C8B-B14F-4D97-AF65-F5344CB8AC3E}">
        <p14:creationId xmlns:p14="http://schemas.microsoft.com/office/powerpoint/2010/main" val="11263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55077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Kenchräa - Ephesus (Apg 18,18)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78833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„</a:t>
            </a:r>
            <a:r>
              <a:rPr lang="de-CH" sz="2800" dirty="0"/>
              <a:t>Nachdem aber Paulus noch viele Tage dort verblieben war, nahm er </a:t>
            </a:r>
            <a:endParaRPr lang="de-CH" sz="2800" dirty="0" smtClean="0"/>
          </a:p>
          <a:p>
            <a:r>
              <a:rPr lang="de-CH" sz="2800" dirty="0" smtClean="0"/>
              <a:t>von </a:t>
            </a:r>
            <a:r>
              <a:rPr lang="de-CH" sz="2800" dirty="0"/>
              <a:t>den Brüdern Abschied und segelte nach Syrien, und mit ihm Priscilla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Aquila, nachdem er sich in Kenchreä das Haupt hatte scheren </a:t>
            </a:r>
            <a:endParaRPr lang="de-CH" sz="2800" dirty="0" smtClean="0"/>
          </a:p>
          <a:p>
            <a:r>
              <a:rPr lang="de-CH" sz="2800" dirty="0" smtClean="0"/>
              <a:t>lassen</a:t>
            </a:r>
            <a:r>
              <a:rPr lang="de-CH" sz="2800" dirty="0"/>
              <a:t>; denn er hatte ein Gelübde. Und er gelangte nach Ephesus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ließ jene dort zurück; er selbst aber ging in die Synagoge und </a:t>
            </a:r>
            <a:endParaRPr lang="de-CH" sz="2800" dirty="0" smtClean="0"/>
          </a:p>
          <a:p>
            <a:r>
              <a:rPr lang="de-CH" sz="2800" dirty="0" smtClean="0"/>
              <a:t>hatte </a:t>
            </a:r>
            <a:r>
              <a:rPr lang="de-CH" sz="2800" dirty="0"/>
              <a:t>Gespräche mit den Juden. Als sie ihn aber baten, längere Zeit </a:t>
            </a:r>
            <a:endParaRPr lang="de-CH" sz="2800" dirty="0" smtClean="0"/>
          </a:p>
          <a:p>
            <a:r>
              <a:rPr lang="de-CH" sz="2800" dirty="0" smtClean="0"/>
              <a:t>bei </a:t>
            </a:r>
            <a:r>
              <a:rPr lang="de-CH" sz="2800" dirty="0"/>
              <a:t>ihnen zu bleiben, willigte er nicht ein, sondern nahm Abschied </a:t>
            </a:r>
            <a:endParaRPr lang="de-CH" sz="2800" dirty="0" smtClean="0"/>
          </a:p>
          <a:p>
            <a:r>
              <a:rPr lang="de-CH" sz="2800" dirty="0" smtClean="0"/>
              <a:t>von </a:t>
            </a:r>
            <a:r>
              <a:rPr lang="de-CH" sz="2800" dirty="0"/>
              <a:t>ihnen, indem er sprach: Ich muss unter allen Umständen das </a:t>
            </a:r>
            <a:endParaRPr lang="de-CH" sz="2800" dirty="0" smtClean="0"/>
          </a:p>
          <a:p>
            <a:r>
              <a:rPr lang="de-CH" sz="2800" dirty="0" smtClean="0"/>
              <a:t>bevorstehende </a:t>
            </a:r>
            <a:r>
              <a:rPr lang="de-CH" sz="2800" dirty="0"/>
              <a:t>Fest in Jerusalem feiern; ich werde aber wieder zu </a:t>
            </a:r>
            <a:endParaRPr lang="de-CH" sz="2800" dirty="0" smtClean="0"/>
          </a:p>
          <a:p>
            <a:r>
              <a:rPr lang="de-CH" sz="2800" dirty="0" smtClean="0"/>
              <a:t>euch </a:t>
            </a:r>
            <a:r>
              <a:rPr lang="de-CH" sz="2800" dirty="0"/>
              <a:t>zurückkehren, so Gott will!</a:t>
            </a:r>
            <a:r>
              <a:rPr lang="de-DE" sz="2800" dirty="0"/>
              <a:t>“ </a:t>
            </a:r>
            <a:r>
              <a:rPr lang="de-DE" sz="2800" b="1" dirty="0"/>
              <a:t>(18,18-21a)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5425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278542" y="2505031"/>
            <a:ext cx="1322690" cy="582664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061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6494367" y="5613990"/>
            <a:ext cx="2811248" cy="871869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Rechteck 3"/>
          <p:cNvSpPr/>
          <p:nvPr/>
        </p:nvSpPr>
        <p:spPr>
          <a:xfrm>
            <a:off x="8067277" y="3031696"/>
            <a:ext cx="1786978" cy="871869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6849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93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Cäsarea – Jerusalem – Antiochien (Apg </a:t>
            </a:r>
            <a:r>
              <a:rPr lang="en-GB" sz="3200" b="1" dirty="0" smtClean="0"/>
              <a:t>18,21b + 22</a:t>
            </a:r>
            <a:r>
              <a:rPr lang="en-GB" sz="3200" b="1" dirty="0"/>
              <a:t>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533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“Und er segelte von Ephesus ab; und als er in Cäsarea gelandet war, </a:t>
            </a:r>
            <a:endParaRPr lang="de-CH" sz="3200" dirty="0" smtClean="0"/>
          </a:p>
          <a:p>
            <a:r>
              <a:rPr lang="de-CH" sz="3200" dirty="0" smtClean="0"/>
              <a:t>zog </a:t>
            </a:r>
            <a:r>
              <a:rPr lang="de-CH" sz="3200" dirty="0"/>
              <a:t>er hinauf (Jerusalem) und grüßte die Gemeinde und ging dann </a:t>
            </a:r>
            <a:endParaRPr lang="de-CH" sz="3200" dirty="0" smtClean="0"/>
          </a:p>
          <a:p>
            <a:r>
              <a:rPr lang="de-CH" sz="3200" dirty="0" smtClean="0"/>
              <a:t>hinab </a:t>
            </a:r>
            <a:r>
              <a:rPr lang="de-CH" sz="3200" dirty="0"/>
              <a:t>nach Antiochia.” </a:t>
            </a:r>
            <a:r>
              <a:rPr lang="de-CH" sz="3200" b="1" dirty="0"/>
              <a:t>(18,21b+22)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7578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8936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Cäsarea – Jerusalem – Antiochien (Apg </a:t>
            </a:r>
            <a:r>
              <a:rPr lang="en-GB" sz="3200" b="1" dirty="0" smtClean="0"/>
              <a:t>18,21b + 22</a:t>
            </a:r>
            <a:r>
              <a:rPr lang="en-GB" sz="3200" b="1" dirty="0"/>
              <a:t>)</a:t>
            </a:r>
            <a:endParaRPr lang="de-CH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655737" y="2650782"/>
            <a:ext cx="989649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Paulus reist von Ephesus ab und kommt nach Cäsarea, </a:t>
            </a:r>
            <a:endParaRPr lang="de-CH" sz="3200" dirty="0" smtClean="0"/>
          </a:p>
          <a:p>
            <a:r>
              <a:rPr lang="de-CH" sz="3200" dirty="0" smtClean="0"/>
              <a:t>wo </a:t>
            </a:r>
            <a:r>
              <a:rPr lang="de-CH" sz="3200" dirty="0"/>
              <a:t>er die </a:t>
            </a:r>
            <a:r>
              <a:rPr lang="de-CH" sz="3200" dirty="0" smtClean="0"/>
              <a:t>Gemeinde </a:t>
            </a:r>
            <a:r>
              <a:rPr lang="de-CH" sz="3200" dirty="0"/>
              <a:t>begrüsst. Dann zieht er hinauf nach </a:t>
            </a:r>
            <a:endParaRPr lang="de-CH" sz="3200" dirty="0" smtClean="0"/>
          </a:p>
          <a:p>
            <a:r>
              <a:rPr lang="de-CH" sz="3200" dirty="0" smtClean="0"/>
              <a:t>Jerusalem (</a:t>
            </a:r>
            <a:r>
              <a:rPr lang="de-CH" sz="3200" dirty="0"/>
              <a:t>20 Jahre nach dem Tod Jesu, der Auferstehung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der </a:t>
            </a:r>
            <a:r>
              <a:rPr lang="de-CH" sz="3200" dirty="0" smtClean="0"/>
              <a:t>Ausgiessung </a:t>
            </a:r>
            <a:r>
              <a:rPr lang="de-CH" sz="3200" dirty="0"/>
              <a:t>des Hl. Geistes, bzw. der Gründung </a:t>
            </a:r>
            <a:endParaRPr lang="de-CH" sz="3200" dirty="0" smtClean="0"/>
          </a:p>
          <a:p>
            <a:r>
              <a:rPr lang="de-CH" sz="3200" dirty="0" smtClean="0"/>
              <a:t>der </a:t>
            </a:r>
            <a:r>
              <a:rPr lang="de-CH" sz="3200" dirty="0"/>
              <a:t>Gemeinde) </a:t>
            </a:r>
            <a:r>
              <a:rPr lang="de-CH" sz="3200" dirty="0" smtClean="0"/>
              <a:t>und </a:t>
            </a:r>
            <a:r>
              <a:rPr lang="de-CH" sz="3200" dirty="0"/>
              <a:t>ging dann nach Antiochien. Damit </a:t>
            </a:r>
            <a:endParaRPr lang="de-CH" sz="3200" dirty="0" smtClean="0"/>
          </a:p>
          <a:p>
            <a:r>
              <a:rPr lang="de-CH" sz="3200" dirty="0" smtClean="0"/>
              <a:t>endet </a:t>
            </a:r>
            <a:r>
              <a:rPr lang="de-CH" sz="3200" dirty="0"/>
              <a:t>seine </a:t>
            </a:r>
            <a:r>
              <a:rPr lang="de-CH" sz="3200" dirty="0" smtClean="0"/>
              <a:t>zweite </a:t>
            </a:r>
            <a:r>
              <a:rPr lang="de-CH" sz="3200" dirty="0"/>
              <a:t>Missionsreise.</a:t>
            </a:r>
          </a:p>
        </p:txBody>
      </p:sp>
    </p:spTree>
    <p:extLst>
      <p:ext uri="{BB962C8B-B14F-4D97-AF65-F5344CB8AC3E}">
        <p14:creationId xmlns:p14="http://schemas.microsoft.com/office/powerpoint/2010/main" val="258620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25179" y="4960231"/>
            <a:ext cx="7147278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Apostelgeschichte Teil </a:t>
            </a:r>
            <a:r>
              <a:rPr lang="de-CH" sz="5500" b="1" dirty="0" smtClean="0"/>
              <a:t>4</a:t>
            </a:r>
            <a:endParaRPr lang="de-CH" sz="5500" b="1" dirty="0"/>
          </a:p>
        </p:txBody>
      </p:sp>
    </p:spTree>
    <p:extLst>
      <p:ext uri="{BB962C8B-B14F-4D97-AF65-F5344CB8AC3E}">
        <p14:creationId xmlns:p14="http://schemas.microsoft.com/office/powerpoint/2010/main" val="42705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882419"/>
            <a:ext cx="10491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Auseinandersetzung zwischen Paulus und Barnabas </a:t>
            </a:r>
            <a:r>
              <a:rPr lang="de-CH" sz="3200" b="1" dirty="0" smtClean="0"/>
              <a:t>15,36-40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523909"/>
            <a:ext cx="1010783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 smtClean="0"/>
              <a:t>Daraus </a:t>
            </a:r>
            <a:r>
              <a:rPr lang="de-CH" sz="3200" dirty="0"/>
              <a:t>bildeten sich zwei Teams, eines mit Paulus und Silas </a:t>
            </a:r>
            <a:endParaRPr lang="de-CH" sz="3200" dirty="0" smtClean="0"/>
          </a:p>
          <a:p>
            <a:r>
              <a:rPr lang="de-CH" sz="3200" dirty="0" smtClean="0"/>
              <a:t>und </a:t>
            </a:r>
            <a:r>
              <a:rPr lang="de-CH" sz="3200" dirty="0"/>
              <a:t>das andere mit Barnabas und Johannes Markus. </a:t>
            </a:r>
            <a:endParaRPr lang="de-CH" sz="3200" dirty="0" smtClean="0"/>
          </a:p>
          <a:p>
            <a:r>
              <a:rPr lang="de-CH" sz="3200" dirty="0" smtClean="0"/>
              <a:t>Barnabas </a:t>
            </a:r>
            <a:r>
              <a:rPr lang="de-CH" sz="3200" dirty="0"/>
              <a:t>und Johannes Markus segelten nach Zypern und </a:t>
            </a:r>
            <a:endParaRPr lang="de-CH" sz="3200" dirty="0" smtClean="0"/>
          </a:p>
          <a:p>
            <a:r>
              <a:rPr lang="de-CH" sz="3200" dirty="0" smtClean="0"/>
              <a:t>Paulus </a:t>
            </a:r>
            <a:r>
              <a:rPr lang="de-CH" sz="3200" dirty="0"/>
              <a:t>und Silas nahmen den Landweg und durchzogen die </a:t>
            </a:r>
            <a:endParaRPr lang="de-CH" sz="3200" dirty="0" smtClean="0"/>
          </a:p>
          <a:p>
            <a:r>
              <a:rPr lang="de-CH" sz="3200" dirty="0" smtClean="0"/>
              <a:t>Provinzen </a:t>
            </a:r>
            <a:r>
              <a:rPr lang="de-CH" sz="3200" dirty="0"/>
              <a:t>Syrien und Zilizien. </a:t>
            </a:r>
            <a:r>
              <a:rPr lang="de-CH" sz="3200" b="1" dirty="0"/>
              <a:t>(Apg 15,41)</a:t>
            </a:r>
            <a:endParaRPr lang="de-CH" sz="3200" dirty="0"/>
          </a:p>
        </p:txBody>
      </p:sp>
    </p:spTree>
    <p:extLst>
      <p:ext uri="{BB962C8B-B14F-4D97-AF65-F5344CB8AC3E}">
        <p14:creationId xmlns:p14="http://schemas.microsoft.com/office/powerpoint/2010/main" val="124497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889359" y="3022773"/>
            <a:ext cx="1994668" cy="117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5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645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Derbe </a:t>
            </a:r>
            <a:r>
              <a:rPr lang="de-CH" sz="3200" b="1" dirty="0" smtClean="0"/>
              <a:t>- </a:t>
            </a:r>
            <a:r>
              <a:rPr lang="de-CH" sz="3200" b="1" dirty="0"/>
              <a:t>Lystra </a:t>
            </a:r>
            <a:r>
              <a:rPr lang="de-CH" sz="3200" b="1" dirty="0" smtClean="0"/>
              <a:t>- Ikonium </a:t>
            </a:r>
            <a:r>
              <a:rPr lang="de-CH" sz="3200" b="1" dirty="0"/>
              <a:t>(Apg 16,1-5)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116613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„Er gelangte aber nach Derbe und Lystra. Und siehe, dort war ein Jünger </a:t>
            </a:r>
            <a:endParaRPr lang="de-CH" sz="2800" dirty="0" smtClean="0"/>
          </a:p>
          <a:p>
            <a:r>
              <a:rPr lang="de-CH" sz="2800" dirty="0" smtClean="0"/>
              <a:t>mit </a:t>
            </a:r>
            <a:r>
              <a:rPr lang="de-CH" sz="2800" dirty="0"/>
              <a:t>Namen Timotheus, der Sohn einer jüdischen gläubigen Frau, aber </a:t>
            </a:r>
            <a:endParaRPr lang="de-CH" sz="2800" dirty="0" smtClean="0"/>
          </a:p>
          <a:p>
            <a:r>
              <a:rPr lang="de-CH" sz="2800" dirty="0" smtClean="0"/>
              <a:t>eines </a:t>
            </a:r>
            <a:r>
              <a:rPr lang="de-CH" sz="2800" dirty="0"/>
              <a:t>griechischen Vaters; er hatte ein gutes Zeugnis von den Brüdern </a:t>
            </a:r>
            <a:endParaRPr lang="de-CH" sz="2800" dirty="0" smtClean="0"/>
          </a:p>
          <a:p>
            <a:r>
              <a:rPr lang="de-CH" sz="2800" dirty="0" smtClean="0"/>
              <a:t>in </a:t>
            </a:r>
            <a:r>
              <a:rPr lang="de-CH" sz="2800" dirty="0"/>
              <a:t>Lystra und Ikonium. Paulus wollte, dass dieser mit ihm ausziehe, </a:t>
            </a:r>
            <a:endParaRPr lang="de-CH" sz="2800" dirty="0" smtClean="0"/>
          </a:p>
          <a:p>
            <a:r>
              <a:rPr lang="de-CH" sz="2800" dirty="0" smtClean="0"/>
              <a:t>und </a:t>
            </a:r>
            <a:r>
              <a:rPr lang="de-CH" sz="2800" dirty="0"/>
              <a:t>er nahm und beschnitt ihn um der Juden willen, die in jenen Orten </a:t>
            </a:r>
            <a:endParaRPr lang="de-CH" sz="2800" dirty="0" smtClean="0"/>
          </a:p>
          <a:p>
            <a:r>
              <a:rPr lang="de-CH" sz="2800" dirty="0" smtClean="0"/>
              <a:t>waren</a:t>
            </a:r>
            <a:r>
              <a:rPr lang="de-CH" sz="2800" dirty="0"/>
              <a:t>; denn sie kannten alle seinen Vater, dass er ein Grieche war. </a:t>
            </a:r>
            <a:endParaRPr lang="de-CH" sz="2800" dirty="0" smtClean="0"/>
          </a:p>
          <a:p>
            <a:r>
              <a:rPr lang="de-CH" sz="2800" dirty="0" smtClean="0"/>
              <a:t>Als </a:t>
            </a:r>
            <a:r>
              <a:rPr lang="de-CH" sz="2800" dirty="0"/>
              <a:t>sie aber die Städte durchzogen, teilten sie ihnen zur Befolgung die </a:t>
            </a:r>
            <a:endParaRPr lang="de-CH" sz="2800" dirty="0" smtClean="0"/>
          </a:p>
          <a:p>
            <a:r>
              <a:rPr lang="de-CH" sz="2800" dirty="0" smtClean="0"/>
              <a:t>Beschlüsse </a:t>
            </a:r>
            <a:r>
              <a:rPr lang="de-CH" sz="2800" dirty="0"/>
              <a:t>mit, die von den Aposteln und Ältesten in Jerusalem festgesetzt </a:t>
            </a:r>
            <a:endParaRPr lang="de-CH" sz="2800" dirty="0" smtClean="0"/>
          </a:p>
          <a:p>
            <a:r>
              <a:rPr lang="de-CH" sz="2800" dirty="0" smtClean="0"/>
              <a:t>waren</a:t>
            </a:r>
            <a:r>
              <a:rPr lang="de-CH" sz="2800" dirty="0"/>
              <a:t>. Die Gemeinden nun wurden im Glauben gefestigt und nahmen </a:t>
            </a:r>
            <a:endParaRPr lang="de-CH" sz="2800" dirty="0" smtClean="0"/>
          </a:p>
          <a:p>
            <a:r>
              <a:rPr lang="de-CH" sz="2800" dirty="0" smtClean="0"/>
              <a:t>täglich an </a:t>
            </a:r>
            <a:r>
              <a:rPr lang="de-CH" sz="2800" dirty="0"/>
              <a:t>Zahl zu.“ </a:t>
            </a:r>
            <a:r>
              <a:rPr lang="de-CH" sz="2800" b="1" dirty="0"/>
              <a:t>(16,1-5)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2378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613991" y="2461374"/>
            <a:ext cx="2305138" cy="117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319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6457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Derbe </a:t>
            </a:r>
            <a:r>
              <a:rPr lang="de-CH" sz="3200" b="1" dirty="0" smtClean="0"/>
              <a:t>- </a:t>
            </a:r>
            <a:r>
              <a:rPr lang="de-CH" sz="3200" b="1" dirty="0"/>
              <a:t>Lystra </a:t>
            </a:r>
            <a:r>
              <a:rPr lang="de-CH" sz="3200" b="1" dirty="0" smtClean="0"/>
              <a:t>- Ikonium </a:t>
            </a:r>
            <a:r>
              <a:rPr lang="de-CH" sz="3200" b="1" dirty="0"/>
              <a:t>(Apg 16,1-5)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68651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dirty="0"/>
              <a:t>In Lystra nimmt Paulus den Timotheus mit. Er tritt an die Stelle </a:t>
            </a:r>
            <a:endParaRPr lang="de-CH" sz="3200" dirty="0" smtClean="0"/>
          </a:p>
          <a:p>
            <a:r>
              <a:rPr lang="de-CH" sz="3200" dirty="0" smtClean="0"/>
              <a:t>von </a:t>
            </a:r>
            <a:r>
              <a:rPr lang="de-CH" sz="3200" dirty="0"/>
              <a:t>Johannes Markus. Paulus liess Timotheus beschneiden, </a:t>
            </a:r>
            <a:endParaRPr lang="de-CH" sz="3200" dirty="0" smtClean="0"/>
          </a:p>
          <a:p>
            <a:r>
              <a:rPr lang="de-CH" sz="3200" dirty="0" smtClean="0"/>
              <a:t>nicht</a:t>
            </a:r>
            <a:r>
              <a:rPr lang="de-CH" sz="3200" dirty="0"/>
              <a:t>, damit er dadurch gläubig wird, sondern Zugang zu den </a:t>
            </a:r>
            <a:endParaRPr lang="de-CH" sz="3200" dirty="0" smtClean="0"/>
          </a:p>
          <a:p>
            <a:r>
              <a:rPr lang="de-CH" sz="3200" dirty="0" smtClean="0"/>
              <a:t>Synagogen </a:t>
            </a:r>
            <a:r>
              <a:rPr lang="de-CH" sz="3200" dirty="0"/>
              <a:t>hat. Ohne Beschneidung war ein Betreten der </a:t>
            </a:r>
            <a:endParaRPr lang="de-CH" sz="3200" dirty="0" smtClean="0"/>
          </a:p>
          <a:p>
            <a:r>
              <a:rPr lang="de-CH" sz="3200" dirty="0" smtClean="0"/>
              <a:t>Synagogen </a:t>
            </a:r>
            <a:r>
              <a:rPr lang="de-CH" sz="3200" dirty="0"/>
              <a:t>verboten.</a:t>
            </a:r>
          </a:p>
        </p:txBody>
      </p:sp>
    </p:spTree>
    <p:extLst>
      <p:ext uri="{BB962C8B-B14F-4D97-AF65-F5344CB8AC3E}">
        <p14:creationId xmlns:p14="http://schemas.microsoft.com/office/powerpoint/2010/main" val="136604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623132"/>
            <a:ext cx="10711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600" dirty="0" smtClean="0"/>
              <a:t>2. </a:t>
            </a:r>
            <a:r>
              <a:rPr lang="de-CH" sz="3600" dirty="0" smtClean="0"/>
              <a:t>Missionsreise des Apostels Paulus (Apg </a:t>
            </a:r>
            <a:r>
              <a:rPr lang="de-CH" sz="3600" dirty="0" smtClean="0"/>
              <a:t>15,36 </a:t>
            </a:r>
            <a:r>
              <a:rPr lang="de-CH" sz="3600" dirty="0" smtClean="0"/>
              <a:t>– </a:t>
            </a:r>
            <a:r>
              <a:rPr lang="de-CH" sz="3600" dirty="0" smtClean="0"/>
              <a:t>18,22)</a:t>
            </a:r>
            <a:endParaRPr lang="de-CH" sz="3600" dirty="0"/>
          </a:p>
        </p:txBody>
      </p:sp>
      <p:sp>
        <p:nvSpPr>
          <p:cNvPr id="3" name="Textfeld 2"/>
          <p:cNvSpPr txBox="1"/>
          <p:nvPr/>
        </p:nvSpPr>
        <p:spPr>
          <a:xfrm>
            <a:off x="525130" y="1474131"/>
            <a:ext cx="11541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200" b="1" dirty="0"/>
              <a:t>Führung des Heiligen Geistes – Ruf nach Mazedonien (Apg 16,6-10)</a:t>
            </a:r>
            <a:endParaRPr lang="de-CH" sz="3200" dirty="0"/>
          </a:p>
        </p:txBody>
      </p:sp>
      <p:sp>
        <p:nvSpPr>
          <p:cNvPr id="4" name="Textfeld 3"/>
          <p:cNvSpPr txBox="1"/>
          <p:nvPr/>
        </p:nvSpPr>
        <p:spPr>
          <a:xfrm>
            <a:off x="516095" y="2115621"/>
            <a:ext cx="1064317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800" dirty="0"/>
              <a:t>„Sie durchzogen aber Phrygien und die </a:t>
            </a:r>
            <a:r>
              <a:rPr lang="de-CH" sz="2800" dirty="0" err="1"/>
              <a:t>galatische</a:t>
            </a:r>
            <a:r>
              <a:rPr lang="de-CH" sz="2800" dirty="0"/>
              <a:t> Landschaft, nachdem </a:t>
            </a:r>
            <a:endParaRPr lang="de-CH" sz="2800" dirty="0" smtClean="0"/>
          </a:p>
          <a:p>
            <a:r>
              <a:rPr lang="de-CH" sz="2800" dirty="0" smtClean="0"/>
              <a:t>sie </a:t>
            </a:r>
            <a:r>
              <a:rPr lang="de-CH" sz="2800" dirty="0"/>
              <a:t>von dem Heiligen Geist verhindert worden waren, das Wort in Asien </a:t>
            </a:r>
            <a:endParaRPr lang="de-CH" sz="2800" dirty="0" smtClean="0"/>
          </a:p>
          <a:p>
            <a:r>
              <a:rPr lang="de-CH" sz="2800" dirty="0" smtClean="0"/>
              <a:t>zu </a:t>
            </a:r>
            <a:r>
              <a:rPr lang="de-CH" sz="2800" dirty="0"/>
              <a:t>reden; als sie aber in die Nähe von Mysien kamen, versuchten sie, </a:t>
            </a:r>
            <a:endParaRPr lang="de-CH" sz="2800" dirty="0" smtClean="0"/>
          </a:p>
          <a:p>
            <a:r>
              <a:rPr lang="de-CH" sz="2800" dirty="0" smtClean="0"/>
              <a:t>nach </a:t>
            </a:r>
            <a:r>
              <a:rPr lang="de-CH" sz="2800" dirty="0"/>
              <a:t>Bithynien zu reisen, und der Geist Jesu erlaubte es ihnen nicht. </a:t>
            </a:r>
            <a:endParaRPr lang="de-CH" sz="2800" dirty="0" smtClean="0"/>
          </a:p>
          <a:p>
            <a:r>
              <a:rPr lang="de-CH" sz="2800" dirty="0" smtClean="0"/>
              <a:t>Als </a:t>
            </a:r>
            <a:r>
              <a:rPr lang="de-CH" sz="2800" dirty="0"/>
              <a:t>sie aber an Mysien vorübergezogen waren, gingen sie nach Troas </a:t>
            </a:r>
            <a:endParaRPr lang="de-CH" sz="2800" dirty="0" smtClean="0"/>
          </a:p>
          <a:p>
            <a:r>
              <a:rPr lang="de-CH" sz="2800" dirty="0" smtClean="0"/>
              <a:t>hinab</a:t>
            </a:r>
            <a:r>
              <a:rPr lang="de-CH" sz="2800" dirty="0"/>
              <a:t>. Und es erschien dem Paulus in der Nacht ein Gesicht: Ein </a:t>
            </a:r>
            <a:endParaRPr lang="de-CH" sz="2800" dirty="0" smtClean="0"/>
          </a:p>
          <a:p>
            <a:r>
              <a:rPr lang="de-CH" sz="2800" dirty="0" smtClean="0"/>
              <a:t>mazedonischer </a:t>
            </a:r>
            <a:r>
              <a:rPr lang="de-CH" sz="2800" dirty="0"/>
              <a:t>Mann stand da und bat ihn und sprach: Komm herüber </a:t>
            </a:r>
            <a:endParaRPr lang="de-CH" sz="2800" dirty="0" smtClean="0"/>
          </a:p>
          <a:p>
            <a:r>
              <a:rPr lang="de-CH" sz="2800" dirty="0" smtClean="0"/>
              <a:t>nach </a:t>
            </a:r>
            <a:r>
              <a:rPr lang="de-CH" sz="2800" dirty="0"/>
              <a:t>Mazedonien und hilf uns!“ </a:t>
            </a:r>
            <a:r>
              <a:rPr lang="de-CH" sz="2800" b="1" dirty="0"/>
              <a:t>(16,6-9)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158838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1940</Words>
  <Application>Microsoft Office PowerPoint</Application>
  <PresentationFormat>Breitbild</PresentationFormat>
  <Paragraphs>199</Paragraphs>
  <Slides>35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Reinhard</cp:lastModifiedBy>
  <cp:revision>176</cp:revision>
  <dcterms:created xsi:type="dcterms:W3CDTF">2018-05-19T05:14:58Z</dcterms:created>
  <dcterms:modified xsi:type="dcterms:W3CDTF">2019-09-14T09:17:28Z</dcterms:modified>
</cp:coreProperties>
</file>