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339" r:id="rId4"/>
    <p:sldId id="357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7" r:id="rId14"/>
    <p:sldId id="366" r:id="rId15"/>
    <p:sldId id="368" r:id="rId16"/>
    <p:sldId id="369" r:id="rId17"/>
    <p:sldId id="338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305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31.08.2019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31.08.2019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525179" y="4960231"/>
            <a:ext cx="7147278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Apostelgeschichte Teil </a:t>
            </a:r>
            <a:r>
              <a:rPr lang="de-CH" sz="5500" b="1" dirty="0" smtClean="0"/>
              <a:t>2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4288"/>
            <a:ext cx="31613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Besonderheiten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25130" y="1882419"/>
            <a:ext cx="8251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 smtClean="0"/>
              <a:t>Petrus als "Schlüsselfigur" für den Gemeindebau</a:t>
            </a:r>
            <a:endParaRPr lang="de-CH" sz="3200" dirty="0"/>
          </a:p>
        </p:txBody>
      </p:sp>
      <p:sp>
        <p:nvSpPr>
          <p:cNvPr id="4" name="Textfeld 3"/>
          <p:cNvSpPr txBox="1"/>
          <p:nvPr/>
        </p:nvSpPr>
        <p:spPr>
          <a:xfrm>
            <a:off x="522544" y="2605520"/>
            <a:ext cx="1159362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/>
              <a:t>„Da antwortete Simon Petrus und sprach: Du bist der Christus, </a:t>
            </a:r>
            <a:r>
              <a:rPr lang="de-CH" sz="2800" dirty="0" smtClean="0"/>
              <a:t>der </a:t>
            </a:r>
            <a:r>
              <a:rPr lang="de-CH" sz="2800" dirty="0"/>
              <a:t>Sohn des </a:t>
            </a:r>
            <a:endParaRPr lang="de-CH" sz="2800" dirty="0" smtClean="0"/>
          </a:p>
          <a:p>
            <a:r>
              <a:rPr lang="de-CH" sz="2800" dirty="0" smtClean="0"/>
              <a:t>lebendigen </a:t>
            </a:r>
            <a:r>
              <a:rPr lang="de-CH" sz="2800" dirty="0"/>
              <a:t>Gottes! Und Jesus antwortete und sprach zu ihm: Glückselig bist </a:t>
            </a:r>
            <a:endParaRPr lang="de-CH" sz="2800" dirty="0" smtClean="0"/>
          </a:p>
          <a:p>
            <a:r>
              <a:rPr lang="de-CH" sz="2800" dirty="0" smtClean="0"/>
              <a:t>du</a:t>
            </a:r>
            <a:r>
              <a:rPr lang="de-CH" sz="2800" dirty="0"/>
              <a:t>, Simon, Sohn des Jona; denn Fleisch und Blut hat dir das nicht geoffenbart, </a:t>
            </a:r>
            <a:endParaRPr lang="de-CH" sz="2800" dirty="0" smtClean="0"/>
          </a:p>
          <a:p>
            <a:r>
              <a:rPr lang="de-CH" sz="2800" dirty="0" smtClean="0"/>
              <a:t>sondern </a:t>
            </a:r>
            <a:r>
              <a:rPr lang="de-CH" sz="2800" dirty="0"/>
              <a:t>mein Vater im Himmel! Und ich sage dir auch: Du bist Petrus, </a:t>
            </a:r>
            <a:endParaRPr lang="de-CH" sz="2800" dirty="0" smtClean="0"/>
          </a:p>
          <a:p>
            <a:r>
              <a:rPr lang="de-CH" sz="2800" dirty="0" smtClean="0"/>
              <a:t>und </a:t>
            </a:r>
            <a:r>
              <a:rPr lang="de-CH" sz="2800" b="1" dirty="0"/>
              <a:t>auf diesen Felsen will ich meine Gemeinde bauen</a:t>
            </a:r>
            <a:r>
              <a:rPr lang="de-CH" sz="2800" dirty="0"/>
              <a:t>, und die Pforten </a:t>
            </a:r>
            <a:endParaRPr lang="de-CH" sz="2800" dirty="0" smtClean="0"/>
          </a:p>
          <a:p>
            <a:r>
              <a:rPr lang="de-CH" sz="2800" dirty="0" smtClean="0"/>
              <a:t>des </a:t>
            </a:r>
            <a:r>
              <a:rPr lang="de-CH" sz="2800" dirty="0"/>
              <a:t>Totenreiches sollen sie nicht überwältigen. </a:t>
            </a:r>
            <a:r>
              <a:rPr lang="de-CH" sz="2800" i="1" dirty="0"/>
              <a:t>Und ich will dir die Schlüssel </a:t>
            </a:r>
            <a:endParaRPr lang="de-CH" sz="2800" i="1" dirty="0" smtClean="0"/>
          </a:p>
          <a:p>
            <a:r>
              <a:rPr lang="de-CH" sz="2800" i="1" dirty="0" smtClean="0"/>
              <a:t>des </a:t>
            </a:r>
            <a:r>
              <a:rPr lang="de-CH" sz="2800" i="1" dirty="0"/>
              <a:t>Reiches der Himmel geben; und was du auf Erden binden wirst, das wird </a:t>
            </a:r>
            <a:endParaRPr lang="de-CH" sz="2800" i="1" dirty="0" smtClean="0"/>
          </a:p>
          <a:p>
            <a:r>
              <a:rPr lang="de-CH" sz="2800" i="1" dirty="0" smtClean="0"/>
              <a:t>im </a:t>
            </a:r>
            <a:r>
              <a:rPr lang="de-CH" sz="2800" i="1" dirty="0"/>
              <a:t>Himmel gebunden sein; und was du auf Erden lösen wirst, das wird im </a:t>
            </a:r>
            <a:endParaRPr lang="de-CH" sz="2800" i="1" dirty="0" smtClean="0"/>
          </a:p>
          <a:p>
            <a:r>
              <a:rPr lang="de-CH" sz="2800" i="1" dirty="0" smtClean="0"/>
              <a:t>Himmel </a:t>
            </a:r>
            <a:r>
              <a:rPr lang="de-CH" sz="2800" i="1" dirty="0"/>
              <a:t>gelöst sein.</a:t>
            </a:r>
            <a:r>
              <a:rPr lang="de-CH" sz="2800" dirty="0"/>
              <a:t>“ </a:t>
            </a:r>
            <a:r>
              <a:rPr lang="de-CH" sz="2800" b="1" dirty="0"/>
              <a:t>(Mt 16,16-19)</a:t>
            </a: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361804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4288"/>
            <a:ext cx="31613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Besonderheiten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25130" y="1882419"/>
            <a:ext cx="8251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smtClean="0"/>
              <a:t>Petrus als "Schlüsselfigur" für den Gemeindebau</a:t>
            </a:r>
            <a:endParaRPr lang="de-CH" sz="3200" dirty="0"/>
          </a:p>
        </p:txBody>
      </p:sp>
      <p:sp>
        <p:nvSpPr>
          <p:cNvPr id="4" name="Textfeld 3"/>
          <p:cNvSpPr txBox="1"/>
          <p:nvPr/>
        </p:nvSpPr>
        <p:spPr>
          <a:xfrm>
            <a:off x="522544" y="2869206"/>
            <a:ext cx="1100217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/>
              <a:t>Er öffnet den Juden das Reich der Himmel </a:t>
            </a:r>
            <a:r>
              <a:rPr lang="de-CH" sz="2800" b="1" dirty="0"/>
              <a:t>(Apg 2)</a:t>
            </a:r>
            <a:r>
              <a:rPr lang="de-CH" sz="2800" dirty="0"/>
              <a:t> </a:t>
            </a:r>
          </a:p>
          <a:p>
            <a:r>
              <a:rPr lang="de-CH" sz="2800" dirty="0">
                <a:sym typeface="Wingdings" panose="05000000000000000000" pitchFamily="2" charset="2"/>
              </a:rPr>
              <a:t></a:t>
            </a:r>
            <a:r>
              <a:rPr lang="de-CH" sz="2800" dirty="0"/>
              <a:t> Pfingsten / Der Hl. Geist fiel auf die Juden vor seiner Predigt</a:t>
            </a:r>
          </a:p>
          <a:p>
            <a:endParaRPr lang="de-CH" sz="2800" dirty="0"/>
          </a:p>
          <a:p>
            <a:r>
              <a:rPr lang="de-CH" sz="2800" dirty="0"/>
              <a:t>Er öffnet den Halbjuden (Samaritern) das Reich der Himmel </a:t>
            </a:r>
            <a:r>
              <a:rPr lang="de-CH" sz="2800" b="1" dirty="0"/>
              <a:t>(Apg 8,14-17) </a:t>
            </a:r>
            <a:endParaRPr lang="de-CH" sz="2800" dirty="0"/>
          </a:p>
          <a:p>
            <a:r>
              <a:rPr lang="de-CH" sz="2800" b="1" dirty="0">
                <a:sym typeface="Wingdings" panose="05000000000000000000" pitchFamily="2" charset="2"/>
              </a:rPr>
              <a:t></a:t>
            </a:r>
            <a:r>
              <a:rPr lang="de-CH" sz="2800" b="1" dirty="0"/>
              <a:t> </a:t>
            </a:r>
            <a:r>
              <a:rPr lang="de-CH" sz="2800" dirty="0"/>
              <a:t>Der Hl. Geist fällt auf die Samariter durch Handauflegung</a:t>
            </a:r>
          </a:p>
          <a:p>
            <a:r>
              <a:rPr lang="de-CH" sz="2800" dirty="0"/>
              <a:t> </a:t>
            </a:r>
          </a:p>
          <a:p>
            <a:r>
              <a:rPr lang="de-CH" sz="2800" dirty="0"/>
              <a:t>Er öffnet den Heiden das Reich der Himmel </a:t>
            </a:r>
            <a:r>
              <a:rPr lang="de-CH" sz="2800" b="1" dirty="0"/>
              <a:t>(Apg 10,44)</a:t>
            </a:r>
            <a:r>
              <a:rPr lang="de-CH" sz="2800" dirty="0"/>
              <a:t> </a:t>
            </a:r>
          </a:p>
          <a:p>
            <a:r>
              <a:rPr lang="de-CH" sz="2800" dirty="0">
                <a:sym typeface="Wingdings" panose="05000000000000000000" pitchFamily="2" charset="2"/>
              </a:rPr>
              <a:t></a:t>
            </a:r>
            <a:r>
              <a:rPr lang="de-CH" sz="2800" dirty="0"/>
              <a:t> Der Hl. Geist fiel auf Kornelius und sein Haus während der Predigt</a:t>
            </a:r>
          </a:p>
        </p:txBody>
      </p:sp>
    </p:spTree>
    <p:extLst>
      <p:ext uri="{BB962C8B-B14F-4D97-AF65-F5344CB8AC3E}">
        <p14:creationId xmlns:p14="http://schemas.microsoft.com/office/powerpoint/2010/main" val="107225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265880"/>
            <a:ext cx="4801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Drei Bekehrungsberichte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14412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265880"/>
            <a:ext cx="4801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Drei Bekehrungsberichte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23176"/>
              </p:ext>
            </p:extLst>
          </p:nvPr>
        </p:nvGraphicFramePr>
        <p:xfrm>
          <a:off x="94357" y="995205"/>
          <a:ext cx="11932786" cy="56267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81942"/>
                <a:gridCol w="3774827"/>
                <a:gridCol w="3776017"/>
              </a:tblGrid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Kämmerer - Apg 8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Nachkomme von Ham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Afrika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Finanzminister 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solidFill>
                            <a:schemeClr val="tx1"/>
                          </a:solidFill>
                          <a:effectLst/>
                        </a:rPr>
                        <a:t>Südisrael</a:t>
                      </a:r>
                      <a:endParaRPr lang="de-CH" sz="2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solidFill>
                            <a:schemeClr val="tx1"/>
                          </a:solidFill>
                          <a:effectLst/>
                        </a:rPr>
                        <a:t>Weg nach Hause</a:t>
                      </a:r>
                      <a:endParaRPr lang="de-CH" sz="2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solidFill>
                            <a:schemeClr val="tx1"/>
                          </a:solidFill>
                          <a:effectLst/>
                        </a:rPr>
                        <a:t>Liest Gottes Wort</a:t>
                      </a:r>
                      <a:endParaRPr lang="de-CH" sz="2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solidFill>
                            <a:schemeClr val="tx1"/>
                          </a:solidFill>
                          <a:effectLst/>
                        </a:rPr>
                        <a:t>Will errettet werden – aber wie?</a:t>
                      </a:r>
                      <a:endParaRPr lang="de-CH" sz="2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75927">
                <a:tc gridSpan="3">
                  <a:txBody>
                    <a:bodyPr/>
                    <a:lstStyle/>
                    <a:p>
                      <a:endParaRPr lang="de-CH" dirty="0"/>
                    </a:p>
                  </a:txBody>
                  <a:tcPr marL="128566" marR="12856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41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265880"/>
            <a:ext cx="4801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Drei Bekehrungsberichte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648022"/>
              </p:ext>
            </p:extLst>
          </p:nvPr>
        </p:nvGraphicFramePr>
        <p:xfrm>
          <a:off x="94357" y="995205"/>
          <a:ext cx="11932786" cy="56267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81942"/>
                <a:gridCol w="3774827"/>
                <a:gridCol w="3776017"/>
              </a:tblGrid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Kämmerer - Apg 8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Saulus - Apg 9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Nachkomme von Ham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Nachkomme von Sem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Afrika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Asien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Finanzminister 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Theologe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solidFill>
                            <a:schemeClr val="tx1"/>
                          </a:solidFill>
                          <a:effectLst/>
                        </a:rPr>
                        <a:t>Südisrael</a:t>
                      </a:r>
                      <a:endParaRPr lang="de-CH" sz="2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Nordisrael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solidFill>
                            <a:schemeClr val="tx1"/>
                          </a:solidFill>
                          <a:effectLst/>
                        </a:rPr>
                        <a:t>Weg nach Hause</a:t>
                      </a:r>
                      <a:endParaRPr lang="de-CH" sz="2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Weg von Zuhause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solidFill>
                            <a:schemeClr val="tx1"/>
                          </a:solidFill>
                          <a:effectLst/>
                        </a:rPr>
                        <a:t>Liest Gottes Wort</a:t>
                      </a:r>
                      <a:endParaRPr lang="de-CH" sz="2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Gegenwart des Herrn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solidFill>
                            <a:schemeClr val="tx1"/>
                          </a:solidFill>
                          <a:effectLst/>
                        </a:rPr>
                        <a:t>Will errettet werden – aber wie?</a:t>
                      </a:r>
                      <a:endParaRPr lang="de-CH" sz="2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Will Gott dienen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75927">
                <a:tc gridSpan="3">
                  <a:txBody>
                    <a:bodyPr/>
                    <a:lstStyle/>
                    <a:p>
                      <a:endParaRPr lang="de-CH" dirty="0"/>
                    </a:p>
                  </a:txBody>
                  <a:tcPr marL="128566" marR="12856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08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265880"/>
            <a:ext cx="4801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Drei Bekehrungsberichte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380992"/>
              </p:ext>
            </p:extLst>
          </p:nvPr>
        </p:nvGraphicFramePr>
        <p:xfrm>
          <a:off x="94357" y="995205"/>
          <a:ext cx="11932786" cy="56267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81942"/>
                <a:gridCol w="3774827"/>
                <a:gridCol w="3776017"/>
              </a:tblGrid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Kämmerer - Apg 8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Saulus - Apg 9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Kornelius – Apg 10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Nachkomme von Ham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Nachkomme von Sem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Nachkomme von Japhet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Afrika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Asien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Europa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Finanzminister 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Theologe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Hauptmann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solidFill>
                            <a:schemeClr val="tx1"/>
                          </a:solidFill>
                          <a:effectLst/>
                        </a:rPr>
                        <a:t>Südisrael</a:t>
                      </a:r>
                      <a:endParaRPr lang="de-CH" sz="2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Nordisrael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Zentralisrael 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solidFill>
                            <a:schemeClr val="tx1"/>
                          </a:solidFill>
                          <a:effectLst/>
                        </a:rPr>
                        <a:t>Weg nach Hause</a:t>
                      </a:r>
                      <a:endParaRPr lang="de-CH" sz="2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Weg von Zuhause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Zuhause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solidFill>
                            <a:schemeClr val="tx1"/>
                          </a:solidFill>
                          <a:effectLst/>
                        </a:rPr>
                        <a:t>Liest Gottes Wort</a:t>
                      </a:r>
                      <a:endParaRPr lang="de-CH" sz="2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Gegenwart des Herrn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Vision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solidFill>
                            <a:schemeClr val="tx1"/>
                          </a:solidFill>
                          <a:effectLst/>
                        </a:rPr>
                        <a:t>Will errettet werden – aber wie?</a:t>
                      </a:r>
                      <a:endParaRPr lang="de-CH" sz="2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Will Gott dienen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Sucht Frieden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75927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21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265880"/>
            <a:ext cx="4801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Drei Bekehrungsberichte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144220"/>
              </p:ext>
            </p:extLst>
          </p:nvPr>
        </p:nvGraphicFramePr>
        <p:xfrm>
          <a:off x="94357" y="995205"/>
          <a:ext cx="11932786" cy="56267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81942"/>
                <a:gridCol w="3774827"/>
                <a:gridCol w="3776017"/>
              </a:tblGrid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Kämmerer - Apg 8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Saulus - Apg 9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Kornelius – Apg 10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Nachkomme von Ham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Nachkomme von Sem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Nachkomme von Japhet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Afrika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Asien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Europa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Finanzminister 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Theologe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Hauptmann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solidFill>
                            <a:schemeClr val="tx1"/>
                          </a:solidFill>
                          <a:effectLst/>
                        </a:rPr>
                        <a:t>Südisrael</a:t>
                      </a:r>
                      <a:endParaRPr lang="de-CH" sz="2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Nordisrael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Zentralisrael 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solidFill>
                            <a:schemeClr val="tx1"/>
                          </a:solidFill>
                          <a:effectLst/>
                        </a:rPr>
                        <a:t>Weg nach Hause</a:t>
                      </a:r>
                      <a:endParaRPr lang="de-CH" sz="2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Weg von Zuhause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Zuhause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solidFill>
                            <a:schemeClr val="tx1"/>
                          </a:solidFill>
                          <a:effectLst/>
                        </a:rPr>
                        <a:t>Liest Gottes Wort</a:t>
                      </a:r>
                      <a:endParaRPr lang="de-CH" sz="2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Gegenwart des Herrn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Vision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6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solidFill>
                            <a:schemeClr val="tx1"/>
                          </a:solidFill>
                          <a:effectLst/>
                        </a:rPr>
                        <a:t>Will errettet werden – aber wie?</a:t>
                      </a:r>
                      <a:endParaRPr lang="de-CH" sz="2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Will Gott dienen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Sucht Frieden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75927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000" b="0" dirty="0" smtClean="0">
                          <a:effectLst/>
                        </a:rPr>
                        <a:t>Alle drei Personen sind moralisch aufrichtig, und doch verloren.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000" b="0" dirty="0" smtClean="0">
                          <a:effectLst/>
                        </a:rPr>
                        <a:t>Gott bietet das Heil allen Menschen an!</a:t>
                      </a:r>
                      <a:endParaRPr lang="de-CH" sz="3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66" marR="12856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46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525179" y="4960231"/>
            <a:ext cx="7147278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Apostelgeschichte Teil </a:t>
            </a:r>
            <a:r>
              <a:rPr lang="de-CH" sz="5500" b="1" dirty="0" smtClean="0"/>
              <a:t>2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427052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478708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err="1"/>
              <a:t>Aposelgeschichte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52296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/>
              <a:t>Kapitel: 28 | Verse: 1005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4288"/>
            <a:ext cx="6740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Ist der Titel des Buches zutreffend?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25130" y="2158864"/>
            <a:ext cx="5279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 smtClean="0"/>
              <a:t>Geschichte (Taten) der Apostel</a:t>
            </a:r>
            <a:endParaRPr lang="de-CH" sz="3200" dirty="0"/>
          </a:p>
        </p:txBody>
      </p:sp>
      <p:sp>
        <p:nvSpPr>
          <p:cNvPr id="4" name="Textfeld 3"/>
          <p:cNvSpPr txBox="1"/>
          <p:nvPr/>
        </p:nvSpPr>
        <p:spPr>
          <a:xfrm>
            <a:off x="522544" y="2869206"/>
            <a:ext cx="1059802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Der </a:t>
            </a:r>
            <a:r>
              <a:rPr lang="de-DE" sz="3200" dirty="0" smtClean="0"/>
              <a:t>Titel </a:t>
            </a:r>
            <a:r>
              <a:rPr lang="de-DE" sz="3200" dirty="0"/>
              <a:t>des Buches „Apostelgeschichte“ ist </a:t>
            </a:r>
            <a:r>
              <a:rPr lang="de-DE" sz="3200" dirty="0" smtClean="0"/>
              <a:t>ein </a:t>
            </a:r>
            <a:r>
              <a:rPr lang="de-DE" sz="3200" dirty="0"/>
              <a:t>wenig </a:t>
            </a:r>
            <a:endParaRPr lang="de-DE" sz="3200" dirty="0" smtClean="0"/>
          </a:p>
          <a:p>
            <a:r>
              <a:rPr lang="de-DE" sz="3200" dirty="0" smtClean="0"/>
              <a:t>irreführend </a:t>
            </a:r>
            <a:r>
              <a:rPr lang="de-DE" sz="3200" dirty="0"/>
              <a:t>ist, da die meisten Apostel darin </a:t>
            </a:r>
            <a:r>
              <a:rPr lang="de-DE" sz="3200" dirty="0" smtClean="0"/>
              <a:t>nicht </a:t>
            </a:r>
            <a:r>
              <a:rPr lang="de-DE" sz="3200" dirty="0"/>
              <a:t>erscheinen! 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1263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4288"/>
            <a:ext cx="6740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Ist der Titel des Buches zutreffend?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25130" y="2158864"/>
            <a:ext cx="8561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(Fortsetzungs-) Geschichte (Taten) des Herrn Jesus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22544" y="2869206"/>
            <a:ext cx="1121428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„Den ersten Bericht habe ich verfasst, o Theophilus, </a:t>
            </a:r>
            <a:endParaRPr lang="de-CH" sz="3200" dirty="0" smtClean="0"/>
          </a:p>
          <a:p>
            <a:r>
              <a:rPr lang="de-CH" sz="3200" dirty="0" smtClean="0"/>
              <a:t>über </a:t>
            </a:r>
            <a:r>
              <a:rPr lang="de-CH" sz="3200" dirty="0"/>
              <a:t>alles, was Jesus anfing zu tun und zu lehren.“ </a:t>
            </a:r>
            <a:r>
              <a:rPr lang="de-CH" sz="3200" b="1" dirty="0"/>
              <a:t>(Apg 1,1)</a:t>
            </a:r>
            <a:r>
              <a:rPr lang="de-CH" sz="3200" dirty="0"/>
              <a:t> </a:t>
            </a:r>
          </a:p>
          <a:p>
            <a:r>
              <a:rPr lang="de-CH" sz="3200" dirty="0"/>
              <a:t> </a:t>
            </a:r>
          </a:p>
          <a:p>
            <a:r>
              <a:rPr lang="de-CH" sz="3200" dirty="0"/>
              <a:t>Daher könnten wir die Apg auch die „Taten Jesu fortgesetzt“ </a:t>
            </a:r>
            <a:endParaRPr lang="de-CH" sz="3200" dirty="0" smtClean="0"/>
          </a:p>
          <a:p>
            <a:r>
              <a:rPr lang="de-CH" sz="3200" dirty="0" smtClean="0"/>
              <a:t>nennen</a:t>
            </a:r>
            <a:r>
              <a:rPr lang="de-CH" sz="3200" dirty="0"/>
              <a:t>. Der Name Jesu wird in den ersten 13 Kp 40 Mal </a:t>
            </a:r>
            <a:endParaRPr lang="de-CH" sz="3200" dirty="0" smtClean="0"/>
          </a:p>
          <a:p>
            <a:r>
              <a:rPr lang="de-CH" sz="3200" dirty="0" smtClean="0"/>
              <a:t>erwähnt</a:t>
            </a:r>
            <a:r>
              <a:rPr lang="de-CH" sz="3200" dirty="0"/>
              <a:t>. Er war das zentrale Thema der Predigten der </a:t>
            </a:r>
            <a:endParaRPr lang="de-CH" sz="3200" dirty="0" smtClean="0"/>
          </a:p>
          <a:p>
            <a:r>
              <a:rPr lang="de-CH" sz="3200" dirty="0" smtClean="0"/>
              <a:t>Apostel</a:t>
            </a:r>
            <a:r>
              <a:rPr lang="de-CH" sz="3200" dirty="0"/>
              <a:t>, und in seinem Namen wurden die Heilungen proklamiert.</a:t>
            </a:r>
          </a:p>
        </p:txBody>
      </p:sp>
    </p:spTree>
    <p:extLst>
      <p:ext uri="{BB962C8B-B14F-4D97-AF65-F5344CB8AC3E}">
        <p14:creationId xmlns:p14="http://schemas.microsoft.com/office/powerpoint/2010/main" val="283642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4288"/>
            <a:ext cx="6740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Ist der Titel des Buches zutreffend?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25130" y="2158864"/>
            <a:ext cx="59588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 smtClean="0"/>
              <a:t>Geschichte </a:t>
            </a:r>
            <a:r>
              <a:rPr lang="de-CH" sz="3200" dirty="0"/>
              <a:t>(Taten) des </a:t>
            </a:r>
            <a:r>
              <a:rPr lang="de-CH" sz="3200" dirty="0" smtClean="0"/>
              <a:t>Hl. Geistes</a:t>
            </a:r>
            <a:endParaRPr lang="de-CH" sz="3200" dirty="0"/>
          </a:p>
        </p:txBody>
      </p:sp>
      <p:sp>
        <p:nvSpPr>
          <p:cNvPr id="4" name="Textfeld 3"/>
          <p:cNvSpPr txBox="1"/>
          <p:nvPr/>
        </p:nvSpPr>
        <p:spPr>
          <a:xfrm>
            <a:off x="522544" y="2869206"/>
            <a:ext cx="10529677" cy="38010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Eine nähere Betrachtung zeigt jedoch, dass der </a:t>
            </a:r>
            <a:r>
              <a:rPr lang="de-CH" sz="3200" dirty="0" smtClean="0"/>
              <a:t>Hl. </a:t>
            </a:r>
            <a:r>
              <a:rPr lang="de-CH" sz="3200" dirty="0"/>
              <a:t>Geist </a:t>
            </a:r>
            <a:endParaRPr lang="de-CH" sz="3200" dirty="0" smtClean="0"/>
          </a:p>
          <a:p>
            <a:r>
              <a:rPr lang="de-CH" sz="3200" dirty="0" smtClean="0"/>
              <a:t>die </a:t>
            </a:r>
            <a:r>
              <a:rPr lang="de-CH" sz="3200" dirty="0"/>
              <a:t>prominenteste Person in der Apg ist. Der Hl. Geist wird </a:t>
            </a:r>
            <a:endParaRPr lang="de-CH" sz="3200" dirty="0" smtClean="0"/>
          </a:p>
          <a:p>
            <a:r>
              <a:rPr lang="de-CH" sz="3200" dirty="0" smtClean="0"/>
              <a:t>ersten </a:t>
            </a:r>
            <a:r>
              <a:rPr lang="de-CH" sz="3200" dirty="0"/>
              <a:t>13 Kp ebenfalls 40 Mal und insgesamt 70 Mal genannt. </a:t>
            </a:r>
          </a:p>
          <a:p>
            <a:r>
              <a:rPr lang="de-CH" sz="1700" dirty="0" smtClean="0"/>
              <a:t> </a:t>
            </a:r>
            <a:endParaRPr lang="de-CH" sz="1700" dirty="0"/>
          </a:p>
          <a:p>
            <a:r>
              <a:rPr lang="de-CH" sz="3200" dirty="0"/>
              <a:t> </a:t>
            </a:r>
            <a:r>
              <a:rPr lang="de-CH" sz="3200" dirty="0" smtClean="0"/>
              <a:t>Es </a:t>
            </a:r>
            <a:r>
              <a:rPr lang="de-CH" sz="3200" dirty="0"/>
              <a:t>ist der Hl. Geist der die Grundlage und Kraft der </a:t>
            </a:r>
            <a:endParaRPr lang="de-CH" sz="3200" dirty="0" smtClean="0"/>
          </a:p>
          <a:p>
            <a:r>
              <a:rPr lang="de-CH" sz="3200" dirty="0" smtClean="0"/>
              <a:t>explosionsartigen </a:t>
            </a:r>
            <a:r>
              <a:rPr lang="de-CH" sz="3200" dirty="0"/>
              <a:t>Ausbreitung des Evangeliums in der </a:t>
            </a:r>
            <a:endParaRPr lang="de-CH" sz="3200" dirty="0" smtClean="0"/>
          </a:p>
          <a:p>
            <a:r>
              <a:rPr lang="de-CH" sz="3200" dirty="0" smtClean="0"/>
              <a:t>Apostelgeschichte </a:t>
            </a:r>
            <a:r>
              <a:rPr lang="de-CH" sz="3200" dirty="0"/>
              <a:t>ist. Somit wäre der zutreffendste </a:t>
            </a:r>
            <a:endParaRPr lang="de-CH" sz="3200" dirty="0" smtClean="0"/>
          </a:p>
          <a:p>
            <a:r>
              <a:rPr lang="de-CH" sz="3200" dirty="0" smtClean="0"/>
              <a:t>Titel </a:t>
            </a:r>
            <a:r>
              <a:rPr lang="de-CH" sz="3200" dirty="0"/>
              <a:t>des Buches: Die Taten des Hl. Geistes.</a:t>
            </a:r>
          </a:p>
        </p:txBody>
      </p:sp>
    </p:spTree>
    <p:extLst>
      <p:ext uri="{BB962C8B-B14F-4D97-AF65-F5344CB8AC3E}">
        <p14:creationId xmlns:p14="http://schemas.microsoft.com/office/powerpoint/2010/main" val="245563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4288"/>
            <a:ext cx="6740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Ist der Titel des Buches zutreffend?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25130" y="2158864"/>
            <a:ext cx="44716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 smtClean="0"/>
              <a:t>Geschichte </a:t>
            </a:r>
            <a:r>
              <a:rPr lang="de-CH" sz="3200" dirty="0"/>
              <a:t>(Taten) </a:t>
            </a:r>
            <a:r>
              <a:rPr lang="de-CH" sz="3200" dirty="0" smtClean="0"/>
              <a:t>Gottes</a:t>
            </a:r>
            <a:endParaRPr lang="de-CH" sz="3200" dirty="0"/>
          </a:p>
        </p:txBody>
      </p:sp>
      <p:sp>
        <p:nvSpPr>
          <p:cNvPr id="4" name="Textfeld 3"/>
          <p:cNvSpPr txBox="1"/>
          <p:nvPr/>
        </p:nvSpPr>
        <p:spPr>
          <a:xfrm>
            <a:off x="522544" y="2869206"/>
            <a:ext cx="1036771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Besonders hinweisen möchte ich auch auf die Erwähnung </a:t>
            </a:r>
            <a:endParaRPr lang="de-CH" sz="3200" dirty="0" smtClean="0"/>
          </a:p>
          <a:p>
            <a:r>
              <a:rPr lang="de-CH" sz="3200" dirty="0" smtClean="0"/>
              <a:t>Gottes </a:t>
            </a:r>
            <a:r>
              <a:rPr lang="de-CH" sz="3200" dirty="0"/>
              <a:t>in der Apg. Während der Hl. Geist in den </a:t>
            </a:r>
            <a:r>
              <a:rPr lang="de-CH" sz="3200" dirty="0" smtClean="0"/>
              <a:t>ersten </a:t>
            </a:r>
            <a:r>
              <a:rPr lang="de-CH" sz="3200" dirty="0"/>
              <a:t>13 Kp </a:t>
            </a:r>
            <a:endParaRPr lang="de-CH" sz="3200" dirty="0" smtClean="0"/>
          </a:p>
          <a:p>
            <a:r>
              <a:rPr lang="de-CH" sz="3200" dirty="0" smtClean="0"/>
              <a:t>40 </a:t>
            </a:r>
            <a:r>
              <a:rPr lang="de-CH" sz="3200" dirty="0"/>
              <a:t>Mal </a:t>
            </a:r>
            <a:r>
              <a:rPr lang="de-CH" sz="3200" dirty="0" smtClean="0"/>
              <a:t>erwähnt </a:t>
            </a:r>
            <a:r>
              <a:rPr lang="de-CH" sz="3200" dirty="0"/>
              <a:t>wird, wird „Gott“ 100 Mal </a:t>
            </a:r>
            <a:r>
              <a:rPr lang="de-CH" sz="3200" dirty="0" smtClean="0"/>
              <a:t>erwähnt</a:t>
            </a:r>
            <a:r>
              <a:rPr lang="de-CH" sz="3200" dirty="0"/>
              <a:t>. </a:t>
            </a:r>
            <a:endParaRPr lang="de-CH" sz="3200" dirty="0" smtClean="0"/>
          </a:p>
          <a:p>
            <a:endParaRPr lang="de-CH" sz="3200" dirty="0"/>
          </a:p>
          <a:p>
            <a:r>
              <a:rPr lang="de-CH" sz="3200" dirty="0" smtClean="0"/>
              <a:t>Der </a:t>
            </a:r>
            <a:r>
              <a:rPr lang="de-CH" sz="3200" dirty="0"/>
              <a:t>Heilige Geist weist uns auf Jesus hin und rüstet uns </a:t>
            </a:r>
            <a:endParaRPr lang="de-CH" sz="3200" dirty="0" smtClean="0"/>
          </a:p>
          <a:p>
            <a:r>
              <a:rPr lang="de-CH" sz="3200" dirty="0" smtClean="0"/>
              <a:t>als </a:t>
            </a:r>
            <a:r>
              <a:rPr lang="de-CH" sz="3200" dirty="0"/>
              <a:t>Zeugen aus. Jesus bringt uns zu Gott zurück</a:t>
            </a:r>
            <a:r>
              <a:rPr lang="de-CH" sz="3200" dirty="0" smtClean="0"/>
              <a:t>.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356191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4288"/>
            <a:ext cx="6740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Ist der Titel des Buches zutreffend?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25130" y="2158864"/>
            <a:ext cx="90670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Es geht, wie in jedem anderen biblischen Buch, </a:t>
            </a:r>
            <a:endParaRPr lang="de-CH" sz="3600" dirty="0" smtClean="0"/>
          </a:p>
          <a:p>
            <a:r>
              <a:rPr lang="de-CH" sz="3600" dirty="0" smtClean="0"/>
              <a:t>um </a:t>
            </a:r>
            <a:r>
              <a:rPr lang="de-CH" sz="3600" dirty="0"/>
              <a:t>Gott und sein Reich!</a:t>
            </a:r>
          </a:p>
        </p:txBody>
      </p:sp>
    </p:spTree>
    <p:extLst>
      <p:ext uri="{BB962C8B-B14F-4D97-AF65-F5344CB8AC3E}">
        <p14:creationId xmlns:p14="http://schemas.microsoft.com/office/powerpoint/2010/main" val="112989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4288"/>
            <a:ext cx="6059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Bedeutung und Stellung im NT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25130" y="1882419"/>
            <a:ext cx="8952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 smtClean="0"/>
              <a:t>Scharnierbuch – Verbindungsfunktion zu den Briefen</a:t>
            </a:r>
            <a:endParaRPr lang="de-CH" sz="3200" dirty="0"/>
          </a:p>
        </p:txBody>
      </p:sp>
      <p:sp>
        <p:nvSpPr>
          <p:cNvPr id="4" name="Textfeld 3"/>
          <p:cNvSpPr txBox="1"/>
          <p:nvPr/>
        </p:nvSpPr>
        <p:spPr>
          <a:xfrm>
            <a:off x="522544" y="2869206"/>
            <a:ext cx="1100333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Die Apostelgeschichte ist eine wichtige Verbindung zwischen </a:t>
            </a:r>
            <a:endParaRPr lang="de-CH" sz="3200" dirty="0" smtClean="0"/>
          </a:p>
          <a:p>
            <a:r>
              <a:rPr lang="de-CH" sz="3200" dirty="0" smtClean="0"/>
              <a:t>den </a:t>
            </a:r>
            <a:r>
              <a:rPr lang="de-CH" sz="3200" dirty="0"/>
              <a:t>Evangelien und den Briefen. Wir können uns das NT </a:t>
            </a:r>
            <a:endParaRPr lang="de-CH" sz="3200" dirty="0" smtClean="0"/>
          </a:p>
          <a:p>
            <a:r>
              <a:rPr lang="de-CH" sz="3200" dirty="0" smtClean="0"/>
              <a:t>nicht </a:t>
            </a:r>
            <a:r>
              <a:rPr lang="de-CH" sz="3200" dirty="0"/>
              <a:t>vorstellen ohne die Apg. Viele Dinge könnten nicht </a:t>
            </a:r>
            <a:endParaRPr lang="de-CH" sz="3200" dirty="0" smtClean="0"/>
          </a:p>
          <a:p>
            <a:r>
              <a:rPr lang="de-CH" sz="3200" dirty="0" smtClean="0"/>
              <a:t>oder </a:t>
            </a:r>
            <a:r>
              <a:rPr lang="de-CH" sz="3200" dirty="0"/>
              <a:t>nur schwer verstanden werden. Menschen und Situationen </a:t>
            </a:r>
            <a:endParaRPr lang="de-CH" sz="3200" dirty="0" smtClean="0"/>
          </a:p>
          <a:p>
            <a:r>
              <a:rPr lang="de-CH" sz="3200" dirty="0" smtClean="0"/>
              <a:t>werden </a:t>
            </a:r>
            <a:r>
              <a:rPr lang="de-CH" sz="3200" dirty="0"/>
              <a:t>in den Briefen ohne Erklärung erwähnt. Einige </a:t>
            </a:r>
            <a:endParaRPr lang="de-CH" sz="3200" dirty="0" smtClean="0"/>
          </a:p>
          <a:p>
            <a:r>
              <a:rPr lang="de-CH" sz="3200" dirty="0" smtClean="0"/>
              <a:t>Schlüsselpersonen </a:t>
            </a:r>
            <a:r>
              <a:rPr lang="de-CH" sz="3200" dirty="0"/>
              <a:t>und Schlüsselereignisse könnten ohne </a:t>
            </a:r>
            <a:endParaRPr lang="de-CH" sz="3200" dirty="0" smtClean="0"/>
          </a:p>
          <a:p>
            <a:r>
              <a:rPr lang="de-CH" sz="3200" dirty="0" smtClean="0"/>
              <a:t>die </a:t>
            </a:r>
            <a:r>
              <a:rPr lang="de-CH" sz="3200" dirty="0"/>
              <a:t>Apg nicht verstanden werden. Z.B.</a:t>
            </a:r>
          </a:p>
        </p:txBody>
      </p:sp>
    </p:spTree>
    <p:extLst>
      <p:ext uri="{BB962C8B-B14F-4D97-AF65-F5344CB8AC3E}">
        <p14:creationId xmlns:p14="http://schemas.microsoft.com/office/powerpoint/2010/main" val="327358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4288"/>
            <a:ext cx="6059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Bedeutung und Stellung im NT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25130" y="1882419"/>
            <a:ext cx="8952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 smtClean="0"/>
              <a:t>Scharnierbuch – Verbindungsfunktion zu den Briefen</a:t>
            </a:r>
            <a:endParaRPr lang="de-CH" sz="3200" dirty="0"/>
          </a:p>
        </p:txBody>
      </p:sp>
      <p:sp>
        <p:nvSpPr>
          <p:cNvPr id="4" name="Textfeld 3"/>
          <p:cNvSpPr txBox="1"/>
          <p:nvPr/>
        </p:nvSpPr>
        <p:spPr>
          <a:xfrm>
            <a:off x="2036612" y="2643797"/>
            <a:ext cx="1767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 smtClean="0">
                <a:sym typeface="Wingdings" panose="05000000000000000000" pitchFamily="2" charset="2"/>
              </a:rPr>
              <a:t> </a:t>
            </a:r>
            <a:r>
              <a:rPr lang="de-CH" sz="3200" dirty="0" smtClean="0"/>
              <a:t>Paulus</a:t>
            </a:r>
            <a:endParaRPr lang="de-CH" sz="3200" dirty="0"/>
          </a:p>
        </p:txBody>
      </p:sp>
      <p:sp>
        <p:nvSpPr>
          <p:cNvPr id="6" name="Textfeld 5"/>
          <p:cNvSpPr txBox="1"/>
          <p:nvPr/>
        </p:nvSpPr>
        <p:spPr>
          <a:xfrm>
            <a:off x="2040157" y="3226342"/>
            <a:ext cx="27601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 smtClean="0">
                <a:sym typeface="Wingdings" panose="05000000000000000000" pitchFamily="2" charset="2"/>
              </a:rPr>
              <a:t> </a:t>
            </a:r>
            <a:r>
              <a:rPr lang="de-CH" sz="3200" dirty="0" smtClean="0"/>
              <a:t>Wassertaufe</a:t>
            </a:r>
            <a:endParaRPr lang="de-CH" sz="3200" dirty="0"/>
          </a:p>
        </p:txBody>
      </p:sp>
      <p:sp>
        <p:nvSpPr>
          <p:cNvPr id="7" name="Textfeld 6"/>
          <p:cNvSpPr txBox="1"/>
          <p:nvPr/>
        </p:nvSpPr>
        <p:spPr>
          <a:xfrm>
            <a:off x="2035196" y="3838658"/>
            <a:ext cx="35890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 smtClean="0">
                <a:sym typeface="Wingdings" panose="05000000000000000000" pitchFamily="2" charset="2"/>
              </a:rPr>
              <a:t> </a:t>
            </a:r>
            <a:r>
              <a:rPr lang="de-CH" sz="3200" dirty="0" smtClean="0"/>
              <a:t>Taufe im Hl. Geist</a:t>
            </a:r>
            <a:endParaRPr lang="de-CH" sz="3200" dirty="0"/>
          </a:p>
        </p:txBody>
      </p:sp>
      <p:sp>
        <p:nvSpPr>
          <p:cNvPr id="9" name="Textfeld 8"/>
          <p:cNvSpPr txBox="1"/>
          <p:nvPr/>
        </p:nvSpPr>
        <p:spPr>
          <a:xfrm>
            <a:off x="2042286" y="4509577"/>
            <a:ext cx="43663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 smtClean="0">
                <a:sym typeface="Wingdings" panose="05000000000000000000" pitchFamily="2" charset="2"/>
              </a:rPr>
              <a:t> </a:t>
            </a:r>
            <a:r>
              <a:rPr lang="de-CH" sz="3200" dirty="0" smtClean="0"/>
              <a:t>Das Gesetz des Moses</a:t>
            </a:r>
            <a:endParaRPr lang="de-CH" sz="3200" dirty="0"/>
          </a:p>
        </p:txBody>
      </p:sp>
      <p:sp>
        <p:nvSpPr>
          <p:cNvPr id="10" name="Textfeld 9"/>
          <p:cNvSpPr txBox="1"/>
          <p:nvPr/>
        </p:nvSpPr>
        <p:spPr>
          <a:xfrm>
            <a:off x="2041578" y="5169564"/>
            <a:ext cx="30508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 smtClean="0">
                <a:sym typeface="Wingdings" panose="05000000000000000000" pitchFamily="2" charset="2"/>
              </a:rPr>
              <a:t> </a:t>
            </a:r>
            <a:r>
              <a:rPr lang="de-CH" sz="3200" dirty="0" smtClean="0"/>
              <a:t>Die Gemeinde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75316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631</Words>
  <Application>Microsoft Office PowerPoint</Application>
  <PresentationFormat>Breitbild</PresentationFormat>
  <Paragraphs>154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Trebuchet MS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136</cp:revision>
  <dcterms:created xsi:type="dcterms:W3CDTF">2018-05-19T05:14:58Z</dcterms:created>
  <dcterms:modified xsi:type="dcterms:W3CDTF">2019-08-31T16:08:43Z</dcterms:modified>
</cp:coreProperties>
</file>