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79" r:id="rId2"/>
    <p:sldId id="259" r:id="rId3"/>
    <p:sldId id="356" r:id="rId4"/>
    <p:sldId id="380" r:id="rId5"/>
    <p:sldId id="381" r:id="rId6"/>
    <p:sldId id="382" r:id="rId7"/>
    <p:sldId id="384" r:id="rId8"/>
    <p:sldId id="385" r:id="rId9"/>
    <p:sldId id="386" r:id="rId10"/>
    <p:sldId id="387" r:id="rId11"/>
    <p:sldId id="383" r:id="rId12"/>
    <p:sldId id="389" r:id="rId13"/>
    <p:sldId id="390" r:id="rId14"/>
    <p:sldId id="392" r:id="rId15"/>
    <p:sldId id="393" r:id="rId16"/>
    <p:sldId id="388" r:id="rId17"/>
    <p:sldId id="394" r:id="rId18"/>
    <p:sldId id="397" r:id="rId19"/>
    <p:sldId id="396" r:id="rId20"/>
    <p:sldId id="395" r:id="rId21"/>
    <p:sldId id="399" r:id="rId22"/>
    <p:sldId id="400" r:id="rId23"/>
    <p:sldId id="401" r:id="rId24"/>
    <p:sldId id="402" r:id="rId25"/>
    <p:sldId id="403" r:id="rId26"/>
    <p:sldId id="404" r:id="rId27"/>
    <p:sldId id="405" r:id="rId28"/>
    <p:sldId id="406" r:id="rId29"/>
    <p:sldId id="407" r:id="rId30"/>
    <p:sldId id="408" r:id="rId31"/>
    <p:sldId id="409" r:id="rId32"/>
    <p:sldId id="410" r:id="rId33"/>
    <p:sldId id="411" r:id="rId34"/>
    <p:sldId id="413" r:id="rId35"/>
    <p:sldId id="414" r:id="rId36"/>
    <p:sldId id="415" r:id="rId37"/>
    <p:sldId id="416" r:id="rId38"/>
    <p:sldId id="417" r:id="rId39"/>
    <p:sldId id="418" r:id="rId40"/>
    <p:sldId id="419" r:id="rId41"/>
    <p:sldId id="420" r:id="rId42"/>
    <p:sldId id="421" r:id="rId43"/>
    <p:sldId id="398" r:id="rId44"/>
    <p:sldId id="422" r:id="rId45"/>
    <p:sldId id="423" r:id="rId46"/>
    <p:sldId id="425" r:id="rId47"/>
    <p:sldId id="428" r:id="rId48"/>
    <p:sldId id="429" r:id="rId49"/>
    <p:sldId id="338" r:id="rId5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24" d="100"/>
          <a:sy n="124" d="100"/>
        </p:scale>
        <p:origin x="72" y="377"/>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27.03.2020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66541471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EDF089-39DA-47E3-A74C-E64C6DBBD5AE}" type="datetimeFigureOut">
              <a:rPr lang="de-CH" smtClean="0"/>
              <a:t>27.03.2020</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2E9142-EC7B-4178-ABB6-310B1AAD4A55}" type="slidenum">
              <a:rPr lang="de-CH" smtClean="0"/>
              <a:t>‹Nr.›</a:t>
            </a:fld>
            <a:endParaRPr lang="de-CH"/>
          </a:p>
        </p:txBody>
      </p:sp>
    </p:spTree>
    <p:extLst>
      <p:ext uri="{BB962C8B-B14F-4D97-AF65-F5344CB8AC3E}">
        <p14:creationId xmlns:p14="http://schemas.microsoft.com/office/powerpoint/2010/main" val="3651459628"/>
      </p:ext>
    </p:extLst>
  </p:cSld>
  <p:clrMap bg1="lt1" tx1="dk1" bg2="lt2" tx2="dk2" accent1="accent1" accent2="accent2" accent3="accent3" accent4="accent4" accent5="accent5" accent6="accent6" hlink="hlink" folHlink="folHlink"/>
  <p:sldLayoutIdLst>
    <p:sldLayoutId id="2147483649"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552172" y="5023841"/>
            <a:ext cx="5334794" cy="938719"/>
          </a:xfrm>
          <a:prstGeom prst="rect">
            <a:avLst/>
          </a:prstGeom>
          <a:noFill/>
        </p:spPr>
        <p:txBody>
          <a:bodyPr wrap="none" rtlCol="0">
            <a:spAutoFit/>
          </a:bodyPr>
          <a:lstStyle/>
          <a:p>
            <a:r>
              <a:rPr lang="de-CH" sz="5500" b="1" dirty="0"/>
              <a:t>2. Korinther Teil 3</a:t>
            </a:r>
          </a:p>
        </p:txBody>
      </p:sp>
    </p:spTree>
    <p:extLst>
      <p:ext uri="{BB962C8B-B14F-4D97-AF65-F5344CB8AC3E}">
        <p14:creationId xmlns:p14="http://schemas.microsoft.com/office/powerpoint/2010/main" val="21128775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9442072" cy="1015663"/>
          </a:xfrm>
          <a:prstGeom prst="rect">
            <a:avLst/>
          </a:prstGeom>
          <a:noFill/>
        </p:spPr>
        <p:txBody>
          <a:bodyPr wrap="none" rtlCol="0">
            <a:spAutoFit/>
          </a:bodyPr>
          <a:lstStyle/>
          <a:p>
            <a:r>
              <a:rPr lang="de-CH" sz="3000" b="1" dirty="0"/>
              <a:t>Paulus zieht nun eine klare Linie zwischen der </a:t>
            </a:r>
          </a:p>
          <a:p>
            <a:r>
              <a:rPr lang="de-CH" sz="3000" b="1" dirty="0"/>
              <a:t>gehorsamen Mehrheit und der ungehorsamen Minderheit</a:t>
            </a:r>
            <a:endParaRPr lang="de-CH" sz="3000" dirty="0"/>
          </a:p>
        </p:txBody>
      </p:sp>
      <p:graphicFrame>
        <p:nvGraphicFramePr>
          <p:cNvPr id="2" name="Tabelle 1">
            <a:extLst>
              <a:ext uri="{FF2B5EF4-FFF2-40B4-BE49-F238E27FC236}">
                <a16:creationId xmlns:a16="http://schemas.microsoft.com/office/drawing/2014/main" id="{FCADAB0C-A534-41E5-B75A-73C17F392357}"/>
              </a:ext>
            </a:extLst>
          </p:cNvPr>
          <p:cNvGraphicFramePr>
            <a:graphicFrameLocks noGrp="1"/>
          </p:cNvGraphicFramePr>
          <p:nvPr/>
        </p:nvGraphicFramePr>
        <p:xfrm>
          <a:off x="576086" y="1841991"/>
          <a:ext cx="11124679" cy="4600687"/>
        </p:xfrm>
        <a:graphic>
          <a:graphicData uri="http://schemas.openxmlformats.org/drawingml/2006/table">
            <a:tbl>
              <a:tblPr firstRow="1" firstCol="1" bandRow="1">
                <a:tableStyleId>{5C22544A-7EE6-4342-B048-85BDC9FD1C3A}</a:tableStyleId>
              </a:tblPr>
              <a:tblGrid>
                <a:gridCol w="4053064">
                  <a:extLst>
                    <a:ext uri="{9D8B030D-6E8A-4147-A177-3AD203B41FA5}">
                      <a16:colId xmlns:a16="http://schemas.microsoft.com/office/drawing/2014/main" val="2106169344"/>
                    </a:ext>
                  </a:extLst>
                </a:gridCol>
                <a:gridCol w="4730262">
                  <a:extLst>
                    <a:ext uri="{9D8B030D-6E8A-4147-A177-3AD203B41FA5}">
                      <a16:colId xmlns:a16="http://schemas.microsoft.com/office/drawing/2014/main" val="2953631660"/>
                    </a:ext>
                  </a:extLst>
                </a:gridCol>
                <a:gridCol w="2341353">
                  <a:extLst>
                    <a:ext uri="{9D8B030D-6E8A-4147-A177-3AD203B41FA5}">
                      <a16:colId xmlns:a16="http://schemas.microsoft.com/office/drawing/2014/main" val="908233129"/>
                    </a:ext>
                  </a:extLst>
                </a:gridCol>
              </a:tblGrid>
              <a:tr h="580706">
                <a:tc>
                  <a:txBody>
                    <a:bodyPr/>
                    <a:lstStyle/>
                    <a:p>
                      <a:pPr>
                        <a:spcAft>
                          <a:spcPts val="0"/>
                        </a:spcAft>
                      </a:pPr>
                      <a:r>
                        <a:rPr lang="de-CH" sz="2500" dirty="0">
                          <a:effectLst/>
                        </a:rPr>
                        <a:t>Vorwurf</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tc>
                  <a:txBody>
                    <a:bodyPr/>
                    <a:lstStyle/>
                    <a:p>
                      <a:pPr>
                        <a:spcAft>
                          <a:spcPts val="0"/>
                        </a:spcAft>
                      </a:pPr>
                      <a:r>
                        <a:rPr lang="de-CH" sz="2500" dirty="0">
                          <a:effectLst/>
                        </a:rPr>
                        <a:t>Bedeutung</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tc>
                  <a:txBody>
                    <a:bodyPr/>
                    <a:lstStyle/>
                    <a:p>
                      <a:pPr>
                        <a:spcAft>
                          <a:spcPts val="0"/>
                        </a:spcAft>
                      </a:pPr>
                      <a:r>
                        <a:rPr lang="de-CH" sz="2500" dirty="0">
                          <a:effectLst/>
                        </a:rPr>
                        <a:t>Referenz</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extLst>
                  <a:ext uri="{0D108BD9-81ED-4DB2-BD59-A6C34878D82A}">
                    <a16:rowId xmlns:a16="http://schemas.microsoft.com/office/drawing/2014/main" val="3136173468"/>
                  </a:ext>
                </a:extLst>
              </a:tr>
              <a:tr h="865629">
                <a:tc>
                  <a:txBody>
                    <a:bodyPr/>
                    <a:lstStyle/>
                    <a:p>
                      <a:pPr>
                        <a:spcAft>
                          <a:spcPts val="0"/>
                        </a:spcAft>
                      </a:pPr>
                      <a:r>
                        <a:rPr lang="de-CH" sz="2500" b="0" dirty="0">
                          <a:solidFill>
                            <a:schemeClr val="tx1"/>
                          </a:solidFill>
                          <a:effectLst/>
                        </a:rPr>
                        <a:t>Fleischliche Lebensweise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Eigener Ruhm – sucht eigenen Vorteil - Verführer</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10,2-8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855844797"/>
                  </a:ext>
                </a:extLst>
              </a:tr>
              <a:tr h="830870">
                <a:tc>
                  <a:txBody>
                    <a:bodyPr/>
                    <a:lstStyle/>
                    <a:p>
                      <a:pPr>
                        <a:spcAft>
                          <a:spcPts val="0"/>
                        </a:spcAft>
                      </a:pPr>
                      <a:r>
                        <a:rPr lang="de-CH" sz="2500" b="0" dirty="0">
                          <a:solidFill>
                            <a:schemeClr val="tx1"/>
                          </a:solidFill>
                          <a:effectLst/>
                        </a:rPr>
                        <a:t>Schwaches Auftreten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Feigling – nur mutig aus der Ferne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10,2.9-10</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extLst>
                  <a:ext uri="{0D108BD9-81ED-4DB2-BD59-A6C34878D82A}">
                    <a16:rowId xmlns:a16="http://schemas.microsoft.com/office/drawing/2014/main" val="417827423"/>
                  </a:ext>
                </a:extLst>
              </a:tr>
              <a:tr h="586385">
                <a:tc>
                  <a:txBody>
                    <a:bodyPr/>
                    <a:lstStyle/>
                    <a:p>
                      <a:pPr>
                        <a:spcAft>
                          <a:spcPts val="0"/>
                        </a:spcAft>
                      </a:pPr>
                      <a:r>
                        <a:rPr lang="de-CH" sz="2500" b="0" dirty="0">
                          <a:solidFill>
                            <a:schemeClr val="tx1"/>
                          </a:solidFill>
                          <a:effectLst/>
                        </a:rPr>
                        <a:t>Mangelhafte Rhetorik</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Keine Gabe zum Predigen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10,10; 11,6</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344211441"/>
                  </a:ext>
                </a:extLst>
              </a:tr>
              <a:tr h="974892">
                <a:tc>
                  <a:txBody>
                    <a:bodyPr/>
                    <a:lstStyle/>
                    <a:p>
                      <a:pPr>
                        <a:spcAft>
                          <a:spcPts val="0"/>
                        </a:spcAft>
                      </a:pPr>
                      <a:r>
                        <a:rPr lang="de-CH" sz="2500" b="0" dirty="0">
                          <a:solidFill>
                            <a:schemeClr val="tx1"/>
                          </a:solidFill>
                          <a:effectLst/>
                        </a:rPr>
                        <a:t>Mangelhafte Qualifikation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Voraussetzungen und Erfahrungen als Diener</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11,16-33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extLst>
                  <a:ext uri="{0D108BD9-81ED-4DB2-BD59-A6C34878D82A}">
                    <a16:rowId xmlns:a16="http://schemas.microsoft.com/office/drawing/2014/main" val="2212615778"/>
                  </a:ext>
                </a:extLst>
              </a:tr>
              <a:tr h="762205">
                <a:tc>
                  <a:txBody>
                    <a:bodyPr/>
                    <a:lstStyle/>
                    <a:p>
                      <a:pPr>
                        <a:spcAft>
                          <a:spcPts val="0"/>
                        </a:spcAft>
                      </a:pPr>
                      <a:r>
                        <a:rPr lang="de-CH" sz="2500" b="0" dirty="0">
                          <a:solidFill>
                            <a:schemeClr val="tx1"/>
                          </a:solidFill>
                          <a:effectLst/>
                        </a:rPr>
                        <a:t>Keine Berufung zum Apostel</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Keine sichtbaren Beweise (z.B. Empfehlung: 3,1)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12,11-12; 13,3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2760865591"/>
                  </a:ext>
                </a:extLst>
              </a:tr>
            </a:tbl>
          </a:graphicData>
        </a:graphic>
      </p:graphicFrame>
    </p:spTree>
    <p:extLst>
      <p:ext uri="{BB962C8B-B14F-4D97-AF65-F5344CB8AC3E}">
        <p14:creationId xmlns:p14="http://schemas.microsoft.com/office/powerpoint/2010/main" val="31736014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9442072" cy="1015663"/>
          </a:xfrm>
          <a:prstGeom prst="rect">
            <a:avLst/>
          </a:prstGeom>
          <a:noFill/>
        </p:spPr>
        <p:txBody>
          <a:bodyPr wrap="none" rtlCol="0">
            <a:spAutoFit/>
          </a:bodyPr>
          <a:lstStyle/>
          <a:p>
            <a:r>
              <a:rPr lang="de-CH" sz="3000" b="1" dirty="0"/>
              <a:t>Paulus zieht nun eine klare Linie zwischen der </a:t>
            </a:r>
          </a:p>
          <a:p>
            <a:r>
              <a:rPr lang="de-CH" sz="3000" b="1" dirty="0"/>
              <a:t>gehorsamen Mehrheit und der ungehorsamen Minderheit</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34404" y="1842670"/>
            <a:ext cx="9822497" cy="4247317"/>
          </a:xfrm>
          <a:prstGeom prst="rect">
            <a:avLst/>
          </a:prstGeom>
          <a:noFill/>
        </p:spPr>
        <p:txBody>
          <a:bodyPr wrap="none" rtlCol="0">
            <a:spAutoFit/>
          </a:bodyPr>
          <a:lstStyle/>
          <a:p>
            <a:r>
              <a:rPr lang="de-CH" sz="3000" dirty="0"/>
              <a:t>"Dies ist das dritte Mal, dass ich zu euch komme. "Durch </a:t>
            </a:r>
          </a:p>
          <a:p>
            <a:r>
              <a:rPr lang="de-CH" sz="3000" dirty="0"/>
              <a:t>zweier und dreier Zeugen Mund soll jede Sache bestätigt </a:t>
            </a:r>
          </a:p>
          <a:p>
            <a:r>
              <a:rPr lang="de-CH" sz="3000" dirty="0"/>
              <a:t>werden!" 2 Ich habe es im Voraus gesagt und sage es im </a:t>
            </a:r>
          </a:p>
          <a:p>
            <a:r>
              <a:rPr lang="de-CH" sz="3000" dirty="0"/>
              <a:t>Voraus; wie bei meiner zweiten Anwesenheit, so schreibe </a:t>
            </a:r>
          </a:p>
          <a:p>
            <a:r>
              <a:rPr lang="de-CH" sz="3000" dirty="0"/>
              <a:t>ich auch jetzt in meiner Abwesenheit denen, die zuvor </a:t>
            </a:r>
          </a:p>
          <a:p>
            <a:r>
              <a:rPr lang="de-CH" sz="3000" dirty="0"/>
              <a:t>gesündigt haben, und allen Übrigen, dass ich nicht schonen </a:t>
            </a:r>
          </a:p>
          <a:p>
            <a:r>
              <a:rPr lang="de-CH" sz="3000" dirty="0"/>
              <a:t>werde, wenn ich nochmals komme, 3 </a:t>
            </a:r>
            <a:r>
              <a:rPr lang="de-CH" sz="3000" u="sng" dirty="0"/>
              <a:t>weil ihr ja einen Beweis </a:t>
            </a:r>
          </a:p>
          <a:p>
            <a:r>
              <a:rPr lang="de-CH" sz="3000" u="sng" dirty="0"/>
              <a:t>verlangt, dass Christus durch mich redet</a:t>
            </a:r>
            <a:r>
              <a:rPr lang="de-CH" sz="3000" dirty="0"/>
              <a:t>, der euch gegenüber </a:t>
            </a:r>
          </a:p>
          <a:p>
            <a:r>
              <a:rPr lang="de-CH" sz="3000" dirty="0"/>
              <a:t>nicht schwach ist, sondern mächtig unter euch." </a:t>
            </a:r>
            <a:r>
              <a:rPr lang="de-CH" sz="3000" b="1" dirty="0"/>
              <a:t>(13,1-3)</a:t>
            </a:r>
            <a:endParaRPr lang="de-CH" sz="3000" dirty="0"/>
          </a:p>
        </p:txBody>
      </p:sp>
    </p:spTree>
    <p:extLst>
      <p:ext uri="{BB962C8B-B14F-4D97-AF65-F5344CB8AC3E}">
        <p14:creationId xmlns:p14="http://schemas.microsoft.com/office/powerpoint/2010/main" val="3585662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3A142A50-9795-4F9D-BCE9-90FB39460DFC}"/>
              </a:ext>
            </a:extLst>
          </p:cNvPr>
          <p:cNvGraphicFramePr>
            <a:graphicFrameLocks noGrp="1"/>
          </p:cNvGraphicFramePr>
          <p:nvPr>
            <p:extLst>
              <p:ext uri="{D42A27DB-BD31-4B8C-83A1-F6EECF244321}">
                <p14:modId xmlns:p14="http://schemas.microsoft.com/office/powerpoint/2010/main" val="1720746604"/>
              </p:ext>
            </p:extLst>
          </p:nvPr>
        </p:nvGraphicFramePr>
        <p:xfrm>
          <a:off x="800100" y="328585"/>
          <a:ext cx="10928839" cy="3955197"/>
        </p:xfrm>
        <a:graphic>
          <a:graphicData uri="http://schemas.openxmlformats.org/drawingml/2006/table">
            <a:tbl>
              <a:tblPr firstRow="1" firstCol="1" bandRow="1">
                <a:tableStyleId>{5C22544A-7EE6-4342-B048-85BDC9FD1C3A}</a:tableStyleId>
              </a:tblPr>
              <a:tblGrid>
                <a:gridCol w="5333535">
                  <a:extLst>
                    <a:ext uri="{9D8B030D-6E8A-4147-A177-3AD203B41FA5}">
                      <a16:colId xmlns:a16="http://schemas.microsoft.com/office/drawing/2014/main" val="2677599636"/>
                    </a:ext>
                  </a:extLst>
                </a:gridCol>
                <a:gridCol w="5595304">
                  <a:extLst>
                    <a:ext uri="{9D8B030D-6E8A-4147-A177-3AD203B41FA5}">
                      <a16:colId xmlns:a16="http://schemas.microsoft.com/office/drawing/2014/main" val="2661990977"/>
                    </a:ext>
                  </a:extLst>
                </a:gridCol>
              </a:tblGrid>
              <a:tr h="541437">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5">
                        <a:lumMod val="75000"/>
                      </a:schemeClr>
                    </a:solidFill>
                  </a:tcPr>
                </a:tc>
                <a:tc>
                  <a:txBody>
                    <a:bodyPr/>
                    <a:lstStyle/>
                    <a:p>
                      <a:pPr>
                        <a:spcAft>
                          <a:spcPts val="0"/>
                        </a:spcAft>
                      </a:pPr>
                      <a:r>
                        <a:rPr lang="de-CH" sz="2800" dirty="0">
                          <a:effectLst/>
                        </a:rPr>
                        <a:t>Begründung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5">
                        <a:lumMod val="75000"/>
                      </a:schemeClr>
                    </a:solidFill>
                  </a:tcPr>
                </a:tc>
                <a:extLst>
                  <a:ext uri="{0D108BD9-81ED-4DB2-BD59-A6C34878D82A}">
                    <a16:rowId xmlns:a16="http://schemas.microsoft.com/office/drawing/2014/main" val="1257742853"/>
                  </a:ext>
                </a:extLst>
              </a:tr>
              <a:tr h="1733007">
                <a:tc>
                  <a:txBody>
                    <a:bodyPr/>
                    <a:lstStyle/>
                    <a:p>
                      <a:pPr>
                        <a:spcAft>
                          <a:spcPts val="0"/>
                        </a:spcAft>
                      </a:pPr>
                      <a:r>
                        <a:rPr lang="de-CH" sz="2800" b="0" dirty="0">
                          <a:solidFill>
                            <a:schemeClr val="tx1"/>
                          </a:solidFill>
                          <a:effectLst/>
                        </a:rPr>
                        <a:t>Denn wir strecken uns nicht zu weit aus, als wären wir nicht bis zu euch gelangt; wir sind ja auch mit dem Evangelium von Christus bis zu euch gekommen. 10,14</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1">
                        <a:lumMod val="40000"/>
                        <a:lumOff val="60000"/>
                      </a:schemeClr>
                    </a:solidFill>
                  </a:tcPr>
                </a:tc>
                <a:tc>
                  <a:txBody>
                    <a:bodyPr/>
                    <a:lstStyle/>
                    <a:p>
                      <a:pPr>
                        <a:spcAft>
                          <a:spcPts val="0"/>
                        </a:spcAft>
                      </a:pPr>
                      <a:r>
                        <a:rPr lang="de-CH" sz="2800" dirty="0">
                          <a:effectLst/>
                        </a:rPr>
                        <a:t>Der Herr selbst hat Paulus seinen Wirkungskreis zugewiesen (Heidenapostel). Somit ist auch Korinth Teil seines von Gott autorisierten Dienstbereiches. Die falschen Apostel sind aufgeblasen und haben keine von Gott gegebene Autorität!</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bg1"/>
                    </a:solidFill>
                  </a:tcPr>
                </a:tc>
                <a:extLst>
                  <a:ext uri="{0D108BD9-81ED-4DB2-BD59-A6C34878D82A}">
                    <a16:rowId xmlns:a16="http://schemas.microsoft.com/office/drawing/2014/main" val="394603565"/>
                  </a:ext>
                </a:extLst>
              </a:tr>
            </a:tbl>
          </a:graphicData>
        </a:graphic>
      </p:graphicFrame>
    </p:spTree>
    <p:extLst>
      <p:ext uri="{BB962C8B-B14F-4D97-AF65-F5344CB8AC3E}">
        <p14:creationId xmlns:p14="http://schemas.microsoft.com/office/powerpoint/2010/main" val="35806536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3A142A50-9795-4F9D-BCE9-90FB39460DFC}"/>
              </a:ext>
            </a:extLst>
          </p:cNvPr>
          <p:cNvGraphicFramePr>
            <a:graphicFrameLocks noGrp="1"/>
          </p:cNvGraphicFramePr>
          <p:nvPr>
            <p:extLst>
              <p:ext uri="{D42A27DB-BD31-4B8C-83A1-F6EECF244321}">
                <p14:modId xmlns:p14="http://schemas.microsoft.com/office/powerpoint/2010/main" val="2270457923"/>
              </p:ext>
            </p:extLst>
          </p:nvPr>
        </p:nvGraphicFramePr>
        <p:xfrm>
          <a:off x="800100" y="328585"/>
          <a:ext cx="10928839" cy="3955197"/>
        </p:xfrm>
        <a:graphic>
          <a:graphicData uri="http://schemas.openxmlformats.org/drawingml/2006/table">
            <a:tbl>
              <a:tblPr firstRow="1" firstCol="1" bandRow="1">
                <a:tableStyleId>{5C22544A-7EE6-4342-B048-85BDC9FD1C3A}</a:tableStyleId>
              </a:tblPr>
              <a:tblGrid>
                <a:gridCol w="5333535">
                  <a:extLst>
                    <a:ext uri="{9D8B030D-6E8A-4147-A177-3AD203B41FA5}">
                      <a16:colId xmlns:a16="http://schemas.microsoft.com/office/drawing/2014/main" val="2677599636"/>
                    </a:ext>
                  </a:extLst>
                </a:gridCol>
                <a:gridCol w="5595304">
                  <a:extLst>
                    <a:ext uri="{9D8B030D-6E8A-4147-A177-3AD203B41FA5}">
                      <a16:colId xmlns:a16="http://schemas.microsoft.com/office/drawing/2014/main" val="2661990977"/>
                    </a:ext>
                  </a:extLst>
                </a:gridCol>
              </a:tblGrid>
              <a:tr h="541437">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5">
                        <a:lumMod val="75000"/>
                      </a:schemeClr>
                    </a:solidFill>
                  </a:tcPr>
                </a:tc>
                <a:tc>
                  <a:txBody>
                    <a:bodyPr/>
                    <a:lstStyle/>
                    <a:p>
                      <a:pPr>
                        <a:spcAft>
                          <a:spcPts val="0"/>
                        </a:spcAft>
                      </a:pPr>
                      <a:r>
                        <a:rPr lang="de-CH" sz="2800" dirty="0">
                          <a:effectLst/>
                        </a:rPr>
                        <a:t>Begründung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5">
                        <a:lumMod val="75000"/>
                      </a:schemeClr>
                    </a:solidFill>
                  </a:tcPr>
                </a:tc>
                <a:extLst>
                  <a:ext uri="{0D108BD9-81ED-4DB2-BD59-A6C34878D82A}">
                    <a16:rowId xmlns:a16="http://schemas.microsoft.com/office/drawing/2014/main" val="1257742853"/>
                  </a:ext>
                </a:extLst>
              </a:tr>
              <a:tr h="1429937">
                <a:tc>
                  <a:txBody>
                    <a:bodyPr/>
                    <a:lstStyle/>
                    <a:p>
                      <a:pPr>
                        <a:spcAft>
                          <a:spcPts val="0"/>
                        </a:spcAft>
                      </a:pPr>
                      <a:r>
                        <a:rPr lang="de-CH" sz="2800" b="0" dirty="0">
                          <a:solidFill>
                            <a:schemeClr val="tx1"/>
                          </a:solidFill>
                          <a:effectLst/>
                        </a:rPr>
                        <a:t>Denn ich eifere um euch mit göttlichem Eifer; denn ich habe euch einem Mann verlobt, um euch als eine keusche Jungfrau Christus zuzuführen. 11,2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1">
                        <a:lumMod val="40000"/>
                        <a:lumOff val="60000"/>
                      </a:schemeClr>
                    </a:solidFill>
                  </a:tcPr>
                </a:tc>
                <a:tc>
                  <a:txBody>
                    <a:bodyPr/>
                    <a:lstStyle/>
                    <a:p>
                      <a:pPr>
                        <a:spcAft>
                          <a:spcPts val="0"/>
                        </a:spcAft>
                      </a:pPr>
                      <a:r>
                        <a:rPr lang="de-CH" sz="2800" dirty="0">
                          <a:effectLst/>
                        </a:rPr>
                        <a:t>Paulus hat als geistlicher Vater die Korinther mit Jesus Christus verlobt. Er ringt mit allem was er hat, die Gemeinde als reine Braut vor dem Herrn zu präsentieren. Die falschen Lehrer brandmarkt Paulus als Diener Satans die aus sind, ihre Beziehung zum Bräutigam zu verderben.</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bg1"/>
                    </a:solidFill>
                  </a:tcPr>
                </a:tc>
                <a:extLst>
                  <a:ext uri="{0D108BD9-81ED-4DB2-BD59-A6C34878D82A}">
                    <a16:rowId xmlns:a16="http://schemas.microsoft.com/office/drawing/2014/main" val="1004044417"/>
                  </a:ext>
                </a:extLst>
              </a:tr>
            </a:tbl>
          </a:graphicData>
        </a:graphic>
      </p:graphicFrame>
    </p:spTree>
    <p:extLst>
      <p:ext uri="{BB962C8B-B14F-4D97-AF65-F5344CB8AC3E}">
        <p14:creationId xmlns:p14="http://schemas.microsoft.com/office/powerpoint/2010/main" val="41164325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3A142A50-9795-4F9D-BCE9-90FB39460DFC}"/>
              </a:ext>
            </a:extLst>
          </p:cNvPr>
          <p:cNvGraphicFramePr>
            <a:graphicFrameLocks noGrp="1"/>
          </p:cNvGraphicFramePr>
          <p:nvPr>
            <p:extLst>
              <p:ext uri="{D42A27DB-BD31-4B8C-83A1-F6EECF244321}">
                <p14:modId xmlns:p14="http://schemas.microsoft.com/office/powerpoint/2010/main" val="706775766"/>
              </p:ext>
            </p:extLst>
          </p:nvPr>
        </p:nvGraphicFramePr>
        <p:xfrm>
          <a:off x="800100" y="328585"/>
          <a:ext cx="10928839" cy="3955197"/>
        </p:xfrm>
        <a:graphic>
          <a:graphicData uri="http://schemas.openxmlformats.org/drawingml/2006/table">
            <a:tbl>
              <a:tblPr firstRow="1" firstCol="1" bandRow="1">
                <a:tableStyleId>{5C22544A-7EE6-4342-B048-85BDC9FD1C3A}</a:tableStyleId>
              </a:tblPr>
              <a:tblGrid>
                <a:gridCol w="5333535">
                  <a:extLst>
                    <a:ext uri="{9D8B030D-6E8A-4147-A177-3AD203B41FA5}">
                      <a16:colId xmlns:a16="http://schemas.microsoft.com/office/drawing/2014/main" val="2677599636"/>
                    </a:ext>
                  </a:extLst>
                </a:gridCol>
                <a:gridCol w="5595304">
                  <a:extLst>
                    <a:ext uri="{9D8B030D-6E8A-4147-A177-3AD203B41FA5}">
                      <a16:colId xmlns:a16="http://schemas.microsoft.com/office/drawing/2014/main" val="2661990977"/>
                    </a:ext>
                  </a:extLst>
                </a:gridCol>
              </a:tblGrid>
              <a:tr h="541437">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5">
                        <a:lumMod val="75000"/>
                      </a:schemeClr>
                    </a:solidFill>
                  </a:tcPr>
                </a:tc>
                <a:tc>
                  <a:txBody>
                    <a:bodyPr/>
                    <a:lstStyle/>
                    <a:p>
                      <a:pPr>
                        <a:spcAft>
                          <a:spcPts val="0"/>
                        </a:spcAft>
                      </a:pPr>
                      <a:r>
                        <a:rPr lang="de-CH" sz="2800" dirty="0">
                          <a:effectLst/>
                        </a:rPr>
                        <a:t>Begründung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5">
                        <a:lumMod val="75000"/>
                      </a:schemeClr>
                    </a:solidFill>
                  </a:tcPr>
                </a:tc>
                <a:extLst>
                  <a:ext uri="{0D108BD9-81ED-4DB2-BD59-A6C34878D82A}">
                    <a16:rowId xmlns:a16="http://schemas.microsoft.com/office/drawing/2014/main" val="1257742853"/>
                  </a:ext>
                </a:extLst>
              </a:tr>
              <a:tr h="1362263">
                <a:tc>
                  <a:txBody>
                    <a:bodyPr/>
                    <a:lstStyle/>
                    <a:p>
                      <a:pPr>
                        <a:spcAft>
                          <a:spcPts val="0"/>
                        </a:spcAft>
                      </a:pPr>
                      <a:r>
                        <a:rPr lang="de-CH" sz="2800" b="0" dirty="0">
                          <a:solidFill>
                            <a:schemeClr val="tx1"/>
                          </a:solidFill>
                          <a:effectLst/>
                        </a:rPr>
                        <a:t>Die Zeichen eines Apostels sind unter euch gewirkt worden in aller Geduld, in Zeichen und Wundern und Kraftwirkungen. 12,12</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1">
                        <a:lumMod val="40000"/>
                        <a:lumOff val="60000"/>
                      </a:schemeClr>
                    </a:solidFill>
                  </a:tcPr>
                </a:tc>
                <a:tc>
                  <a:txBody>
                    <a:bodyPr/>
                    <a:lstStyle/>
                    <a:p>
                      <a:pPr>
                        <a:spcAft>
                          <a:spcPts val="0"/>
                        </a:spcAft>
                      </a:pPr>
                      <a:r>
                        <a:rPr lang="de-CH" sz="2800" dirty="0">
                          <a:effectLst/>
                        </a:rPr>
                        <a:t>Paulus erinnert die Korinther an die Zeichen (Wunderkräfte) die den Aposteln von Gott gegeben wurden, damit die Zuhörer erkennen können, dass sie wirklich von Gott gesandt waren. Bei den falschen Aposteln fanden sich keine von Gott gewirkten Wunderkräfte.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bg1"/>
                    </a:solidFill>
                  </a:tcPr>
                </a:tc>
                <a:extLst>
                  <a:ext uri="{0D108BD9-81ED-4DB2-BD59-A6C34878D82A}">
                    <a16:rowId xmlns:a16="http://schemas.microsoft.com/office/drawing/2014/main" val="169895712"/>
                  </a:ext>
                </a:extLst>
              </a:tr>
            </a:tbl>
          </a:graphicData>
        </a:graphic>
      </p:graphicFrame>
    </p:spTree>
    <p:extLst>
      <p:ext uri="{BB962C8B-B14F-4D97-AF65-F5344CB8AC3E}">
        <p14:creationId xmlns:p14="http://schemas.microsoft.com/office/powerpoint/2010/main" val="3500136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3A142A50-9795-4F9D-BCE9-90FB39460DFC}"/>
              </a:ext>
            </a:extLst>
          </p:cNvPr>
          <p:cNvGraphicFramePr>
            <a:graphicFrameLocks noGrp="1"/>
          </p:cNvGraphicFramePr>
          <p:nvPr>
            <p:extLst>
              <p:ext uri="{D42A27DB-BD31-4B8C-83A1-F6EECF244321}">
                <p14:modId xmlns:p14="http://schemas.microsoft.com/office/powerpoint/2010/main" val="1854638297"/>
              </p:ext>
            </p:extLst>
          </p:nvPr>
        </p:nvGraphicFramePr>
        <p:xfrm>
          <a:off x="800100" y="328585"/>
          <a:ext cx="10928839" cy="3528477"/>
        </p:xfrm>
        <a:graphic>
          <a:graphicData uri="http://schemas.openxmlformats.org/drawingml/2006/table">
            <a:tbl>
              <a:tblPr firstRow="1" firstCol="1" bandRow="1">
                <a:tableStyleId>{5C22544A-7EE6-4342-B048-85BDC9FD1C3A}</a:tableStyleId>
              </a:tblPr>
              <a:tblGrid>
                <a:gridCol w="5333535">
                  <a:extLst>
                    <a:ext uri="{9D8B030D-6E8A-4147-A177-3AD203B41FA5}">
                      <a16:colId xmlns:a16="http://schemas.microsoft.com/office/drawing/2014/main" val="2677599636"/>
                    </a:ext>
                  </a:extLst>
                </a:gridCol>
                <a:gridCol w="5595304">
                  <a:extLst>
                    <a:ext uri="{9D8B030D-6E8A-4147-A177-3AD203B41FA5}">
                      <a16:colId xmlns:a16="http://schemas.microsoft.com/office/drawing/2014/main" val="2661990977"/>
                    </a:ext>
                  </a:extLst>
                </a:gridCol>
              </a:tblGrid>
              <a:tr h="541437">
                <a:tc>
                  <a:txBody>
                    <a:bodyPr/>
                    <a:lstStyle/>
                    <a:p>
                      <a:pPr>
                        <a:spcAft>
                          <a:spcPts val="0"/>
                        </a:spcAft>
                      </a:pPr>
                      <a:r>
                        <a:rPr lang="de-CH" sz="2800" dirty="0">
                          <a:effectLst/>
                        </a:rPr>
                        <a:t>Referenz</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5">
                        <a:lumMod val="75000"/>
                      </a:schemeClr>
                    </a:solidFill>
                  </a:tcPr>
                </a:tc>
                <a:tc>
                  <a:txBody>
                    <a:bodyPr/>
                    <a:lstStyle/>
                    <a:p>
                      <a:pPr>
                        <a:spcAft>
                          <a:spcPts val="0"/>
                        </a:spcAft>
                      </a:pPr>
                      <a:r>
                        <a:rPr lang="de-CH" sz="2800" dirty="0">
                          <a:effectLst/>
                        </a:rPr>
                        <a:t>Begründung</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5">
                        <a:lumMod val="75000"/>
                      </a:schemeClr>
                    </a:solidFill>
                  </a:tcPr>
                </a:tc>
                <a:extLst>
                  <a:ext uri="{0D108BD9-81ED-4DB2-BD59-A6C34878D82A}">
                    <a16:rowId xmlns:a16="http://schemas.microsoft.com/office/drawing/2014/main" val="1257742853"/>
                  </a:ext>
                </a:extLst>
              </a:tr>
              <a:tr h="1880483">
                <a:tc>
                  <a:txBody>
                    <a:bodyPr/>
                    <a:lstStyle/>
                    <a:p>
                      <a:pPr>
                        <a:spcAft>
                          <a:spcPts val="0"/>
                        </a:spcAft>
                      </a:pPr>
                      <a:r>
                        <a:rPr lang="de-CH" sz="2800" b="0" dirty="0">
                          <a:solidFill>
                            <a:schemeClr val="tx1"/>
                          </a:solidFill>
                          <a:effectLst/>
                        </a:rPr>
                        <a:t>Darum schreibe ich dies abwesend, damit ich anwesend nicht Strenge gebrauchen muss gemäß der Vollmacht, die mir der Herr gegeben hat zum Erbauen und nicht zum Zerstören. 13,10</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accent1">
                        <a:lumMod val="40000"/>
                        <a:lumOff val="60000"/>
                      </a:schemeClr>
                    </a:solidFill>
                  </a:tcPr>
                </a:tc>
                <a:tc>
                  <a:txBody>
                    <a:bodyPr/>
                    <a:lstStyle/>
                    <a:p>
                      <a:pPr>
                        <a:spcAft>
                          <a:spcPts val="0"/>
                        </a:spcAft>
                      </a:pPr>
                      <a:r>
                        <a:rPr lang="de-CH" sz="2800" dirty="0">
                          <a:effectLst/>
                        </a:rPr>
                        <a:t>Der Herr Jesus selbst hat Paulus Vollmacht gegeben zum Erbauen des Reiches Gottes und nicht zum Zerstören. Zerstörung und Verbreiten von Unreinheit waren das einzige wozu die falschen Lehrer im Stande waren. </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94919" marR="94919" marT="0" marB="0">
                    <a:solidFill>
                      <a:schemeClr val="bg1"/>
                    </a:solidFill>
                  </a:tcPr>
                </a:tc>
                <a:extLst>
                  <a:ext uri="{0D108BD9-81ED-4DB2-BD59-A6C34878D82A}">
                    <a16:rowId xmlns:a16="http://schemas.microsoft.com/office/drawing/2014/main" val="820948820"/>
                  </a:ext>
                </a:extLst>
              </a:tr>
            </a:tbl>
          </a:graphicData>
        </a:graphic>
      </p:graphicFrame>
    </p:spTree>
    <p:extLst>
      <p:ext uri="{BB962C8B-B14F-4D97-AF65-F5344CB8AC3E}">
        <p14:creationId xmlns:p14="http://schemas.microsoft.com/office/powerpoint/2010/main" val="2736289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11130548" cy="553998"/>
          </a:xfrm>
          <a:prstGeom prst="rect">
            <a:avLst/>
          </a:prstGeom>
          <a:noFill/>
        </p:spPr>
        <p:txBody>
          <a:bodyPr wrap="none" rtlCol="0">
            <a:spAutoFit/>
          </a:bodyPr>
          <a:lstStyle/>
          <a:p>
            <a:r>
              <a:rPr lang="de-CH" sz="3000" b="1" dirty="0"/>
              <a:t>Sein aussergewöhnliches Leiden (11,16-33) (Torheitsrede des Paulus)</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25130" y="1490008"/>
            <a:ext cx="9824100" cy="1938992"/>
          </a:xfrm>
          <a:prstGeom prst="rect">
            <a:avLst/>
          </a:prstGeom>
          <a:noFill/>
        </p:spPr>
        <p:txBody>
          <a:bodyPr wrap="none" rtlCol="0">
            <a:spAutoFit/>
          </a:bodyPr>
          <a:lstStyle/>
          <a:p>
            <a:r>
              <a:rPr lang="de-CH" sz="3000" dirty="0"/>
              <a:t>Paulus stellt in dieser "Torheitsrede" seine Leiden und seine </a:t>
            </a:r>
          </a:p>
          <a:p>
            <a:r>
              <a:rPr lang="de-CH" sz="3000" dirty="0"/>
              <a:t>Schwachheiten ins Zentrum. Dies im krassen Gegensatz zu </a:t>
            </a:r>
          </a:p>
          <a:p>
            <a:r>
              <a:rPr lang="de-CH" sz="3000" dirty="0"/>
              <a:t>seinen Gegnern, die sich stolz aufblähen und sich unverblümt </a:t>
            </a:r>
          </a:p>
          <a:p>
            <a:r>
              <a:rPr lang="de-CH" sz="3000" dirty="0"/>
              <a:t>ihrer Stärken rühmen. </a:t>
            </a:r>
          </a:p>
        </p:txBody>
      </p:sp>
    </p:spTree>
    <p:extLst>
      <p:ext uri="{BB962C8B-B14F-4D97-AF65-F5344CB8AC3E}">
        <p14:creationId xmlns:p14="http://schemas.microsoft.com/office/powerpoint/2010/main" val="3232812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11130548" cy="553998"/>
          </a:xfrm>
          <a:prstGeom prst="rect">
            <a:avLst/>
          </a:prstGeom>
          <a:noFill/>
        </p:spPr>
        <p:txBody>
          <a:bodyPr wrap="none" rtlCol="0">
            <a:spAutoFit/>
          </a:bodyPr>
          <a:lstStyle/>
          <a:p>
            <a:r>
              <a:rPr lang="de-CH" sz="3000" b="1" dirty="0"/>
              <a:t>Sein aussergewöhnliches Leiden (11,16-33) (Torheitsrede des Paulus)</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25130" y="1490008"/>
            <a:ext cx="10141879" cy="1015663"/>
          </a:xfrm>
          <a:prstGeom prst="rect">
            <a:avLst/>
          </a:prstGeom>
          <a:noFill/>
        </p:spPr>
        <p:txBody>
          <a:bodyPr wrap="none" rtlCol="0">
            <a:spAutoFit/>
          </a:bodyPr>
          <a:lstStyle/>
          <a:p>
            <a:r>
              <a:rPr lang="de-CH" sz="3000" dirty="0"/>
              <a:t>"Ich rede unsinnig" </a:t>
            </a:r>
            <a:r>
              <a:rPr lang="de-CH" sz="3000" b="1" dirty="0"/>
              <a:t>V 23</a:t>
            </a:r>
            <a:r>
              <a:rPr lang="de-CH" sz="3000" dirty="0"/>
              <a:t> </a:t>
            </a:r>
            <a:r>
              <a:rPr lang="de-CH" sz="3000" dirty="0">
                <a:sym typeface="Wingdings" panose="05000000000000000000" pitchFamily="2" charset="2"/>
              </a:rPr>
              <a:t></a:t>
            </a:r>
            <a:r>
              <a:rPr lang="de-CH" sz="3000" dirty="0"/>
              <a:t> </a:t>
            </a:r>
          </a:p>
          <a:p>
            <a:r>
              <a:rPr lang="de-CH" sz="3000" dirty="0"/>
              <a:t>Paulus drückt seine extreme Abneigung gegen das Rühmen aus!</a:t>
            </a:r>
          </a:p>
        </p:txBody>
      </p:sp>
    </p:spTree>
    <p:extLst>
      <p:ext uri="{BB962C8B-B14F-4D97-AF65-F5344CB8AC3E}">
        <p14:creationId xmlns:p14="http://schemas.microsoft.com/office/powerpoint/2010/main" val="490163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11130548" cy="553998"/>
          </a:xfrm>
          <a:prstGeom prst="rect">
            <a:avLst/>
          </a:prstGeom>
          <a:noFill/>
        </p:spPr>
        <p:txBody>
          <a:bodyPr wrap="none" rtlCol="0">
            <a:spAutoFit/>
          </a:bodyPr>
          <a:lstStyle/>
          <a:p>
            <a:r>
              <a:rPr lang="de-CH" sz="3000" b="1" dirty="0"/>
              <a:t>Sein aussergewöhnliches Leiden (11,16-33) (Torheitsrede des Paulus)</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25130" y="1490008"/>
            <a:ext cx="9683485" cy="1477328"/>
          </a:xfrm>
          <a:prstGeom prst="rect">
            <a:avLst/>
          </a:prstGeom>
          <a:noFill/>
        </p:spPr>
        <p:txBody>
          <a:bodyPr wrap="none" rtlCol="0">
            <a:spAutoFit/>
          </a:bodyPr>
          <a:lstStyle/>
          <a:p>
            <a:r>
              <a:rPr lang="de-CH" sz="3000" dirty="0"/>
              <a:t>"Massenweise Honig essen ist nicht gut, ebenso wenig sollte </a:t>
            </a:r>
          </a:p>
          <a:p>
            <a:r>
              <a:rPr lang="de-CH" sz="3000" dirty="0"/>
              <a:t>man aus Ehrsucht ständig nach Ehre und Anerkennung </a:t>
            </a:r>
          </a:p>
          <a:p>
            <a:r>
              <a:rPr lang="de-CH" sz="3000" dirty="0"/>
              <a:t>Ausschau halten." </a:t>
            </a:r>
            <a:r>
              <a:rPr lang="de-CH" sz="3000" b="1" dirty="0"/>
              <a:t>(</a:t>
            </a:r>
            <a:r>
              <a:rPr lang="de-CH" sz="3000" b="1" dirty="0" err="1"/>
              <a:t>Spr</a:t>
            </a:r>
            <a:r>
              <a:rPr lang="de-CH" sz="3000" b="1" dirty="0"/>
              <a:t> 25,27)</a:t>
            </a:r>
            <a:endParaRPr lang="de-CH" sz="3000" dirty="0"/>
          </a:p>
        </p:txBody>
      </p:sp>
    </p:spTree>
    <p:extLst>
      <p:ext uri="{BB962C8B-B14F-4D97-AF65-F5344CB8AC3E}">
        <p14:creationId xmlns:p14="http://schemas.microsoft.com/office/powerpoint/2010/main" val="1451849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11130548" cy="553998"/>
          </a:xfrm>
          <a:prstGeom prst="rect">
            <a:avLst/>
          </a:prstGeom>
          <a:noFill/>
        </p:spPr>
        <p:txBody>
          <a:bodyPr wrap="none" rtlCol="0">
            <a:spAutoFit/>
          </a:bodyPr>
          <a:lstStyle/>
          <a:p>
            <a:r>
              <a:rPr lang="de-CH" sz="3000" b="1" dirty="0"/>
              <a:t>Sein aussergewöhnliches Leiden (11,16-33) (Torheitsrede des Paulus)</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25130" y="1490008"/>
            <a:ext cx="8739252" cy="1477328"/>
          </a:xfrm>
          <a:prstGeom prst="rect">
            <a:avLst/>
          </a:prstGeom>
          <a:noFill/>
        </p:spPr>
        <p:txBody>
          <a:bodyPr wrap="none" rtlCol="0">
            <a:spAutoFit/>
          </a:bodyPr>
          <a:lstStyle/>
          <a:p>
            <a:r>
              <a:rPr lang="de-CH" sz="3000" dirty="0"/>
              <a:t>"Überlass es einem anderen, dich zu loben, und tue es </a:t>
            </a:r>
          </a:p>
          <a:p>
            <a:r>
              <a:rPr lang="de-CH" sz="3000" dirty="0"/>
              <a:t>nicht selbst. Von einem Fremden soll das Lob kommen </a:t>
            </a:r>
          </a:p>
          <a:p>
            <a:r>
              <a:rPr lang="de-CH" sz="3000" dirty="0"/>
              <a:t>und nicht aus deinem eigenen Mund." </a:t>
            </a:r>
            <a:r>
              <a:rPr lang="de-CH" sz="3000" b="1" dirty="0"/>
              <a:t>(</a:t>
            </a:r>
            <a:r>
              <a:rPr lang="de-CH" sz="3000" b="1" dirty="0" err="1"/>
              <a:t>Spr</a:t>
            </a:r>
            <a:r>
              <a:rPr lang="de-CH" sz="3000" b="1" dirty="0"/>
              <a:t> 27,2)</a:t>
            </a:r>
            <a:endParaRPr lang="de-CH" sz="3000" dirty="0"/>
          </a:p>
        </p:txBody>
      </p:sp>
    </p:spTree>
    <p:extLst>
      <p:ext uri="{BB962C8B-B14F-4D97-AF65-F5344CB8AC3E}">
        <p14:creationId xmlns:p14="http://schemas.microsoft.com/office/powerpoint/2010/main" val="2724464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3351943" cy="861774"/>
          </a:xfrm>
          <a:prstGeom prst="rect">
            <a:avLst/>
          </a:prstGeom>
          <a:noFill/>
        </p:spPr>
        <p:txBody>
          <a:bodyPr wrap="none" rtlCol="0">
            <a:spAutoFit/>
          </a:bodyPr>
          <a:lstStyle/>
          <a:p>
            <a:r>
              <a:rPr lang="de-CH" sz="5000" b="1" dirty="0"/>
              <a:t>2. Korinther</a:t>
            </a:r>
            <a:endParaRPr lang="de-CH" sz="5000" dirty="0">
              <a:latin typeface="Trebuchet MS" panose="020B0603020202020204" pitchFamily="34" charset="0"/>
            </a:endParaRPr>
          </a:p>
        </p:txBody>
      </p:sp>
      <p:sp>
        <p:nvSpPr>
          <p:cNvPr id="4" name="Textfeld 3"/>
          <p:cNvSpPr txBox="1"/>
          <p:nvPr/>
        </p:nvSpPr>
        <p:spPr>
          <a:xfrm>
            <a:off x="553480" y="1549904"/>
            <a:ext cx="4301755" cy="615553"/>
          </a:xfrm>
          <a:prstGeom prst="rect">
            <a:avLst/>
          </a:prstGeom>
          <a:noFill/>
        </p:spPr>
        <p:txBody>
          <a:bodyPr wrap="none" rtlCol="0">
            <a:spAutoFit/>
          </a:bodyPr>
          <a:lstStyle/>
          <a:p>
            <a:pPr lvl="0"/>
            <a:r>
              <a:rPr lang="de-CH" sz="3400" dirty="0"/>
              <a:t>Kapitel: 13 | Verse: 256</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5817298" cy="553998"/>
          </a:xfrm>
          <a:prstGeom prst="rect">
            <a:avLst/>
          </a:prstGeom>
          <a:noFill/>
        </p:spPr>
        <p:txBody>
          <a:bodyPr wrap="none" rtlCol="0">
            <a:spAutoFit/>
          </a:bodyPr>
          <a:lstStyle/>
          <a:p>
            <a:r>
              <a:rPr lang="de-CH" sz="3000" b="1" dirty="0"/>
              <a:t>Leidenskatalog des Paulus 11,23-33</a:t>
            </a:r>
            <a:endParaRPr lang="de-CH" sz="3000" dirty="0"/>
          </a:p>
        </p:txBody>
      </p:sp>
    </p:spTree>
    <p:extLst>
      <p:ext uri="{BB962C8B-B14F-4D97-AF65-F5344CB8AC3E}">
        <p14:creationId xmlns:p14="http://schemas.microsoft.com/office/powerpoint/2010/main" val="37743729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1965285798"/>
              </p:ext>
            </p:extLst>
          </p:nvPr>
        </p:nvGraphicFramePr>
        <p:xfrm>
          <a:off x="580292" y="562709"/>
          <a:ext cx="10972799" cy="13716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167976">
                <a:tc>
                  <a:txBody>
                    <a:bodyPr/>
                    <a:lstStyle/>
                    <a:p>
                      <a:pPr>
                        <a:spcAft>
                          <a:spcPts val="0"/>
                        </a:spcAft>
                      </a:pPr>
                      <a:r>
                        <a:rPr lang="de-CH" sz="3000" b="0" dirty="0">
                          <a:solidFill>
                            <a:schemeClr val="tx1"/>
                          </a:solidFill>
                          <a:effectLst/>
                        </a:rPr>
                        <a:t>über die Maßen viele Schläge ausgestanden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Paulus wurde durch die Feinde des Evangeliums oft geschlagen.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3358193532"/>
                  </a:ext>
                </a:extLst>
              </a:tr>
            </a:tbl>
          </a:graphicData>
        </a:graphic>
      </p:graphicFrame>
    </p:spTree>
    <p:extLst>
      <p:ext uri="{BB962C8B-B14F-4D97-AF65-F5344CB8AC3E}">
        <p14:creationId xmlns:p14="http://schemas.microsoft.com/office/powerpoint/2010/main" val="3281598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353522"/>
              </p:ext>
            </p:extLst>
          </p:nvPr>
        </p:nvGraphicFramePr>
        <p:xfrm>
          <a:off x="580292" y="562709"/>
          <a:ext cx="10972799" cy="13716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176439">
                <a:tc>
                  <a:txBody>
                    <a:bodyPr/>
                    <a:lstStyle/>
                    <a:p>
                      <a:pPr>
                        <a:spcAft>
                          <a:spcPts val="0"/>
                        </a:spcAft>
                      </a:pPr>
                      <a:r>
                        <a:rPr lang="de-CH" sz="3000" b="0" dirty="0">
                          <a:solidFill>
                            <a:schemeClr val="tx1"/>
                          </a:solidFill>
                          <a:effectLst/>
                        </a:rPr>
                        <a:t>war weit mehr in Gefängnissen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Paulus war mit den Gefängnissen jener Zeit vertraut.</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2908895792"/>
                  </a:ext>
                </a:extLst>
              </a:tr>
            </a:tbl>
          </a:graphicData>
        </a:graphic>
      </p:graphicFrame>
    </p:spTree>
    <p:extLst>
      <p:ext uri="{BB962C8B-B14F-4D97-AF65-F5344CB8AC3E}">
        <p14:creationId xmlns:p14="http://schemas.microsoft.com/office/powerpoint/2010/main" val="23335072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1740346138"/>
              </p:ext>
            </p:extLst>
          </p:nvPr>
        </p:nvGraphicFramePr>
        <p:xfrm>
          <a:off x="580292" y="562709"/>
          <a:ext cx="10972799" cy="18288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298719">
                <a:tc>
                  <a:txBody>
                    <a:bodyPr/>
                    <a:lstStyle/>
                    <a:p>
                      <a:pPr>
                        <a:spcAft>
                          <a:spcPts val="0"/>
                        </a:spcAft>
                      </a:pPr>
                      <a:r>
                        <a:rPr lang="de-CH" sz="3000" b="0" dirty="0">
                          <a:solidFill>
                            <a:schemeClr val="tx1"/>
                          </a:solidFill>
                          <a:effectLst/>
                        </a:rPr>
                        <a:t>öfters in Todesgefahren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Er litt unter permanenter Verfolgung vornehmlich durch Juden aber auch durch Heiden.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3801143001"/>
                  </a:ext>
                </a:extLst>
              </a:tr>
            </a:tbl>
          </a:graphicData>
        </a:graphic>
      </p:graphicFrame>
    </p:spTree>
    <p:extLst>
      <p:ext uri="{BB962C8B-B14F-4D97-AF65-F5344CB8AC3E}">
        <p14:creationId xmlns:p14="http://schemas.microsoft.com/office/powerpoint/2010/main" val="6198466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3617907024"/>
              </p:ext>
            </p:extLst>
          </p:nvPr>
        </p:nvGraphicFramePr>
        <p:xfrm>
          <a:off x="580292" y="562709"/>
          <a:ext cx="10972799" cy="36576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594897">
                <a:tc>
                  <a:txBody>
                    <a:bodyPr/>
                    <a:lstStyle/>
                    <a:p>
                      <a:pPr>
                        <a:spcAft>
                          <a:spcPts val="0"/>
                        </a:spcAft>
                      </a:pPr>
                      <a:r>
                        <a:rPr lang="de-CH" sz="3000" b="0" dirty="0">
                          <a:solidFill>
                            <a:schemeClr val="tx1"/>
                          </a:solidFill>
                          <a:effectLst/>
                        </a:rPr>
                        <a:t>Von den Juden habe ich fünfmal 40 Schläge weniger einen empfangen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In Deut 25,1-3 sind 40 Schläge als Maximum einer rechtmäßigen Züchtigung angegeben. Zu</a:t>
                      </a:r>
                    </a:p>
                    <a:p>
                      <a:pPr>
                        <a:spcAft>
                          <a:spcPts val="0"/>
                        </a:spcAft>
                      </a:pPr>
                      <a:r>
                        <a:rPr lang="de-CH" sz="3000" b="0" dirty="0">
                          <a:solidFill>
                            <a:schemeClr val="tx1"/>
                          </a:solidFill>
                          <a:effectLst/>
                        </a:rPr>
                        <a:t>Paulus’ Zeit reduzierten die Juden diese Zahl um einen Schlag, um zu vermeiden, versehentlich das Höchstmass zu überschreiten.</a:t>
                      </a:r>
                      <a:endParaRPr lang="de-CH" sz="3000" b="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79385479"/>
                  </a:ext>
                </a:extLst>
              </a:tr>
            </a:tbl>
          </a:graphicData>
        </a:graphic>
      </p:graphicFrame>
    </p:spTree>
    <p:extLst>
      <p:ext uri="{BB962C8B-B14F-4D97-AF65-F5344CB8AC3E}">
        <p14:creationId xmlns:p14="http://schemas.microsoft.com/office/powerpoint/2010/main" val="1075711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3738171721"/>
              </p:ext>
            </p:extLst>
          </p:nvPr>
        </p:nvGraphicFramePr>
        <p:xfrm>
          <a:off x="580292" y="562709"/>
          <a:ext cx="10972799" cy="13716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178130">
                <a:tc>
                  <a:txBody>
                    <a:bodyPr/>
                    <a:lstStyle/>
                    <a:p>
                      <a:pPr>
                        <a:spcAft>
                          <a:spcPts val="0"/>
                        </a:spcAft>
                      </a:pPr>
                      <a:r>
                        <a:rPr lang="de-CH" sz="3000" b="0" dirty="0">
                          <a:solidFill>
                            <a:schemeClr val="tx1"/>
                          </a:solidFill>
                          <a:effectLst/>
                        </a:rPr>
                        <a:t>dreimal bin ich mit Ruten geschlagen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Eine römische Strafe durch zusammengebundene Stöcke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1591110936"/>
                  </a:ext>
                </a:extLst>
              </a:tr>
            </a:tbl>
          </a:graphicData>
        </a:graphic>
      </p:graphicFrame>
    </p:spTree>
    <p:extLst>
      <p:ext uri="{BB962C8B-B14F-4D97-AF65-F5344CB8AC3E}">
        <p14:creationId xmlns:p14="http://schemas.microsoft.com/office/powerpoint/2010/main" val="12530448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815982961"/>
              </p:ext>
            </p:extLst>
          </p:nvPr>
        </p:nvGraphicFramePr>
        <p:xfrm>
          <a:off x="580292" y="562709"/>
          <a:ext cx="10972799" cy="9144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174323">
                <a:tc>
                  <a:txBody>
                    <a:bodyPr/>
                    <a:lstStyle/>
                    <a:p>
                      <a:pPr>
                        <a:spcAft>
                          <a:spcPts val="0"/>
                        </a:spcAft>
                      </a:pPr>
                      <a:r>
                        <a:rPr lang="de-CH" sz="3000" b="0" dirty="0">
                          <a:solidFill>
                            <a:schemeClr val="tx1"/>
                          </a:solidFill>
                          <a:effectLst/>
                        </a:rPr>
                        <a:t>einmal gesteinigt worden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Passiert in Lystra (Apg 14,19)</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956791457"/>
                  </a:ext>
                </a:extLst>
              </a:tr>
            </a:tbl>
          </a:graphicData>
        </a:graphic>
      </p:graphicFrame>
    </p:spTree>
    <p:extLst>
      <p:ext uri="{BB962C8B-B14F-4D97-AF65-F5344CB8AC3E}">
        <p14:creationId xmlns:p14="http://schemas.microsoft.com/office/powerpoint/2010/main" val="14546081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172319169"/>
              </p:ext>
            </p:extLst>
          </p:nvPr>
        </p:nvGraphicFramePr>
        <p:xfrm>
          <a:off x="580292" y="562709"/>
          <a:ext cx="10972799" cy="32004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412960">
                <a:tc>
                  <a:txBody>
                    <a:bodyPr/>
                    <a:lstStyle/>
                    <a:p>
                      <a:pPr>
                        <a:spcAft>
                          <a:spcPts val="0"/>
                        </a:spcAft>
                      </a:pPr>
                      <a:r>
                        <a:rPr lang="de-CH" sz="3000" b="0" dirty="0">
                          <a:solidFill>
                            <a:schemeClr val="tx1"/>
                          </a:solidFill>
                          <a:effectLst/>
                        </a:rPr>
                        <a:t>dreimal habe ich Schiffbruch erlitten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Paulus war auf seinen Missionsreisen oft auf dem Meer unterwegs. In dieser Aufzählung ist der Schiffsbruch auf seinem Weg nach Rom nicht eingerechnet, da dieser noch zukünftig ist.</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722627905"/>
                  </a:ext>
                </a:extLst>
              </a:tr>
            </a:tbl>
          </a:graphicData>
        </a:graphic>
      </p:graphicFrame>
    </p:spTree>
    <p:extLst>
      <p:ext uri="{BB962C8B-B14F-4D97-AF65-F5344CB8AC3E}">
        <p14:creationId xmlns:p14="http://schemas.microsoft.com/office/powerpoint/2010/main" val="22062672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3925455762"/>
              </p:ext>
            </p:extLst>
          </p:nvPr>
        </p:nvGraphicFramePr>
        <p:xfrm>
          <a:off x="580292" y="562709"/>
          <a:ext cx="10972799" cy="27432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428191">
                <a:tc>
                  <a:txBody>
                    <a:bodyPr/>
                    <a:lstStyle/>
                    <a:p>
                      <a:pPr>
                        <a:spcAft>
                          <a:spcPts val="0"/>
                        </a:spcAft>
                      </a:pPr>
                      <a:r>
                        <a:rPr lang="de-CH" sz="3000" b="0" dirty="0">
                          <a:solidFill>
                            <a:schemeClr val="tx1"/>
                          </a:solidFill>
                          <a:effectLst/>
                        </a:rPr>
                        <a:t>einen Tag und eine Nacht habe ich in der Tiefe zugebracht</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Mindestens einmal war der Schiffsbruch so schlimm, dass er einen Tag und eine Nacht offen auf dem Meer getrieben ist bevor er gerettet werden konnte.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2944875235"/>
                  </a:ext>
                </a:extLst>
              </a:tr>
            </a:tbl>
          </a:graphicData>
        </a:graphic>
      </p:graphicFrame>
    </p:spTree>
    <p:extLst>
      <p:ext uri="{BB962C8B-B14F-4D97-AF65-F5344CB8AC3E}">
        <p14:creationId xmlns:p14="http://schemas.microsoft.com/office/powerpoint/2010/main" val="18107119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1374916152"/>
              </p:ext>
            </p:extLst>
          </p:nvPr>
        </p:nvGraphicFramePr>
        <p:xfrm>
          <a:off x="580292" y="562709"/>
          <a:ext cx="10972799" cy="18288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295757">
                <a:tc>
                  <a:txBody>
                    <a:bodyPr/>
                    <a:lstStyle/>
                    <a:p>
                      <a:pPr>
                        <a:spcAft>
                          <a:spcPts val="0"/>
                        </a:spcAft>
                      </a:pPr>
                      <a:r>
                        <a:rPr lang="de-CH" sz="3000" b="0" dirty="0">
                          <a:solidFill>
                            <a:schemeClr val="tx1"/>
                          </a:solidFill>
                          <a:effectLst/>
                        </a:rPr>
                        <a:t>in Gefahren auf Flüssen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Paulus musste auf seinen Reisen tückische Flüsse mit teils enormen Strömungen überqueren.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3157632279"/>
                  </a:ext>
                </a:extLst>
              </a:tr>
            </a:tbl>
          </a:graphicData>
        </a:graphic>
      </p:graphicFrame>
    </p:spTree>
    <p:extLst>
      <p:ext uri="{BB962C8B-B14F-4D97-AF65-F5344CB8AC3E}">
        <p14:creationId xmlns:p14="http://schemas.microsoft.com/office/powerpoint/2010/main" val="4195988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8163581" cy="553998"/>
          </a:xfrm>
          <a:prstGeom prst="rect">
            <a:avLst/>
          </a:prstGeom>
          <a:noFill/>
        </p:spPr>
        <p:txBody>
          <a:bodyPr wrap="none" rtlCol="0">
            <a:spAutoFit/>
          </a:bodyPr>
          <a:lstStyle/>
          <a:p>
            <a:r>
              <a:rPr lang="de-CH" sz="3000" b="1" dirty="0"/>
              <a:t>Grundsätzliches zu Leiterschaft und Unterordnung</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34404" y="1504170"/>
            <a:ext cx="10256847" cy="3323987"/>
          </a:xfrm>
          <a:prstGeom prst="rect">
            <a:avLst/>
          </a:prstGeom>
          <a:noFill/>
        </p:spPr>
        <p:txBody>
          <a:bodyPr wrap="none" rtlCol="0">
            <a:spAutoFit/>
          </a:bodyPr>
          <a:lstStyle/>
          <a:p>
            <a:r>
              <a:rPr lang="de-CH" sz="3000" dirty="0"/>
              <a:t>Heutzutage herrscht verbreitet Unkenntnis über Leiterschaft </a:t>
            </a:r>
          </a:p>
          <a:p>
            <a:r>
              <a:rPr lang="de-CH" sz="3000" dirty="0"/>
              <a:t>und Nachfolge. Immer wieder sieht man, wie Christen nicht </a:t>
            </a:r>
          </a:p>
          <a:p>
            <a:r>
              <a:rPr lang="de-CH" sz="3000" dirty="0"/>
              <a:t>unterscheiden können, zwischen "richtiger" und "falscher" </a:t>
            </a:r>
          </a:p>
          <a:p>
            <a:r>
              <a:rPr lang="de-CH" sz="3000" dirty="0"/>
              <a:t>Leiterschaft. Beispiele gibt es (zu) viele! Tatsache ist, dass </a:t>
            </a:r>
          </a:p>
          <a:p>
            <a:r>
              <a:rPr lang="de-CH" sz="3000" dirty="0"/>
              <a:t>Christen, die oberflächlich im Wort gegründet sind, anfällig sind, </a:t>
            </a:r>
          </a:p>
          <a:p>
            <a:r>
              <a:rPr lang="de-CH" sz="3000" dirty="0"/>
              <a:t>sich selber zum Massstab zu küren oder nicht legitimierte </a:t>
            </a:r>
          </a:p>
          <a:p>
            <a:r>
              <a:rPr lang="de-CH" sz="3000" dirty="0"/>
              <a:t>Leiterschaft im Leben zuzulassen.</a:t>
            </a:r>
          </a:p>
        </p:txBody>
      </p:sp>
    </p:spTree>
    <p:extLst>
      <p:ext uri="{BB962C8B-B14F-4D97-AF65-F5344CB8AC3E}">
        <p14:creationId xmlns:p14="http://schemas.microsoft.com/office/powerpoint/2010/main" val="1764759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2866975732"/>
              </p:ext>
            </p:extLst>
          </p:nvPr>
        </p:nvGraphicFramePr>
        <p:xfrm>
          <a:off x="580292" y="562709"/>
          <a:ext cx="10972799" cy="18288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295757">
                <a:tc>
                  <a:txBody>
                    <a:bodyPr/>
                    <a:lstStyle/>
                    <a:p>
                      <a:pPr>
                        <a:spcAft>
                          <a:spcPts val="0"/>
                        </a:spcAft>
                      </a:pPr>
                      <a:r>
                        <a:rPr lang="de-CH" sz="3000" b="0" dirty="0">
                          <a:solidFill>
                            <a:schemeClr val="tx1"/>
                          </a:solidFill>
                          <a:effectLst/>
                        </a:rPr>
                        <a:t>in Gefahren durch Räuber</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Auf seinen Reisen muss Paulus teils grosse "räuberverseuchte" Gebiete durchqueren. </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981479653"/>
                  </a:ext>
                </a:extLst>
              </a:tr>
            </a:tbl>
          </a:graphicData>
        </a:graphic>
      </p:graphicFrame>
    </p:spTree>
    <p:extLst>
      <p:ext uri="{BB962C8B-B14F-4D97-AF65-F5344CB8AC3E}">
        <p14:creationId xmlns:p14="http://schemas.microsoft.com/office/powerpoint/2010/main" val="28504477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3824579423"/>
              </p:ext>
            </p:extLst>
          </p:nvPr>
        </p:nvGraphicFramePr>
        <p:xfrm>
          <a:off x="580292" y="562709"/>
          <a:ext cx="10972799" cy="9144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176016">
                <a:tc>
                  <a:txBody>
                    <a:bodyPr/>
                    <a:lstStyle/>
                    <a:p>
                      <a:pPr>
                        <a:spcAft>
                          <a:spcPts val="0"/>
                        </a:spcAft>
                      </a:pPr>
                      <a:r>
                        <a:rPr lang="de-CH" sz="3000" b="0" dirty="0">
                          <a:solidFill>
                            <a:schemeClr val="tx1"/>
                          </a:solidFill>
                          <a:effectLst/>
                        </a:rPr>
                        <a:t>in Gefahren vom eigenen Volk</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Verfolgung durch die Juden.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2418564046"/>
                  </a:ext>
                </a:extLst>
              </a:tr>
            </a:tbl>
          </a:graphicData>
        </a:graphic>
      </p:graphicFrame>
    </p:spTree>
    <p:extLst>
      <p:ext uri="{BB962C8B-B14F-4D97-AF65-F5344CB8AC3E}">
        <p14:creationId xmlns:p14="http://schemas.microsoft.com/office/powerpoint/2010/main" val="22387825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2525067826"/>
              </p:ext>
            </p:extLst>
          </p:nvPr>
        </p:nvGraphicFramePr>
        <p:xfrm>
          <a:off x="580292" y="562709"/>
          <a:ext cx="10972799" cy="9144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172207">
                <a:tc>
                  <a:txBody>
                    <a:bodyPr/>
                    <a:lstStyle/>
                    <a:p>
                      <a:pPr>
                        <a:spcAft>
                          <a:spcPts val="0"/>
                        </a:spcAft>
                      </a:pPr>
                      <a:r>
                        <a:rPr lang="de-CH" sz="3000" b="0" dirty="0">
                          <a:solidFill>
                            <a:schemeClr val="tx1"/>
                          </a:solidFill>
                          <a:effectLst/>
                        </a:rPr>
                        <a:t>in Gefahren von Heiden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Verfolgung durch die Heiden.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792972917"/>
                  </a:ext>
                </a:extLst>
              </a:tr>
            </a:tbl>
          </a:graphicData>
        </a:graphic>
      </p:graphicFrame>
    </p:spTree>
    <p:extLst>
      <p:ext uri="{BB962C8B-B14F-4D97-AF65-F5344CB8AC3E}">
        <p14:creationId xmlns:p14="http://schemas.microsoft.com/office/powerpoint/2010/main" val="308961111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2642577076"/>
              </p:ext>
            </p:extLst>
          </p:nvPr>
        </p:nvGraphicFramePr>
        <p:xfrm>
          <a:off x="580292" y="562709"/>
          <a:ext cx="10972799" cy="13716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174746">
                <a:tc>
                  <a:txBody>
                    <a:bodyPr/>
                    <a:lstStyle/>
                    <a:p>
                      <a:pPr>
                        <a:spcAft>
                          <a:spcPts val="0"/>
                        </a:spcAft>
                      </a:pPr>
                      <a:r>
                        <a:rPr lang="de-CH" sz="3000" b="0" dirty="0">
                          <a:solidFill>
                            <a:schemeClr val="tx1"/>
                          </a:solidFill>
                          <a:effectLst/>
                        </a:rPr>
                        <a:t>in Gefahren in der Stadt</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Z.B. Ikonium, Lystra, Korinth, Ephesus, usw.</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746424789"/>
                  </a:ext>
                </a:extLst>
              </a:tr>
            </a:tbl>
          </a:graphicData>
        </a:graphic>
      </p:graphicFrame>
    </p:spTree>
    <p:extLst>
      <p:ext uri="{BB962C8B-B14F-4D97-AF65-F5344CB8AC3E}">
        <p14:creationId xmlns:p14="http://schemas.microsoft.com/office/powerpoint/2010/main" val="17034775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2365866432"/>
              </p:ext>
            </p:extLst>
          </p:nvPr>
        </p:nvGraphicFramePr>
        <p:xfrm>
          <a:off x="580292" y="562709"/>
          <a:ext cx="10972799" cy="18288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295333">
                <a:tc>
                  <a:txBody>
                    <a:bodyPr/>
                    <a:lstStyle/>
                    <a:p>
                      <a:pPr>
                        <a:spcAft>
                          <a:spcPts val="0"/>
                        </a:spcAft>
                      </a:pPr>
                      <a:r>
                        <a:rPr lang="de-CH" sz="3000" b="0" dirty="0">
                          <a:solidFill>
                            <a:schemeClr val="tx1"/>
                          </a:solidFill>
                          <a:effectLst/>
                        </a:rPr>
                        <a:t>in Gefahren in der Wüste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Auch in weniger dicht besiedelten Gegenden musste Paulus um sein Leben fürchten.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1846883971"/>
                  </a:ext>
                </a:extLst>
              </a:tr>
            </a:tbl>
          </a:graphicData>
        </a:graphic>
      </p:graphicFrame>
    </p:spTree>
    <p:extLst>
      <p:ext uri="{BB962C8B-B14F-4D97-AF65-F5344CB8AC3E}">
        <p14:creationId xmlns:p14="http://schemas.microsoft.com/office/powerpoint/2010/main" val="2151731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569969382"/>
              </p:ext>
            </p:extLst>
          </p:nvPr>
        </p:nvGraphicFramePr>
        <p:xfrm>
          <a:off x="580292" y="562709"/>
          <a:ext cx="10972799" cy="9144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173900">
                <a:tc>
                  <a:txBody>
                    <a:bodyPr/>
                    <a:lstStyle/>
                    <a:p>
                      <a:pPr>
                        <a:spcAft>
                          <a:spcPts val="0"/>
                        </a:spcAft>
                      </a:pPr>
                      <a:r>
                        <a:rPr lang="de-CH" sz="3000" b="0" dirty="0">
                          <a:solidFill>
                            <a:schemeClr val="tx1"/>
                          </a:solidFill>
                          <a:effectLst/>
                        </a:rPr>
                        <a:t>in Gefahren auf dem Meer</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Stürme, Untiefen, evtl. Piraterie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705762488"/>
                  </a:ext>
                </a:extLst>
              </a:tr>
            </a:tbl>
          </a:graphicData>
        </a:graphic>
      </p:graphicFrame>
    </p:spTree>
    <p:extLst>
      <p:ext uri="{BB962C8B-B14F-4D97-AF65-F5344CB8AC3E}">
        <p14:creationId xmlns:p14="http://schemas.microsoft.com/office/powerpoint/2010/main" val="38282130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3529384754"/>
              </p:ext>
            </p:extLst>
          </p:nvPr>
        </p:nvGraphicFramePr>
        <p:xfrm>
          <a:off x="580292" y="562709"/>
          <a:ext cx="10972799" cy="13716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181940">
                <a:tc>
                  <a:txBody>
                    <a:bodyPr/>
                    <a:lstStyle/>
                    <a:p>
                      <a:pPr>
                        <a:spcAft>
                          <a:spcPts val="0"/>
                        </a:spcAft>
                      </a:pPr>
                      <a:r>
                        <a:rPr lang="de-CH" sz="3000" b="0" dirty="0">
                          <a:solidFill>
                            <a:schemeClr val="tx1"/>
                          </a:solidFill>
                          <a:effectLst/>
                        </a:rPr>
                        <a:t>in Gefahren unter falschen Brüdern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Angebliche Christen, falsche Apostel</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4583480"/>
                  </a:ext>
                </a:extLst>
              </a:tr>
            </a:tbl>
          </a:graphicData>
        </a:graphic>
      </p:graphicFrame>
    </p:spTree>
    <p:extLst>
      <p:ext uri="{BB962C8B-B14F-4D97-AF65-F5344CB8AC3E}">
        <p14:creationId xmlns:p14="http://schemas.microsoft.com/office/powerpoint/2010/main" val="32877230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2024790237"/>
              </p:ext>
            </p:extLst>
          </p:nvPr>
        </p:nvGraphicFramePr>
        <p:xfrm>
          <a:off x="580292" y="562709"/>
          <a:ext cx="10972799" cy="9144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172629">
                <a:tc>
                  <a:txBody>
                    <a:bodyPr/>
                    <a:lstStyle/>
                    <a:p>
                      <a:pPr>
                        <a:spcAft>
                          <a:spcPts val="0"/>
                        </a:spcAft>
                      </a:pPr>
                      <a:r>
                        <a:rPr lang="de-CH" sz="3000" b="0" dirty="0">
                          <a:solidFill>
                            <a:schemeClr val="tx1"/>
                          </a:solidFill>
                          <a:effectLst/>
                        </a:rPr>
                        <a:t>in Arbeit und Mühe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Erschöpfung und Leiden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1615999439"/>
                  </a:ext>
                </a:extLst>
              </a:tr>
            </a:tbl>
          </a:graphicData>
        </a:graphic>
      </p:graphicFrame>
    </p:spTree>
    <p:extLst>
      <p:ext uri="{BB962C8B-B14F-4D97-AF65-F5344CB8AC3E}">
        <p14:creationId xmlns:p14="http://schemas.microsoft.com/office/powerpoint/2010/main" val="16367366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1610124281"/>
              </p:ext>
            </p:extLst>
          </p:nvPr>
        </p:nvGraphicFramePr>
        <p:xfrm>
          <a:off x="580292" y="562709"/>
          <a:ext cx="10972799" cy="27432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421422">
                <a:tc>
                  <a:txBody>
                    <a:bodyPr/>
                    <a:lstStyle/>
                    <a:p>
                      <a:pPr>
                        <a:spcAft>
                          <a:spcPts val="0"/>
                        </a:spcAft>
                      </a:pPr>
                      <a:r>
                        <a:rPr lang="de-CH" sz="3000" b="0" dirty="0">
                          <a:solidFill>
                            <a:schemeClr val="tx1"/>
                          </a:solidFill>
                          <a:effectLst/>
                        </a:rPr>
                        <a:t>oftmals in Nachtwachen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Auf seinen Reisen musste er oft draussen übernachten. Im Angesicht der vielen Gefahren die überall lauerten, musste er manche Nacht wach bleiben.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330797936"/>
                  </a:ext>
                </a:extLst>
              </a:tr>
            </a:tbl>
          </a:graphicData>
        </a:graphic>
      </p:graphicFrame>
    </p:spTree>
    <p:extLst>
      <p:ext uri="{BB962C8B-B14F-4D97-AF65-F5344CB8AC3E}">
        <p14:creationId xmlns:p14="http://schemas.microsoft.com/office/powerpoint/2010/main" val="33111048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2215485486"/>
              </p:ext>
            </p:extLst>
          </p:nvPr>
        </p:nvGraphicFramePr>
        <p:xfrm>
          <a:off x="580292" y="562709"/>
          <a:ext cx="10972799" cy="18288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293641">
                <a:tc>
                  <a:txBody>
                    <a:bodyPr/>
                    <a:lstStyle/>
                    <a:p>
                      <a:pPr>
                        <a:spcAft>
                          <a:spcPts val="0"/>
                        </a:spcAft>
                      </a:pPr>
                      <a:r>
                        <a:rPr lang="de-CH" sz="3000" b="0" dirty="0">
                          <a:solidFill>
                            <a:schemeClr val="tx1"/>
                          </a:solidFill>
                          <a:effectLst/>
                        </a:rPr>
                        <a:t>in Hunger und Durst</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In seinem Dienst für den Herrn bleib Paulus oft hungrig und durstig.</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3257075072"/>
                  </a:ext>
                </a:extLst>
              </a:tr>
            </a:tbl>
          </a:graphicData>
        </a:graphic>
      </p:graphicFrame>
    </p:spTree>
    <p:extLst>
      <p:ext uri="{BB962C8B-B14F-4D97-AF65-F5344CB8AC3E}">
        <p14:creationId xmlns:p14="http://schemas.microsoft.com/office/powerpoint/2010/main" val="33719953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8163581" cy="553998"/>
          </a:xfrm>
          <a:prstGeom prst="rect">
            <a:avLst/>
          </a:prstGeom>
          <a:noFill/>
        </p:spPr>
        <p:txBody>
          <a:bodyPr wrap="none" rtlCol="0">
            <a:spAutoFit/>
          </a:bodyPr>
          <a:lstStyle/>
          <a:p>
            <a:r>
              <a:rPr lang="de-CH" sz="3000" b="1" dirty="0"/>
              <a:t>Grundsätzliches zu Leiterschaft und Unterordnung</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34404" y="1504170"/>
            <a:ext cx="10355335" cy="4247317"/>
          </a:xfrm>
          <a:prstGeom prst="rect">
            <a:avLst/>
          </a:prstGeom>
          <a:noFill/>
        </p:spPr>
        <p:txBody>
          <a:bodyPr wrap="none" rtlCol="0">
            <a:spAutoFit/>
          </a:bodyPr>
          <a:lstStyle/>
          <a:p>
            <a:r>
              <a:rPr lang="de-CH" sz="3000" dirty="0"/>
              <a:t>Wahre Nachfolge, bzw. wahre Unterordnung wird bei einem </a:t>
            </a:r>
          </a:p>
          <a:p>
            <a:r>
              <a:rPr lang="de-CH" sz="3000" dirty="0"/>
              <a:t>jeden von uns geprüft. Situationen sind gekommen, und </a:t>
            </a:r>
          </a:p>
          <a:p>
            <a:r>
              <a:rPr lang="de-CH" sz="3000" dirty="0"/>
              <a:t>werden noch kommen, wo unsere Herzenshaltungen unserer </a:t>
            </a:r>
          </a:p>
          <a:p>
            <a:r>
              <a:rPr lang="de-CH" sz="3000" dirty="0"/>
              <a:t>Leiterschaft gegenüber offenbar werden. Ein Versagen in diesem </a:t>
            </a:r>
          </a:p>
          <a:p>
            <a:r>
              <a:rPr lang="de-CH" sz="3000" dirty="0"/>
              <a:t>kann weitreichende und bleibende Folgen nach sich tragen und </a:t>
            </a:r>
          </a:p>
          <a:p>
            <a:r>
              <a:rPr lang="de-CH" sz="3000" dirty="0"/>
              <a:t>lässt alle Beteiligten als Verlierer zurück. Das macht das Studium, </a:t>
            </a:r>
          </a:p>
          <a:p>
            <a:r>
              <a:rPr lang="de-CH" sz="3000" dirty="0"/>
              <a:t>bzw. das praktische umsetzen dieser letzten Kapitel des </a:t>
            </a:r>
            <a:r>
              <a:rPr lang="de-CH" sz="3000" b="1" dirty="0"/>
              <a:t>2Kor</a:t>
            </a:r>
            <a:r>
              <a:rPr lang="de-CH" sz="3000" dirty="0"/>
              <a:t> so </a:t>
            </a:r>
          </a:p>
          <a:p>
            <a:r>
              <a:rPr lang="de-CH" sz="3000" dirty="0"/>
              <a:t>wichtig und notwendig, damit der Gott der Liebe und des </a:t>
            </a:r>
          </a:p>
          <a:p>
            <a:r>
              <a:rPr lang="de-CH" sz="3000" dirty="0"/>
              <a:t>Friedens mit uns allen ist!</a:t>
            </a:r>
          </a:p>
        </p:txBody>
      </p:sp>
    </p:spTree>
    <p:extLst>
      <p:ext uri="{BB962C8B-B14F-4D97-AF65-F5344CB8AC3E}">
        <p14:creationId xmlns:p14="http://schemas.microsoft.com/office/powerpoint/2010/main" val="1691265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1244824267"/>
              </p:ext>
            </p:extLst>
          </p:nvPr>
        </p:nvGraphicFramePr>
        <p:xfrm>
          <a:off x="580292" y="562709"/>
          <a:ext cx="10972799" cy="18288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291948">
                <a:tc>
                  <a:txBody>
                    <a:bodyPr/>
                    <a:lstStyle/>
                    <a:p>
                      <a:pPr>
                        <a:spcAft>
                          <a:spcPts val="0"/>
                        </a:spcAft>
                      </a:pPr>
                      <a:r>
                        <a:rPr lang="de-CH" sz="3000" b="0" dirty="0">
                          <a:solidFill>
                            <a:schemeClr val="tx1"/>
                          </a:solidFill>
                          <a:effectLst/>
                        </a:rPr>
                        <a:t>oftmals in Fasten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Vermutlich bezieht sich diese Anmerkung eher auf einen erzwungenen Nahrungsverzicht.</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53720943"/>
                  </a:ext>
                </a:extLst>
              </a:tr>
            </a:tbl>
          </a:graphicData>
        </a:graphic>
      </p:graphicFrame>
    </p:spTree>
    <p:extLst>
      <p:ext uri="{BB962C8B-B14F-4D97-AF65-F5344CB8AC3E}">
        <p14:creationId xmlns:p14="http://schemas.microsoft.com/office/powerpoint/2010/main" val="333745382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2245103837"/>
              </p:ext>
            </p:extLst>
          </p:nvPr>
        </p:nvGraphicFramePr>
        <p:xfrm>
          <a:off x="580292" y="562709"/>
          <a:ext cx="10972799" cy="22860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308027">
                <a:tc>
                  <a:txBody>
                    <a:bodyPr/>
                    <a:lstStyle/>
                    <a:p>
                      <a:pPr>
                        <a:spcAft>
                          <a:spcPts val="0"/>
                        </a:spcAft>
                      </a:pPr>
                      <a:r>
                        <a:rPr lang="de-CH" sz="3000" b="0" dirty="0">
                          <a:solidFill>
                            <a:schemeClr val="tx1"/>
                          </a:solidFill>
                          <a:effectLst/>
                        </a:rPr>
                        <a:t>in Kälte und Blöße</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Plötzliche Wetterumschläge, stundenlag im Wasser treibend, mangelnde Unterkünfte, mangelhafte Kleidung, usw. …</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3292637521"/>
                  </a:ext>
                </a:extLst>
              </a:tr>
            </a:tbl>
          </a:graphicData>
        </a:graphic>
      </p:graphicFrame>
    </p:spTree>
    <p:extLst>
      <p:ext uri="{BB962C8B-B14F-4D97-AF65-F5344CB8AC3E}">
        <p14:creationId xmlns:p14="http://schemas.microsoft.com/office/powerpoint/2010/main" val="41922803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5D604D54-6EAD-4097-8720-C1BF3836609E}"/>
              </a:ext>
            </a:extLst>
          </p:cNvPr>
          <p:cNvGraphicFramePr>
            <a:graphicFrameLocks noGrp="1"/>
          </p:cNvGraphicFramePr>
          <p:nvPr>
            <p:extLst>
              <p:ext uri="{D42A27DB-BD31-4B8C-83A1-F6EECF244321}">
                <p14:modId xmlns:p14="http://schemas.microsoft.com/office/powerpoint/2010/main" val="3924783630"/>
              </p:ext>
            </p:extLst>
          </p:nvPr>
        </p:nvGraphicFramePr>
        <p:xfrm>
          <a:off x="580292" y="562709"/>
          <a:ext cx="10972799" cy="1828800"/>
        </p:xfrm>
        <a:graphic>
          <a:graphicData uri="http://schemas.openxmlformats.org/drawingml/2006/table">
            <a:tbl>
              <a:tblPr firstRow="1" firstCol="1" bandRow="1">
                <a:tableStyleId>{5C22544A-7EE6-4342-B048-85BDC9FD1C3A}</a:tableStyleId>
              </a:tblPr>
              <a:tblGrid>
                <a:gridCol w="5482004">
                  <a:extLst>
                    <a:ext uri="{9D8B030D-6E8A-4147-A177-3AD203B41FA5}">
                      <a16:colId xmlns:a16="http://schemas.microsoft.com/office/drawing/2014/main" val="185058754"/>
                    </a:ext>
                  </a:extLst>
                </a:gridCol>
                <a:gridCol w="5490795">
                  <a:extLst>
                    <a:ext uri="{9D8B030D-6E8A-4147-A177-3AD203B41FA5}">
                      <a16:colId xmlns:a16="http://schemas.microsoft.com/office/drawing/2014/main" val="2286454967"/>
                    </a:ext>
                  </a:extLst>
                </a:gridCol>
              </a:tblGrid>
              <a:tr h="171784">
                <a:tc>
                  <a:txBody>
                    <a:bodyPr/>
                    <a:lstStyle/>
                    <a:p>
                      <a:pPr>
                        <a:spcAft>
                          <a:spcPts val="0"/>
                        </a:spcAft>
                      </a:pPr>
                      <a:r>
                        <a:rPr lang="de-CH" sz="3000" b="0" dirty="0">
                          <a:effectLst/>
                        </a:rPr>
                        <a:t>Referenz</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tc>
                  <a:txBody>
                    <a:bodyPr/>
                    <a:lstStyle/>
                    <a:p>
                      <a:pPr>
                        <a:spcAft>
                          <a:spcPts val="0"/>
                        </a:spcAft>
                      </a:pPr>
                      <a:r>
                        <a:rPr lang="de-CH" sz="3000" b="0" dirty="0">
                          <a:effectLst/>
                        </a:rPr>
                        <a:t>Bemerkungen</a:t>
                      </a:r>
                      <a:endParaRPr lang="de-CH" sz="3000" b="0" dirty="0">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5">
                        <a:lumMod val="75000"/>
                      </a:schemeClr>
                    </a:solidFill>
                  </a:tcPr>
                </a:tc>
                <a:extLst>
                  <a:ext uri="{0D108BD9-81ED-4DB2-BD59-A6C34878D82A}">
                    <a16:rowId xmlns:a16="http://schemas.microsoft.com/office/drawing/2014/main" val="1240880727"/>
                  </a:ext>
                </a:extLst>
              </a:tr>
              <a:tr h="297872">
                <a:tc>
                  <a:txBody>
                    <a:bodyPr/>
                    <a:lstStyle/>
                    <a:p>
                      <a:pPr>
                        <a:spcAft>
                          <a:spcPts val="0"/>
                        </a:spcAft>
                      </a:pPr>
                      <a:r>
                        <a:rPr lang="de-CH" sz="3000" b="0" dirty="0">
                          <a:solidFill>
                            <a:schemeClr val="tx1"/>
                          </a:solidFill>
                          <a:effectLst/>
                        </a:rPr>
                        <a:t>tägliche Sorge für alle Gemeinden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accent1">
                        <a:lumMod val="40000"/>
                        <a:lumOff val="60000"/>
                      </a:schemeClr>
                    </a:solidFill>
                  </a:tcPr>
                </a:tc>
                <a:tc>
                  <a:txBody>
                    <a:bodyPr/>
                    <a:lstStyle/>
                    <a:p>
                      <a:pPr>
                        <a:spcAft>
                          <a:spcPts val="0"/>
                        </a:spcAft>
                      </a:pPr>
                      <a:r>
                        <a:rPr lang="de-CH" sz="3000" b="0" dirty="0">
                          <a:solidFill>
                            <a:schemeClr val="tx1"/>
                          </a:solidFill>
                          <a:effectLst/>
                        </a:rPr>
                        <a:t>Nebst dem massiven körperlichen Leiden (er-)trug Paulus die ständige Sorge für die Gemeinden.</a:t>
                      </a:r>
                      <a:endParaRPr lang="de-CH" sz="3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307" marR="32307" marT="0" marB="0">
                    <a:solidFill>
                      <a:schemeClr val="bg1"/>
                    </a:solidFill>
                  </a:tcPr>
                </a:tc>
                <a:extLst>
                  <a:ext uri="{0D108BD9-81ED-4DB2-BD59-A6C34878D82A}">
                    <a16:rowId xmlns:a16="http://schemas.microsoft.com/office/drawing/2014/main" val="1356046829"/>
                  </a:ext>
                </a:extLst>
              </a:tr>
            </a:tbl>
          </a:graphicData>
        </a:graphic>
      </p:graphicFrame>
    </p:spTree>
    <p:extLst>
      <p:ext uri="{BB962C8B-B14F-4D97-AF65-F5344CB8AC3E}">
        <p14:creationId xmlns:p14="http://schemas.microsoft.com/office/powerpoint/2010/main" val="8689637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a:extLst>
              <a:ext uri="{FF2B5EF4-FFF2-40B4-BE49-F238E27FC236}">
                <a16:creationId xmlns:a16="http://schemas.microsoft.com/office/drawing/2014/main" id="{58E2B648-2B49-4F44-BEC3-5F37607F26C3}"/>
              </a:ext>
            </a:extLst>
          </p:cNvPr>
          <p:cNvSpPr txBox="1"/>
          <p:nvPr/>
        </p:nvSpPr>
        <p:spPr>
          <a:xfrm>
            <a:off x="626241" y="843677"/>
            <a:ext cx="10319748" cy="5170646"/>
          </a:xfrm>
          <a:prstGeom prst="rect">
            <a:avLst/>
          </a:prstGeom>
          <a:noFill/>
        </p:spPr>
        <p:txBody>
          <a:bodyPr wrap="none" rtlCol="0">
            <a:spAutoFit/>
          </a:bodyPr>
          <a:lstStyle/>
          <a:p>
            <a:r>
              <a:rPr lang="de-CH" sz="3000" dirty="0"/>
              <a:t>Charles Hodge kommentiert:</a:t>
            </a:r>
          </a:p>
          <a:p>
            <a:r>
              <a:rPr lang="de-CH" sz="3000" dirty="0"/>
              <a:t>Hier erscheint der größte der Apostel vor uns, sein Rücken </a:t>
            </a:r>
          </a:p>
          <a:p>
            <a:r>
              <a:rPr lang="de-CH" sz="3000" dirty="0"/>
              <a:t>durchfurcht von häufigen Schlägen, sein Körper ausgemergelt </a:t>
            </a:r>
          </a:p>
          <a:p>
            <a:r>
              <a:rPr lang="de-CH" sz="3000" dirty="0"/>
              <a:t>von Hunger und Durst, von Unterkühlung gezeichnet, frierend </a:t>
            </a:r>
          </a:p>
          <a:p>
            <a:r>
              <a:rPr lang="de-CH" sz="3000" dirty="0"/>
              <a:t>und bloß, verfolgt von Juden und Heiden und von Ort zu Ort </a:t>
            </a:r>
          </a:p>
          <a:p>
            <a:r>
              <a:rPr lang="de-CH" sz="3000" dirty="0"/>
              <a:t>gejagt, ohne ein Zuhause zu haben. Dieser Abschnitt lässt </a:t>
            </a:r>
          </a:p>
          <a:p>
            <a:r>
              <a:rPr lang="de-CH" sz="3000" dirty="0"/>
              <a:t>mehr als alle anderen auch den eifrigsten der heutigen Diener </a:t>
            </a:r>
          </a:p>
          <a:p>
            <a:r>
              <a:rPr lang="de-CH" sz="3000" dirty="0"/>
              <a:t>Christi beschämt zu Boden blicken. Was haben sie je getan oder </a:t>
            </a:r>
          </a:p>
          <a:p>
            <a:r>
              <a:rPr lang="de-CH" sz="3000" dirty="0"/>
              <a:t>erlitten, was sich mit dem vergleichen lässt, was dieser Apostel </a:t>
            </a:r>
          </a:p>
          <a:p>
            <a:r>
              <a:rPr lang="de-CH" sz="3000" dirty="0"/>
              <a:t>getan hat? Es ist uns ein Trost, dass Paulus uns in die Herrlichkeit </a:t>
            </a:r>
          </a:p>
          <a:p>
            <a:r>
              <a:rPr lang="de-CH" sz="3000" dirty="0"/>
              <a:t>vorausgegangen ist, so wie er uns hier im Leiden vorausging.</a:t>
            </a:r>
          </a:p>
        </p:txBody>
      </p:sp>
    </p:spTree>
    <p:extLst>
      <p:ext uri="{BB962C8B-B14F-4D97-AF65-F5344CB8AC3E}">
        <p14:creationId xmlns:p14="http://schemas.microsoft.com/office/powerpoint/2010/main" val="2723044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6622326" cy="553998"/>
          </a:xfrm>
          <a:prstGeom prst="rect">
            <a:avLst/>
          </a:prstGeom>
          <a:noFill/>
        </p:spPr>
        <p:txBody>
          <a:bodyPr wrap="none" rtlCol="0">
            <a:spAutoFit/>
          </a:bodyPr>
          <a:lstStyle/>
          <a:p>
            <a:r>
              <a:rPr lang="de-CH" sz="3000" b="1" dirty="0"/>
              <a:t>Übernatürliche Offenbarungen (12,1-10)</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25130" y="1490008"/>
            <a:ext cx="9362820" cy="1938992"/>
          </a:xfrm>
          <a:prstGeom prst="rect">
            <a:avLst/>
          </a:prstGeom>
          <a:noFill/>
        </p:spPr>
        <p:txBody>
          <a:bodyPr wrap="none" rtlCol="0">
            <a:spAutoFit/>
          </a:bodyPr>
          <a:lstStyle/>
          <a:p>
            <a:r>
              <a:rPr lang="de-CH" sz="3000" dirty="0"/>
              <a:t>Nochmals: Paulus widersteht es extrem, sich zu rühmen! </a:t>
            </a:r>
          </a:p>
          <a:p>
            <a:r>
              <a:rPr lang="de-CH" sz="3000" dirty="0"/>
              <a:t>"Das Rühmen nützt mir freilich nichts; doch will ich auf die </a:t>
            </a:r>
          </a:p>
          <a:p>
            <a:r>
              <a:rPr lang="de-CH" sz="3000" dirty="0"/>
              <a:t>Erscheinungen und Offenbarungen des Herrn zu sprechen </a:t>
            </a:r>
          </a:p>
          <a:p>
            <a:r>
              <a:rPr lang="de-CH" sz="3000" dirty="0"/>
              <a:t>kommen." </a:t>
            </a:r>
            <a:r>
              <a:rPr lang="de-CH" sz="3000" b="1" dirty="0"/>
              <a:t>(12,1)</a:t>
            </a:r>
            <a:endParaRPr lang="de-CH" sz="3000" dirty="0"/>
          </a:p>
        </p:txBody>
      </p:sp>
    </p:spTree>
    <p:extLst>
      <p:ext uri="{BB962C8B-B14F-4D97-AF65-F5344CB8AC3E}">
        <p14:creationId xmlns:p14="http://schemas.microsoft.com/office/powerpoint/2010/main" val="1650171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6622326" cy="553998"/>
          </a:xfrm>
          <a:prstGeom prst="rect">
            <a:avLst/>
          </a:prstGeom>
          <a:noFill/>
        </p:spPr>
        <p:txBody>
          <a:bodyPr wrap="none" rtlCol="0">
            <a:spAutoFit/>
          </a:bodyPr>
          <a:lstStyle/>
          <a:p>
            <a:r>
              <a:rPr lang="de-CH" sz="3000" b="1" dirty="0"/>
              <a:t>Übernatürliche Offenbarungen (12,1-10)</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25130" y="1490008"/>
            <a:ext cx="10439781" cy="4708981"/>
          </a:xfrm>
          <a:prstGeom prst="rect">
            <a:avLst/>
          </a:prstGeom>
          <a:noFill/>
        </p:spPr>
        <p:txBody>
          <a:bodyPr wrap="none" rtlCol="0">
            <a:spAutoFit/>
          </a:bodyPr>
          <a:lstStyle/>
          <a:p>
            <a:r>
              <a:rPr lang="fr-CH" sz="3000" dirty="0"/>
              <a:t>"</a:t>
            </a:r>
            <a:r>
              <a:rPr lang="de-CH" sz="3000" dirty="0"/>
              <a:t>Ich weiß von einem Menschen in Christus, der vor 14 Jahren </a:t>
            </a:r>
          </a:p>
          <a:p>
            <a:r>
              <a:rPr lang="de-CH" sz="3000" dirty="0"/>
              <a:t>(ob im Leib oder ob außerhalb des Leibes, ich weiß es nicht; </a:t>
            </a:r>
          </a:p>
          <a:p>
            <a:r>
              <a:rPr lang="de-CH" sz="3000" dirty="0"/>
              <a:t>Gott weiß es) bis in den dritten Himmel entrückt wurde. </a:t>
            </a:r>
          </a:p>
          <a:p>
            <a:r>
              <a:rPr lang="de-CH" sz="3000" dirty="0"/>
              <a:t>3 Und ich weiß von dem betreffenden Menschen (ob im Leib </a:t>
            </a:r>
          </a:p>
          <a:p>
            <a:r>
              <a:rPr lang="de-CH" sz="3000" dirty="0"/>
              <a:t>oder außerhalb des Leibes, weiß ich nicht; Gott weiß es), </a:t>
            </a:r>
          </a:p>
          <a:p>
            <a:r>
              <a:rPr lang="de-CH" sz="3000" dirty="0"/>
              <a:t>4 dass er in das Paradies entrückt wurde und unaussprechliche </a:t>
            </a:r>
          </a:p>
          <a:p>
            <a:r>
              <a:rPr lang="de-CH" sz="3000" dirty="0"/>
              <a:t>Worte hörte, die ein Mensch nicht sagen darf. 5 Wegen </a:t>
            </a:r>
          </a:p>
          <a:p>
            <a:r>
              <a:rPr lang="de-CH" sz="3000" dirty="0"/>
              <a:t>eines solchen (Mann mit übernatürlichen Offenbarungen) will ich </a:t>
            </a:r>
          </a:p>
          <a:p>
            <a:r>
              <a:rPr lang="de-CH" sz="3000" dirty="0"/>
              <a:t>mich rühmen, meiner selbst wegen aber will ich (Paulus) mich </a:t>
            </a:r>
          </a:p>
          <a:p>
            <a:r>
              <a:rPr lang="de-CH" sz="3000" dirty="0"/>
              <a:t>nicht rühmen, als nur meiner (Paulus) Schwachheiten.</a:t>
            </a:r>
            <a:r>
              <a:rPr lang="fr-CH" sz="3000" dirty="0"/>
              <a:t>" </a:t>
            </a:r>
            <a:r>
              <a:rPr lang="fr-CH" sz="3000" b="1" dirty="0"/>
              <a:t>(12,2-5)</a:t>
            </a:r>
            <a:endParaRPr lang="de-CH" sz="3000" dirty="0"/>
          </a:p>
        </p:txBody>
      </p:sp>
    </p:spTree>
    <p:extLst>
      <p:ext uri="{BB962C8B-B14F-4D97-AF65-F5344CB8AC3E}">
        <p14:creationId xmlns:p14="http://schemas.microsoft.com/office/powerpoint/2010/main" val="232423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4381264" cy="553998"/>
          </a:xfrm>
          <a:prstGeom prst="rect">
            <a:avLst/>
          </a:prstGeom>
          <a:noFill/>
        </p:spPr>
        <p:txBody>
          <a:bodyPr wrap="none" rtlCol="0">
            <a:spAutoFit/>
          </a:bodyPr>
          <a:lstStyle/>
          <a:p>
            <a:r>
              <a:rPr lang="fr-CH" sz="3000" b="1" dirty="0"/>
              <a:t>Pfahl fürs Fleisch (12,7-9a)</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25130" y="1490008"/>
            <a:ext cx="10695557" cy="3785652"/>
          </a:xfrm>
          <a:prstGeom prst="rect">
            <a:avLst/>
          </a:prstGeom>
          <a:noFill/>
        </p:spPr>
        <p:txBody>
          <a:bodyPr wrap="none" rtlCol="0">
            <a:spAutoFit/>
          </a:bodyPr>
          <a:lstStyle/>
          <a:p>
            <a:r>
              <a:rPr lang="fr-CH" sz="3000" dirty="0"/>
              <a:t>"</a:t>
            </a:r>
            <a:r>
              <a:rPr lang="de-CH" sz="3000" dirty="0"/>
              <a:t>Und damit ich mich wegen der außerordentlichen </a:t>
            </a:r>
          </a:p>
          <a:p>
            <a:r>
              <a:rPr lang="de-CH" sz="3000" dirty="0"/>
              <a:t>Offenbarungen nicht überhebe, wurde mir ein </a:t>
            </a:r>
            <a:r>
              <a:rPr lang="de-CH" sz="3000" u="sng" dirty="0"/>
              <a:t>Pfahl fürs </a:t>
            </a:r>
          </a:p>
          <a:p>
            <a:r>
              <a:rPr lang="de-CH" sz="3000" u="sng" dirty="0"/>
              <a:t>Fleisch</a:t>
            </a:r>
            <a:r>
              <a:rPr lang="de-CH" sz="3000" dirty="0"/>
              <a:t> gegeben, ein Engel Satans, dass er mich mit Fäusten </a:t>
            </a:r>
          </a:p>
          <a:p>
            <a:r>
              <a:rPr lang="de-CH" sz="3000" dirty="0"/>
              <a:t>schlage, damit ich mich nicht überhebe. 8 Seinetwegen </a:t>
            </a:r>
          </a:p>
          <a:p>
            <a:r>
              <a:rPr lang="de-CH" sz="3000" dirty="0"/>
              <a:t>habe ich dreimal den Herrn gebeten, dass er von mir ablassen </a:t>
            </a:r>
          </a:p>
          <a:p>
            <a:r>
              <a:rPr lang="de-CH" sz="3000" dirty="0"/>
              <a:t>soll. 9 Und er hat zu mir gesagt: Lass dir an meiner Gnade </a:t>
            </a:r>
          </a:p>
          <a:p>
            <a:r>
              <a:rPr lang="de-CH" sz="3000" dirty="0"/>
              <a:t>genügen, denn meine Kraft wird in der Schwachheit vollkommen! </a:t>
            </a:r>
            <a:r>
              <a:rPr lang="fr-CH" sz="3000" dirty="0"/>
              <a:t>" </a:t>
            </a:r>
          </a:p>
          <a:p>
            <a:r>
              <a:rPr lang="fr-CH" sz="3000" b="1" dirty="0"/>
              <a:t>								(12,7-9a)</a:t>
            </a:r>
            <a:endParaRPr lang="de-CH" sz="3000" dirty="0"/>
          </a:p>
        </p:txBody>
      </p:sp>
    </p:spTree>
    <p:extLst>
      <p:ext uri="{BB962C8B-B14F-4D97-AF65-F5344CB8AC3E}">
        <p14:creationId xmlns:p14="http://schemas.microsoft.com/office/powerpoint/2010/main" val="656137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gtEl>
                                        <p:attrNameLst>
                                          <p:attrName>style.visibility</p:attrName>
                                        </p:attrNameLst>
                                      </p:cBhvr>
                                      <p:to>
                                        <p:strVal val="visible"/>
                                      </p:to>
                                    </p:set>
                                    <p:anim calcmode="lin" valueType="num">
                                      <p:cBhvr>
                                        <p:cTn id="13" dur="500" fill="hold"/>
                                        <p:tgtEl>
                                          <p:spTgt spid="3"/>
                                        </p:tgtEl>
                                        <p:attrNameLst>
                                          <p:attrName>ppt_w</p:attrName>
                                        </p:attrNameLst>
                                      </p:cBhvr>
                                      <p:tavLst>
                                        <p:tav tm="0">
                                          <p:val>
                                            <p:fltVal val="0"/>
                                          </p:val>
                                        </p:tav>
                                        <p:tav tm="100000">
                                          <p:val>
                                            <p:strVal val="#ppt_w"/>
                                          </p:val>
                                        </p:tav>
                                      </p:tavLst>
                                    </p:anim>
                                    <p:anim calcmode="lin" valueType="num">
                                      <p:cBhvr>
                                        <p:cTn id="14" dur="500" fill="hold"/>
                                        <p:tgtEl>
                                          <p:spTgt spid="3"/>
                                        </p:tgtEl>
                                        <p:attrNameLst>
                                          <p:attrName>ppt_h</p:attrName>
                                        </p:attrNameLst>
                                      </p:cBhvr>
                                      <p:tavLst>
                                        <p:tav tm="0">
                                          <p:val>
                                            <p:fltVal val="0"/>
                                          </p:val>
                                        </p:tav>
                                        <p:tav tm="100000">
                                          <p:val>
                                            <p:strVal val="#ppt_h"/>
                                          </p:val>
                                        </p:tav>
                                      </p:tavLst>
                                    </p:anim>
                                    <p:animEffect transition="in" filter="fade">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6766532" cy="553998"/>
          </a:xfrm>
          <a:prstGeom prst="rect">
            <a:avLst/>
          </a:prstGeom>
          <a:noFill/>
        </p:spPr>
        <p:txBody>
          <a:bodyPr wrap="none" rtlCol="0">
            <a:spAutoFit/>
          </a:bodyPr>
          <a:lstStyle/>
          <a:p>
            <a:r>
              <a:rPr lang="de-CH" sz="3000" b="1" dirty="0"/>
              <a:t>Ermahnung, Grüsse und Segen (13,11-13)</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25130" y="1490008"/>
            <a:ext cx="9841669" cy="4708981"/>
          </a:xfrm>
          <a:prstGeom prst="rect">
            <a:avLst/>
          </a:prstGeom>
          <a:noFill/>
        </p:spPr>
        <p:txBody>
          <a:bodyPr wrap="none" rtlCol="0">
            <a:spAutoFit/>
          </a:bodyPr>
          <a:lstStyle/>
          <a:p>
            <a:r>
              <a:rPr lang="de-CH" sz="3000" dirty="0"/>
              <a:t>"Im Übrigen, ihr Brüder,</a:t>
            </a:r>
          </a:p>
          <a:p>
            <a:endParaRPr lang="de-CH" sz="1500" dirty="0"/>
          </a:p>
          <a:p>
            <a:pPr marL="457200" lvl="0" indent="-457200">
              <a:buFont typeface="Courier New" panose="02070309020205020404" pitchFamily="49" charset="0"/>
              <a:buChar char="o"/>
            </a:pPr>
            <a:r>
              <a:rPr lang="de-CH" sz="3000" dirty="0"/>
              <a:t>freut euch, </a:t>
            </a:r>
          </a:p>
          <a:p>
            <a:pPr marL="285750" lvl="0" indent="-285750">
              <a:buFont typeface="Courier New" panose="02070309020205020404" pitchFamily="49" charset="0"/>
              <a:buChar char="o"/>
            </a:pPr>
            <a:endParaRPr lang="de-CH" sz="1500" dirty="0"/>
          </a:p>
          <a:p>
            <a:pPr marL="457200" lvl="0" indent="-457200">
              <a:buFont typeface="Courier New" panose="02070309020205020404" pitchFamily="49" charset="0"/>
              <a:buChar char="o"/>
            </a:pPr>
            <a:r>
              <a:rPr lang="de-CH" sz="3000" dirty="0"/>
              <a:t>lasst euch zurechtbringen, (schlagt den richtigen Weg ein)</a:t>
            </a:r>
          </a:p>
          <a:p>
            <a:pPr marL="285750" lvl="0" indent="-285750">
              <a:buFont typeface="Courier New" panose="02070309020205020404" pitchFamily="49" charset="0"/>
              <a:buChar char="o"/>
            </a:pPr>
            <a:endParaRPr lang="de-CH" sz="1500" dirty="0"/>
          </a:p>
          <a:p>
            <a:pPr marL="457200" lvl="0" indent="-457200">
              <a:buFont typeface="Courier New" panose="02070309020205020404" pitchFamily="49" charset="0"/>
              <a:buChar char="o"/>
            </a:pPr>
            <a:r>
              <a:rPr lang="de-CH" sz="3000" dirty="0"/>
              <a:t>lasst euch ermahnen, </a:t>
            </a:r>
          </a:p>
          <a:p>
            <a:pPr marL="285750" lvl="0" indent="-285750">
              <a:buFont typeface="Courier New" panose="02070309020205020404" pitchFamily="49" charset="0"/>
              <a:buChar char="o"/>
            </a:pPr>
            <a:endParaRPr lang="de-CH" sz="1500" dirty="0"/>
          </a:p>
          <a:p>
            <a:pPr marL="457200" lvl="0" indent="-457200">
              <a:buFont typeface="Courier New" panose="02070309020205020404" pitchFamily="49" charset="0"/>
              <a:buChar char="o"/>
            </a:pPr>
            <a:r>
              <a:rPr lang="de-CH" sz="3000" dirty="0"/>
              <a:t>seid eines Sinnes, </a:t>
            </a:r>
          </a:p>
          <a:p>
            <a:pPr marL="285750" lvl="0" indent="-285750">
              <a:buFont typeface="Courier New" panose="02070309020205020404" pitchFamily="49" charset="0"/>
              <a:buChar char="o"/>
            </a:pPr>
            <a:endParaRPr lang="de-CH" sz="1500" dirty="0"/>
          </a:p>
          <a:p>
            <a:pPr marL="457200" lvl="0" indent="-457200">
              <a:buFont typeface="Courier New" panose="02070309020205020404" pitchFamily="49" charset="0"/>
              <a:buChar char="o"/>
            </a:pPr>
            <a:r>
              <a:rPr lang="de-CH" sz="3000" dirty="0"/>
              <a:t>haltet Frieden; </a:t>
            </a:r>
          </a:p>
          <a:p>
            <a:pPr marL="285750" lvl="0" indent="-285750">
              <a:buFont typeface="Courier New" panose="02070309020205020404" pitchFamily="49" charset="0"/>
              <a:buChar char="o"/>
            </a:pPr>
            <a:endParaRPr lang="de-CH" sz="1500" dirty="0"/>
          </a:p>
          <a:p>
            <a:pPr marL="457200" lvl="0" indent="-457200">
              <a:buFont typeface="Courier New" panose="02070309020205020404" pitchFamily="49" charset="0"/>
              <a:buChar char="o"/>
            </a:pPr>
            <a:r>
              <a:rPr lang="de-CH" sz="3000" dirty="0"/>
              <a:t>so wird der Gott der Liebe und des Friedens mit euch sein! </a:t>
            </a:r>
          </a:p>
        </p:txBody>
      </p:sp>
    </p:spTree>
    <p:extLst>
      <p:ext uri="{BB962C8B-B14F-4D97-AF65-F5344CB8AC3E}">
        <p14:creationId xmlns:p14="http://schemas.microsoft.com/office/powerpoint/2010/main" val="6486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par>
                          <p:cTn id="10" fill="hold">
                            <p:stCondLst>
                              <p:cond delay="500"/>
                            </p:stCondLst>
                            <p:childTnLst>
                              <p:par>
                                <p:cTn id="11" presetID="53" presetClass="entr" presetSubtype="16" fill="hold" grpId="0" nodeType="afterEffect">
                                  <p:stCondLst>
                                    <p:cond delay="100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p:cTn id="13"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53" presetClass="entr" presetSubtype="16"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1"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8"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29" dur="500"/>
                                        <p:tgtEl>
                                          <p:spTgt spid="3">
                                            <p:txEl>
                                              <p:pRg st="4" end="4"/>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3" presetClass="entr" presetSubtype="16" fill="hold" grpId="0" nodeType="clickEffect">
                                  <p:stCondLst>
                                    <p:cond delay="0"/>
                                  </p:stCondLst>
                                  <p:childTnLst>
                                    <p:set>
                                      <p:cBhvr>
                                        <p:cTn id="33" dur="1" fill="hold">
                                          <p:stCondLst>
                                            <p:cond delay="0"/>
                                          </p:stCondLst>
                                        </p:cTn>
                                        <p:tgtEl>
                                          <p:spTgt spid="3">
                                            <p:txEl>
                                              <p:pRg st="6" end="6"/>
                                            </p:txEl>
                                          </p:spTgt>
                                        </p:tgtEl>
                                        <p:attrNameLst>
                                          <p:attrName>style.visibility</p:attrName>
                                        </p:attrNameLst>
                                      </p:cBhvr>
                                      <p:to>
                                        <p:strVal val="visible"/>
                                      </p:to>
                                    </p:set>
                                    <p:anim calcmode="lin" valueType="num">
                                      <p:cBhvr>
                                        <p:cTn id="34" dur="5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5" dur="500" fill="hold"/>
                                        <p:tgtEl>
                                          <p:spTgt spid="3">
                                            <p:txEl>
                                              <p:pRg st="6" end="6"/>
                                            </p:txEl>
                                          </p:spTgt>
                                        </p:tgtEl>
                                        <p:attrNameLst>
                                          <p:attrName>ppt_h</p:attrName>
                                        </p:attrNameLst>
                                      </p:cBhvr>
                                      <p:tavLst>
                                        <p:tav tm="0">
                                          <p:val>
                                            <p:fltVal val="0"/>
                                          </p:val>
                                        </p:tav>
                                        <p:tav tm="100000">
                                          <p:val>
                                            <p:strVal val="#ppt_h"/>
                                          </p:val>
                                        </p:tav>
                                      </p:tavLst>
                                    </p:anim>
                                    <p:animEffect transition="in" filter="fade">
                                      <p:cBhvr>
                                        <p:cTn id="36" dur="500"/>
                                        <p:tgtEl>
                                          <p:spTgt spid="3">
                                            <p:txEl>
                                              <p:pRg st="6" end="6"/>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53" presetClass="entr" presetSubtype="16" fill="hold" grpId="0" nodeType="clickEffect">
                                  <p:stCondLst>
                                    <p:cond delay="0"/>
                                  </p:stCondLst>
                                  <p:childTnLst>
                                    <p:set>
                                      <p:cBhvr>
                                        <p:cTn id="40" dur="1" fill="hold">
                                          <p:stCondLst>
                                            <p:cond delay="0"/>
                                          </p:stCondLst>
                                        </p:cTn>
                                        <p:tgtEl>
                                          <p:spTgt spid="3">
                                            <p:txEl>
                                              <p:pRg st="8" end="8"/>
                                            </p:txEl>
                                          </p:spTgt>
                                        </p:tgtEl>
                                        <p:attrNameLst>
                                          <p:attrName>style.visibility</p:attrName>
                                        </p:attrNameLst>
                                      </p:cBhvr>
                                      <p:to>
                                        <p:strVal val="visible"/>
                                      </p:to>
                                    </p:set>
                                    <p:anim calcmode="lin" valueType="num">
                                      <p:cBhvr>
                                        <p:cTn id="41" dur="500" fill="hold"/>
                                        <p:tgtEl>
                                          <p:spTgt spid="3">
                                            <p:txEl>
                                              <p:pRg st="8" end="8"/>
                                            </p:txEl>
                                          </p:spTgt>
                                        </p:tgtEl>
                                        <p:attrNameLst>
                                          <p:attrName>ppt_w</p:attrName>
                                        </p:attrNameLst>
                                      </p:cBhvr>
                                      <p:tavLst>
                                        <p:tav tm="0">
                                          <p:val>
                                            <p:fltVal val="0"/>
                                          </p:val>
                                        </p:tav>
                                        <p:tav tm="100000">
                                          <p:val>
                                            <p:strVal val="#ppt_w"/>
                                          </p:val>
                                        </p:tav>
                                      </p:tavLst>
                                    </p:anim>
                                    <p:anim calcmode="lin" valueType="num">
                                      <p:cBhvr>
                                        <p:cTn id="42" dur="500" fill="hold"/>
                                        <p:tgtEl>
                                          <p:spTgt spid="3">
                                            <p:txEl>
                                              <p:pRg st="8" end="8"/>
                                            </p:txEl>
                                          </p:spTgt>
                                        </p:tgtEl>
                                        <p:attrNameLst>
                                          <p:attrName>ppt_h</p:attrName>
                                        </p:attrNameLst>
                                      </p:cBhvr>
                                      <p:tavLst>
                                        <p:tav tm="0">
                                          <p:val>
                                            <p:fltVal val="0"/>
                                          </p:val>
                                        </p:tav>
                                        <p:tav tm="100000">
                                          <p:val>
                                            <p:strVal val="#ppt_h"/>
                                          </p:val>
                                        </p:tav>
                                      </p:tavLst>
                                    </p:anim>
                                    <p:animEffect transition="in" filter="fade">
                                      <p:cBhvr>
                                        <p:cTn id="43" dur="500"/>
                                        <p:tgtEl>
                                          <p:spTgt spid="3">
                                            <p:txEl>
                                              <p:pRg st="8" end="8"/>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53" presetClass="entr" presetSubtype="16" fill="hold" grpId="0" nodeType="click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 calcmode="lin" valueType="num">
                                      <p:cBhvr>
                                        <p:cTn id="48" dur="500" fill="hold"/>
                                        <p:tgtEl>
                                          <p:spTgt spid="3">
                                            <p:txEl>
                                              <p:pRg st="10" end="10"/>
                                            </p:txEl>
                                          </p:spTgt>
                                        </p:tgtEl>
                                        <p:attrNameLst>
                                          <p:attrName>ppt_w</p:attrName>
                                        </p:attrNameLst>
                                      </p:cBhvr>
                                      <p:tavLst>
                                        <p:tav tm="0">
                                          <p:val>
                                            <p:fltVal val="0"/>
                                          </p:val>
                                        </p:tav>
                                        <p:tav tm="100000">
                                          <p:val>
                                            <p:strVal val="#ppt_w"/>
                                          </p:val>
                                        </p:tav>
                                      </p:tavLst>
                                    </p:anim>
                                    <p:anim calcmode="lin" valueType="num">
                                      <p:cBhvr>
                                        <p:cTn id="49" dur="500" fill="hold"/>
                                        <p:tgtEl>
                                          <p:spTgt spid="3">
                                            <p:txEl>
                                              <p:pRg st="10" end="10"/>
                                            </p:txEl>
                                          </p:spTgt>
                                        </p:tgtEl>
                                        <p:attrNameLst>
                                          <p:attrName>ppt_h</p:attrName>
                                        </p:attrNameLst>
                                      </p:cBhvr>
                                      <p:tavLst>
                                        <p:tav tm="0">
                                          <p:val>
                                            <p:fltVal val="0"/>
                                          </p:val>
                                        </p:tav>
                                        <p:tav tm="100000">
                                          <p:val>
                                            <p:strVal val="#ppt_h"/>
                                          </p:val>
                                        </p:tav>
                                      </p:tavLst>
                                    </p:anim>
                                    <p:animEffect transition="in" filter="fade">
                                      <p:cBhvr>
                                        <p:cTn id="50" dur="500"/>
                                        <p:tgtEl>
                                          <p:spTgt spid="3">
                                            <p:txEl>
                                              <p:pRg st="10" end="10"/>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53" presetClass="entr" presetSubtype="16"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anim calcmode="lin" valueType="num">
                                      <p:cBhvr>
                                        <p:cTn id="55" dur="500" fill="hold"/>
                                        <p:tgtEl>
                                          <p:spTgt spid="3">
                                            <p:txEl>
                                              <p:pRg st="12" end="12"/>
                                            </p:txEl>
                                          </p:spTgt>
                                        </p:tgtEl>
                                        <p:attrNameLst>
                                          <p:attrName>ppt_w</p:attrName>
                                        </p:attrNameLst>
                                      </p:cBhvr>
                                      <p:tavLst>
                                        <p:tav tm="0">
                                          <p:val>
                                            <p:fltVal val="0"/>
                                          </p:val>
                                        </p:tav>
                                        <p:tav tm="100000">
                                          <p:val>
                                            <p:strVal val="#ppt_w"/>
                                          </p:val>
                                        </p:tav>
                                      </p:tavLst>
                                    </p:anim>
                                    <p:anim calcmode="lin" valueType="num">
                                      <p:cBhvr>
                                        <p:cTn id="56" dur="500" fill="hold"/>
                                        <p:tgtEl>
                                          <p:spTgt spid="3">
                                            <p:txEl>
                                              <p:pRg st="12" end="12"/>
                                            </p:txEl>
                                          </p:spTgt>
                                        </p:tgtEl>
                                        <p:attrNameLst>
                                          <p:attrName>ppt_h</p:attrName>
                                        </p:attrNameLst>
                                      </p:cBhvr>
                                      <p:tavLst>
                                        <p:tav tm="0">
                                          <p:val>
                                            <p:fltVal val="0"/>
                                          </p:val>
                                        </p:tav>
                                        <p:tav tm="100000">
                                          <p:val>
                                            <p:strVal val="#ppt_h"/>
                                          </p:val>
                                        </p:tav>
                                      </p:tavLst>
                                    </p:anim>
                                    <p:animEffect transition="in" filter="fade">
                                      <p:cBhvr>
                                        <p:cTn id="57" dur="500"/>
                                        <p:tgtEl>
                                          <p:spTgt spid="3">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6766532" cy="553998"/>
          </a:xfrm>
          <a:prstGeom prst="rect">
            <a:avLst/>
          </a:prstGeom>
          <a:noFill/>
        </p:spPr>
        <p:txBody>
          <a:bodyPr wrap="none" rtlCol="0">
            <a:spAutoFit/>
          </a:bodyPr>
          <a:lstStyle/>
          <a:p>
            <a:r>
              <a:rPr lang="de-CH" sz="3000" b="1" dirty="0"/>
              <a:t>Ermahnung, Grüsse und Segen (13,11-13)</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25130" y="1490008"/>
            <a:ext cx="9664377" cy="1938992"/>
          </a:xfrm>
          <a:prstGeom prst="rect">
            <a:avLst/>
          </a:prstGeom>
          <a:noFill/>
        </p:spPr>
        <p:txBody>
          <a:bodyPr wrap="none" rtlCol="0">
            <a:spAutoFit/>
          </a:bodyPr>
          <a:lstStyle/>
          <a:p>
            <a:r>
              <a:rPr lang="de-CH" sz="3000" dirty="0"/>
              <a:t>Grüßt einander mit einem heiligen Kuss! Es grüßen euch alle </a:t>
            </a:r>
          </a:p>
          <a:p>
            <a:r>
              <a:rPr lang="de-CH" sz="3000" dirty="0"/>
              <a:t>Heiligen. 13 Die Gnade des Herrn Jesus Christus und die </a:t>
            </a:r>
          </a:p>
          <a:p>
            <a:r>
              <a:rPr lang="de-CH" sz="3000" dirty="0"/>
              <a:t>Liebe Gottes und die Gemeinschaft des Heiligen Geistes sei </a:t>
            </a:r>
          </a:p>
          <a:p>
            <a:r>
              <a:rPr lang="de-CH" sz="3000" dirty="0"/>
              <a:t>mit euch allen! Amen." </a:t>
            </a:r>
            <a:r>
              <a:rPr lang="de-CH" sz="3000" b="1" dirty="0"/>
              <a:t>(13,12+13)</a:t>
            </a:r>
            <a:endParaRPr lang="de-CH" sz="3000" dirty="0"/>
          </a:p>
        </p:txBody>
      </p:sp>
    </p:spTree>
    <p:extLst>
      <p:ext uri="{BB962C8B-B14F-4D97-AF65-F5344CB8AC3E}">
        <p14:creationId xmlns:p14="http://schemas.microsoft.com/office/powerpoint/2010/main" val="4039921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552172" y="5023841"/>
            <a:ext cx="5334794" cy="938719"/>
          </a:xfrm>
          <a:prstGeom prst="rect">
            <a:avLst/>
          </a:prstGeom>
          <a:noFill/>
        </p:spPr>
        <p:txBody>
          <a:bodyPr wrap="none" rtlCol="0">
            <a:spAutoFit/>
          </a:bodyPr>
          <a:lstStyle/>
          <a:p>
            <a:r>
              <a:rPr lang="de-CH" sz="5500" b="1" dirty="0"/>
              <a:t>2. Korinther Teil 3</a:t>
            </a:r>
          </a:p>
        </p:txBody>
      </p:sp>
    </p:spTree>
    <p:extLst>
      <p:ext uri="{BB962C8B-B14F-4D97-AF65-F5344CB8AC3E}">
        <p14:creationId xmlns:p14="http://schemas.microsoft.com/office/powerpoint/2010/main" val="4270524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9442072" cy="1015663"/>
          </a:xfrm>
          <a:prstGeom prst="rect">
            <a:avLst/>
          </a:prstGeom>
          <a:noFill/>
        </p:spPr>
        <p:txBody>
          <a:bodyPr wrap="none" rtlCol="0">
            <a:spAutoFit/>
          </a:bodyPr>
          <a:lstStyle/>
          <a:p>
            <a:r>
              <a:rPr lang="de-CH" sz="3000" b="1" dirty="0"/>
              <a:t>Paulus zieht nun eine klare Linie zwischen der </a:t>
            </a:r>
          </a:p>
          <a:p>
            <a:r>
              <a:rPr lang="de-CH" sz="3000" b="1" dirty="0"/>
              <a:t>gehorsamen Mehrheit und der ungehorsamen Minderheit</a:t>
            </a:r>
            <a:endParaRPr lang="de-CH" sz="3000" dirty="0"/>
          </a:p>
        </p:txBody>
      </p:sp>
      <p:sp>
        <p:nvSpPr>
          <p:cNvPr id="3" name="Textfeld 2">
            <a:extLst>
              <a:ext uri="{FF2B5EF4-FFF2-40B4-BE49-F238E27FC236}">
                <a16:creationId xmlns:a16="http://schemas.microsoft.com/office/drawing/2014/main" id="{58E2B648-2B49-4F44-BEC3-5F37607F26C3}"/>
              </a:ext>
            </a:extLst>
          </p:cNvPr>
          <p:cNvSpPr txBox="1"/>
          <p:nvPr/>
        </p:nvSpPr>
        <p:spPr>
          <a:xfrm>
            <a:off x="534404" y="2102044"/>
            <a:ext cx="9433288" cy="2862322"/>
          </a:xfrm>
          <a:prstGeom prst="rect">
            <a:avLst/>
          </a:prstGeom>
          <a:noFill/>
        </p:spPr>
        <p:txBody>
          <a:bodyPr wrap="none" rtlCol="0">
            <a:spAutoFit/>
          </a:bodyPr>
          <a:lstStyle/>
          <a:p>
            <a:r>
              <a:rPr lang="de-CH" sz="3000" dirty="0"/>
              <a:t>Er ist fest entschlossen, die Gemeinde zu reinigen und die </a:t>
            </a:r>
          </a:p>
          <a:p>
            <a:r>
              <a:rPr lang="de-CH" sz="3000" dirty="0"/>
              <a:t>falschen Lehrer hinauszutun. Dazu braucht er die Mehrheit </a:t>
            </a:r>
          </a:p>
          <a:p>
            <a:r>
              <a:rPr lang="de-CH" sz="3000" dirty="0"/>
              <a:t>der Gemeinde. Als das der Fall war, wurden von Paulus </a:t>
            </a:r>
          </a:p>
          <a:p>
            <a:r>
              <a:rPr lang="de-CH" sz="3000" dirty="0"/>
              <a:t>klare Linien gezogen zwischen der bussfertigen, </a:t>
            </a:r>
          </a:p>
          <a:p>
            <a:r>
              <a:rPr lang="de-CH" sz="3000" dirty="0"/>
              <a:t>gehorsamen Mehrheit und der widerspenstigen, </a:t>
            </a:r>
          </a:p>
          <a:p>
            <a:r>
              <a:rPr lang="de-CH" sz="3000" dirty="0"/>
              <a:t>ungehorsamen Minderheit.</a:t>
            </a:r>
          </a:p>
        </p:txBody>
      </p:sp>
    </p:spTree>
    <p:extLst>
      <p:ext uri="{BB962C8B-B14F-4D97-AF65-F5344CB8AC3E}">
        <p14:creationId xmlns:p14="http://schemas.microsoft.com/office/powerpoint/2010/main" val="146710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p:cTn id="14" dur="500" fill="hold"/>
                                        <p:tgtEl>
                                          <p:spTgt spid="3"/>
                                        </p:tgtEl>
                                        <p:attrNameLst>
                                          <p:attrName>ppt_w</p:attrName>
                                        </p:attrNameLst>
                                      </p:cBhvr>
                                      <p:tavLst>
                                        <p:tav tm="0">
                                          <p:val>
                                            <p:fltVal val="0"/>
                                          </p:val>
                                        </p:tav>
                                        <p:tav tm="100000">
                                          <p:val>
                                            <p:strVal val="#ppt_w"/>
                                          </p:val>
                                        </p:tav>
                                      </p:tavLst>
                                    </p:anim>
                                    <p:anim calcmode="lin" valueType="num">
                                      <p:cBhvr>
                                        <p:cTn id="15" dur="500" fill="hold"/>
                                        <p:tgtEl>
                                          <p:spTgt spid="3"/>
                                        </p:tgtEl>
                                        <p:attrNameLst>
                                          <p:attrName>ppt_h</p:attrName>
                                        </p:attrNameLst>
                                      </p:cBhvr>
                                      <p:tavLst>
                                        <p:tav tm="0">
                                          <p:val>
                                            <p:fltVal val="0"/>
                                          </p:val>
                                        </p:tav>
                                        <p:tav tm="100000">
                                          <p:val>
                                            <p:strVal val="#ppt_h"/>
                                          </p:val>
                                        </p:tav>
                                      </p:tavLst>
                                    </p:anim>
                                    <p:animEffect transition="in" filter="fade">
                                      <p:cBhvr>
                                        <p:cTn id="16"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9442072" cy="1015663"/>
          </a:xfrm>
          <a:prstGeom prst="rect">
            <a:avLst/>
          </a:prstGeom>
          <a:noFill/>
        </p:spPr>
        <p:txBody>
          <a:bodyPr wrap="none" rtlCol="0">
            <a:spAutoFit/>
          </a:bodyPr>
          <a:lstStyle/>
          <a:p>
            <a:r>
              <a:rPr lang="de-CH" sz="3000" b="1" dirty="0"/>
              <a:t>Paulus zieht nun eine klare Linie zwischen der </a:t>
            </a:r>
          </a:p>
          <a:p>
            <a:r>
              <a:rPr lang="de-CH" sz="3000" b="1" dirty="0"/>
              <a:t>gehorsamen Mehrheit und der ungehorsamen Minderheit</a:t>
            </a:r>
            <a:endParaRPr lang="de-CH" sz="3000" dirty="0"/>
          </a:p>
        </p:txBody>
      </p:sp>
      <p:graphicFrame>
        <p:nvGraphicFramePr>
          <p:cNvPr id="2" name="Tabelle 1">
            <a:extLst>
              <a:ext uri="{FF2B5EF4-FFF2-40B4-BE49-F238E27FC236}">
                <a16:creationId xmlns:a16="http://schemas.microsoft.com/office/drawing/2014/main" id="{FCADAB0C-A534-41E5-B75A-73C17F392357}"/>
              </a:ext>
            </a:extLst>
          </p:cNvPr>
          <p:cNvGraphicFramePr>
            <a:graphicFrameLocks noGrp="1"/>
          </p:cNvGraphicFramePr>
          <p:nvPr>
            <p:extLst>
              <p:ext uri="{D42A27DB-BD31-4B8C-83A1-F6EECF244321}">
                <p14:modId xmlns:p14="http://schemas.microsoft.com/office/powerpoint/2010/main" val="4268665450"/>
              </p:ext>
            </p:extLst>
          </p:nvPr>
        </p:nvGraphicFramePr>
        <p:xfrm>
          <a:off x="576086" y="1841991"/>
          <a:ext cx="11124679" cy="4600687"/>
        </p:xfrm>
        <a:graphic>
          <a:graphicData uri="http://schemas.openxmlformats.org/drawingml/2006/table">
            <a:tbl>
              <a:tblPr firstRow="1" firstCol="1" bandRow="1">
                <a:tableStyleId>{5C22544A-7EE6-4342-B048-85BDC9FD1C3A}</a:tableStyleId>
              </a:tblPr>
              <a:tblGrid>
                <a:gridCol w="4053064">
                  <a:extLst>
                    <a:ext uri="{9D8B030D-6E8A-4147-A177-3AD203B41FA5}">
                      <a16:colId xmlns:a16="http://schemas.microsoft.com/office/drawing/2014/main" val="2106169344"/>
                    </a:ext>
                  </a:extLst>
                </a:gridCol>
                <a:gridCol w="4730262">
                  <a:extLst>
                    <a:ext uri="{9D8B030D-6E8A-4147-A177-3AD203B41FA5}">
                      <a16:colId xmlns:a16="http://schemas.microsoft.com/office/drawing/2014/main" val="2953631660"/>
                    </a:ext>
                  </a:extLst>
                </a:gridCol>
                <a:gridCol w="2341353">
                  <a:extLst>
                    <a:ext uri="{9D8B030D-6E8A-4147-A177-3AD203B41FA5}">
                      <a16:colId xmlns:a16="http://schemas.microsoft.com/office/drawing/2014/main" val="908233129"/>
                    </a:ext>
                  </a:extLst>
                </a:gridCol>
              </a:tblGrid>
              <a:tr h="580706">
                <a:tc>
                  <a:txBody>
                    <a:bodyPr/>
                    <a:lstStyle/>
                    <a:p>
                      <a:pPr>
                        <a:spcAft>
                          <a:spcPts val="0"/>
                        </a:spcAft>
                      </a:pPr>
                      <a:r>
                        <a:rPr lang="de-CH" sz="2500" dirty="0">
                          <a:effectLst/>
                        </a:rPr>
                        <a:t>Vorwurf</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tc>
                  <a:txBody>
                    <a:bodyPr/>
                    <a:lstStyle/>
                    <a:p>
                      <a:pPr>
                        <a:spcAft>
                          <a:spcPts val="0"/>
                        </a:spcAft>
                      </a:pPr>
                      <a:r>
                        <a:rPr lang="de-CH" sz="2500" dirty="0">
                          <a:effectLst/>
                        </a:rPr>
                        <a:t>Bedeutung</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tc>
                  <a:txBody>
                    <a:bodyPr/>
                    <a:lstStyle/>
                    <a:p>
                      <a:pPr>
                        <a:spcAft>
                          <a:spcPts val="0"/>
                        </a:spcAft>
                      </a:pPr>
                      <a:r>
                        <a:rPr lang="de-CH" sz="2500" dirty="0">
                          <a:effectLst/>
                        </a:rPr>
                        <a:t>Referenz</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extLst>
                  <a:ext uri="{0D108BD9-81ED-4DB2-BD59-A6C34878D82A}">
                    <a16:rowId xmlns:a16="http://schemas.microsoft.com/office/drawing/2014/main" val="3136173468"/>
                  </a:ext>
                </a:extLst>
              </a:tr>
              <a:tr h="865629">
                <a:tc>
                  <a:txBody>
                    <a:bodyPr/>
                    <a:lstStyle/>
                    <a:p>
                      <a:pPr>
                        <a:spcAft>
                          <a:spcPts val="0"/>
                        </a:spcAft>
                      </a:pPr>
                      <a:r>
                        <a:rPr lang="de-CH" sz="2500" b="0" dirty="0">
                          <a:solidFill>
                            <a:schemeClr val="tx1"/>
                          </a:solidFill>
                          <a:effectLst/>
                        </a:rPr>
                        <a:t>Fleischliche Lebensweise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Eigener Ruhm – sucht eigenen Vorteil - Verführer</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10,2-8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855844797"/>
                  </a:ext>
                </a:extLst>
              </a:tr>
              <a:tr h="830870">
                <a:tc>
                  <a:txBody>
                    <a:bodyPr/>
                    <a:lstStyle/>
                    <a:p>
                      <a:pPr>
                        <a:spcAft>
                          <a:spcPts val="0"/>
                        </a:spcAft>
                      </a:pPr>
                      <a:r>
                        <a:rPr lang="de-CH" sz="2500" b="0" dirty="0">
                          <a:solidFill>
                            <a:schemeClr val="tx1"/>
                          </a:solidFill>
                          <a:effectLst/>
                        </a:rPr>
                        <a:t>Schwaches Auftreten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Feigling – nur mutig aus der Ferne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10,2.9-10</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extLst>
                  <a:ext uri="{0D108BD9-81ED-4DB2-BD59-A6C34878D82A}">
                    <a16:rowId xmlns:a16="http://schemas.microsoft.com/office/drawing/2014/main" val="417827423"/>
                  </a:ext>
                </a:extLst>
              </a:tr>
              <a:tr h="586385">
                <a:tc>
                  <a:txBody>
                    <a:bodyPr/>
                    <a:lstStyle/>
                    <a:p>
                      <a:pPr>
                        <a:spcAft>
                          <a:spcPts val="0"/>
                        </a:spcAft>
                      </a:pPr>
                      <a:r>
                        <a:rPr lang="de-CH" sz="2500" b="0" dirty="0">
                          <a:solidFill>
                            <a:schemeClr val="tx1"/>
                          </a:solidFill>
                          <a:effectLst/>
                        </a:rPr>
                        <a:t>Mangelhafte Rhetorik</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Keine Gabe zum Predigen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10,10; 11,6</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344211441"/>
                  </a:ext>
                </a:extLst>
              </a:tr>
              <a:tr h="974892">
                <a:tc>
                  <a:txBody>
                    <a:bodyPr/>
                    <a:lstStyle/>
                    <a:p>
                      <a:pPr>
                        <a:spcAft>
                          <a:spcPts val="0"/>
                        </a:spcAft>
                      </a:pPr>
                      <a:r>
                        <a:rPr lang="de-CH" sz="2500" b="0" dirty="0">
                          <a:solidFill>
                            <a:schemeClr val="tx1"/>
                          </a:solidFill>
                          <a:effectLst/>
                        </a:rPr>
                        <a:t>Mangelhafte Qualifikation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Voraussetzungen und Erfahrungen als Diener</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11,16-33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extLst>
                  <a:ext uri="{0D108BD9-81ED-4DB2-BD59-A6C34878D82A}">
                    <a16:rowId xmlns:a16="http://schemas.microsoft.com/office/drawing/2014/main" val="2212615778"/>
                  </a:ext>
                </a:extLst>
              </a:tr>
              <a:tr h="762205">
                <a:tc>
                  <a:txBody>
                    <a:bodyPr/>
                    <a:lstStyle/>
                    <a:p>
                      <a:pPr>
                        <a:spcAft>
                          <a:spcPts val="0"/>
                        </a:spcAft>
                      </a:pPr>
                      <a:r>
                        <a:rPr lang="de-CH" sz="2500" b="0" dirty="0">
                          <a:solidFill>
                            <a:schemeClr val="tx1"/>
                          </a:solidFill>
                          <a:effectLst/>
                        </a:rPr>
                        <a:t>Keine Berufung zum Apostel</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Keine sichtbaren Beweise (z.B. Empfehlung: 3,1)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12,11-12; 13,3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2760865591"/>
                  </a:ext>
                </a:extLst>
              </a:tr>
            </a:tbl>
          </a:graphicData>
        </a:graphic>
      </p:graphicFrame>
      <p:sp>
        <p:nvSpPr>
          <p:cNvPr id="6" name="Rechteck 5">
            <a:extLst>
              <a:ext uri="{FF2B5EF4-FFF2-40B4-BE49-F238E27FC236}">
                <a16:creationId xmlns:a16="http://schemas.microsoft.com/office/drawing/2014/main" id="{796914E7-FEC0-49B0-BD8C-2902CB140BA8}"/>
              </a:ext>
            </a:extLst>
          </p:cNvPr>
          <p:cNvSpPr/>
          <p:nvPr/>
        </p:nvSpPr>
        <p:spPr>
          <a:xfrm>
            <a:off x="316523" y="3481754"/>
            <a:ext cx="11932461" cy="326766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bg1"/>
              </a:solidFill>
            </a:endParaRPr>
          </a:p>
        </p:txBody>
      </p:sp>
    </p:spTree>
    <p:extLst>
      <p:ext uri="{BB962C8B-B14F-4D97-AF65-F5344CB8AC3E}">
        <p14:creationId xmlns:p14="http://schemas.microsoft.com/office/powerpoint/2010/main" val="3493379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9442072" cy="1015663"/>
          </a:xfrm>
          <a:prstGeom prst="rect">
            <a:avLst/>
          </a:prstGeom>
          <a:noFill/>
        </p:spPr>
        <p:txBody>
          <a:bodyPr wrap="none" rtlCol="0">
            <a:spAutoFit/>
          </a:bodyPr>
          <a:lstStyle/>
          <a:p>
            <a:r>
              <a:rPr lang="de-CH" sz="3000" b="1" dirty="0"/>
              <a:t>Paulus zieht nun eine klare Linie zwischen der </a:t>
            </a:r>
          </a:p>
          <a:p>
            <a:r>
              <a:rPr lang="de-CH" sz="3000" b="1" dirty="0"/>
              <a:t>gehorsamen Mehrheit und der ungehorsamen Minderheit</a:t>
            </a:r>
            <a:endParaRPr lang="de-CH" sz="3000" dirty="0"/>
          </a:p>
        </p:txBody>
      </p:sp>
      <p:graphicFrame>
        <p:nvGraphicFramePr>
          <p:cNvPr id="2" name="Tabelle 1">
            <a:extLst>
              <a:ext uri="{FF2B5EF4-FFF2-40B4-BE49-F238E27FC236}">
                <a16:creationId xmlns:a16="http://schemas.microsoft.com/office/drawing/2014/main" id="{FCADAB0C-A534-41E5-B75A-73C17F392357}"/>
              </a:ext>
            </a:extLst>
          </p:cNvPr>
          <p:cNvGraphicFramePr>
            <a:graphicFrameLocks noGrp="1"/>
          </p:cNvGraphicFramePr>
          <p:nvPr/>
        </p:nvGraphicFramePr>
        <p:xfrm>
          <a:off x="576086" y="1841991"/>
          <a:ext cx="11124679" cy="4600687"/>
        </p:xfrm>
        <a:graphic>
          <a:graphicData uri="http://schemas.openxmlformats.org/drawingml/2006/table">
            <a:tbl>
              <a:tblPr firstRow="1" firstCol="1" bandRow="1">
                <a:tableStyleId>{5C22544A-7EE6-4342-B048-85BDC9FD1C3A}</a:tableStyleId>
              </a:tblPr>
              <a:tblGrid>
                <a:gridCol w="4053064">
                  <a:extLst>
                    <a:ext uri="{9D8B030D-6E8A-4147-A177-3AD203B41FA5}">
                      <a16:colId xmlns:a16="http://schemas.microsoft.com/office/drawing/2014/main" val="2106169344"/>
                    </a:ext>
                  </a:extLst>
                </a:gridCol>
                <a:gridCol w="4730262">
                  <a:extLst>
                    <a:ext uri="{9D8B030D-6E8A-4147-A177-3AD203B41FA5}">
                      <a16:colId xmlns:a16="http://schemas.microsoft.com/office/drawing/2014/main" val="2953631660"/>
                    </a:ext>
                  </a:extLst>
                </a:gridCol>
                <a:gridCol w="2341353">
                  <a:extLst>
                    <a:ext uri="{9D8B030D-6E8A-4147-A177-3AD203B41FA5}">
                      <a16:colId xmlns:a16="http://schemas.microsoft.com/office/drawing/2014/main" val="908233129"/>
                    </a:ext>
                  </a:extLst>
                </a:gridCol>
              </a:tblGrid>
              <a:tr h="580706">
                <a:tc>
                  <a:txBody>
                    <a:bodyPr/>
                    <a:lstStyle/>
                    <a:p>
                      <a:pPr>
                        <a:spcAft>
                          <a:spcPts val="0"/>
                        </a:spcAft>
                      </a:pPr>
                      <a:r>
                        <a:rPr lang="de-CH" sz="2500" dirty="0">
                          <a:effectLst/>
                        </a:rPr>
                        <a:t>Vorwurf</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tc>
                  <a:txBody>
                    <a:bodyPr/>
                    <a:lstStyle/>
                    <a:p>
                      <a:pPr>
                        <a:spcAft>
                          <a:spcPts val="0"/>
                        </a:spcAft>
                      </a:pPr>
                      <a:r>
                        <a:rPr lang="de-CH" sz="2500" dirty="0">
                          <a:effectLst/>
                        </a:rPr>
                        <a:t>Bedeutung</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tc>
                  <a:txBody>
                    <a:bodyPr/>
                    <a:lstStyle/>
                    <a:p>
                      <a:pPr>
                        <a:spcAft>
                          <a:spcPts val="0"/>
                        </a:spcAft>
                      </a:pPr>
                      <a:r>
                        <a:rPr lang="de-CH" sz="2500" dirty="0">
                          <a:effectLst/>
                        </a:rPr>
                        <a:t>Referenz</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extLst>
                  <a:ext uri="{0D108BD9-81ED-4DB2-BD59-A6C34878D82A}">
                    <a16:rowId xmlns:a16="http://schemas.microsoft.com/office/drawing/2014/main" val="3136173468"/>
                  </a:ext>
                </a:extLst>
              </a:tr>
              <a:tr h="865629">
                <a:tc>
                  <a:txBody>
                    <a:bodyPr/>
                    <a:lstStyle/>
                    <a:p>
                      <a:pPr>
                        <a:spcAft>
                          <a:spcPts val="0"/>
                        </a:spcAft>
                      </a:pPr>
                      <a:r>
                        <a:rPr lang="de-CH" sz="2500" b="0" dirty="0">
                          <a:solidFill>
                            <a:schemeClr val="tx1"/>
                          </a:solidFill>
                          <a:effectLst/>
                        </a:rPr>
                        <a:t>Fleischliche Lebensweise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Eigener Ruhm – sucht eigenen Vorteil - Verführer</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10,2-8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855844797"/>
                  </a:ext>
                </a:extLst>
              </a:tr>
              <a:tr h="830870">
                <a:tc>
                  <a:txBody>
                    <a:bodyPr/>
                    <a:lstStyle/>
                    <a:p>
                      <a:pPr>
                        <a:spcAft>
                          <a:spcPts val="0"/>
                        </a:spcAft>
                      </a:pPr>
                      <a:r>
                        <a:rPr lang="de-CH" sz="2500" b="0" dirty="0">
                          <a:solidFill>
                            <a:schemeClr val="tx1"/>
                          </a:solidFill>
                          <a:effectLst/>
                        </a:rPr>
                        <a:t>Schwaches Auftreten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Feigling – nur mutig aus der Ferne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10,2.9-10</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extLst>
                  <a:ext uri="{0D108BD9-81ED-4DB2-BD59-A6C34878D82A}">
                    <a16:rowId xmlns:a16="http://schemas.microsoft.com/office/drawing/2014/main" val="417827423"/>
                  </a:ext>
                </a:extLst>
              </a:tr>
              <a:tr h="586385">
                <a:tc>
                  <a:txBody>
                    <a:bodyPr/>
                    <a:lstStyle/>
                    <a:p>
                      <a:pPr>
                        <a:spcAft>
                          <a:spcPts val="0"/>
                        </a:spcAft>
                      </a:pPr>
                      <a:r>
                        <a:rPr lang="de-CH" sz="2500" b="0" dirty="0">
                          <a:solidFill>
                            <a:schemeClr val="tx1"/>
                          </a:solidFill>
                          <a:effectLst/>
                        </a:rPr>
                        <a:t>Mangelhafte Rhetorik</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Keine Gabe zum Predigen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10,10; 11,6</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344211441"/>
                  </a:ext>
                </a:extLst>
              </a:tr>
              <a:tr h="974892">
                <a:tc>
                  <a:txBody>
                    <a:bodyPr/>
                    <a:lstStyle/>
                    <a:p>
                      <a:pPr>
                        <a:spcAft>
                          <a:spcPts val="0"/>
                        </a:spcAft>
                      </a:pPr>
                      <a:r>
                        <a:rPr lang="de-CH" sz="2500" b="0" dirty="0">
                          <a:solidFill>
                            <a:schemeClr val="tx1"/>
                          </a:solidFill>
                          <a:effectLst/>
                        </a:rPr>
                        <a:t>Mangelhafte Qualifikation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Voraussetzungen und Erfahrungen als Diener</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11,16-33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extLst>
                  <a:ext uri="{0D108BD9-81ED-4DB2-BD59-A6C34878D82A}">
                    <a16:rowId xmlns:a16="http://schemas.microsoft.com/office/drawing/2014/main" val="2212615778"/>
                  </a:ext>
                </a:extLst>
              </a:tr>
              <a:tr h="762205">
                <a:tc>
                  <a:txBody>
                    <a:bodyPr/>
                    <a:lstStyle/>
                    <a:p>
                      <a:pPr>
                        <a:spcAft>
                          <a:spcPts val="0"/>
                        </a:spcAft>
                      </a:pPr>
                      <a:r>
                        <a:rPr lang="de-CH" sz="2500" b="0" dirty="0">
                          <a:solidFill>
                            <a:schemeClr val="tx1"/>
                          </a:solidFill>
                          <a:effectLst/>
                        </a:rPr>
                        <a:t>Keine Berufung zum Apostel</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Keine sichtbaren Beweise (z.B. Empfehlung: 3,1)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12,11-12; 13,3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2760865591"/>
                  </a:ext>
                </a:extLst>
              </a:tr>
            </a:tbl>
          </a:graphicData>
        </a:graphic>
      </p:graphicFrame>
      <p:sp>
        <p:nvSpPr>
          <p:cNvPr id="6" name="Rechteck 5">
            <a:extLst>
              <a:ext uri="{FF2B5EF4-FFF2-40B4-BE49-F238E27FC236}">
                <a16:creationId xmlns:a16="http://schemas.microsoft.com/office/drawing/2014/main" id="{796914E7-FEC0-49B0-BD8C-2902CB140BA8}"/>
              </a:ext>
            </a:extLst>
          </p:cNvPr>
          <p:cNvSpPr/>
          <p:nvPr/>
        </p:nvSpPr>
        <p:spPr>
          <a:xfrm>
            <a:off x="316523" y="4101612"/>
            <a:ext cx="11932461" cy="26478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bg1"/>
              </a:solidFill>
            </a:endParaRPr>
          </a:p>
        </p:txBody>
      </p:sp>
    </p:spTree>
    <p:extLst>
      <p:ext uri="{BB962C8B-B14F-4D97-AF65-F5344CB8AC3E}">
        <p14:creationId xmlns:p14="http://schemas.microsoft.com/office/powerpoint/2010/main" val="2666107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9442072" cy="1015663"/>
          </a:xfrm>
          <a:prstGeom prst="rect">
            <a:avLst/>
          </a:prstGeom>
          <a:noFill/>
        </p:spPr>
        <p:txBody>
          <a:bodyPr wrap="none" rtlCol="0">
            <a:spAutoFit/>
          </a:bodyPr>
          <a:lstStyle/>
          <a:p>
            <a:r>
              <a:rPr lang="de-CH" sz="3000" b="1" dirty="0"/>
              <a:t>Paulus zieht nun eine klare Linie zwischen der </a:t>
            </a:r>
          </a:p>
          <a:p>
            <a:r>
              <a:rPr lang="de-CH" sz="3000" b="1" dirty="0"/>
              <a:t>gehorsamen Mehrheit und der ungehorsamen Minderheit</a:t>
            </a:r>
            <a:endParaRPr lang="de-CH" sz="3000" dirty="0"/>
          </a:p>
        </p:txBody>
      </p:sp>
      <p:graphicFrame>
        <p:nvGraphicFramePr>
          <p:cNvPr id="2" name="Tabelle 1">
            <a:extLst>
              <a:ext uri="{FF2B5EF4-FFF2-40B4-BE49-F238E27FC236}">
                <a16:creationId xmlns:a16="http://schemas.microsoft.com/office/drawing/2014/main" id="{FCADAB0C-A534-41E5-B75A-73C17F392357}"/>
              </a:ext>
            </a:extLst>
          </p:cNvPr>
          <p:cNvGraphicFramePr>
            <a:graphicFrameLocks noGrp="1"/>
          </p:cNvGraphicFramePr>
          <p:nvPr/>
        </p:nvGraphicFramePr>
        <p:xfrm>
          <a:off x="576086" y="1841991"/>
          <a:ext cx="11124679" cy="4600687"/>
        </p:xfrm>
        <a:graphic>
          <a:graphicData uri="http://schemas.openxmlformats.org/drawingml/2006/table">
            <a:tbl>
              <a:tblPr firstRow="1" firstCol="1" bandRow="1">
                <a:tableStyleId>{5C22544A-7EE6-4342-B048-85BDC9FD1C3A}</a:tableStyleId>
              </a:tblPr>
              <a:tblGrid>
                <a:gridCol w="4053064">
                  <a:extLst>
                    <a:ext uri="{9D8B030D-6E8A-4147-A177-3AD203B41FA5}">
                      <a16:colId xmlns:a16="http://schemas.microsoft.com/office/drawing/2014/main" val="2106169344"/>
                    </a:ext>
                  </a:extLst>
                </a:gridCol>
                <a:gridCol w="4730262">
                  <a:extLst>
                    <a:ext uri="{9D8B030D-6E8A-4147-A177-3AD203B41FA5}">
                      <a16:colId xmlns:a16="http://schemas.microsoft.com/office/drawing/2014/main" val="2953631660"/>
                    </a:ext>
                  </a:extLst>
                </a:gridCol>
                <a:gridCol w="2341353">
                  <a:extLst>
                    <a:ext uri="{9D8B030D-6E8A-4147-A177-3AD203B41FA5}">
                      <a16:colId xmlns:a16="http://schemas.microsoft.com/office/drawing/2014/main" val="908233129"/>
                    </a:ext>
                  </a:extLst>
                </a:gridCol>
              </a:tblGrid>
              <a:tr h="580706">
                <a:tc>
                  <a:txBody>
                    <a:bodyPr/>
                    <a:lstStyle/>
                    <a:p>
                      <a:pPr>
                        <a:spcAft>
                          <a:spcPts val="0"/>
                        </a:spcAft>
                      </a:pPr>
                      <a:r>
                        <a:rPr lang="de-CH" sz="2500" dirty="0">
                          <a:effectLst/>
                        </a:rPr>
                        <a:t>Vorwurf</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tc>
                  <a:txBody>
                    <a:bodyPr/>
                    <a:lstStyle/>
                    <a:p>
                      <a:pPr>
                        <a:spcAft>
                          <a:spcPts val="0"/>
                        </a:spcAft>
                      </a:pPr>
                      <a:r>
                        <a:rPr lang="de-CH" sz="2500" dirty="0">
                          <a:effectLst/>
                        </a:rPr>
                        <a:t>Bedeutung</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tc>
                  <a:txBody>
                    <a:bodyPr/>
                    <a:lstStyle/>
                    <a:p>
                      <a:pPr>
                        <a:spcAft>
                          <a:spcPts val="0"/>
                        </a:spcAft>
                      </a:pPr>
                      <a:r>
                        <a:rPr lang="de-CH" sz="2500" dirty="0">
                          <a:effectLst/>
                        </a:rPr>
                        <a:t>Referenz</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extLst>
                  <a:ext uri="{0D108BD9-81ED-4DB2-BD59-A6C34878D82A}">
                    <a16:rowId xmlns:a16="http://schemas.microsoft.com/office/drawing/2014/main" val="3136173468"/>
                  </a:ext>
                </a:extLst>
              </a:tr>
              <a:tr h="865629">
                <a:tc>
                  <a:txBody>
                    <a:bodyPr/>
                    <a:lstStyle/>
                    <a:p>
                      <a:pPr>
                        <a:spcAft>
                          <a:spcPts val="0"/>
                        </a:spcAft>
                      </a:pPr>
                      <a:r>
                        <a:rPr lang="de-CH" sz="2500" b="0" dirty="0">
                          <a:solidFill>
                            <a:schemeClr val="tx1"/>
                          </a:solidFill>
                          <a:effectLst/>
                        </a:rPr>
                        <a:t>Fleischliche Lebensweise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Eigener Ruhm – sucht eigenen Vorteil - Verführer</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10,2-8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855844797"/>
                  </a:ext>
                </a:extLst>
              </a:tr>
              <a:tr h="830870">
                <a:tc>
                  <a:txBody>
                    <a:bodyPr/>
                    <a:lstStyle/>
                    <a:p>
                      <a:pPr>
                        <a:spcAft>
                          <a:spcPts val="0"/>
                        </a:spcAft>
                      </a:pPr>
                      <a:r>
                        <a:rPr lang="de-CH" sz="2500" b="0" dirty="0">
                          <a:solidFill>
                            <a:schemeClr val="tx1"/>
                          </a:solidFill>
                          <a:effectLst/>
                        </a:rPr>
                        <a:t>Schwaches Auftreten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Feigling – nur mutig aus der Ferne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10,2.9-10</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extLst>
                  <a:ext uri="{0D108BD9-81ED-4DB2-BD59-A6C34878D82A}">
                    <a16:rowId xmlns:a16="http://schemas.microsoft.com/office/drawing/2014/main" val="417827423"/>
                  </a:ext>
                </a:extLst>
              </a:tr>
              <a:tr h="586385">
                <a:tc>
                  <a:txBody>
                    <a:bodyPr/>
                    <a:lstStyle/>
                    <a:p>
                      <a:pPr>
                        <a:spcAft>
                          <a:spcPts val="0"/>
                        </a:spcAft>
                      </a:pPr>
                      <a:r>
                        <a:rPr lang="de-CH" sz="2500" b="0" dirty="0">
                          <a:solidFill>
                            <a:schemeClr val="tx1"/>
                          </a:solidFill>
                          <a:effectLst/>
                        </a:rPr>
                        <a:t>Mangelhafte Rhetorik</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Keine Gabe zum Predigen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10,10; 11,6</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344211441"/>
                  </a:ext>
                </a:extLst>
              </a:tr>
              <a:tr h="974892">
                <a:tc>
                  <a:txBody>
                    <a:bodyPr/>
                    <a:lstStyle/>
                    <a:p>
                      <a:pPr>
                        <a:spcAft>
                          <a:spcPts val="0"/>
                        </a:spcAft>
                      </a:pPr>
                      <a:r>
                        <a:rPr lang="de-CH" sz="2500" b="0" dirty="0">
                          <a:solidFill>
                            <a:schemeClr val="tx1"/>
                          </a:solidFill>
                          <a:effectLst/>
                        </a:rPr>
                        <a:t>Mangelhafte Qualifikation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Voraussetzungen und Erfahrungen als Diener</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11,16-33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extLst>
                  <a:ext uri="{0D108BD9-81ED-4DB2-BD59-A6C34878D82A}">
                    <a16:rowId xmlns:a16="http://schemas.microsoft.com/office/drawing/2014/main" val="2212615778"/>
                  </a:ext>
                </a:extLst>
              </a:tr>
              <a:tr h="762205">
                <a:tc>
                  <a:txBody>
                    <a:bodyPr/>
                    <a:lstStyle/>
                    <a:p>
                      <a:pPr>
                        <a:spcAft>
                          <a:spcPts val="0"/>
                        </a:spcAft>
                      </a:pPr>
                      <a:r>
                        <a:rPr lang="de-CH" sz="2500" b="0" dirty="0">
                          <a:solidFill>
                            <a:schemeClr val="tx1"/>
                          </a:solidFill>
                          <a:effectLst/>
                        </a:rPr>
                        <a:t>Keine Berufung zum Apostel</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Keine sichtbaren Beweise (z.B. Empfehlung: 3,1)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12,11-12; 13,3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2760865591"/>
                  </a:ext>
                </a:extLst>
              </a:tr>
            </a:tbl>
          </a:graphicData>
        </a:graphic>
      </p:graphicFrame>
      <p:sp>
        <p:nvSpPr>
          <p:cNvPr id="6" name="Rechteck 5">
            <a:extLst>
              <a:ext uri="{FF2B5EF4-FFF2-40B4-BE49-F238E27FC236}">
                <a16:creationId xmlns:a16="http://schemas.microsoft.com/office/drawing/2014/main" id="{796914E7-FEC0-49B0-BD8C-2902CB140BA8}"/>
              </a:ext>
            </a:extLst>
          </p:cNvPr>
          <p:cNvSpPr/>
          <p:nvPr/>
        </p:nvSpPr>
        <p:spPr>
          <a:xfrm>
            <a:off x="316523" y="4774223"/>
            <a:ext cx="11932461" cy="19751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bg1"/>
              </a:solidFill>
            </a:endParaRPr>
          </a:p>
        </p:txBody>
      </p:sp>
    </p:spTree>
    <p:extLst>
      <p:ext uri="{BB962C8B-B14F-4D97-AF65-F5344CB8AC3E}">
        <p14:creationId xmlns:p14="http://schemas.microsoft.com/office/powerpoint/2010/main" val="25873344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p:cNvSpPr txBox="1"/>
          <p:nvPr/>
        </p:nvSpPr>
        <p:spPr>
          <a:xfrm>
            <a:off x="525130" y="532780"/>
            <a:ext cx="9442072" cy="1015663"/>
          </a:xfrm>
          <a:prstGeom prst="rect">
            <a:avLst/>
          </a:prstGeom>
          <a:noFill/>
        </p:spPr>
        <p:txBody>
          <a:bodyPr wrap="none" rtlCol="0">
            <a:spAutoFit/>
          </a:bodyPr>
          <a:lstStyle/>
          <a:p>
            <a:r>
              <a:rPr lang="de-CH" sz="3000" b="1" dirty="0"/>
              <a:t>Paulus zieht nun eine klare Linie zwischen der </a:t>
            </a:r>
          </a:p>
          <a:p>
            <a:r>
              <a:rPr lang="de-CH" sz="3000" b="1" dirty="0"/>
              <a:t>gehorsamen Mehrheit und der ungehorsamen Minderheit</a:t>
            </a:r>
            <a:endParaRPr lang="de-CH" sz="3000" dirty="0"/>
          </a:p>
        </p:txBody>
      </p:sp>
      <p:graphicFrame>
        <p:nvGraphicFramePr>
          <p:cNvPr id="2" name="Tabelle 1">
            <a:extLst>
              <a:ext uri="{FF2B5EF4-FFF2-40B4-BE49-F238E27FC236}">
                <a16:creationId xmlns:a16="http://schemas.microsoft.com/office/drawing/2014/main" id="{FCADAB0C-A534-41E5-B75A-73C17F392357}"/>
              </a:ext>
            </a:extLst>
          </p:cNvPr>
          <p:cNvGraphicFramePr>
            <a:graphicFrameLocks noGrp="1"/>
          </p:cNvGraphicFramePr>
          <p:nvPr/>
        </p:nvGraphicFramePr>
        <p:xfrm>
          <a:off x="576086" y="1841991"/>
          <a:ext cx="11124679" cy="4600687"/>
        </p:xfrm>
        <a:graphic>
          <a:graphicData uri="http://schemas.openxmlformats.org/drawingml/2006/table">
            <a:tbl>
              <a:tblPr firstRow="1" firstCol="1" bandRow="1">
                <a:tableStyleId>{5C22544A-7EE6-4342-B048-85BDC9FD1C3A}</a:tableStyleId>
              </a:tblPr>
              <a:tblGrid>
                <a:gridCol w="4053064">
                  <a:extLst>
                    <a:ext uri="{9D8B030D-6E8A-4147-A177-3AD203B41FA5}">
                      <a16:colId xmlns:a16="http://schemas.microsoft.com/office/drawing/2014/main" val="2106169344"/>
                    </a:ext>
                  </a:extLst>
                </a:gridCol>
                <a:gridCol w="4730262">
                  <a:extLst>
                    <a:ext uri="{9D8B030D-6E8A-4147-A177-3AD203B41FA5}">
                      <a16:colId xmlns:a16="http://schemas.microsoft.com/office/drawing/2014/main" val="2953631660"/>
                    </a:ext>
                  </a:extLst>
                </a:gridCol>
                <a:gridCol w="2341353">
                  <a:extLst>
                    <a:ext uri="{9D8B030D-6E8A-4147-A177-3AD203B41FA5}">
                      <a16:colId xmlns:a16="http://schemas.microsoft.com/office/drawing/2014/main" val="908233129"/>
                    </a:ext>
                  </a:extLst>
                </a:gridCol>
              </a:tblGrid>
              <a:tr h="580706">
                <a:tc>
                  <a:txBody>
                    <a:bodyPr/>
                    <a:lstStyle/>
                    <a:p>
                      <a:pPr>
                        <a:spcAft>
                          <a:spcPts val="0"/>
                        </a:spcAft>
                      </a:pPr>
                      <a:r>
                        <a:rPr lang="de-CH" sz="2500" dirty="0">
                          <a:effectLst/>
                        </a:rPr>
                        <a:t>Vorwurf</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tc>
                  <a:txBody>
                    <a:bodyPr/>
                    <a:lstStyle/>
                    <a:p>
                      <a:pPr>
                        <a:spcAft>
                          <a:spcPts val="0"/>
                        </a:spcAft>
                      </a:pPr>
                      <a:r>
                        <a:rPr lang="de-CH" sz="2500" dirty="0">
                          <a:effectLst/>
                        </a:rPr>
                        <a:t>Bedeutung</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tc>
                  <a:txBody>
                    <a:bodyPr/>
                    <a:lstStyle/>
                    <a:p>
                      <a:pPr>
                        <a:spcAft>
                          <a:spcPts val="0"/>
                        </a:spcAft>
                      </a:pPr>
                      <a:r>
                        <a:rPr lang="de-CH" sz="2500" dirty="0">
                          <a:effectLst/>
                        </a:rPr>
                        <a:t>Referenz</a:t>
                      </a:r>
                      <a:endParaRPr lang="de-CH" sz="2600" dirty="0">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5">
                        <a:lumMod val="75000"/>
                      </a:schemeClr>
                    </a:solidFill>
                  </a:tcPr>
                </a:tc>
                <a:extLst>
                  <a:ext uri="{0D108BD9-81ED-4DB2-BD59-A6C34878D82A}">
                    <a16:rowId xmlns:a16="http://schemas.microsoft.com/office/drawing/2014/main" val="3136173468"/>
                  </a:ext>
                </a:extLst>
              </a:tr>
              <a:tr h="865629">
                <a:tc>
                  <a:txBody>
                    <a:bodyPr/>
                    <a:lstStyle/>
                    <a:p>
                      <a:pPr>
                        <a:spcAft>
                          <a:spcPts val="0"/>
                        </a:spcAft>
                      </a:pPr>
                      <a:r>
                        <a:rPr lang="de-CH" sz="2500" b="0" dirty="0">
                          <a:solidFill>
                            <a:schemeClr val="tx1"/>
                          </a:solidFill>
                          <a:effectLst/>
                        </a:rPr>
                        <a:t>Fleischliche Lebensweise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Eigener Ruhm – sucht eigenen Vorteil - Verführer</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10,2-8</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855844797"/>
                  </a:ext>
                </a:extLst>
              </a:tr>
              <a:tr h="830870">
                <a:tc>
                  <a:txBody>
                    <a:bodyPr/>
                    <a:lstStyle/>
                    <a:p>
                      <a:pPr>
                        <a:spcAft>
                          <a:spcPts val="0"/>
                        </a:spcAft>
                      </a:pPr>
                      <a:r>
                        <a:rPr lang="de-CH" sz="2500" b="0" dirty="0">
                          <a:solidFill>
                            <a:schemeClr val="tx1"/>
                          </a:solidFill>
                          <a:effectLst/>
                        </a:rPr>
                        <a:t>Schwaches Auftreten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Feigling – nur mutig aus der Ferne</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10,2.9-10</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extLst>
                  <a:ext uri="{0D108BD9-81ED-4DB2-BD59-A6C34878D82A}">
                    <a16:rowId xmlns:a16="http://schemas.microsoft.com/office/drawing/2014/main" val="417827423"/>
                  </a:ext>
                </a:extLst>
              </a:tr>
              <a:tr h="586385">
                <a:tc>
                  <a:txBody>
                    <a:bodyPr/>
                    <a:lstStyle/>
                    <a:p>
                      <a:pPr>
                        <a:spcAft>
                          <a:spcPts val="0"/>
                        </a:spcAft>
                      </a:pPr>
                      <a:r>
                        <a:rPr lang="de-CH" sz="2500" b="0" dirty="0">
                          <a:solidFill>
                            <a:schemeClr val="tx1"/>
                          </a:solidFill>
                          <a:effectLst/>
                        </a:rPr>
                        <a:t>Mangelhafte Rhetorik</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Keine Gabe zum Predigen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10,10; 11,6</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344211441"/>
                  </a:ext>
                </a:extLst>
              </a:tr>
              <a:tr h="974892">
                <a:tc>
                  <a:txBody>
                    <a:bodyPr/>
                    <a:lstStyle/>
                    <a:p>
                      <a:pPr>
                        <a:spcAft>
                          <a:spcPts val="0"/>
                        </a:spcAft>
                      </a:pPr>
                      <a:r>
                        <a:rPr lang="de-CH" sz="2500" b="0" dirty="0">
                          <a:solidFill>
                            <a:schemeClr val="tx1"/>
                          </a:solidFill>
                          <a:effectLst/>
                        </a:rPr>
                        <a:t>Mangelhafte Qualifikation</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Voraussetzungen und Erfahrungen als Diener</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tc>
                  <a:txBody>
                    <a:bodyPr/>
                    <a:lstStyle/>
                    <a:p>
                      <a:pPr>
                        <a:spcAft>
                          <a:spcPts val="0"/>
                        </a:spcAft>
                      </a:pPr>
                      <a:r>
                        <a:rPr lang="de-CH" sz="2500" b="0" dirty="0">
                          <a:solidFill>
                            <a:schemeClr val="tx1"/>
                          </a:solidFill>
                          <a:effectLst/>
                        </a:rPr>
                        <a:t>11,16-33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bg1"/>
                    </a:solidFill>
                  </a:tcPr>
                </a:tc>
                <a:extLst>
                  <a:ext uri="{0D108BD9-81ED-4DB2-BD59-A6C34878D82A}">
                    <a16:rowId xmlns:a16="http://schemas.microsoft.com/office/drawing/2014/main" val="2212615778"/>
                  </a:ext>
                </a:extLst>
              </a:tr>
              <a:tr h="762205">
                <a:tc>
                  <a:txBody>
                    <a:bodyPr/>
                    <a:lstStyle/>
                    <a:p>
                      <a:pPr>
                        <a:spcAft>
                          <a:spcPts val="0"/>
                        </a:spcAft>
                      </a:pPr>
                      <a:r>
                        <a:rPr lang="de-CH" sz="2500" b="0" dirty="0">
                          <a:solidFill>
                            <a:schemeClr val="tx1"/>
                          </a:solidFill>
                          <a:effectLst/>
                        </a:rPr>
                        <a:t>Keine Berufung zum Apostel</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Keine sichtbaren Beweise (z.B. Empfehlung: 3,1)</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tc>
                  <a:txBody>
                    <a:bodyPr/>
                    <a:lstStyle/>
                    <a:p>
                      <a:pPr>
                        <a:spcAft>
                          <a:spcPts val="0"/>
                        </a:spcAft>
                      </a:pPr>
                      <a:r>
                        <a:rPr lang="de-CH" sz="2500" b="0" dirty="0">
                          <a:solidFill>
                            <a:schemeClr val="tx1"/>
                          </a:solidFill>
                          <a:effectLst/>
                        </a:rPr>
                        <a:t>12,11-12; 13,3</a:t>
                      </a:r>
                      <a:endParaRPr lang="de-CH" sz="2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53340" marR="153340" marT="0" marB="0" anchor="ctr">
                    <a:solidFill>
                      <a:schemeClr val="accent1">
                        <a:lumMod val="20000"/>
                        <a:lumOff val="80000"/>
                      </a:schemeClr>
                    </a:solidFill>
                  </a:tcPr>
                </a:tc>
                <a:extLst>
                  <a:ext uri="{0D108BD9-81ED-4DB2-BD59-A6C34878D82A}">
                    <a16:rowId xmlns:a16="http://schemas.microsoft.com/office/drawing/2014/main" val="2760865591"/>
                  </a:ext>
                </a:extLst>
              </a:tr>
            </a:tbl>
          </a:graphicData>
        </a:graphic>
      </p:graphicFrame>
      <p:sp>
        <p:nvSpPr>
          <p:cNvPr id="6" name="Rechteck 5">
            <a:extLst>
              <a:ext uri="{FF2B5EF4-FFF2-40B4-BE49-F238E27FC236}">
                <a16:creationId xmlns:a16="http://schemas.microsoft.com/office/drawing/2014/main" id="{796914E7-FEC0-49B0-BD8C-2902CB140BA8}"/>
              </a:ext>
            </a:extLst>
          </p:cNvPr>
          <p:cNvSpPr/>
          <p:nvPr/>
        </p:nvSpPr>
        <p:spPr>
          <a:xfrm>
            <a:off x="316523" y="5662245"/>
            <a:ext cx="11932461" cy="108717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solidFill>
                <a:schemeClr val="bg1"/>
              </a:solidFill>
            </a:endParaRPr>
          </a:p>
        </p:txBody>
      </p:sp>
    </p:spTree>
    <p:extLst>
      <p:ext uri="{BB962C8B-B14F-4D97-AF65-F5344CB8AC3E}">
        <p14:creationId xmlns:p14="http://schemas.microsoft.com/office/powerpoint/2010/main" val="8781713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2124</Words>
  <Application>Microsoft Office PowerPoint</Application>
  <PresentationFormat>Breitbild</PresentationFormat>
  <Paragraphs>318</Paragraphs>
  <Slides>49</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49</vt:i4>
      </vt:variant>
    </vt:vector>
  </HeadingPairs>
  <TitlesOfParts>
    <vt:vector size="57" baseType="lpstr">
      <vt:lpstr>Arial</vt:lpstr>
      <vt:lpstr>Calibri</vt:lpstr>
      <vt:lpstr>Calibri Light</vt:lpstr>
      <vt:lpstr>Courier New</vt:lpstr>
      <vt:lpstr>Times New Roman</vt:lpstr>
      <vt:lpstr>Trebuchet MS</vt:lpstr>
      <vt:lpstr>Wingdings</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Reinhard</dc:creator>
  <cp:lastModifiedBy>RB</cp:lastModifiedBy>
  <cp:revision>175</cp:revision>
  <dcterms:created xsi:type="dcterms:W3CDTF">2018-05-19T05:14:58Z</dcterms:created>
  <dcterms:modified xsi:type="dcterms:W3CDTF">2020-03-27T10:47:33Z</dcterms:modified>
</cp:coreProperties>
</file>