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9" r:id="rId2"/>
    <p:sldId id="259" r:id="rId3"/>
    <p:sldId id="356" r:id="rId4"/>
    <p:sldId id="375" r:id="rId5"/>
    <p:sldId id="355" r:id="rId6"/>
    <p:sldId id="380" r:id="rId7"/>
    <p:sldId id="376" r:id="rId8"/>
    <p:sldId id="377" r:id="rId9"/>
    <p:sldId id="359" r:id="rId10"/>
    <p:sldId id="382" r:id="rId11"/>
    <p:sldId id="383" r:id="rId12"/>
    <p:sldId id="384" r:id="rId13"/>
    <p:sldId id="385" r:id="rId14"/>
    <p:sldId id="387" r:id="rId15"/>
    <p:sldId id="388" r:id="rId16"/>
    <p:sldId id="386" r:id="rId17"/>
    <p:sldId id="391" r:id="rId18"/>
    <p:sldId id="393" r:id="rId19"/>
    <p:sldId id="395" r:id="rId20"/>
    <p:sldId id="389" r:id="rId21"/>
    <p:sldId id="394" r:id="rId22"/>
    <p:sldId id="396" r:id="rId23"/>
    <p:sldId id="390" r:id="rId24"/>
    <p:sldId id="397" r:id="rId25"/>
    <p:sldId id="398" r:id="rId26"/>
    <p:sldId id="399" r:id="rId27"/>
    <p:sldId id="400" r:id="rId28"/>
    <p:sldId id="401" r:id="rId29"/>
    <p:sldId id="338"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24" d="100"/>
          <a:sy n="124" d="100"/>
        </p:scale>
        <p:origin x="72" y="70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23.03.2020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23.03.2020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52172" y="5023841"/>
            <a:ext cx="5334794" cy="938719"/>
          </a:xfrm>
          <a:prstGeom prst="rect">
            <a:avLst/>
          </a:prstGeom>
          <a:noFill/>
        </p:spPr>
        <p:txBody>
          <a:bodyPr wrap="none" rtlCol="0">
            <a:spAutoFit/>
          </a:bodyPr>
          <a:lstStyle/>
          <a:p>
            <a:r>
              <a:rPr lang="de-CH" sz="5500" b="1" dirty="0"/>
              <a:t>2. Korinther Teil 2</a:t>
            </a:r>
          </a:p>
        </p:txBody>
      </p:sp>
    </p:spTree>
    <p:extLst>
      <p:ext uri="{BB962C8B-B14F-4D97-AF65-F5344CB8AC3E}">
        <p14:creationId xmlns:p14="http://schemas.microsoft.com/office/powerpoint/2010/main" val="2112877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8614859" cy="553998"/>
          </a:xfrm>
          <a:prstGeom prst="rect">
            <a:avLst/>
          </a:prstGeom>
          <a:noFill/>
        </p:spPr>
        <p:txBody>
          <a:bodyPr wrap="none" rtlCol="0">
            <a:spAutoFit/>
          </a:bodyPr>
          <a:lstStyle/>
          <a:p>
            <a:r>
              <a:rPr lang="de-CH" sz="3000" b="1" dirty="0"/>
              <a:t>Sammlung für die Gemeinde in Jerusalem (8,1 - 9,15)</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9114803" cy="2862322"/>
          </a:xfrm>
          <a:prstGeom prst="rect">
            <a:avLst/>
          </a:prstGeom>
          <a:noFill/>
        </p:spPr>
        <p:txBody>
          <a:bodyPr wrap="none" rtlCol="0">
            <a:spAutoFit/>
          </a:bodyPr>
          <a:lstStyle/>
          <a:p>
            <a:r>
              <a:rPr lang="de-CH" sz="3000" dirty="0"/>
              <a:t>In den </a:t>
            </a:r>
            <a:r>
              <a:rPr lang="de-CH" sz="3000" b="1" dirty="0"/>
              <a:t>Kp 8+9</a:t>
            </a:r>
            <a:r>
              <a:rPr lang="de-CH" sz="3000" dirty="0"/>
              <a:t> greift Paulus das Spendenprojekt für die </a:t>
            </a:r>
          </a:p>
          <a:p>
            <a:r>
              <a:rPr lang="de-CH" sz="3000" dirty="0"/>
              <a:t>bedürftigen Christen in Jerusalem nochmals auf, welches </a:t>
            </a:r>
          </a:p>
          <a:p>
            <a:r>
              <a:rPr lang="de-CH" sz="3000" dirty="0"/>
              <a:t>er ein Jahr zuvor </a:t>
            </a:r>
            <a:r>
              <a:rPr lang="de-CH" sz="3000" b="1" dirty="0"/>
              <a:t>(16,1ff)</a:t>
            </a:r>
            <a:r>
              <a:rPr lang="de-CH" sz="3000" dirty="0"/>
              <a:t> den Korinthern aufgetragen hat </a:t>
            </a:r>
          </a:p>
          <a:p>
            <a:r>
              <a:rPr lang="de-CH" sz="3000" dirty="0"/>
              <a:t>umzusetzen. Durch seine Abwesenheit haben es die </a:t>
            </a:r>
          </a:p>
          <a:p>
            <a:r>
              <a:rPr lang="de-CH" sz="3000" dirty="0"/>
              <a:t>Korinther aber nicht für notwendig gehalten, diesen von </a:t>
            </a:r>
          </a:p>
          <a:p>
            <a:r>
              <a:rPr lang="de-CH" sz="3000" dirty="0"/>
              <a:t>Paulus angeordneten Auftrag zu erledigen. </a:t>
            </a:r>
          </a:p>
        </p:txBody>
      </p:sp>
    </p:spTree>
    <p:extLst>
      <p:ext uri="{BB962C8B-B14F-4D97-AF65-F5344CB8AC3E}">
        <p14:creationId xmlns:p14="http://schemas.microsoft.com/office/powerpoint/2010/main" val="105849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7658379" cy="553998"/>
          </a:xfrm>
          <a:prstGeom prst="rect">
            <a:avLst/>
          </a:prstGeom>
          <a:noFill/>
        </p:spPr>
        <p:txBody>
          <a:bodyPr wrap="none" rtlCol="0">
            <a:spAutoFit/>
          </a:bodyPr>
          <a:lstStyle/>
          <a:p>
            <a:r>
              <a:rPr lang="de-CH" sz="3000" b="1" dirty="0"/>
              <a:t>1. Grosszügigkeit der Gemeinden Mazedoniens</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11632608" cy="4708981"/>
          </a:xfrm>
          <a:prstGeom prst="rect">
            <a:avLst/>
          </a:prstGeom>
          <a:noFill/>
        </p:spPr>
        <p:txBody>
          <a:bodyPr wrap="none" rtlCol="0">
            <a:spAutoFit/>
          </a:bodyPr>
          <a:lstStyle/>
          <a:p>
            <a:r>
              <a:rPr lang="de-CH" sz="3000" dirty="0"/>
              <a:t>"Wir wollen euch aber, ihr Brüder, von der Gnade Gottes (Grosszügigkeit) </a:t>
            </a:r>
          </a:p>
          <a:p>
            <a:r>
              <a:rPr lang="de-CH" sz="3000" dirty="0"/>
              <a:t>berichten, die den Gemeinden Mazedoniens gegeben worden ist. </a:t>
            </a:r>
          </a:p>
          <a:p>
            <a:r>
              <a:rPr lang="de-CH" sz="3000" dirty="0"/>
              <a:t>In einer grossen Prüfung der Bedrängnis hat ihre überfließende </a:t>
            </a:r>
          </a:p>
          <a:p>
            <a:r>
              <a:rPr lang="de-CH" sz="3000" dirty="0"/>
              <a:t>Freude und ihre tiefe Armut die Schätze ihrer Freigebigkeit zutage </a:t>
            </a:r>
          </a:p>
          <a:p>
            <a:r>
              <a:rPr lang="de-CH" sz="3000" dirty="0"/>
              <a:t>gefördert. Denn nach [ihrem] Vermögen, ja ich bezeuge es, über </a:t>
            </a:r>
          </a:p>
          <a:p>
            <a:r>
              <a:rPr lang="de-CH" sz="3000" dirty="0"/>
              <a:t>[ihr] Vermögen hinaus waren sie bereitwillig; und sie baten uns mit </a:t>
            </a:r>
          </a:p>
          <a:p>
            <a:r>
              <a:rPr lang="de-CH" sz="3000" dirty="0"/>
              <a:t>vielem Zureden, dass wir die Liebesgabe und [ihre] Gemeinschaft </a:t>
            </a:r>
          </a:p>
          <a:p>
            <a:r>
              <a:rPr lang="de-CH" sz="3000" dirty="0"/>
              <a:t>am Dienst für die Heiligen annehmen sollten. Und [sie gaben] nicht </a:t>
            </a:r>
          </a:p>
          <a:p>
            <a:r>
              <a:rPr lang="de-CH" sz="3000" dirty="0"/>
              <a:t>nur [so], wie wir es erhofften, sondern sich selbst gaben sie hin, </a:t>
            </a:r>
          </a:p>
          <a:p>
            <a:r>
              <a:rPr lang="de-CH" sz="3000" dirty="0"/>
              <a:t>zuerst dem Herrn und dann uns, durch den Willen Gottes," </a:t>
            </a:r>
            <a:r>
              <a:rPr lang="de-CH" sz="3000" b="1" dirty="0"/>
              <a:t>(8,1-5)</a:t>
            </a:r>
            <a:endParaRPr lang="de-CH" sz="3000" dirty="0"/>
          </a:p>
        </p:txBody>
      </p:sp>
    </p:spTree>
    <p:extLst>
      <p:ext uri="{BB962C8B-B14F-4D97-AF65-F5344CB8AC3E}">
        <p14:creationId xmlns:p14="http://schemas.microsoft.com/office/powerpoint/2010/main" val="206778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437322" cy="553998"/>
          </a:xfrm>
          <a:prstGeom prst="rect">
            <a:avLst/>
          </a:prstGeom>
          <a:noFill/>
        </p:spPr>
        <p:txBody>
          <a:bodyPr wrap="none" rtlCol="0">
            <a:spAutoFit/>
          </a:bodyPr>
          <a:lstStyle/>
          <a:p>
            <a:r>
              <a:rPr lang="de-CH" sz="3000" b="1" dirty="0"/>
              <a:t>2. Grosszügigkeit des Herrn Jesus</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9633022" cy="1477328"/>
          </a:xfrm>
          <a:prstGeom prst="rect">
            <a:avLst/>
          </a:prstGeom>
          <a:noFill/>
        </p:spPr>
        <p:txBody>
          <a:bodyPr wrap="none" rtlCol="0">
            <a:spAutoFit/>
          </a:bodyPr>
          <a:lstStyle/>
          <a:p>
            <a:r>
              <a:rPr lang="de-CH" sz="3000" dirty="0"/>
              <a:t>"Denn ihr kennt ja die Gnade (Grosszügigkeit) unseres Herrn </a:t>
            </a:r>
          </a:p>
          <a:p>
            <a:r>
              <a:rPr lang="de-CH" sz="3000" dirty="0"/>
              <a:t>Jesus Christus, dass er, obwohl er reich war, um euretwillen </a:t>
            </a:r>
          </a:p>
          <a:p>
            <a:r>
              <a:rPr lang="de-CH" sz="3000" dirty="0"/>
              <a:t>arm wurde, damit ihr durch seine Armut reich würdet." </a:t>
            </a:r>
            <a:r>
              <a:rPr lang="de-CH" sz="3000" b="1" dirty="0"/>
              <a:t>(8,9)</a:t>
            </a:r>
            <a:endParaRPr lang="de-CH" sz="3000" dirty="0"/>
          </a:p>
        </p:txBody>
      </p:sp>
    </p:spTree>
    <p:extLst>
      <p:ext uri="{BB962C8B-B14F-4D97-AF65-F5344CB8AC3E}">
        <p14:creationId xmlns:p14="http://schemas.microsoft.com/office/powerpoint/2010/main" val="304380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437322" cy="553998"/>
          </a:xfrm>
          <a:prstGeom prst="rect">
            <a:avLst/>
          </a:prstGeom>
          <a:noFill/>
        </p:spPr>
        <p:txBody>
          <a:bodyPr wrap="none" rtlCol="0">
            <a:spAutoFit/>
          </a:bodyPr>
          <a:lstStyle/>
          <a:p>
            <a:r>
              <a:rPr lang="de-CH" sz="3000" b="1" dirty="0"/>
              <a:t>2. Grosszügigkeit des Herrn Jesus</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10207794" cy="2400657"/>
          </a:xfrm>
          <a:prstGeom prst="rect">
            <a:avLst/>
          </a:prstGeom>
          <a:noFill/>
        </p:spPr>
        <p:txBody>
          <a:bodyPr wrap="none" rtlCol="0">
            <a:spAutoFit/>
          </a:bodyPr>
          <a:lstStyle/>
          <a:p>
            <a:r>
              <a:rPr lang="de-CH" sz="3000" dirty="0"/>
              <a:t>"Gnade" wird im NT auf verschiedene Weise benutzt. In diesem </a:t>
            </a:r>
          </a:p>
          <a:p>
            <a:r>
              <a:rPr lang="de-CH" sz="3000" dirty="0"/>
              <a:t>Zusammenhang bedeutet es unmissverständlich Grosszügigkeit. </a:t>
            </a:r>
          </a:p>
          <a:p>
            <a:r>
              <a:rPr lang="de-CH" sz="3000" dirty="0"/>
              <a:t>Wie grosszügig war der Herr Jesus? Er war so grosszügig, </a:t>
            </a:r>
          </a:p>
          <a:p>
            <a:r>
              <a:rPr lang="de-CH" sz="3000" dirty="0"/>
              <a:t>dass er um unsertwillen alles gab, was er hatte, "damit" wir </a:t>
            </a:r>
          </a:p>
          <a:p>
            <a:r>
              <a:rPr lang="de-CH" sz="3000" dirty="0"/>
              <a:t>"durch seine Armut" auf ewig "reich" würden!</a:t>
            </a:r>
          </a:p>
        </p:txBody>
      </p:sp>
    </p:spTree>
    <p:extLst>
      <p:ext uri="{BB962C8B-B14F-4D97-AF65-F5344CB8AC3E}">
        <p14:creationId xmlns:p14="http://schemas.microsoft.com/office/powerpoint/2010/main" val="183849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437322" cy="553998"/>
          </a:xfrm>
          <a:prstGeom prst="rect">
            <a:avLst/>
          </a:prstGeom>
          <a:noFill/>
        </p:spPr>
        <p:txBody>
          <a:bodyPr wrap="none" rtlCol="0">
            <a:spAutoFit/>
          </a:bodyPr>
          <a:lstStyle/>
          <a:p>
            <a:r>
              <a:rPr lang="de-CH" sz="3000" b="1" dirty="0"/>
              <a:t>2. Grosszügigkeit des Herrn Jesus</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9393597" cy="2400657"/>
          </a:xfrm>
          <a:prstGeom prst="rect">
            <a:avLst/>
          </a:prstGeom>
          <a:noFill/>
        </p:spPr>
        <p:txBody>
          <a:bodyPr wrap="none" rtlCol="0">
            <a:spAutoFit/>
          </a:bodyPr>
          <a:lstStyle/>
          <a:p>
            <a:r>
              <a:rPr lang="de-CH" sz="3000" dirty="0"/>
              <a:t>Eigentlich müsste die unendliche Grosszügigkeit, die Gott </a:t>
            </a:r>
          </a:p>
          <a:p>
            <a:r>
              <a:rPr lang="de-CH" sz="3000" dirty="0"/>
              <a:t>in Christus uns gegeben hat, genügend Argument sein für </a:t>
            </a:r>
          </a:p>
          <a:p>
            <a:r>
              <a:rPr lang="de-CH" sz="3000" dirty="0"/>
              <a:t>biblisches Geben in Grosszügigkeit (Gnade). Seinem </a:t>
            </a:r>
          </a:p>
          <a:p>
            <a:r>
              <a:rPr lang="de-CH" sz="3000" dirty="0"/>
              <a:t>Beispiel folgend, sollte es unsere grösste Freude sein, </a:t>
            </a:r>
          </a:p>
          <a:p>
            <a:r>
              <a:rPr lang="de-CH" sz="3000" dirty="0"/>
              <a:t>alles, was wir sind und haben, dem </a:t>
            </a:r>
            <a:r>
              <a:rPr lang="de-CH" sz="3000" b="1" dirty="0"/>
              <a:t>HERRN JESUS </a:t>
            </a:r>
            <a:r>
              <a:rPr lang="de-CH" sz="3000" dirty="0"/>
              <a:t>zu geben.</a:t>
            </a:r>
          </a:p>
        </p:txBody>
      </p:sp>
    </p:spTree>
    <p:extLst>
      <p:ext uri="{BB962C8B-B14F-4D97-AF65-F5344CB8AC3E}">
        <p14:creationId xmlns:p14="http://schemas.microsoft.com/office/powerpoint/2010/main" val="283686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6996724" cy="553998"/>
          </a:xfrm>
          <a:prstGeom prst="rect">
            <a:avLst/>
          </a:prstGeom>
          <a:noFill/>
        </p:spPr>
        <p:txBody>
          <a:bodyPr wrap="none" rtlCol="0">
            <a:spAutoFit/>
          </a:bodyPr>
          <a:lstStyle/>
          <a:p>
            <a:r>
              <a:rPr lang="de-CH" sz="3000" b="1" dirty="0"/>
              <a:t>3. Hingabe der Korinther – "Eines fehlt dir"</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9638664" cy="3785652"/>
          </a:xfrm>
          <a:prstGeom prst="rect">
            <a:avLst/>
          </a:prstGeom>
          <a:noFill/>
        </p:spPr>
        <p:txBody>
          <a:bodyPr wrap="none" rtlCol="0">
            <a:spAutoFit/>
          </a:bodyPr>
          <a:lstStyle/>
          <a:p>
            <a:r>
              <a:rPr lang="de-CH" sz="3000" dirty="0"/>
              <a:t>"Aber wie ihr in allem reich seid, </a:t>
            </a:r>
            <a:r>
              <a:rPr lang="de-CH" sz="3000" u="sng" dirty="0"/>
              <a:t>im Glauben</a:t>
            </a:r>
            <a:r>
              <a:rPr lang="de-CH" sz="3000" dirty="0"/>
              <a:t>, </a:t>
            </a:r>
            <a:r>
              <a:rPr lang="de-CH" sz="3000" u="sng" dirty="0"/>
              <a:t>im Wort</a:t>
            </a:r>
            <a:r>
              <a:rPr lang="de-CH" sz="3000" dirty="0"/>
              <a:t>, </a:t>
            </a:r>
          </a:p>
          <a:p>
            <a:r>
              <a:rPr lang="de-CH" sz="3000" u="sng" dirty="0"/>
              <a:t>in der Erkenntnis</a:t>
            </a:r>
            <a:r>
              <a:rPr lang="de-CH" sz="3000" dirty="0"/>
              <a:t> und </a:t>
            </a:r>
            <a:r>
              <a:rPr lang="de-CH" sz="3000" u="sng" dirty="0"/>
              <a:t>in allem Eifer</a:t>
            </a:r>
            <a:r>
              <a:rPr lang="de-CH" sz="3000" dirty="0"/>
              <a:t> sowie </a:t>
            </a:r>
            <a:r>
              <a:rPr lang="de-CH" sz="3000" u="sng" dirty="0"/>
              <a:t>in der Liebe</a:t>
            </a:r>
            <a:r>
              <a:rPr lang="de-CH" sz="3000" dirty="0"/>
              <a:t>, </a:t>
            </a:r>
          </a:p>
          <a:p>
            <a:r>
              <a:rPr lang="de-CH" sz="3000" dirty="0"/>
              <a:t>die ihr zu uns habt, so möge auch dieses </a:t>
            </a:r>
            <a:r>
              <a:rPr lang="de-CH" sz="3000" u="sng" dirty="0"/>
              <a:t>Liebeswerk bei </a:t>
            </a:r>
          </a:p>
          <a:p>
            <a:r>
              <a:rPr lang="de-CH" sz="3000" u="sng" dirty="0"/>
              <a:t>euch reichlich ausfallen</a:t>
            </a:r>
            <a:r>
              <a:rPr lang="de-CH" sz="3000" dirty="0"/>
              <a:t>! 8 Ich sage das </a:t>
            </a:r>
            <a:r>
              <a:rPr lang="de-CH" sz="3000" u="sng" dirty="0"/>
              <a:t>nicht als Gebot</a:t>
            </a:r>
            <a:r>
              <a:rPr lang="de-CH" sz="3000" dirty="0"/>
              <a:t>, </a:t>
            </a:r>
          </a:p>
          <a:p>
            <a:r>
              <a:rPr lang="de-CH" sz="3000" dirty="0"/>
              <a:t>sondern um durch den Eifer anderer auch die Echtheit eurer </a:t>
            </a:r>
          </a:p>
          <a:p>
            <a:r>
              <a:rPr lang="de-CH" sz="3000" dirty="0"/>
              <a:t>Liebe zu erproben. … 24 So liefert nun den Beweis eurer </a:t>
            </a:r>
          </a:p>
          <a:p>
            <a:r>
              <a:rPr lang="de-CH" sz="3000" dirty="0"/>
              <a:t>Liebe und unseres Rühmens von euch ihnen gegenüber </a:t>
            </a:r>
          </a:p>
          <a:p>
            <a:r>
              <a:rPr lang="de-CH" sz="3000" dirty="0"/>
              <a:t>und vor den Gemeinden!" </a:t>
            </a:r>
            <a:r>
              <a:rPr lang="de-CH" sz="3000" b="1" dirty="0"/>
              <a:t>(2Kor 8,7+8.24)</a:t>
            </a:r>
            <a:endParaRPr lang="de-CH" sz="3000" dirty="0"/>
          </a:p>
        </p:txBody>
      </p:sp>
    </p:spTree>
    <p:extLst>
      <p:ext uri="{BB962C8B-B14F-4D97-AF65-F5344CB8AC3E}">
        <p14:creationId xmlns:p14="http://schemas.microsoft.com/office/powerpoint/2010/main" val="286014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62EAFB0-F862-4FCA-B054-340C17FABBB2}"/>
              </a:ext>
            </a:extLst>
          </p:cNvPr>
          <p:cNvSpPr txBox="1"/>
          <p:nvPr/>
        </p:nvSpPr>
        <p:spPr>
          <a:xfrm>
            <a:off x="381373" y="427666"/>
            <a:ext cx="11347402" cy="6124754"/>
          </a:xfrm>
          <a:prstGeom prst="rect">
            <a:avLst/>
          </a:prstGeom>
          <a:noFill/>
        </p:spPr>
        <p:txBody>
          <a:bodyPr wrap="none" rtlCol="0">
            <a:spAutoFit/>
          </a:bodyPr>
          <a:lstStyle/>
          <a:p>
            <a:r>
              <a:rPr lang="de-CH" sz="2800" dirty="0"/>
              <a:t>"Und als er auf den Weg hinausging, lief einer herzu, fiel vor ihm auf die </a:t>
            </a:r>
          </a:p>
          <a:p>
            <a:r>
              <a:rPr lang="de-CH" sz="2800" dirty="0"/>
              <a:t>Knie und fragte ihn: Guter Meister, was soll ich tun, um das ewige Leben </a:t>
            </a:r>
          </a:p>
          <a:p>
            <a:r>
              <a:rPr lang="de-CH" sz="2800" dirty="0"/>
              <a:t>zu erben? 18 Jesus aber sprach zu ihm: Was nennst du mich gut? Niemand </a:t>
            </a:r>
          </a:p>
          <a:p>
            <a:r>
              <a:rPr lang="de-CH" sz="2800" dirty="0"/>
              <a:t>ist gut als Gott allein! 19 Du kennst die Gebote: "Du sollst nicht ehebrechen! </a:t>
            </a:r>
          </a:p>
          <a:p>
            <a:r>
              <a:rPr lang="de-CH" sz="2800" dirty="0"/>
              <a:t>Du sollst nicht töten! Du sollst nicht stehlen! Du sollst nicht falsches Zeugnis </a:t>
            </a:r>
          </a:p>
          <a:p>
            <a:r>
              <a:rPr lang="de-CH" sz="2800" dirty="0"/>
              <a:t>reden! Du sollst nicht rauben! Du sollst deinen Vater und deine Mutter </a:t>
            </a:r>
          </a:p>
          <a:p>
            <a:r>
              <a:rPr lang="de-CH" sz="2800" dirty="0"/>
              <a:t>ehren!"</a:t>
            </a:r>
            <a:r>
              <a:rPr lang="de-CH" sz="2800" baseline="30000" dirty="0"/>
              <a:t>[Ex 20,12ff]</a:t>
            </a:r>
            <a:r>
              <a:rPr lang="de-CH" sz="2800" dirty="0"/>
              <a:t> 20 Er aber antwortete und sprach zu ihm: Meister, das alles </a:t>
            </a:r>
          </a:p>
          <a:p>
            <a:r>
              <a:rPr lang="de-CH" sz="2800" dirty="0"/>
              <a:t>habe ich gehalten von meiner Jugend an. 21 Da blickte ihn Jesus an und </a:t>
            </a:r>
          </a:p>
          <a:p>
            <a:r>
              <a:rPr lang="de-CH" sz="2800" dirty="0"/>
              <a:t>gewann ihn lieb und sprach zu ihm: </a:t>
            </a:r>
            <a:r>
              <a:rPr lang="de-CH" sz="2800" b="1" dirty="0"/>
              <a:t>Eines fehlt dir!</a:t>
            </a:r>
            <a:r>
              <a:rPr lang="de-CH" sz="2800" dirty="0"/>
              <a:t> Geh hin, verkaufe alles, </a:t>
            </a:r>
          </a:p>
          <a:p>
            <a:r>
              <a:rPr lang="de-CH" sz="2800" dirty="0"/>
              <a:t>was du hast, und gib es den Armen, so wirst du einen Schatz im Himmel </a:t>
            </a:r>
          </a:p>
          <a:p>
            <a:r>
              <a:rPr lang="de-CH" sz="2800" dirty="0"/>
              <a:t>haben; und komm, nimm das Kreuz auf dich und folge mir nach! 22 Er aber </a:t>
            </a:r>
          </a:p>
          <a:p>
            <a:r>
              <a:rPr lang="de-CH" sz="2800" dirty="0"/>
              <a:t>wurde traurig über dieses Wort und ging betrübt davon; denn er hatte viele </a:t>
            </a:r>
          </a:p>
          <a:p>
            <a:r>
              <a:rPr lang="de-CH" sz="2800" dirty="0"/>
              <a:t>Güter. 23 Da blickte Jesus umher und sprach zu seinen Jüngern: Wie schwer </a:t>
            </a:r>
          </a:p>
          <a:p>
            <a:r>
              <a:rPr lang="de-CH" sz="2800" dirty="0"/>
              <a:t>werden die Reichen in das Reich Gottes eingehen! " </a:t>
            </a:r>
            <a:r>
              <a:rPr lang="de-CH" sz="2800" b="1" dirty="0"/>
              <a:t>(Mk 10,17-23)</a:t>
            </a:r>
            <a:endParaRPr lang="de-CH" sz="2800" dirty="0"/>
          </a:p>
        </p:txBody>
      </p:sp>
    </p:spTree>
    <p:extLst>
      <p:ext uri="{BB962C8B-B14F-4D97-AF65-F5344CB8AC3E}">
        <p14:creationId xmlns:p14="http://schemas.microsoft.com/office/powerpoint/2010/main" val="206984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1084291812"/>
              </p:ext>
            </p:extLst>
          </p:nvPr>
        </p:nvGraphicFramePr>
        <p:xfrm>
          <a:off x="518746" y="1072662"/>
          <a:ext cx="11153042" cy="128016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464027">
                <a:tc>
                  <a:txBody>
                    <a:bodyPr/>
                    <a:lstStyle/>
                    <a:p>
                      <a:pPr>
                        <a:spcAft>
                          <a:spcPts val="0"/>
                        </a:spcAft>
                      </a:pPr>
                      <a:r>
                        <a:rPr lang="de-CH" sz="2800" dirty="0">
                          <a:solidFill>
                            <a:schemeClr val="tx1"/>
                          </a:solidFill>
                          <a:effectLst/>
                        </a:rPr>
                        <a:t>Ausdruck der Liebe (Agape)</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 sodass wir Titus zuredeten, dieses </a:t>
                      </a:r>
                      <a:r>
                        <a:rPr lang="de-CH" sz="2800" b="0" u="sng" dirty="0">
                          <a:solidFill>
                            <a:schemeClr val="tx1"/>
                          </a:solidFill>
                          <a:effectLst/>
                        </a:rPr>
                        <a:t>Liebeswerk</a:t>
                      </a:r>
                      <a:r>
                        <a:rPr lang="de-CH" sz="2800" b="0" dirty="0">
                          <a:solidFill>
                            <a:schemeClr val="tx1"/>
                          </a:solidFill>
                          <a:effectLst/>
                        </a:rPr>
                        <a:t>, wie er es angefangen hatte, nun auch bei euch zu vollenden." 8,6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110675033"/>
                  </a:ext>
                </a:extLst>
              </a:tr>
            </a:tbl>
          </a:graphicData>
        </a:graphic>
      </p:graphicFrame>
    </p:spTree>
    <p:extLst>
      <p:ext uri="{BB962C8B-B14F-4D97-AF65-F5344CB8AC3E}">
        <p14:creationId xmlns:p14="http://schemas.microsoft.com/office/powerpoint/2010/main" val="126262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1310446480"/>
              </p:ext>
            </p:extLst>
          </p:nvPr>
        </p:nvGraphicFramePr>
        <p:xfrm>
          <a:off x="518746" y="1072662"/>
          <a:ext cx="11153042" cy="512064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1735084">
                <a:tc>
                  <a:txBody>
                    <a:bodyPr/>
                    <a:lstStyle/>
                    <a:p>
                      <a:pPr>
                        <a:spcAft>
                          <a:spcPts val="0"/>
                        </a:spcAft>
                      </a:pPr>
                      <a:r>
                        <a:rPr lang="de-CH" sz="2800" b="1" dirty="0">
                          <a:solidFill>
                            <a:schemeClr val="tx1"/>
                          </a:solidFill>
                          <a:effectLst/>
                        </a:rPr>
                        <a:t>Ausgleich von Überfluss / Mangel</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"Denn wo die Bereitwilligkeit vorhanden ist, da ist einer wohlgefällig entsprechend dem, was er hat, nicht entsprechend dem, was er nicht hat. 13 Nicht, damit andere Erleichterung haben, ihr aber Bedrängnis, sondern des Ausgleichs wegen: In der jetzigen Zeit soll euer Überfluss ihrem Mangel abhelfen, 14 damit auch ihr Überfluss eurem Mangel abhilft, sodass ein Ausgleich stattfindet, 15 wie geschrieben steht: "Wer viel sammelte, hatte keinen Überfluss, und wer wenig sammelte, hatte keinen Mangel".</a:t>
                      </a:r>
                      <a:r>
                        <a:rPr lang="de-CH" sz="2800" b="0" baseline="30000" dirty="0">
                          <a:solidFill>
                            <a:schemeClr val="tx1"/>
                          </a:solidFill>
                          <a:effectLst/>
                        </a:rPr>
                        <a:t>[Ex 16,18]</a:t>
                      </a:r>
                      <a:r>
                        <a:rPr lang="de-CH" sz="2800" b="0" dirty="0">
                          <a:solidFill>
                            <a:schemeClr val="tx1"/>
                          </a:solidFill>
                          <a:effectLst/>
                        </a:rPr>
                        <a:t> " 8,12-15</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270233524"/>
                  </a:ext>
                </a:extLst>
              </a:tr>
            </a:tbl>
          </a:graphicData>
        </a:graphic>
      </p:graphicFrame>
    </p:spTree>
    <p:extLst>
      <p:ext uri="{BB962C8B-B14F-4D97-AF65-F5344CB8AC3E}">
        <p14:creationId xmlns:p14="http://schemas.microsoft.com/office/powerpoint/2010/main" val="3344993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303251401"/>
              </p:ext>
            </p:extLst>
          </p:nvPr>
        </p:nvGraphicFramePr>
        <p:xfrm>
          <a:off x="518746" y="1072662"/>
          <a:ext cx="11153042" cy="128016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627441">
                <a:tc>
                  <a:txBody>
                    <a:bodyPr/>
                    <a:lstStyle/>
                    <a:p>
                      <a:pPr>
                        <a:spcAft>
                          <a:spcPts val="0"/>
                        </a:spcAft>
                      </a:pPr>
                      <a:r>
                        <a:rPr lang="de-CH" sz="2800" dirty="0">
                          <a:solidFill>
                            <a:schemeClr val="tx1"/>
                          </a:solidFill>
                          <a:effectLst/>
                        </a:rPr>
                        <a:t>Freiwilligkeit</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"Jeder, wie er es sich im Herzen vornimmt; nicht widerwillig oder gezwungen, denn einen fröhlichen Geber hat Gott lieb!" 9,7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2278257087"/>
                  </a:ext>
                </a:extLst>
              </a:tr>
            </a:tbl>
          </a:graphicData>
        </a:graphic>
      </p:graphicFrame>
    </p:spTree>
    <p:extLst>
      <p:ext uri="{BB962C8B-B14F-4D97-AF65-F5344CB8AC3E}">
        <p14:creationId xmlns:p14="http://schemas.microsoft.com/office/powerpoint/2010/main" val="81069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2.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13 | Verse: 256</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4275432698"/>
              </p:ext>
            </p:extLst>
          </p:nvPr>
        </p:nvGraphicFramePr>
        <p:xfrm>
          <a:off x="518746" y="1072662"/>
          <a:ext cx="11153042" cy="298704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944228">
                <a:tc>
                  <a:txBody>
                    <a:bodyPr/>
                    <a:lstStyle/>
                    <a:p>
                      <a:pPr>
                        <a:spcAft>
                          <a:spcPts val="0"/>
                        </a:spcAft>
                      </a:pPr>
                      <a:r>
                        <a:rPr lang="de-CH" sz="2800" dirty="0">
                          <a:solidFill>
                            <a:schemeClr val="tx1"/>
                          </a:solidFill>
                          <a:effectLst/>
                        </a:rPr>
                        <a:t>Bereitschaft, ein Kanal der Gnade zu sein</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"Gott aber ist mächtig, euch </a:t>
                      </a:r>
                      <a:r>
                        <a:rPr lang="de-CH" sz="2800" b="0" u="sng" dirty="0">
                          <a:solidFill>
                            <a:schemeClr val="tx1"/>
                          </a:solidFill>
                          <a:effectLst/>
                        </a:rPr>
                        <a:t>jede Gnade</a:t>
                      </a:r>
                      <a:r>
                        <a:rPr lang="de-CH" sz="2800" b="0" dirty="0">
                          <a:solidFill>
                            <a:schemeClr val="tx1"/>
                          </a:solidFill>
                          <a:effectLst/>
                        </a:rPr>
                        <a:t> im Überfluss zu spenden, sodass ihr in </a:t>
                      </a:r>
                      <a:r>
                        <a:rPr lang="de-CH" sz="2800" b="0" u="sng" dirty="0">
                          <a:solidFill>
                            <a:schemeClr val="tx1"/>
                          </a:solidFill>
                          <a:effectLst/>
                        </a:rPr>
                        <a:t>allem allezeit alle Genüge</a:t>
                      </a:r>
                      <a:r>
                        <a:rPr lang="de-CH" sz="2800" b="0" dirty="0">
                          <a:solidFill>
                            <a:schemeClr val="tx1"/>
                          </a:solidFill>
                          <a:effectLst/>
                        </a:rPr>
                        <a:t> habt und </a:t>
                      </a:r>
                      <a:r>
                        <a:rPr lang="de-CH" sz="2800" b="0" u="sng" dirty="0">
                          <a:solidFill>
                            <a:schemeClr val="tx1"/>
                          </a:solidFill>
                          <a:effectLst/>
                        </a:rPr>
                        <a:t>überreich</a:t>
                      </a:r>
                      <a:r>
                        <a:rPr lang="de-CH" sz="2800" b="0" dirty="0">
                          <a:solidFill>
                            <a:schemeClr val="tx1"/>
                          </a:solidFill>
                          <a:effectLst/>
                        </a:rPr>
                        <a:t> seid zu </a:t>
                      </a:r>
                      <a:r>
                        <a:rPr lang="de-CH" sz="2800" b="0" u="sng" dirty="0">
                          <a:solidFill>
                            <a:schemeClr val="tx1"/>
                          </a:solidFill>
                          <a:effectLst/>
                        </a:rPr>
                        <a:t>jedem guten Werk</a:t>
                      </a:r>
                      <a:r>
                        <a:rPr lang="de-CH" sz="2800" b="0" dirty="0">
                          <a:solidFill>
                            <a:schemeClr val="tx1"/>
                          </a:solidFill>
                          <a:effectLst/>
                        </a:rPr>
                        <a:t>, 9 wie geschrieben steht: "Er hat ausgestreut, er hat den Armen gegeben; seine Gerechtigkeit besteht in Ewigkeit".</a:t>
                      </a:r>
                      <a:r>
                        <a:rPr lang="de-CH" sz="2800" b="0" baseline="30000" dirty="0">
                          <a:solidFill>
                            <a:schemeClr val="tx1"/>
                          </a:solidFill>
                          <a:effectLst/>
                        </a:rPr>
                        <a:t>[112,9]</a:t>
                      </a:r>
                      <a:r>
                        <a:rPr lang="de-CH" sz="2800" b="0" dirty="0">
                          <a:solidFill>
                            <a:schemeClr val="tx1"/>
                          </a:solidFill>
                          <a:effectLst/>
                        </a:rPr>
                        <a:t>" 9,8+9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3889316735"/>
                  </a:ext>
                </a:extLst>
              </a:tr>
            </a:tbl>
          </a:graphicData>
        </a:graphic>
      </p:graphicFrame>
    </p:spTree>
    <p:extLst>
      <p:ext uri="{BB962C8B-B14F-4D97-AF65-F5344CB8AC3E}">
        <p14:creationId xmlns:p14="http://schemas.microsoft.com/office/powerpoint/2010/main" val="4132756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3656670744"/>
              </p:ext>
            </p:extLst>
          </p:nvPr>
        </p:nvGraphicFramePr>
        <p:xfrm>
          <a:off x="518746" y="1072662"/>
          <a:ext cx="11153042" cy="298704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944228">
                <a:tc>
                  <a:txBody>
                    <a:bodyPr/>
                    <a:lstStyle/>
                    <a:p>
                      <a:pPr>
                        <a:spcAft>
                          <a:spcPts val="0"/>
                        </a:spcAft>
                      </a:pPr>
                      <a:r>
                        <a:rPr lang="de-CH" sz="2800" dirty="0">
                          <a:solidFill>
                            <a:schemeClr val="tx1"/>
                          </a:solidFill>
                          <a:effectLst/>
                        </a:rPr>
                        <a:t>Gesegnet, um ein Segen zu sein</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"Er aber, der dem Sämann Samen darreicht und Brot zur Speise, er möge euch die Saat darreichen und mehren und die Früchte eurer Gerechtigkeit wachsen lassen, sodass ihr in allem reich werdet zu aller Freigebigkeit, die durch uns Gott gegenüber Dank bewirkt." 9,10+11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1960483844"/>
                  </a:ext>
                </a:extLst>
              </a:tr>
            </a:tbl>
          </a:graphicData>
        </a:graphic>
      </p:graphicFrame>
    </p:spTree>
    <p:extLst>
      <p:ext uri="{BB962C8B-B14F-4D97-AF65-F5344CB8AC3E}">
        <p14:creationId xmlns:p14="http://schemas.microsoft.com/office/powerpoint/2010/main" val="1918346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5174430" cy="553998"/>
          </a:xfrm>
          <a:prstGeom prst="rect">
            <a:avLst/>
          </a:prstGeom>
          <a:noFill/>
        </p:spPr>
        <p:txBody>
          <a:bodyPr wrap="none" rtlCol="0">
            <a:spAutoFit/>
          </a:bodyPr>
          <a:lstStyle/>
          <a:p>
            <a:r>
              <a:rPr lang="de-CH" sz="3000" b="1" dirty="0"/>
              <a:t>4. Prinzipien der Grosszügigkeit</a:t>
            </a:r>
            <a:endParaRPr lang="de-CH" sz="3000" dirty="0"/>
          </a:p>
        </p:txBody>
      </p:sp>
      <p:graphicFrame>
        <p:nvGraphicFramePr>
          <p:cNvPr id="2" name="Tabelle 1">
            <a:extLst>
              <a:ext uri="{FF2B5EF4-FFF2-40B4-BE49-F238E27FC236}">
                <a16:creationId xmlns:a16="http://schemas.microsoft.com/office/drawing/2014/main" id="{124AD787-0D6E-4E01-B64C-28FA1E6F6F73}"/>
              </a:ext>
            </a:extLst>
          </p:cNvPr>
          <p:cNvGraphicFramePr>
            <a:graphicFrameLocks noGrp="1"/>
          </p:cNvGraphicFramePr>
          <p:nvPr>
            <p:extLst>
              <p:ext uri="{D42A27DB-BD31-4B8C-83A1-F6EECF244321}">
                <p14:modId xmlns:p14="http://schemas.microsoft.com/office/powerpoint/2010/main" val="2361796349"/>
              </p:ext>
            </p:extLst>
          </p:nvPr>
        </p:nvGraphicFramePr>
        <p:xfrm>
          <a:off x="518746" y="1072662"/>
          <a:ext cx="11153042" cy="853440"/>
        </p:xfrm>
        <a:graphic>
          <a:graphicData uri="http://schemas.openxmlformats.org/drawingml/2006/table">
            <a:tbl>
              <a:tblPr firstRow="1" firstCol="1" bandRow="1">
                <a:tableStyleId>{5C22544A-7EE6-4342-B048-85BDC9FD1C3A}</a:tableStyleId>
              </a:tblPr>
              <a:tblGrid>
                <a:gridCol w="4253598">
                  <a:extLst>
                    <a:ext uri="{9D8B030D-6E8A-4147-A177-3AD203B41FA5}">
                      <a16:colId xmlns:a16="http://schemas.microsoft.com/office/drawing/2014/main" val="1609658122"/>
                    </a:ext>
                  </a:extLst>
                </a:gridCol>
                <a:gridCol w="6899444">
                  <a:extLst>
                    <a:ext uri="{9D8B030D-6E8A-4147-A177-3AD203B41FA5}">
                      <a16:colId xmlns:a16="http://schemas.microsoft.com/office/drawing/2014/main" val="856859843"/>
                    </a:ext>
                  </a:extLst>
                </a:gridCol>
              </a:tblGrid>
              <a:tr h="389293">
                <a:tc>
                  <a:txBody>
                    <a:bodyPr/>
                    <a:lstStyle/>
                    <a:p>
                      <a:pPr>
                        <a:spcAft>
                          <a:spcPts val="0"/>
                        </a:spcAft>
                      </a:pPr>
                      <a:r>
                        <a:rPr lang="de-CH" sz="2800" dirty="0">
                          <a:solidFill>
                            <a:schemeClr val="tx1"/>
                          </a:solidFill>
                          <a:effectLst/>
                        </a:rPr>
                        <a:t>Nachahmer des Herrn sein</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accent5">
                        <a:lumMod val="20000"/>
                        <a:lumOff val="80000"/>
                      </a:schemeClr>
                    </a:solidFill>
                  </a:tcPr>
                </a:tc>
                <a:tc>
                  <a:txBody>
                    <a:bodyPr/>
                    <a:lstStyle/>
                    <a:p>
                      <a:pPr>
                        <a:spcAft>
                          <a:spcPts val="0"/>
                        </a:spcAft>
                      </a:pPr>
                      <a:r>
                        <a:rPr lang="de-CH" sz="2800" b="0" dirty="0">
                          <a:solidFill>
                            <a:schemeClr val="tx1"/>
                          </a:solidFill>
                          <a:effectLst/>
                        </a:rPr>
                        <a:t>"Gott aber sei Dank für seine unaussprechliche Gabe!" 9,15</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49" marR="51349" marT="0" marB="0" anchor="ctr">
                    <a:solidFill>
                      <a:schemeClr val="bg1"/>
                    </a:solidFill>
                  </a:tcPr>
                </a:tc>
                <a:extLst>
                  <a:ext uri="{0D108BD9-81ED-4DB2-BD59-A6C34878D82A}">
                    <a16:rowId xmlns:a16="http://schemas.microsoft.com/office/drawing/2014/main" val="2355351459"/>
                  </a:ext>
                </a:extLst>
              </a:tr>
            </a:tbl>
          </a:graphicData>
        </a:graphic>
      </p:graphicFrame>
    </p:spTree>
    <p:extLst>
      <p:ext uri="{BB962C8B-B14F-4D97-AF65-F5344CB8AC3E}">
        <p14:creationId xmlns:p14="http://schemas.microsoft.com/office/powerpoint/2010/main" val="2349833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1941783268"/>
              </p:ext>
            </p:extLst>
          </p:nvPr>
        </p:nvGraphicFramePr>
        <p:xfrm>
          <a:off x="430823" y="1249729"/>
          <a:ext cx="11240965" cy="1519848"/>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1519848">
                <a:tc>
                  <a:txBody>
                    <a:bodyPr/>
                    <a:lstStyle/>
                    <a:p>
                      <a:pPr>
                        <a:spcAft>
                          <a:spcPts val="0"/>
                        </a:spcAft>
                      </a:pPr>
                      <a:r>
                        <a:rPr lang="de-CH" sz="2800" b="1" dirty="0">
                          <a:solidFill>
                            <a:schemeClr val="tx1"/>
                          </a:solidFill>
                          <a:effectLst/>
                        </a:rPr>
                        <a:t>Versorgung I: Saat und Ernte </a:t>
                      </a:r>
                    </a:p>
                    <a:p>
                      <a:pPr>
                        <a:spcAft>
                          <a:spcPts val="0"/>
                        </a:spcAft>
                      </a:pPr>
                      <a:r>
                        <a:rPr lang="de-CH" sz="2800" b="1" dirty="0">
                          <a:solidFill>
                            <a:schemeClr val="tx1"/>
                          </a:solidFill>
                          <a:effectLst/>
                        </a:rPr>
                        <a:t>Ernte ist immer grösser als die Saat</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"Das aber [bedenkt]: Wer kärglich sät, der wird auch kärglich ernten; und wer im Segen sät, der wird auch im Segen ernten." 9,6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225534238"/>
                  </a:ext>
                </a:extLst>
              </a:tr>
            </a:tbl>
          </a:graphicData>
        </a:graphic>
      </p:graphicFrame>
    </p:spTree>
    <p:extLst>
      <p:ext uri="{BB962C8B-B14F-4D97-AF65-F5344CB8AC3E}">
        <p14:creationId xmlns:p14="http://schemas.microsoft.com/office/powerpoint/2010/main" val="149190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725550297"/>
              </p:ext>
            </p:extLst>
          </p:nvPr>
        </p:nvGraphicFramePr>
        <p:xfrm>
          <a:off x="430823" y="1249729"/>
          <a:ext cx="11240965" cy="1280160"/>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539716">
                <a:tc>
                  <a:txBody>
                    <a:bodyPr/>
                    <a:lstStyle/>
                    <a:p>
                      <a:pPr>
                        <a:spcAft>
                          <a:spcPts val="0"/>
                        </a:spcAft>
                      </a:pPr>
                      <a:r>
                        <a:rPr lang="de-CH" sz="2800" b="1" dirty="0">
                          <a:solidFill>
                            <a:schemeClr val="tx1"/>
                          </a:solidFill>
                          <a:effectLst/>
                        </a:rPr>
                        <a:t>Gottes Liebe und Wohlgefallen</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"Jeder, wie er es sich im Herzen vornimmt; nicht widerwillig oder gezwungen, denn einen fröhlichen Geber hat Gott lieb!" 9,7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164983708"/>
                  </a:ext>
                </a:extLst>
              </a:tr>
            </a:tbl>
          </a:graphicData>
        </a:graphic>
      </p:graphicFrame>
    </p:spTree>
    <p:extLst>
      <p:ext uri="{BB962C8B-B14F-4D97-AF65-F5344CB8AC3E}">
        <p14:creationId xmlns:p14="http://schemas.microsoft.com/office/powerpoint/2010/main" val="212310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158954403"/>
              </p:ext>
            </p:extLst>
          </p:nvPr>
        </p:nvGraphicFramePr>
        <p:xfrm>
          <a:off x="430823" y="1249729"/>
          <a:ext cx="11240965" cy="2987040"/>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833582">
                <a:tc>
                  <a:txBody>
                    <a:bodyPr/>
                    <a:lstStyle/>
                    <a:p>
                      <a:pPr>
                        <a:spcAft>
                          <a:spcPts val="0"/>
                        </a:spcAft>
                      </a:pPr>
                      <a:r>
                        <a:rPr lang="de-CH" sz="2800" b="1" dirty="0">
                          <a:solidFill>
                            <a:schemeClr val="tx1"/>
                          </a:solidFill>
                          <a:effectLst/>
                        </a:rPr>
                        <a:t>Versorgung II: Jahwe </a:t>
                      </a:r>
                      <a:r>
                        <a:rPr lang="de-CH" sz="2800" b="1" dirty="0" err="1">
                          <a:solidFill>
                            <a:schemeClr val="tx1"/>
                          </a:solidFill>
                          <a:effectLst/>
                        </a:rPr>
                        <a:t>Jireh</a:t>
                      </a:r>
                      <a:r>
                        <a:rPr lang="de-CH" sz="2800" b="1" dirty="0">
                          <a:solidFill>
                            <a:schemeClr val="tx1"/>
                          </a:solidFill>
                          <a:effectLst/>
                        </a:rPr>
                        <a:t> Ewigkeitswert</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"Gott aber ist mächtig, euch jede Gnade im Überfluss zu spenden, sodass ihr in allem allezeit alle Genüge habt und überreich seid zu jedem guten Werk, 9 wie geschrieben steht: "Er hat ausgestreut, er hat den Armen gegeben; seine Gerechtigkeit besteht in Ewigkeit".</a:t>
                      </a:r>
                      <a:r>
                        <a:rPr lang="de-CH" sz="2800" b="0" baseline="30000" dirty="0">
                          <a:solidFill>
                            <a:schemeClr val="tx1"/>
                          </a:solidFill>
                          <a:effectLst/>
                        </a:rPr>
                        <a:t>[112,9]</a:t>
                      </a:r>
                      <a:r>
                        <a:rPr lang="de-CH" sz="2800" b="0" dirty="0">
                          <a:solidFill>
                            <a:schemeClr val="tx1"/>
                          </a:solidFill>
                          <a:effectLst/>
                        </a:rPr>
                        <a:t>" 9,8+9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3805000992"/>
                  </a:ext>
                </a:extLst>
              </a:tr>
            </a:tbl>
          </a:graphicData>
        </a:graphic>
      </p:graphicFrame>
    </p:spTree>
    <p:extLst>
      <p:ext uri="{BB962C8B-B14F-4D97-AF65-F5344CB8AC3E}">
        <p14:creationId xmlns:p14="http://schemas.microsoft.com/office/powerpoint/2010/main" val="47383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3252180454"/>
              </p:ext>
            </p:extLst>
          </p:nvPr>
        </p:nvGraphicFramePr>
        <p:xfrm>
          <a:off x="430823" y="1249729"/>
          <a:ext cx="11240965" cy="2987040"/>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811494">
                <a:tc>
                  <a:txBody>
                    <a:bodyPr/>
                    <a:lstStyle/>
                    <a:p>
                      <a:pPr>
                        <a:spcAft>
                          <a:spcPts val="0"/>
                        </a:spcAft>
                      </a:pPr>
                      <a:r>
                        <a:rPr lang="de-CH" sz="2800" b="1" dirty="0">
                          <a:solidFill>
                            <a:schemeClr val="tx1"/>
                          </a:solidFill>
                          <a:effectLst/>
                        </a:rPr>
                        <a:t>Versorgung III:</a:t>
                      </a:r>
                    </a:p>
                    <a:p>
                      <a:pPr>
                        <a:spcAft>
                          <a:spcPts val="0"/>
                        </a:spcAft>
                      </a:pPr>
                      <a:r>
                        <a:rPr lang="de-CH" sz="2800" b="1" dirty="0">
                          <a:solidFill>
                            <a:schemeClr val="tx1"/>
                          </a:solidFill>
                          <a:effectLst/>
                        </a:rPr>
                        <a:t>Noch mehr Gelegenheiten zum Geben</a:t>
                      </a:r>
                    </a:p>
                    <a:p>
                      <a:pPr>
                        <a:spcAft>
                          <a:spcPts val="0"/>
                        </a:spcAft>
                      </a:pPr>
                      <a:r>
                        <a:rPr lang="de-CH" sz="2800" b="1" dirty="0">
                          <a:solidFill>
                            <a:schemeClr val="tx1"/>
                          </a:solidFill>
                          <a:effectLst/>
                        </a:rPr>
                        <a:t>Grosszügigkeit führ nie zu Armut</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"Er aber, der dem Sämann Samen darreicht und Brot zur Speise, er möge euch die Saat darreichen und mehren und die Früchte eurer Gerechtigkeit wachsen lassen, sodass ihr in allem reich werdet zu aller Freigebigkeit, die durch uns Gott gegenüber Dank bewirkt." 9,10+11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3556518590"/>
                  </a:ext>
                </a:extLst>
              </a:tr>
            </a:tbl>
          </a:graphicData>
        </a:graphic>
      </p:graphicFrame>
    </p:spTree>
    <p:extLst>
      <p:ext uri="{BB962C8B-B14F-4D97-AF65-F5344CB8AC3E}">
        <p14:creationId xmlns:p14="http://schemas.microsoft.com/office/powerpoint/2010/main" val="1433356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678402377"/>
              </p:ext>
            </p:extLst>
          </p:nvPr>
        </p:nvGraphicFramePr>
        <p:xfrm>
          <a:off x="430823" y="1249729"/>
          <a:ext cx="11240965" cy="3840480"/>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1152418">
                <a:tc>
                  <a:txBody>
                    <a:bodyPr/>
                    <a:lstStyle/>
                    <a:p>
                      <a:pPr>
                        <a:spcAft>
                          <a:spcPts val="0"/>
                        </a:spcAft>
                      </a:pPr>
                      <a:r>
                        <a:rPr lang="de-CH" sz="2800" b="1" dirty="0">
                          <a:solidFill>
                            <a:schemeClr val="tx1"/>
                          </a:solidFill>
                          <a:effectLst/>
                        </a:rPr>
                        <a:t>Freude herrscht</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"Denn die Besorgung dieses Dienstes füllt nicht nur den Mangel der Heiligen aus, sondern ist auch überreich durch die vielen Dankgebete zu Gott, 13 indem sie durch den Beweis dieses Dienstes zum </a:t>
                      </a:r>
                      <a:r>
                        <a:rPr lang="de-CH" sz="2800" b="0" u="sng" dirty="0">
                          <a:solidFill>
                            <a:schemeClr val="tx1"/>
                          </a:solidFill>
                          <a:effectLst/>
                        </a:rPr>
                        <a:t>Lob Gottes veranlasst werden</a:t>
                      </a:r>
                      <a:r>
                        <a:rPr lang="de-CH" sz="2800" b="0" dirty="0">
                          <a:solidFill>
                            <a:schemeClr val="tx1"/>
                          </a:solidFill>
                          <a:effectLst/>
                        </a:rPr>
                        <a:t> für den Gehorsam eures Bekenntnisses zum Evangelium von Christus und für die Freigebigkeit der Unterstützung für sie und für alle; " 9,12+13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637164293"/>
                  </a:ext>
                </a:extLst>
              </a:tr>
            </a:tbl>
          </a:graphicData>
        </a:graphic>
      </p:graphicFrame>
    </p:spTree>
    <p:extLst>
      <p:ext uri="{BB962C8B-B14F-4D97-AF65-F5344CB8AC3E}">
        <p14:creationId xmlns:p14="http://schemas.microsoft.com/office/powerpoint/2010/main" val="2250127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4537139" cy="553998"/>
          </a:xfrm>
          <a:prstGeom prst="rect">
            <a:avLst/>
          </a:prstGeom>
          <a:noFill/>
        </p:spPr>
        <p:txBody>
          <a:bodyPr wrap="none" rtlCol="0">
            <a:spAutoFit/>
          </a:bodyPr>
          <a:lstStyle/>
          <a:p>
            <a:r>
              <a:rPr lang="de-CH" sz="3000" b="1" dirty="0"/>
              <a:t>5. Segen der Grosszügigkeit</a:t>
            </a:r>
            <a:endParaRPr lang="de-CH" sz="3000" dirty="0"/>
          </a:p>
        </p:txBody>
      </p:sp>
      <p:graphicFrame>
        <p:nvGraphicFramePr>
          <p:cNvPr id="2" name="Tabelle 1">
            <a:extLst>
              <a:ext uri="{FF2B5EF4-FFF2-40B4-BE49-F238E27FC236}">
                <a16:creationId xmlns:a16="http://schemas.microsoft.com/office/drawing/2014/main" id="{87211535-B02F-4F3E-8845-58E8C967E9B4}"/>
              </a:ext>
            </a:extLst>
          </p:cNvPr>
          <p:cNvGraphicFramePr>
            <a:graphicFrameLocks noGrp="1"/>
          </p:cNvGraphicFramePr>
          <p:nvPr>
            <p:extLst>
              <p:ext uri="{D42A27DB-BD31-4B8C-83A1-F6EECF244321}">
                <p14:modId xmlns:p14="http://schemas.microsoft.com/office/powerpoint/2010/main" val="1594049341"/>
              </p:ext>
            </p:extLst>
          </p:nvPr>
        </p:nvGraphicFramePr>
        <p:xfrm>
          <a:off x="430823" y="1249729"/>
          <a:ext cx="11240965" cy="1706880"/>
        </p:xfrm>
        <a:graphic>
          <a:graphicData uri="http://schemas.openxmlformats.org/drawingml/2006/table">
            <a:tbl>
              <a:tblPr firstRow="1" firstCol="1" bandRow="1">
                <a:tableStyleId>{5C22544A-7EE6-4342-B048-85BDC9FD1C3A}</a:tableStyleId>
              </a:tblPr>
              <a:tblGrid>
                <a:gridCol w="4287132">
                  <a:extLst>
                    <a:ext uri="{9D8B030D-6E8A-4147-A177-3AD203B41FA5}">
                      <a16:colId xmlns:a16="http://schemas.microsoft.com/office/drawing/2014/main" val="3926186786"/>
                    </a:ext>
                  </a:extLst>
                </a:gridCol>
                <a:gridCol w="6953833">
                  <a:extLst>
                    <a:ext uri="{9D8B030D-6E8A-4147-A177-3AD203B41FA5}">
                      <a16:colId xmlns:a16="http://schemas.microsoft.com/office/drawing/2014/main" val="383670532"/>
                    </a:ext>
                  </a:extLst>
                </a:gridCol>
              </a:tblGrid>
              <a:tr h="542117">
                <a:tc>
                  <a:txBody>
                    <a:bodyPr/>
                    <a:lstStyle/>
                    <a:p>
                      <a:pPr>
                        <a:spcAft>
                          <a:spcPts val="0"/>
                        </a:spcAft>
                      </a:pPr>
                      <a:r>
                        <a:rPr lang="de-CH" sz="2800" b="1" dirty="0">
                          <a:solidFill>
                            <a:schemeClr val="tx1"/>
                          </a:solidFill>
                          <a:effectLst/>
                        </a:rPr>
                        <a:t>Grosszügigkeit verbindet</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accent5">
                        <a:lumMod val="20000"/>
                        <a:lumOff val="80000"/>
                      </a:schemeClr>
                    </a:solidFill>
                  </a:tcPr>
                </a:tc>
                <a:tc>
                  <a:txBody>
                    <a:bodyPr/>
                    <a:lstStyle/>
                    <a:p>
                      <a:pPr>
                        <a:spcAft>
                          <a:spcPts val="0"/>
                        </a:spcAft>
                      </a:pPr>
                      <a:r>
                        <a:rPr lang="de-CH" sz="2800" b="0" dirty="0">
                          <a:solidFill>
                            <a:schemeClr val="tx1"/>
                          </a:solidFill>
                          <a:effectLst/>
                        </a:rPr>
                        <a:t>"und in ihrem Flehen für euch werden sie eine herzliche Zuneigung zu euch haben wegen der überschwänglichen Gnade Gottes euch gegenüber." 9,14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59" marR="51859" marT="0" marB="0">
                    <a:solidFill>
                      <a:schemeClr val="bg1"/>
                    </a:solidFill>
                  </a:tcPr>
                </a:tc>
                <a:extLst>
                  <a:ext uri="{0D108BD9-81ED-4DB2-BD59-A6C34878D82A}">
                    <a16:rowId xmlns:a16="http://schemas.microsoft.com/office/drawing/2014/main" val="2741654489"/>
                  </a:ext>
                </a:extLst>
              </a:tr>
            </a:tbl>
          </a:graphicData>
        </a:graphic>
      </p:graphicFrame>
    </p:spTree>
    <p:extLst>
      <p:ext uri="{BB962C8B-B14F-4D97-AF65-F5344CB8AC3E}">
        <p14:creationId xmlns:p14="http://schemas.microsoft.com/office/powerpoint/2010/main" val="1952691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52172" y="5023841"/>
            <a:ext cx="5334794" cy="938719"/>
          </a:xfrm>
          <a:prstGeom prst="rect">
            <a:avLst/>
          </a:prstGeom>
          <a:noFill/>
        </p:spPr>
        <p:txBody>
          <a:bodyPr wrap="none" rtlCol="0">
            <a:spAutoFit/>
          </a:bodyPr>
          <a:lstStyle/>
          <a:p>
            <a:r>
              <a:rPr lang="de-CH" sz="5500" b="1" dirty="0"/>
              <a:t>2. Korinther Teil 2</a:t>
            </a:r>
          </a:p>
        </p:txBody>
      </p:sp>
    </p:spTree>
    <p:extLst>
      <p:ext uri="{BB962C8B-B14F-4D97-AF65-F5344CB8AC3E}">
        <p14:creationId xmlns:p14="http://schemas.microsoft.com/office/powerpoint/2010/main" val="4270524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4289316" cy="646331"/>
          </a:xfrm>
          <a:prstGeom prst="rect">
            <a:avLst/>
          </a:prstGeom>
          <a:noFill/>
        </p:spPr>
        <p:txBody>
          <a:bodyPr wrap="none" rtlCol="0">
            <a:spAutoFit/>
          </a:bodyPr>
          <a:lstStyle/>
          <a:p>
            <a:r>
              <a:rPr lang="de-CH" sz="3600" b="1" dirty="0"/>
              <a:t>Struktur / Gliederung</a:t>
            </a:r>
            <a:endParaRPr lang="de-CH" sz="2600" b="1" dirty="0"/>
          </a:p>
        </p:txBody>
      </p:sp>
    </p:spTree>
    <p:extLst>
      <p:ext uri="{BB962C8B-B14F-4D97-AF65-F5344CB8AC3E}">
        <p14:creationId xmlns:p14="http://schemas.microsoft.com/office/powerpoint/2010/main" val="1764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724C6F97-B6A0-4872-AC50-B681EA0076D5}"/>
              </a:ext>
            </a:extLst>
          </p:cNvPr>
          <p:cNvGraphicFramePr>
            <a:graphicFrameLocks noGrp="1"/>
          </p:cNvGraphicFramePr>
          <p:nvPr>
            <p:extLst>
              <p:ext uri="{D42A27DB-BD31-4B8C-83A1-F6EECF244321}">
                <p14:modId xmlns:p14="http://schemas.microsoft.com/office/powerpoint/2010/main" val="3168246549"/>
              </p:ext>
            </p:extLst>
          </p:nvPr>
        </p:nvGraphicFramePr>
        <p:xfrm>
          <a:off x="162854" y="1482918"/>
          <a:ext cx="11866292" cy="4532245"/>
        </p:xfrm>
        <a:graphic>
          <a:graphicData uri="http://schemas.openxmlformats.org/drawingml/2006/table">
            <a:tbl>
              <a:tblPr firstRow="1" firstCol="1" bandRow="1">
                <a:tableStyleId>{5C22544A-7EE6-4342-B048-85BDC9FD1C3A}</a:tableStyleId>
              </a:tblPr>
              <a:tblGrid>
                <a:gridCol w="1840791">
                  <a:extLst>
                    <a:ext uri="{9D8B030D-6E8A-4147-A177-3AD203B41FA5}">
                      <a16:colId xmlns:a16="http://schemas.microsoft.com/office/drawing/2014/main" val="1652116883"/>
                    </a:ext>
                  </a:extLst>
                </a:gridCol>
                <a:gridCol w="1845526">
                  <a:extLst>
                    <a:ext uri="{9D8B030D-6E8A-4147-A177-3AD203B41FA5}">
                      <a16:colId xmlns:a16="http://schemas.microsoft.com/office/drawing/2014/main" val="3919562120"/>
                    </a:ext>
                  </a:extLst>
                </a:gridCol>
                <a:gridCol w="1845526">
                  <a:extLst>
                    <a:ext uri="{9D8B030D-6E8A-4147-A177-3AD203B41FA5}">
                      <a16:colId xmlns:a16="http://schemas.microsoft.com/office/drawing/2014/main" val="2033715247"/>
                    </a:ext>
                  </a:extLst>
                </a:gridCol>
                <a:gridCol w="3021027">
                  <a:extLst>
                    <a:ext uri="{9D8B030D-6E8A-4147-A177-3AD203B41FA5}">
                      <a16:colId xmlns:a16="http://schemas.microsoft.com/office/drawing/2014/main" val="1853924625"/>
                    </a:ext>
                  </a:extLst>
                </a:gridCol>
                <a:gridCol w="3313422">
                  <a:extLst>
                    <a:ext uri="{9D8B030D-6E8A-4147-A177-3AD203B41FA5}">
                      <a16:colId xmlns:a16="http://schemas.microsoft.com/office/drawing/2014/main" val="3582037525"/>
                    </a:ext>
                  </a:extLst>
                </a:gridCol>
              </a:tblGrid>
              <a:tr h="645364">
                <a:tc gridSpan="3">
                  <a:txBody>
                    <a:bodyPr/>
                    <a:lstStyle/>
                    <a:p>
                      <a:pPr algn="ctr">
                        <a:spcAft>
                          <a:spcPts val="0"/>
                        </a:spcAft>
                      </a:pPr>
                      <a:r>
                        <a:rPr lang="de-CH" sz="2000" dirty="0">
                          <a:effectLst/>
                        </a:rPr>
                        <a:t>Kp 1 - 7</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5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effectLst/>
                        </a:rPr>
                        <a:t>Kp 8 + 9</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tc>
                  <a:txBody>
                    <a:bodyPr/>
                    <a:lstStyle/>
                    <a:p>
                      <a:pPr algn="ctr">
                        <a:spcAft>
                          <a:spcPts val="0"/>
                        </a:spcAft>
                      </a:pPr>
                      <a:r>
                        <a:rPr lang="de-CH" sz="2000" dirty="0">
                          <a:effectLst/>
                        </a:rPr>
                        <a:t>Kp 10 – 13</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extLst>
                  <a:ext uri="{0D108BD9-81ED-4DB2-BD59-A6C34878D82A}">
                    <a16:rowId xmlns:a16="http://schemas.microsoft.com/office/drawing/2014/main" val="4277244118"/>
                  </a:ext>
                </a:extLst>
              </a:tr>
              <a:tr h="913931">
                <a:tc gridSpan="3">
                  <a:txBody>
                    <a:bodyPr/>
                    <a:lstStyle/>
                    <a:p>
                      <a:pPr algn="ctr">
                        <a:spcAft>
                          <a:spcPts val="0"/>
                        </a:spcAft>
                      </a:pPr>
                      <a:r>
                        <a:rPr lang="de-CH" sz="2000" b="1" dirty="0">
                          <a:solidFill>
                            <a:schemeClr val="tx1"/>
                          </a:solidFill>
                          <a:effectLst/>
                        </a:rPr>
                        <a:t>Erklärung der Verzögerung</a:t>
                      </a:r>
                      <a:endParaRPr lang="de-CH" sz="2300" b="1" dirty="0">
                        <a:solidFill>
                          <a:schemeClr val="tx1"/>
                        </a:solidFill>
                        <a:effectLst/>
                      </a:endParaRPr>
                    </a:p>
                    <a:p>
                      <a:pPr algn="ctr">
                        <a:spcAft>
                          <a:spcPts val="0"/>
                        </a:spcAft>
                      </a:pPr>
                      <a:r>
                        <a:rPr lang="de-CH" sz="2000" b="1" dirty="0">
                          <a:solidFill>
                            <a:schemeClr val="tx1"/>
                          </a:solidFill>
                          <a:effectLst/>
                        </a:rPr>
                        <a:t>Darlegung seines Dienstes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b="1" dirty="0">
                          <a:solidFill>
                            <a:schemeClr val="tx1"/>
                          </a:solidFill>
                          <a:effectLst/>
                        </a:rPr>
                        <a:t>Erwartung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Rechtfertigung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extLst>
                  <a:ext uri="{0D108BD9-81ED-4DB2-BD59-A6C34878D82A}">
                    <a16:rowId xmlns:a16="http://schemas.microsoft.com/office/drawing/2014/main" val="3087858336"/>
                  </a:ext>
                </a:extLst>
              </a:tr>
              <a:tr h="1094312">
                <a:tc gridSpan="3">
                  <a:txBody>
                    <a:bodyPr/>
                    <a:lstStyle/>
                    <a:p>
                      <a:pPr algn="ctr">
                        <a:spcAft>
                          <a:spcPts val="0"/>
                        </a:spcAft>
                      </a:pPr>
                      <a:r>
                        <a:rPr lang="de-CH" sz="2000" b="0" dirty="0">
                          <a:solidFill>
                            <a:schemeClr val="tx1"/>
                          </a:solidFill>
                          <a:effectLst/>
                        </a:rPr>
                        <a:t>Folge ich dem Zeitplan Gottes?</a:t>
                      </a:r>
                      <a:endParaRPr lang="de-CH" sz="2300" b="0" dirty="0">
                        <a:solidFill>
                          <a:schemeClr val="tx1"/>
                        </a:solidFill>
                        <a:effectLst/>
                      </a:endParaRPr>
                    </a:p>
                    <a:p>
                      <a:pPr algn="ctr">
                        <a:spcAft>
                          <a:spcPts val="0"/>
                        </a:spcAft>
                      </a:pPr>
                      <a:r>
                        <a:rPr lang="de-CH" sz="2000" b="0" dirty="0">
                          <a:solidFill>
                            <a:schemeClr val="tx1"/>
                          </a:solidFill>
                          <a:effectLst/>
                        </a:rPr>
                        <a:t>Erlebe ich Veränderung (Gesinnung / Werke)?</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40000"/>
                        <a:lumOff val="6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solidFill>
                            <a:schemeClr val="tx1"/>
                          </a:solidFill>
                          <a:effectLst/>
                        </a:rPr>
                        <a:t>Lebe ich die Prinzipien des Gebens?</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tc>
                  <a:txBody>
                    <a:bodyPr/>
                    <a:lstStyle/>
                    <a:p>
                      <a:pPr algn="ctr">
                        <a:spcAft>
                          <a:spcPts val="0"/>
                        </a:spcAft>
                      </a:pPr>
                      <a:r>
                        <a:rPr lang="de-CH" sz="2000" dirty="0">
                          <a:solidFill>
                            <a:schemeClr val="tx1"/>
                          </a:solidFill>
                          <a:effectLst/>
                        </a:rPr>
                        <a:t>Folge ich der "richtigen" Leiterschaft?</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extLst>
                  <a:ext uri="{0D108BD9-81ED-4DB2-BD59-A6C34878D82A}">
                    <a16:rowId xmlns:a16="http://schemas.microsoft.com/office/drawing/2014/main" val="2647674400"/>
                  </a:ext>
                </a:extLst>
              </a:tr>
              <a:tr h="712173">
                <a:tc>
                  <a:txBody>
                    <a:bodyPr/>
                    <a:lstStyle/>
                    <a:p>
                      <a:pPr algn="ctr">
                        <a:spcAft>
                          <a:spcPts val="0"/>
                        </a:spcAft>
                      </a:pPr>
                      <a:r>
                        <a:rPr lang="de-CH" sz="2000" b="1" dirty="0">
                          <a:solidFill>
                            <a:schemeClr val="tx1"/>
                          </a:solidFill>
                          <a:effectLst/>
                        </a:rPr>
                        <a:t>Kp 1 + 2</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3 - 5</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6 + 7</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gridSpan="2">
                  <a:txBody>
                    <a:bodyPr/>
                    <a:lstStyle/>
                    <a:p>
                      <a:pPr>
                        <a:spcAft>
                          <a:spcPts val="0"/>
                        </a:spcAft>
                      </a:pPr>
                      <a:r>
                        <a:rPr lang="de-CH" sz="2300" b="1" dirty="0">
                          <a:solidFill>
                            <a:schemeClr val="tx1"/>
                          </a:solidFill>
                          <a:effectLst/>
                        </a:rPr>
                        <a:t> </a:t>
                      </a:r>
                      <a:endParaRPr lang="de-CH" sz="2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2458617859"/>
                  </a:ext>
                </a:extLst>
              </a:tr>
              <a:tr h="1166465">
                <a:tc>
                  <a:txBody>
                    <a:bodyPr/>
                    <a:lstStyle/>
                    <a:p>
                      <a:pPr algn="ctr">
                        <a:spcAft>
                          <a:spcPts val="0"/>
                        </a:spcAft>
                      </a:pPr>
                      <a:r>
                        <a:rPr lang="de-CH" sz="2000" b="0" dirty="0">
                          <a:solidFill>
                            <a:schemeClr val="tx1"/>
                          </a:solidFill>
                          <a:effectLst/>
                        </a:rPr>
                        <a:t>Seine Arbeit /</a:t>
                      </a:r>
                      <a:endParaRPr lang="de-CH" sz="2300" b="0" dirty="0">
                        <a:solidFill>
                          <a:schemeClr val="tx1"/>
                        </a:solidFill>
                        <a:effectLst/>
                      </a:endParaRPr>
                    </a:p>
                    <a:p>
                      <a:pPr algn="ctr">
                        <a:spcAft>
                          <a:spcPts val="0"/>
                        </a:spcAft>
                      </a:pPr>
                      <a:r>
                        <a:rPr lang="de-CH" sz="2000" b="0" dirty="0">
                          <a:solidFill>
                            <a:schemeClr val="tx1"/>
                          </a:solidFill>
                          <a:effectLst/>
                        </a:rPr>
                        <a:t>Veränderte Leben</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Mitarbeit im neuen Bund</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Ermahnungen</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gridSpan="2">
                  <a:txBody>
                    <a:bodyPr/>
                    <a:lstStyle/>
                    <a:p>
                      <a:pPr>
                        <a:spcAft>
                          <a:spcPts val="0"/>
                        </a:spcAft>
                      </a:pPr>
                      <a:r>
                        <a:rPr lang="de-CH" sz="2300" dirty="0">
                          <a:effectLst/>
                        </a:rPr>
                        <a:t> </a:t>
                      </a:r>
                      <a:endParaRPr lang="de-CH" sz="2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3983675297"/>
                  </a:ext>
                </a:extLst>
              </a:tr>
            </a:tbl>
          </a:graphicData>
        </a:graphic>
      </p:graphicFrame>
      <p:sp>
        <p:nvSpPr>
          <p:cNvPr id="4" name="Rechteck 3">
            <a:extLst>
              <a:ext uri="{FF2B5EF4-FFF2-40B4-BE49-F238E27FC236}">
                <a16:creationId xmlns:a16="http://schemas.microsoft.com/office/drawing/2014/main" id="{7AF800C0-EB94-45F0-805B-C329226397B2}"/>
              </a:ext>
            </a:extLst>
          </p:cNvPr>
          <p:cNvSpPr/>
          <p:nvPr/>
        </p:nvSpPr>
        <p:spPr>
          <a:xfrm>
            <a:off x="5701085" y="1021742"/>
            <a:ext cx="6547899" cy="57276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341773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03548" y="308119"/>
            <a:ext cx="11154528" cy="6093976"/>
          </a:xfrm>
          <a:prstGeom prst="rect">
            <a:avLst/>
          </a:prstGeom>
          <a:noFill/>
        </p:spPr>
        <p:txBody>
          <a:bodyPr wrap="none" rtlCol="0">
            <a:spAutoFit/>
          </a:bodyPr>
          <a:lstStyle/>
          <a:p>
            <a:pPr marL="457200" indent="-457200">
              <a:buFont typeface="Wingdings" panose="05000000000000000000" pitchFamily="2" charset="2"/>
              <a:buChar char="§"/>
            </a:pPr>
            <a:r>
              <a:rPr lang="de-CH" sz="3000" dirty="0"/>
              <a:t>Frucht der Reich Gottes Arbeit: </a:t>
            </a:r>
            <a:r>
              <a:rPr lang="de-CH" sz="3000" dirty="0">
                <a:highlight>
                  <a:srgbClr val="FFFF00"/>
                </a:highlight>
              </a:rPr>
              <a:t>Veränderte Leben</a:t>
            </a:r>
          </a:p>
          <a:p>
            <a:endParaRPr lang="de-CH" sz="3000" dirty="0"/>
          </a:p>
          <a:p>
            <a:pPr marL="457200" lvl="0" indent="-457200">
              <a:buFont typeface="Wingdings" panose="05000000000000000000" pitchFamily="2" charset="2"/>
              <a:buChar char="§"/>
            </a:pPr>
            <a:r>
              <a:rPr lang="de-CH" sz="3000" dirty="0"/>
              <a:t>Manifestation des Dienstes: Das </a:t>
            </a:r>
            <a:r>
              <a:rPr lang="de-CH" sz="3000" dirty="0">
                <a:highlight>
                  <a:srgbClr val="FFFF00"/>
                </a:highlight>
              </a:rPr>
              <a:t>veränderte</a:t>
            </a:r>
            <a:r>
              <a:rPr lang="de-CH" sz="3000" dirty="0"/>
              <a:t> Leben der Gläubigen</a:t>
            </a:r>
          </a:p>
          <a:p>
            <a:pPr lvl="0"/>
            <a:endParaRPr lang="de-CH" sz="3000" dirty="0"/>
          </a:p>
          <a:p>
            <a:pPr marL="457200" lvl="0" indent="-457200">
              <a:buFont typeface="Wingdings" panose="05000000000000000000" pitchFamily="2" charset="2"/>
              <a:buChar char="§"/>
            </a:pPr>
            <a:r>
              <a:rPr lang="de-CH" sz="3000" dirty="0"/>
              <a:t>Wie erkenne ich, ob mein Dienst Frucht bringt? </a:t>
            </a:r>
          </a:p>
          <a:p>
            <a:pPr lvl="0"/>
            <a:r>
              <a:rPr lang="de-CH" sz="3000" dirty="0"/>
              <a:t>     Indem ich </a:t>
            </a:r>
            <a:r>
              <a:rPr lang="de-CH" sz="3000" dirty="0">
                <a:highlight>
                  <a:srgbClr val="FFFF00"/>
                </a:highlight>
              </a:rPr>
              <a:t>Veränderung</a:t>
            </a:r>
            <a:r>
              <a:rPr lang="de-CH" sz="3000" dirty="0"/>
              <a:t> sehe in meinem Leben und im Leben derer, </a:t>
            </a:r>
          </a:p>
          <a:p>
            <a:pPr lvl="0"/>
            <a:r>
              <a:rPr lang="de-CH" sz="3000" dirty="0"/>
              <a:t>     die mir von Gott anvertraut sind.</a:t>
            </a:r>
          </a:p>
          <a:p>
            <a:pPr lvl="0"/>
            <a:endParaRPr lang="de-CH" sz="3000" dirty="0"/>
          </a:p>
          <a:p>
            <a:pPr marL="457200" lvl="0" indent="-457200">
              <a:buFont typeface="Wingdings" panose="05000000000000000000" pitchFamily="2" charset="2"/>
              <a:buChar char="§"/>
            </a:pPr>
            <a:r>
              <a:rPr lang="de-CH" sz="3000" dirty="0"/>
              <a:t>Nachhaltige </a:t>
            </a:r>
            <a:r>
              <a:rPr lang="de-CH" sz="3000" dirty="0">
                <a:highlight>
                  <a:srgbClr val="FFFF00"/>
                </a:highlight>
              </a:rPr>
              <a:t>Veränderung</a:t>
            </a:r>
            <a:r>
              <a:rPr lang="de-CH" sz="3000" dirty="0"/>
              <a:t> geschieht nicht durch Menschenwerk, </a:t>
            </a:r>
          </a:p>
          <a:p>
            <a:pPr lvl="0"/>
            <a:r>
              <a:rPr lang="de-CH" sz="3000" dirty="0"/>
              <a:t>     sondern </a:t>
            </a:r>
            <a:r>
              <a:rPr lang="de-CH" sz="3000" dirty="0">
                <a:highlight>
                  <a:srgbClr val="FFFF00"/>
                </a:highlight>
              </a:rPr>
              <a:t>durch das Werk des Wortes und des Hl. Geistes</a:t>
            </a:r>
            <a:r>
              <a:rPr lang="de-CH" sz="3000" dirty="0"/>
              <a:t>!</a:t>
            </a:r>
          </a:p>
          <a:p>
            <a:pPr lvl="0"/>
            <a:endParaRPr lang="de-CH" sz="3000" dirty="0"/>
          </a:p>
          <a:p>
            <a:pPr marL="457200" lvl="0" indent="-457200">
              <a:buFont typeface="Wingdings" panose="05000000000000000000" pitchFamily="2" charset="2"/>
              <a:buChar char="§"/>
            </a:pPr>
            <a:r>
              <a:rPr lang="de-CH" sz="3000" dirty="0"/>
              <a:t>Berufung und Salbung zum Dienst ist weder studier- </a:t>
            </a:r>
          </a:p>
          <a:p>
            <a:pPr lvl="0"/>
            <a:r>
              <a:rPr lang="de-CH" sz="3000" dirty="0"/>
              <a:t>     noch erlernbar, sondern Gottes Gnadengabe </a:t>
            </a:r>
            <a:r>
              <a:rPr lang="de-CH" sz="3000" dirty="0">
                <a:highlight>
                  <a:srgbClr val="FFFF00"/>
                </a:highlight>
              </a:rPr>
              <a:t>allein</a:t>
            </a:r>
            <a:r>
              <a:rPr lang="de-CH" sz="3000" dirty="0"/>
              <a:t>.</a:t>
            </a:r>
          </a:p>
        </p:txBody>
      </p:sp>
    </p:spTree>
    <p:extLst>
      <p:ext uri="{BB962C8B-B14F-4D97-AF65-F5344CB8AC3E}">
        <p14:creationId xmlns:p14="http://schemas.microsoft.com/office/powerpoint/2010/main" val="68379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0" dur="500"/>
                                        <p:tgtEl>
                                          <p:spTgt spid="3">
                                            <p:txEl>
                                              <p:pRg st="8" end="8"/>
                                            </p:tx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5" dur="500"/>
                                        <p:tgtEl>
                                          <p:spTgt spid="3">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 calcmode="lin" valueType="num">
                                      <p:cBhvr>
                                        <p:cTn id="50"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52" dur="500"/>
                                        <p:tgtEl>
                                          <p:spTgt spid="3">
                                            <p:txEl>
                                              <p:pRg st="11" end="11"/>
                                            </p:txEl>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p:cTn id="55"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113706" y="1957217"/>
            <a:ext cx="10088211" cy="2400657"/>
          </a:xfrm>
          <a:prstGeom prst="rect">
            <a:avLst/>
          </a:prstGeom>
          <a:noFill/>
        </p:spPr>
        <p:txBody>
          <a:bodyPr wrap="none" rtlCol="0">
            <a:spAutoFit/>
          </a:bodyPr>
          <a:lstStyle/>
          <a:p>
            <a:r>
              <a:rPr lang="de-CH" sz="3000" dirty="0"/>
              <a:t>Das Ziel unseres Gemeinde-Projekts "</a:t>
            </a:r>
            <a:r>
              <a:rPr lang="de-CH" sz="3000" dirty="0" err="1">
                <a:latin typeface="Albertus Medium" panose="020E0602030304020304" pitchFamily="34" charset="0"/>
              </a:rPr>
              <a:t>OneLife-OneChance</a:t>
            </a:r>
            <a:r>
              <a:rPr lang="de-CH" sz="3000" dirty="0"/>
              <a:t>" ist </a:t>
            </a:r>
          </a:p>
          <a:p>
            <a:r>
              <a:rPr lang="de-CH" sz="3000" dirty="0"/>
              <a:t>nicht primär aus uns allen aussergewöhnliche Bibelkenner zu </a:t>
            </a:r>
          </a:p>
          <a:p>
            <a:r>
              <a:rPr lang="de-CH" sz="3000" dirty="0"/>
              <a:t>machen (das auch), sondern indem wir alle die Bibel gründlich </a:t>
            </a:r>
          </a:p>
          <a:p>
            <a:r>
              <a:rPr lang="de-CH" sz="3000" dirty="0"/>
              <a:t>erklärt bekommen, sich dadurch unser aller Leben in das Bild </a:t>
            </a:r>
          </a:p>
          <a:p>
            <a:r>
              <a:rPr lang="de-CH" sz="3000" dirty="0"/>
              <a:t>Christi verändern kann. Das muss unser aller Anspruch sein! </a:t>
            </a:r>
          </a:p>
        </p:txBody>
      </p:sp>
    </p:spTree>
    <p:extLst>
      <p:ext uri="{BB962C8B-B14F-4D97-AF65-F5344CB8AC3E}">
        <p14:creationId xmlns:p14="http://schemas.microsoft.com/office/powerpoint/2010/main" val="337470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724C6F97-B6A0-4872-AC50-B681EA0076D5}"/>
              </a:ext>
            </a:extLst>
          </p:cNvPr>
          <p:cNvGraphicFramePr>
            <a:graphicFrameLocks noGrp="1"/>
          </p:cNvGraphicFramePr>
          <p:nvPr/>
        </p:nvGraphicFramePr>
        <p:xfrm>
          <a:off x="162854" y="1482918"/>
          <a:ext cx="11866292" cy="4532245"/>
        </p:xfrm>
        <a:graphic>
          <a:graphicData uri="http://schemas.openxmlformats.org/drawingml/2006/table">
            <a:tbl>
              <a:tblPr firstRow="1" firstCol="1" bandRow="1">
                <a:tableStyleId>{5C22544A-7EE6-4342-B048-85BDC9FD1C3A}</a:tableStyleId>
              </a:tblPr>
              <a:tblGrid>
                <a:gridCol w="1840791">
                  <a:extLst>
                    <a:ext uri="{9D8B030D-6E8A-4147-A177-3AD203B41FA5}">
                      <a16:colId xmlns:a16="http://schemas.microsoft.com/office/drawing/2014/main" val="1652116883"/>
                    </a:ext>
                  </a:extLst>
                </a:gridCol>
                <a:gridCol w="1845526">
                  <a:extLst>
                    <a:ext uri="{9D8B030D-6E8A-4147-A177-3AD203B41FA5}">
                      <a16:colId xmlns:a16="http://schemas.microsoft.com/office/drawing/2014/main" val="3919562120"/>
                    </a:ext>
                  </a:extLst>
                </a:gridCol>
                <a:gridCol w="1845526">
                  <a:extLst>
                    <a:ext uri="{9D8B030D-6E8A-4147-A177-3AD203B41FA5}">
                      <a16:colId xmlns:a16="http://schemas.microsoft.com/office/drawing/2014/main" val="2033715247"/>
                    </a:ext>
                  </a:extLst>
                </a:gridCol>
                <a:gridCol w="3021027">
                  <a:extLst>
                    <a:ext uri="{9D8B030D-6E8A-4147-A177-3AD203B41FA5}">
                      <a16:colId xmlns:a16="http://schemas.microsoft.com/office/drawing/2014/main" val="1853924625"/>
                    </a:ext>
                  </a:extLst>
                </a:gridCol>
                <a:gridCol w="3313422">
                  <a:extLst>
                    <a:ext uri="{9D8B030D-6E8A-4147-A177-3AD203B41FA5}">
                      <a16:colId xmlns:a16="http://schemas.microsoft.com/office/drawing/2014/main" val="3582037525"/>
                    </a:ext>
                  </a:extLst>
                </a:gridCol>
              </a:tblGrid>
              <a:tr h="645364">
                <a:tc gridSpan="3">
                  <a:txBody>
                    <a:bodyPr/>
                    <a:lstStyle/>
                    <a:p>
                      <a:pPr algn="ctr">
                        <a:spcAft>
                          <a:spcPts val="0"/>
                        </a:spcAft>
                      </a:pPr>
                      <a:r>
                        <a:rPr lang="de-CH" sz="2000" dirty="0">
                          <a:effectLst/>
                        </a:rPr>
                        <a:t>Kp 1 - 7</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5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effectLst/>
                        </a:rPr>
                        <a:t>Kp 8 + 9</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tc>
                  <a:txBody>
                    <a:bodyPr/>
                    <a:lstStyle/>
                    <a:p>
                      <a:pPr algn="ctr">
                        <a:spcAft>
                          <a:spcPts val="0"/>
                        </a:spcAft>
                      </a:pPr>
                      <a:r>
                        <a:rPr lang="de-CH" sz="2000" dirty="0">
                          <a:effectLst/>
                        </a:rPr>
                        <a:t>Kp 10 – 13</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extLst>
                  <a:ext uri="{0D108BD9-81ED-4DB2-BD59-A6C34878D82A}">
                    <a16:rowId xmlns:a16="http://schemas.microsoft.com/office/drawing/2014/main" val="4277244118"/>
                  </a:ext>
                </a:extLst>
              </a:tr>
              <a:tr h="913931">
                <a:tc gridSpan="3">
                  <a:txBody>
                    <a:bodyPr/>
                    <a:lstStyle/>
                    <a:p>
                      <a:pPr algn="ctr">
                        <a:spcAft>
                          <a:spcPts val="0"/>
                        </a:spcAft>
                      </a:pPr>
                      <a:r>
                        <a:rPr lang="de-CH" sz="2000" b="1" dirty="0">
                          <a:solidFill>
                            <a:schemeClr val="tx1"/>
                          </a:solidFill>
                          <a:effectLst/>
                        </a:rPr>
                        <a:t>Erklärung der Verzögerung</a:t>
                      </a:r>
                      <a:endParaRPr lang="de-CH" sz="2300" b="1" dirty="0">
                        <a:solidFill>
                          <a:schemeClr val="tx1"/>
                        </a:solidFill>
                        <a:effectLst/>
                      </a:endParaRPr>
                    </a:p>
                    <a:p>
                      <a:pPr algn="ctr">
                        <a:spcAft>
                          <a:spcPts val="0"/>
                        </a:spcAft>
                      </a:pPr>
                      <a:r>
                        <a:rPr lang="de-CH" sz="2000" b="1" dirty="0">
                          <a:solidFill>
                            <a:schemeClr val="tx1"/>
                          </a:solidFill>
                          <a:effectLst/>
                        </a:rPr>
                        <a:t>Darlegung seines Dienstes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b="1" dirty="0">
                          <a:solidFill>
                            <a:schemeClr val="tx1"/>
                          </a:solidFill>
                          <a:effectLst/>
                        </a:rPr>
                        <a:t>Erwartung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Rechtfertigung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extLst>
                  <a:ext uri="{0D108BD9-81ED-4DB2-BD59-A6C34878D82A}">
                    <a16:rowId xmlns:a16="http://schemas.microsoft.com/office/drawing/2014/main" val="3087858336"/>
                  </a:ext>
                </a:extLst>
              </a:tr>
              <a:tr h="1094312">
                <a:tc gridSpan="3">
                  <a:txBody>
                    <a:bodyPr/>
                    <a:lstStyle/>
                    <a:p>
                      <a:pPr algn="ctr">
                        <a:spcAft>
                          <a:spcPts val="0"/>
                        </a:spcAft>
                      </a:pPr>
                      <a:r>
                        <a:rPr lang="de-CH" sz="2000" b="0" dirty="0">
                          <a:solidFill>
                            <a:schemeClr val="tx1"/>
                          </a:solidFill>
                          <a:effectLst/>
                        </a:rPr>
                        <a:t>Folge ich dem Zeitplan Gottes?</a:t>
                      </a:r>
                      <a:endParaRPr lang="de-CH" sz="2300" b="0" dirty="0">
                        <a:solidFill>
                          <a:schemeClr val="tx1"/>
                        </a:solidFill>
                        <a:effectLst/>
                      </a:endParaRPr>
                    </a:p>
                    <a:p>
                      <a:pPr algn="ctr">
                        <a:spcAft>
                          <a:spcPts val="0"/>
                        </a:spcAft>
                      </a:pPr>
                      <a:r>
                        <a:rPr lang="de-CH" sz="2000" b="0" dirty="0">
                          <a:solidFill>
                            <a:schemeClr val="tx1"/>
                          </a:solidFill>
                          <a:effectLst/>
                        </a:rPr>
                        <a:t>Erlebe ich Veränderung (Gesinnung / Werke)?</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40000"/>
                        <a:lumOff val="6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solidFill>
                            <a:schemeClr val="tx1"/>
                          </a:solidFill>
                          <a:effectLst/>
                        </a:rPr>
                        <a:t>Lebe ich die Prinzipien des Gebens?</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tc>
                  <a:txBody>
                    <a:bodyPr/>
                    <a:lstStyle/>
                    <a:p>
                      <a:pPr algn="ctr">
                        <a:spcAft>
                          <a:spcPts val="0"/>
                        </a:spcAft>
                      </a:pPr>
                      <a:r>
                        <a:rPr lang="de-CH" sz="2000" dirty="0">
                          <a:solidFill>
                            <a:schemeClr val="tx1"/>
                          </a:solidFill>
                          <a:effectLst/>
                        </a:rPr>
                        <a:t>Folge ich der "richtigen" Leiterschaft?</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extLst>
                  <a:ext uri="{0D108BD9-81ED-4DB2-BD59-A6C34878D82A}">
                    <a16:rowId xmlns:a16="http://schemas.microsoft.com/office/drawing/2014/main" val="2647674400"/>
                  </a:ext>
                </a:extLst>
              </a:tr>
              <a:tr h="712173">
                <a:tc>
                  <a:txBody>
                    <a:bodyPr/>
                    <a:lstStyle/>
                    <a:p>
                      <a:pPr algn="ctr">
                        <a:spcAft>
                          <a:spcPts val="0"/>
                        </a:spcAft>
                      </a:pPr>
                      <a:r>
                        <a:rPr lang="de-CH" sz="2000" b="1" dirty="0">
                          <a:solidFill>
                            <a:schemeClr val="tx1"/>
                          </a:solidFill>
                          <a:effectLst/>
                        </a:rPr>
                        <a:t>Kp 1 + 2</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3 - 5</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6 + 7</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gridSpan="2">
                  <a:txBody>
                    <a:bodyPr/>
                    <a:lstStyle/>
                    <a:p>
                      <a:pPr>
                        <a:spcAft>
                          <a:spcPts val="0"/>
                        </a:spcAft>
                      </a:pPr>
                      <a:r>
                        <a:rPr lang="de-CH" sz="2300" b="1" dirty="0">
                          <a:solidFill>
                            <a:schemeClr val="tx1"/>
                          </a:solidFill>
                          <a:effectLst/>
                        </a:rPr>
                        <a:t> </a:t>
                      </a:r>
                      <a:endParaRPr lang="de-CH" sz="2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2458617859"/>
                  </a:ext>
                </a:extLst>
              </a:tr>
              <a:tr h="1166465">
                <a:tc>
                  <a:txBody>
                    <a:bodyPr/>
                    <a:lstStyle/>
                    <a:p>
                      <a:pPr algn="ctr">
                        <a:spcAft>
                          <a:spcPts val="0"/>
                        </a:spcAft>
                      </a:pPr>
                      <a:r>
                        <a:rPr lang="de-CH" sz="2000" b="0" dirty="0">
                          <a:solidFill>
                            <a:schemeClr val="tx1"/>
                          </a:solidFill>
                          <a:effectLst/>
                        </a:rPr>
                        <a:t>Seine Arbeit /</a:t>
                      </a:r>
                      <a:endParaRPr lang="de-CH" sz="2300" b="0" dirty="0">
                        <a:solidFill>
                          <a:schemeClr val="tx1"/>
                        </a:solidFill>
                        <a:effectLst/>
                      </a:endParaRPr>
                    </a:p>
                    <a:p>
                      <a:pPr algn="ctr">
                        <a:spcAft>
                          <a:spcPts val="0"/>
                        </a:spcAft>
                      </a:pPr>
                      <a:r>
                        <a:rPr lang="de-CH" sz="2000" b="0" dirty="0">
                          <a:solidFill>
                            <a:schemeClr val="tx1"/>
                          </a:solidFill>
                          <a:effectLst/>
                        </a:rPr>
                        <a:t>Veränderte Leben</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Mitarbeit im neuen Bund</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Ermahnungen</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gridSpan="2">
                  <a:txBody>
                    <a:bodyPr/>
                    <a:lstStyle/>
                    <a:p>
                      <a:pPr>
                        <a:spcAft>
                          <a:spcPts val="0"/>
                        </a:spcAft>
                      </a:pPr>
                      <a:r>
                        <a:rPr lang="de-CH" sz="2300" dirty="0">
                          <a:effectLst/>
                        </a:rPr>
                        <a:t> </a:t>
                      </a:r>
                      <a:endParaRPr lang="de-CH" sz="2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3983675297"/>
                  </a:ext>
                </a:extLst>
              </a:tr>
            </a:tbl>
          </a:graphicData>
        </a:graphic>
      </p:graphicFrame>
      <p:sp>
        <p:nvSpPr>
          <p:cNvPr id="4" name="Rechteck 3">
            <a:extLst>
              <a:ext uri="{FF2B5EF4-FFF2-40B4-BE49-F238E27FC236}">
                <a16:creationId xmlns:a16="http://schemas.microsoft.com/office/drawing/2014/main" id="{7AF800C0-EB94-45F0-805B-C329226397B2}"/>
              </a:ext>
            </a:extLst>
          </p:cNvPr>
          <p:cNvSpPr/>
          <p:nvPr/>
        </p:nvSpPr>
        <p:spPr>
          <a:xfrm>
            <a:off x="8710654" y="1021742"/>
            <a:ext cx="3538330" cy="57276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357644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724C6F97-B6A0-4872-AC50-B681EA0076D5}"/>
              </a:ext>
            </a:extLst>
          </p:cNvPr>
          <p:cNvGraphicFramePr>
            <a:graphicFrameLocks noGrp="1"/>
          </p:cNvGraphicFramePr>
          <p:nvPr/>
        </p:nvGraphicFramePr>
        <p:xfrm>
          <a:off x="162854" y="1482918"/>
          <a:ext cx="11866292" cy="4532245"/>
        </p:xfrm>
        <a:graphic>
          <a:graphicData uri="http://schemas.openxmlformats.org/drawingml/2006/table">
            <a:tbl>
              <a:tblPr firstRow="1" firstCol="1" bandRow="1">
                <a:tableStyleId>{5C22544A-7EE6-4342-B048-85BDC9FD1C3A}</a:tableStyleId>
              </a:tblPr>
              <a:tblGrid>
                <a:gridCol w="1840791">
                  <a:extLst>
                    <a:ext uri="{9D8B030D-6E8A-4147-A177-3AD203B41FA5}">
                      <a16:colId xmlns:a16="http://schemas.microsoft.com/office/drawing/2014/main" val="1652116883"/>
                    </a:ext>
                  </a:extLst>
                </a:gridCol>
                <a:gridCol w="1845526">
                  <a:extLst>
                    <a:ext uri="{9D8B030D-6E8A-4147-A177-3AD203B41FA5}">
                      <a16:colId xmlns:a16="http://schemas.microsoft.com/office/drawing/2014/main" val="3919562120"/>
                    </a:ext>
                  </a:extLst>
                </a:gridCol>
                <a:gridCol w="1845526">
                  <a:extLst>
                    <a:ext uri="{9D8B030D-6E8A-4147-A177-3AD203B41FA5}">
                      <a16:colId xmlns:a16="http://schemas.microsoft.com/office/drawing/2014/main" val="2033715247"/>
                    </a:ext>
                  </a:extLst>
                </a:gridCol>
                <a:gridCol w="3021027">
                  <a:extLst>
                    <a:ext uri="{9D8B030D-6E8A-4147-A177-3AD203B41FA5}">
                      <a16:colId xmlns:a16="http://schemas.microsoft.com/office/drawing/2014/main" val="1853924625"/>
                    </a:ext>
                  </a:extLst>
                </a:gridCol>
                <a:gridCol w="3313422">
                  <a:extLst>
                    <a:ext uri="{9D8B030D-6E8A-4147-A177-3AD203B41FA5}">
                      <a16:colId xmlns:a16="http://schemas.microsoft.com/office/drawing/2014/main" val="3582037525"/>
                    </a:ext>
                  </a:extLst>
                </a:gridCol>
              </a:tblGrid>
              <a:tr h="645364">
                <a:tc gridSpan="3">
                  <a:txBody>
                    <a:bodyPr/>
                    <a:lstStyle/>
                    <a:p>
                      <a:pPr algn="ctr">
                        <a:spcAft>
                          <a:spcPts val="0"/>
                        </a:spcAft>
                      </a:pPr>
                      <a:r>
                        <a:rPr lang="de-CH" sz="2000" dirty="0">
                          <a:effectLst/>
                        </a:rPr>
                        <a:t>Kp 1 - 7</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5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effectLst/>
                        </a:rPr>
                        <a:t>Kp 8 + 9</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tc>
                  <a:txBody>
                    <a:bodyPr/>
                    <a:lstStyle/>
                    <a:p>
                      <a:pPr algn="ctr">
                        <a:spcAft>
                          <a:spcPts val="0"/>
                        </a:spcAft>
                      </a:pPr>
                      <a:r>
                        <a:rPr lang="de-CH" sz="2000" dirty="0">
                          <a:effectLst/>
                        </a:rPr>
                        <a:t>Kp 10 – 13</a:t>
                      </a:r>
                      <a:endParaRPr lang="de-CH"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50000"/>
                      </a:schemeClr>
                    </a:solidFill>
                  </a:tcPr>
                </a:tc>
                <a:extLst>
                  <a:ext uri="{0D108BD9-81ED-4DB2-BD59-A6C34878D82A}">
                    <a16:rowId xmlns:a16="http://schemas.microsoft.com/office/drawing/2014/main" val="4277244118"/>
                  </a:ext>
                </a:extLst>
              </a:tr>
              <a:tr h="913931">
                <a:tc gridSpan="3">
                  <a:txBody>
                    <a:bodyPr/>
                    <a:lstStyle/>
                    <a:p>
                      <a:pPr algn="ctr">
                        <a:spcAft>
                          <a:spcPts val="0"/>
                        </a:spcAft>
                      </a:pPr>
                      <a:r>
                        <a:rPr lang="de-CH" sz="2000" b="1" dirty="0">
                          <a:solidFill>
                            <a:schemeClr val="tx1"/>
                          </a:solidFill>
                          <a:effectLst/>
                        </a:rPr>
                        <a:t>Erklärung der Verzögerung</a:t>
                      </a:r>
                      <a:endParaRPr lang="de-CH" sz="2300" b="1" dirty="0">
                        <a:solidFill>
                          <a:schemeClr val="tx1"/>
                        </a:solidFill>
                        <a:effectLst/>
                      </a:endParaRPr>
                    </a:p>
                    <a:p>
                      <a:pPr algn="ctr">
                        <a:spcAft>
                          <a:spcPts val="0"/>
                        </a:spcAft>
                      </a:pPr>
                      <a:r>
                        <a:rPr lang="de-CH" sz="2000" b="1" dirty="0">
                          <a:solidFill>
                            <a:schemeClr val="tx1"/>
                          </a:solidFill>
                          <a:effectLst/>
                        </a:rPr>
                        <a:t>Darlegung seines Dienstes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b="1" dirty="0">
                          <a:solidFill>
                            <a:schemeClr val="tx1"/>
                          </a:solidFill>
                          <a:effectLst/>
                        </a:rPr>
                        <a:t>Erwartung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Rechtfertigung des Apostels</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extLst>
                  <a:ext uri="{0D108BD9-81ED-4DB2-BD59-A6C34878D82A}">
                    <a16:rowId xmlns:a16="http://schemas.microsoft.com/office/drawing/2014/main" val="3087858336"/>
                  </a:ext>
                </a:extLst>
              </a:tr>
              <a:tr h="1094312">
                <a:tc gridSpan="3">
                  <a:txBody>
                    <a:bodyPr/>
                    <a:lstStyle/>
                    <a:p>
                      <a:pPr algn="ctr">
                        <a:spcAft>
                          <a:spcPts val="0"/>
                        </a:spcAft>
                      </a:pPr>
                      <a:r>
                        <a:rPr lang="de-CH" sz="2000" b="0" dirty="0">
                          <a:solidFill>
                            <a:schemeClr val="tx1"/>
                          </a:solidFill>
                          <a:effectLst/>
                        </a:rPr>
                        <a:t>Folge ich dem Zeitplan Gottes?</a:t>
                      </a:r>
                      <a:endParaRPr lang="de-CH" sz="2300" b="0" dirty="0">
                        <a:solidFill>
                          <a:schemeClr val="tx1"/>
                        </a:solidFill>
                        <a:effectLst/>
                      </a:endParaRPr>
                    </a:p>
                    <a:p>
                      <a:pPr algn="ctr">
                        <a:spcAft>
                          <a:spcPts val="0"/>
                        </a:spcAft>
                      </a:pPr>
                      <a:r>
                        <a:rPr lang="de-CH" sz="2000" b="0" dirty="0">
                          <a:solidFill>
                            <a:schemeClr val="tx1"/>
                          </a:solidFill>
                          <a:effectLst/>
                        </a:rPr>
                        <a:t>Erlebe ich Veränderung (Gesinnung / Werke)?</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16707" marR="116707" marT="58353" marB="58353" anchor="ctr">
                    <a:solidFill>
                      <a:schemeClr val="accent5">
                        <a:lumMod val="40000"/>
                        <a:lumOff val="60000"/>
                      </a:schemeClr>
                    </a:solidFill>
                  </a:tcPr>
                </a:tc>
                <a:tc hMerge="1">
                  <a:txBody>
                    <a:bodyPr/>
                    <a:lstStyle/>
                    <a:p>
                      <a:endParaRPr lang="de-CH"/>
                    </a:p>
                  </a:txBody>
                  <a:tcPr/>
                </a:tc>
                <a:tc hMerge="1">
                  <a:txBody>
                    <a:bodyPr/>
                    <a:lstStyle/>
                    <a:p>
                      <a:endParaRPr lang="de-CH"/>
                    </a:p>
                  </a:txBody>
                  <a:tcPr/>
                </a:tc>
                <a:tc>
                  <a:txBody>
                    <a:bodyPr/>
                    <a:lstStyle/>
                    <a:p>
                      <a:pPr algn="ctr">
                        <a:spcAft>
                          <a:spcPts val="0"/>
                        </a:spcAft>
                      </a:pPr>
                      <a:r>
                        <a:rPr lang="de-CH" sz="2000" dirty="0">
                          <a:solidFill>
                            <a:schemeClr val="tx1"/>
                          </a:solidFill>
                          <a:effectLst/>
                        </a:rPr>
                        <a:t>Lebe ich die Prinzipien des Gebens?</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tc>
                  <a:txBody>
                    <a:bodyPr/>
                    <a:lstStyle/>
                    <a:p>
                      <a:pPr algn="ctr">
                        <a:spcAft>
                          <a:spcPts val="0"/>
                        </a:spcAft>
                      </a:pPr>
                      <a:r>
                        <a:rPr lang="de-CH" sz="2000" dirty="0">
                          <a:solidFill>
                            <a:schemeClr val="tx1"/>
                          </a:solidFill>
                          <a:effectLst/>
                        </a:rPr>
                        <a:t>Folge ich der "richtigen" Leiterschaft?</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accent5">
                        <a:lumMod val="40000"/>
                        <a:lumOff val="60000"/>
                      </a:schemeClr>
                    </a:solidFill>
                  </a:tcPr>
                </a:tc>
                <a:extLst>
                  <a:ext uri="{0D108BD9-81ED-4DB2-BD59-A6C34878D82A}">
                    <a16:rowId xmlns:a16="http://schemas.microsoft.com/office/drawing/2014/main" val="2647674400"/>
                  </a:ext>
                </a:extLst>
              </a:tr>
              <a:tr h="712173">
                <a:tc>
                  <a:txBody>
                    <a:bodyPr/>
                    <a:lstStyle/>
                    <a:p>
                      <a:pPr algn="ctr">
                        <a:spcAft>
                          <a:spcPts val="0"/>
                        </a:spcAft>
                      </a:pPr>
                      <a:r>
                        <a:rPr lang="de-CH" sz="2000" b="1" dirty="0">
                          <a:solidFill>
                            <a:schemeClr val="tx1"/>
                          </a:solidFill>
                          <a:effectLst/>
                        </a:rPr>
                        <a:t>Kp 1 + 2</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3 - 5</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a:txBody>
                    <a:bodyPr/>
                    <a:lstStyle/>
                    <a:p>
                      <a:pPr algn="ctr">
                        <a:spcAft>
                          <a:spcPts val="0"/>
                        </a:spcAft>
                      </a:pPr>
                      <a:r>
                        <a:rPr lang="de-CH" sz="2000" b="1" dirty="0">
                          <a:solidFill>
                            <a:schemeClr val="tx1"/>
                          </a:solidFill>
                          <a:effectLst/>
                        </a:rPr>
                        <a:t>Kp 6 + 7</a:t>
                      </a:r>
                      <a:endParaRPr lang="de-CH" sz="2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nchor="ctr">
                    <a:solidFill>
                      <a:schemeClr val="bg1"/>
                    </a:solidFill>
                  </a:tcPr>
                </a:tc>
                <a:tc gridSpan="2">
                  <a:txBody>
                    <a:bodyPr/>
                    <a:lstStyle/>
                    <a:p>
                      <a:pPr>
                        <a:spcAft>
                          <a:spcPts val="0"/>
                        </a:spcAft>
                      </a:pPr>
                      <a:r>
                        <a:rPr lang="de-CH" sz="2300" b="1" dirty="0">
                          <a:solidFill>
                            <a:schemeClr val="tx1"/>
                          </a:solidFill>
                          <a:effectLst/>
                        </a:rPr>
                        <a:t> </a:t>
                      </a:r>
                      <a:endParaRPr lang="de-CH" sz="2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2458617859"/>
                  </a:ext>
                </a:extLst>
              </a:tr>
              <a:tr h="1166465">
                <a:tc>
                  <a:txBody>
                    <a:bodyPr/>
                    <a:lstStyle/>
                    <a:p>
                      <a:pPr algn="ctr">
                        <a:spcAft>
                          <a:spcPts val="0"/>
                        </a:spcAft>
                      </a:pPr>
                      <a:r>
                        <a:rPr lang="de-CH" sz="2000" b="0" dirty="0">
                          <a:solidFill>
                            <a:schemeClr val="tx1"/>
                          </a:solidFill>
                          <a:effectLst/>
                        </a:rPr>
                        <a:t>Seine Arbeit /</a:t>
                      </a:r>
                      <a:endParaRPr lang="de-CH" sz="2300" b="0" dirty="0">
                        <a:solidFill>
                          <a:schemeClr val="tx1"/>
                        </a:solidFill>
                        <a:effectLst/>
                      </a:endParaRPr>
                    </a:p>
                    <a:p>
                      <a:pPr algn="ctr">
                        <a:spcAft>
                          <a:spcPts val="0"/>
                        </a:spcAft>
                      </a:pPr>
                      <a:r>
                        <a:rPr lang="de-CH" sz="2000" b="0" dirty="0">
                          <a:solidFill>
                            <a:schemeClr val="tx1"/>
                          </a:solidFill>
                          <a:effectLst/>
                        </a:rPr>
                        <a:t>Veränderte Leben</a:t>
                      </a:r>
                      <a:endParaRPr lang="de-CH" sz="2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Mitarbeit im neuen Bund</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a:txBody>
                    <a:bodyPr/>
                    <a:lstStyle/>
                    <a:p>
                      <a:pPr algn="ctr">
                        <a:spcAft>
                          <a:spcPts val="0"/>
                        </a:spcAft>
                      </a:pPr>
                      <a:r>
                        <a:rPr lang="de-CH" sz="2000" dirty="0">
                          <a:solidFill>
                            <a:schemeClr val="tx1"/>
                          </a:solidFill>
                          <a:effectLst/>
                        </a:rPr>
                        <a:t>Ermahnungen</a:t>
                      </a:r>
                      <a:endParaRPr lang="de-CH" sz="2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7849" marR="127849" marT="0" marB="0">
                    <a:solidFill>
                      <a:schemeClr val="accent5">
                        <a:lumMod val="40000"/>
                        <a:lumOff val="60000"/>
                      </a:schemeClr>
                    </a:solidFill>
                  </a:tcPr>
                </a:tc>
                <a:tc gridSpan="2">
                  <a:txBody>
                    <a:bodyPr/>
                    <a:lstStyle/>
                    <a:p>
                      <a:pPr>
                        <a:spcAft>
                          <a:spcPts val="0"/>
                        </a:spcAft>
                      </a:pPr>
                      <a:r>
                        <a:rPr lang="de-CH" sz="2300" dirty="0">
                          <a:effectLst/>
                        </a:rPr>
                        <a:t> </a:t>
                      </a:r>
                      <a:endParaRPr lang="de-CH" sz="2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16707" marR="116707" marT="58353" marB="58353" anchor="ctr">
                    <a:solidFill>
                      <a:schemeClr val="bg1"/>
                    </a:solidFill>
                  </a:tcPr>
                </a:tc>
                <a:tc hMerge="1">
                  <a:txBody>
                    <a:bodyPr/>
                    <a:lstStyle/>
                    <a:p>
                      <a:endParaRPr lang="de-CH"/>
                    </a:p>
                  </a:txBody>
                  <a:tcPr/>
                </a:tc>
                <a:extLst>
                  <a:ext uri="{0D108BD9-81ED-4DB2-BD59-A6C34878D82A}">
                    <a16:rowId xmlns:a16="http://schemas.microsoft.com/office/drawing/2014/main" val="3983675297"/>
                  </a:ext>
                </a:extLst>
              </a:tr>
            </a:tbl>
          </a:graphicData>
        </a:graphic>
      </p:graphicFrame>
    </p:spTree>
    <p:extLst>
      <p:ext uri="{BB962C8B-B14F-4D97-AF65-F5344CB8AC3E}">
        <p14:creationId xmlns:p14="http://schemas.microsoft.com/office/powerpoint/2010/main" val="2872468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71521" y="352200"/>
            <a:ext cx="8614859" cy="553998"/>
          </a:xfrm>
          <a:prstGeom prst="rect">
            <a:avLst/>
          </a:prstGeom>
          <a:noFill/>
        </p:spPr>
        <p:txBody>
          <a:bodyPr wrap="none" rtlCol="0">
            <a:spAutoFit/>
          </a:bodyPr>
          <a:lstStyle/>
          <a:p>
            <a:r>
              <a:rPr lang="de-CH" sz="3000" b="1" dirty="0"/>
              <a:t>Sammlung für die Gemeinde in Jerusalem (8,1 - 9,15)</a:t>
            </a:r>
            <a:endParaRPr lang="de-CH" sz="3000" dirty="0"/>
          </a:p>
        </p:txBody>
      </p:sp>
      <p:sp>
        <p:nvSpPr>
          <p:cNvPr id="4" name="Textfeld 3">
            <a:extLst>
              <a:ext uri="{FF2B5EF4-FFF2-40B4-BE49-F238E27FC236}">
                <a16:creationId xmlns:a16="http://schemas.microsoft.com/office/drawing/2014/main" id="{062EAFB0-F862-4FCA-B054-340C17FABBB2}"/>
              </a:ext>
            </a:extLst>
          </p:cNvPr>
          <p:cNvSpPr txBox="1"/>
          <p:nvPr/>
        </p:nvSpPr>
        <p:spPr>
          <a:xfrm>
            <a:off x="671521" y="1232159"/>
            <a:ext cx="11125097" cy="4708981"/>
          </a:xfrm>
          <a:prstGeom prst="rect">
            <a:avLst/>
          </a:prstGeom>
          <a:noFill/>
        </p:spPr>
        <p:txBody>
          <a:bodyPr wrap="none" rtlCol="0">
            <a:spAutoFit/>
          </a:bodyPr>
          <a:lstStyle/>
          <a:p>
            <a:r>
              <a:rPr lang="de-CH" sz="3000" dirty="0"/>
              <a:t>Im Neuen Bund stehen wir nicht mehr unter dem Gesetz </a:t>
            </a:r>
          </a:p>
          <a:p>
            <a:r>
              <a:rPr lang="de-CH" sz="3000" dirty="0"/>
              <a:t>(613 Gebote, inkl. 10 Gebote), sondern leben unter dem </a:t>
            </a:r>
          </a:p>
          <a:p>
            <a:r>
              <a:rPr lang="de-CH" sz="3000" dirty="0"/>
              <a:t>königlichen Gesetz des Herrn Jesus. Der neue Bund beinhaltet </a:t>
            </a:r>
          </a:p>
          <a:p>
            <a:r>
              <a:rPr lang="de-CH" sz="3000" dirty="0"/>
              <a:t>eine komplett neue Verordnung Gottes:</a:t>
            </a:r>
          </a:p>
          <a:p>
            <a:r>
              <a:rPr lang="de-CH" sz="3000" dirty="0"/>
              <a:t> </a:t>
            </a:r>
          </a:p>
          <a:p>
            <a:r>
              <a:rPr lang="de-CH" sz="3000" dirty="0"/>
              <a:t>AT (für Juden):			Zuerst </a:t>
            </a:r>
            <a:r>
              <a:rPr lang="de-CH" sz="3000" u="sng" dirty="0"/>
              <a:t>Werke</a:t>
            </a:r>
            <a:r>
              <a:rPr lang="de-CH" sz="3000" dirty="0"/>
              <a:t>, dann die Gnade </a:t>
            </a:r>
          </a:p>
          <a:p>
            <a:r>
              <a:rPr lang="de-CH" sz="3000" dirty="0"/>
              <a:t>					(Werke als einziger Weg zur Gnade)</a:t>
            </a:r>
          </a:p>
          <a:p>
            <a:endParaRPr lang="de-CH" sz="3000" dirty="0"/>
          </a:p>
          <a:p>
            <a:r>
              <a:rPr lang="de-CH" sz="3000" dirty="0"/>
              <a:t>NT (für Juden + Nationen):	Zuerst </a:t>
            </a:r>
            <a:r>
              <a:rPr lang="de-CH" sz="3000" u="sng" dirty="0"/>
              <a:t>Gnade</a:t>
            </a:r>
            <a:r>
              <a:rPr lang="de-CH" sz="3000" dirty="0"/>
              <a:t>, dann Werke in </a:t>
            </a:r>
          </a:p>
          <a:p>
            <a:r>
              <a:rPr lang="de-CH" sz="3000" dirty="0"/>
              <a:t>					der Kraft des Hl. Geistes aus Dankbarkeit</a:t>
            </a:r>
          </a:p>
        </p:txBody>
      </p:sp>
    </p:spTree>
    <p:extLst>
      <p:ext uri="{BB962C8B-B14F-4D97-AF65-F5344CB8AC3E}">
        <p14:creationId xmlns:p14="http://schemas.microsoft.com/office/powerpoint/2010/main" val="14809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4">
                                            <p:txEl>
                                              <p:pRg st="1" end="1"/>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p:cTn id="2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4">
                                            <p:txEl>
                                              <p:pRg st="2" end="2"/>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p:cTn id="2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4">
                                            <p:txEl>
                                              <p:pRg st="3" end="3"/>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 calcmode="lin" valueType="num">
                                      <p:cBhvr>
                                        <p:cTn id="34"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4">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p:cTn id="41"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4">
                                            <p:txEl>
                                              <p:pRg st="5" end="5"/>
                                            </p:txEl>
                                          </p:spTgt>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
                                            <p:txEl>
                                              <p:pRg st="6" end="6"/>
                                            </p:txEl>
                                          </p:spTgt>
                                        </p:tgtEl>
                                        <p:attrNameLst>
                                          <p:attrName>style.visibility</p:attrName>
                                        </p:attrNameLst>
                                      </p:cBhvr>
                                      <p:to>
                                        <p:strVal val="visible"/>
                                      </p:to>
                                    </p:set>
                                    <p:anim calcmode="lin" valueType="num">
                                      <p:cBhvr>
                                        <p:cTn id="46"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7"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8" dur="500"/>
                                        <p:tgtEl>
                                          <p:spTgt spid="4">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4">
                                            <p:txEl>
                                              <p:pRg st="8" end="8"/>
                                            </p:txEl>
                                          </p:spTgt>
                                        </p:tgtEl>
                                        <p:attrNameLst>
                                          <p:attrName>style.visibility</p:attrName>
                                        </p:attrNameLst>
                                      </p:cBhvr>
                                      <p:to>
                                        <p:strVal val="visible"/>
                                      </p:to>
                                    </p:set>
                                    <p:anim calcmode="lin" valueType="num">
                                      <p:cBhvr>
                                        <p:cTn id="53"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4"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5" dur="500"/>
                                        <p:tgtEl>
                                          <p:spTgt spid="4">
                                            <p:txEl>
                                              <p:pRg st="8" end="8"/>
                                            </p:txEl>
                                          </p:spTgt>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4">
                                            <p:txEl>
                                              <p:pRg st="9" end="9"/>
                                            </p:txEl>
                                          </p:spTgt>
                                        </p:tgtEl>
                                        <p:attrNameLst>
                                          <p:attrName>style.visibility</p:attrName>
                                        </p:attrNameLst>
                                      </p:cBhvr>
                                      <p:to>
                                        <p:strVal val="visible"/>
                                      </p:to>
                                    </p:set>
                                    <p:anim calcmode="lin" valueType="num">
                                      <p:cBhvr>
                                        <p:cTn id="58"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59"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6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1838</Words>
  <Application>Microsoft Office PowerPoint</Application>
  <PresentationFormat>Breitbild</PresentationFormat>
  <Paragraphs>190</Paragraphs>
  <Slides>29</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29</vt:i4>
      </vt:variant>
    </vt:vector>
  </HeadingPairs>
  <TitlesOfParts>
    <vt:vector size="37" baseType="lpstr">
      <vt:lpstr>Albertus Medium</vt:lpstr>
      <vt:lpstr>Arial</vt:lpstr>
      <vt:lpstr>Calibri</vt:lpstr>
      <vt:lpstr>Calibri Light</vt:lpstr>
      <vt:lpstr>Times New Roman</vt:lpstr>
      <vt:lpstr>Trebuchet MS</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157</cp:revision>
  <dcterms:created xsi:type="dcterms:W3CDTF">2018-05-19T05:14:58Z</dcterms:created>
  <dcterms:modified xsi:type="dcterms:W3CDTF">2020-03-23T15:24:11Z</dcterms:modified>
</cp:coreProperties>
</file>