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9" r:id="rId3"/>
    <p:sldId id="353" r:id="rId4"/>
    <p:sldId id="356" r:id="rId5"/>
    <p:sldId id="357" r:id="rId6"/>
    <p:sldId id="375" r:id="rId7"/>
    <p:sldId id="358" r:id="rId8"/>
    <p:sldId id="354" r:id="rId9"/>
    <p:sldId id="355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38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8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21.03.2020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21.03.2020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525179" y="4960231"/>
            <a:ext cx="533479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2. Korinther Teil 1</a:t>
            </a:r>
          </a:p>
        </p:txBody>
      </p:sp>
    </p:spTree>
    <p:extLst>
      <p:ext uri="{BB962C8B-B14F-4D97-AF65-F5344CB8AC3E}">
        <p14:creationId xmlns:p14="http://schemas.microsoft.com/office/powerpoint/2010/main" val="398044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352200"/>
            <a:ext cx="97987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Dienst im Trost Gottes / Anteilnahme der Gemeinde (1,3-11)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1232159"/>
            <a:ext cx="1021875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"Gelobt sei der Gott und Vater unseres Herrn Jesus Christus, </a:t>
            </a:r>
          </a:p>
          <a:p>
            <a:r>
              <a:rPr lang="de-CH" sz="2800" dirty="0"/>
              <a:t>der Vater der Barmherzigkeit und Gott alles Trostes, der uns tröstet </a:t>
            </a:r>
          </a:p>
          <a:p>
            <a:r>
              <a:rPr lang="de-CH" sz="2800" dirty="0"/>
              <a:t>in all unserer Bedrängnis, damit wir die trösten können, </a:t>
            </a:r>
          </a:p>
          <a:p>
            <a:r>
              <a:rPr lang="de-CH" sz="2800" dirty="0"/>
              <a:t>die in allerlei Bedrängnis sind, durch den Trost, mit dem wir selbst </a:t>
            </a:r>
          </a:p>
          <a:p>
            <a:r>
              <a:rPr lang="de-CH" sz="2800" dirty="0"/>
              <a:t>von Gott getröstet werden. ... Denn wir wollen euch, Brüder, nicht in </a:t>
            </a:r>
          </a:p>
          <a:p>
            <a:r>
              <a:rPr lang="de-CH" sz="2800" dirty="0"/>
              <a:t>Unkenntnis lassen über unsere Bedrängnis, die uns in [der Provinz] </a:t>
            </a:r>
          </a:p>
          <a:p>
            <a:r>
              <a:rPr lang="de-CH" sz="2800" dirty="0"/>
              <a:t>Asia widerfahren ist, dass wir übermäßig schwer zu tragen hatten, </a:t>
            </a:r>
          </a:p>
          <a:p>
            <a:r>
              <a:rPr lang="de-CH" sz="2800" dirty="0"/>
              <a:t>über [unser] Vermögen hinaus, sodass wir selbst am Leben </a:t>
            </a:r>
          </a:p>
          <a:p>
            <a:r>
              <a:rPr lang="de-CH" sz="2800" dirty="0"/>
              <a:t>verzweifelten; ja, wir hatten in uns selbst schon das Todesurteil, </a:t>
            </a:r>
          </a:p>
          <a:p>
            <a:r>
              <a:rPr lang="de-CH" sz="2800" dirty="0"/>
              <a:t>damit wir nicht auf uns selbst vertrauten, sondern auf Gott, der </a:t>
            </a:r>
          </a:p>
          <a:p>
            <a:r>
              <a:rPr lang="de-CH" sz="2800" dirty="0"/>
              <a:t>die Toten auferweckt." </a:t>
            </a:r>
            <a:r>
              <a:rPr lang="de-CH" sz="2800" b="1" dirty="0"/>
              <a:t>(1,3-9)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14809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352200"/>
            <a:ext cx="94465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Dienst in Lauterkeit und in Gnade – Begründung (1,12-2,4)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1232159"/>
            <a:ext cx="11208261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"Denn dies ist unser Ruhm: das Zeugnis unseres Gewissens, dass wir in </a:t>
            </a:r>
          </a:p>
          <a:p>
            <a:r>
              <a:rPr lang="de-CH" sz="2800" dirty="0"/>
              <a:t>Einfalt und göttlicher Lauterkeit, nicht in fleischlicher Weisheit, sondern </a:t>
            </a:r>
          </a:p>
          <a:p>
            <a:r>
              <a:rPr lang="de-CH" sz="2800" dirty="0"/>
              <a:t>in göttlicher Gnade gewandelt sind in der Welt, besonders aber bei euch. … </a:t>
            </a:r>
          </a:p>
          <a:p>
            <a:r>
              <a:rPr lang="de-CH" sz="2800" dirty="0"/>
              <a:t>In dieser Zuversicht nahm ich mir vor, zuerst zu euch zu kommen, </a:t>
            </a:r>
          </a:p>
          <a:p>
            <a:r>
              <a:rPr lang="de-CH" sz="2800" dirty="0"/>
              <a:t>damit ihr eine weitere Gnade empfangt, und über euch durchzureisen </a:t>
            </a:r>
          </a:p>
          <a:p>
            <a:r>
              <a:rPr lang="de-CH" sz="2800" dirty="0"/>
              <a:t>nach Mazedonien, und von Mazedonien wieder zu euch zu kommen, </a:t>
            </a:r>
          </a:p>
          <a:p>
            <a:r>
              <a:rPr lang="de-CH" sz="2800" dirty="0"/>
              <a:t>um von euch nach Judäa geleitet zu werden. Habe ich nun leichtfertig </a:t>
            </a:r>
          </a:p>
          <a:p>
            <a:r>
              <a:rPr lang="de-CH" sz="2800" dirty="0"/>
              <a:t>gehandelt, als ich mir dies vornahm? Oder mache ich überhaupt meine </a:t>
            </a:r>
          </a:p>
          <a:p>
            <a:r>
              <a:rPr lang="de-CH" sz="2800" dirty="0"/>
              <a:t>Pläne nach dem Fleisch, sodass bei mir das Ja </a:t>
            </a:r>
            <a:r>
              <a:rPr lang="de-CH" sz="2800" dirty="0" err="1"/>
              <a:t>Ja</a:t>
            </a:r>
            <a:r>
              <a:rPr lang="de-CH" sz="2800" dirty="0"/>
              <a:t> auch Nein </a:t>
            </a:r>
            <a:r>
              <a:rPr lang="de-CH" sz="2800" dirty="0" err="1"/>
              <a:t>Nein</a:t>
            </a:r>
            <a:r>
              <a:rPr lang="de-CH" sz="2800" dirty="0"/>
              <a:t> wäre? </a:t>
            </a:r>
          </a:p>
          <a:p>
            <a:r>
              <a:rPr lang="de-CH" sz="2800" dirty="0"/>
              <a:t>Doch Gott ist treu, sodass unser Wort an euch nicht Ja und Nein </a:t>
            </a:r>
          </a:p>
          <a:p>
            <a:r>
              <a:rPr lang="de-CH" sz="2800" dirty="0"/>
              <a:t>gewesen ist!" </a:t>
            </a:r>
            <a:r>
              <a:rPr lang="de-CH" sz="2800" b="1" dirty="0"/>
              <a:t>(1,12-18)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183027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352200"/>
            <a:ext cx="98759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Trauer und Wiederherstellung durch Gemeindezucht (2,5-11)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1232159"/>
            <a:ext cx="1042811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"Hat aber jemand Betrübnis verursacht, so hat er nicht mich betrübt, </a:t>
            </a:r>
          </a:p>
          <a:p>
            <a:r>
              <a:rPr lang="de-CH" sz="2800" dirty="0"/>
              <a:t>sondern zum Teil — damit ich nicht zu viel sage — euch alle. Für den </a:t>
            </a:r>
          </a:p>
          <a:p>
            <a:r>
              <a:rPr lang="de-CH" sz="2800" dirty="0"/>
              <a:t>Betreffenden sei die Bestrafung vonseiten der Mehrheit genug, </a:t>
            </a:r>
          </a:p>
          <a:p>
            <a:r>
              <a:rPr lang="de-CH" sz="2800" dirty="0"/>
              <a:t>sodass ihr ihm nun im Gegenteil besser Vergebung und Trost gewährt, </a:t>
            </a:r>
          </a:p>
          <a:p>
            <a:r>
              <a:rPr lang="de-CH" sz="2800" dirty="0"/>
              <a:t>damit der Betreffende nicht in übermäßiger Traurigkeit versinkt. </a:t>
            </a:r>
          </a:p>
          <a:p>
            <a:r>
              <a:rPr lang="de-CH" sz="2800" dirty="0"/>
              <a:t>Darum ermahne ich euch, Liebe gegen ihn walten zu lassen." </a:t>
            </a:r>
            <a:r>
              <a:rPr lang="de-CH" sz="2800" b="1" dirty="0"/>
              <a:t>(2,5-8)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57180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352200"/>
            <a:ext cx="80127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Darlegung des apostolischen Dienstes (2,14-6,10)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27179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352200"/>
            <a:ext cx="78527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1. Der Sieg des Dienstes (Triumpf) 2,14-17</a:t>
            </a:r>
            <a:endParaRPr lang="de-CH" sz="3000" dirty="0"/>
          </a:p>
          <a:p>
            <a:r>
              <a:rPr lang="de-CH" sz="3000" b="1" dirty="0"/>
              <a:t>     </a:t>
            </a:r>
            <a:r>
              <a:rPr lang="de-DE" sz="2200" b="1" dirty="0"/>
              <a:t>Besonderheit: </a:t>
            </a:r>
            <a:r>
              <a:rPr lang="de-CH" sz="2200" dirty="0"/>
              <a:t>Triumphzug für Christus </a:t>
            </a:r>
            <a:r>
              <a:rPr lang="de-CH" sz="2200" b="1" dirty="0"/>
              <a:t>(2Kor 2,14-16; Kol 2,15)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1680566"/>
            <a:ext cx="1008545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"Gott aber sei Dank, der uns allezeit in Christus triumphieren </a:t>
            </a:r>
          </a:p>
          <a:p>
            <a:r>
              <a:rPr lang="de-CH" sz="2800" dirty="0"/>
              <a:t>(Triumphzug) lässt</a:t>
            </a:r>
            <a:r>
              <a:rPr lang="de-CH" sz="2800" baseline="30000" dirty="0"/>
              <a:t> </a:t>
            </a:r>
            <a:r>
              <a:rPr lang="de-CH" sz="2800" dirty="0"/>
              <a:t>und den Geruch seiner Erkenntnis durch uns an </a:t>
            </a:r>
          </a:p>
          <a:p>
            <a:r>
              <a:rPr lang="de-CH" sz="2800" dirty="0"/>
              <a:t>jedem Ort offenbar macht! Denn wir sind für Gott ein Wohlgeruch </a:t>
            </a:r>
          </a:p>
          <a:p>
            <a:r>
              <a:rPr lang="de-CH" sz="2800" dirty="0"/>
              <a:t>des Christus unter denen, die gerettet werden, und unter denen, </a:t>
            </a:r>
          </a:p>
          <a:p>
            <a:r>
              <a:rPr lang="de-CH" sz="2800" dirty="0"/>
              <a:t>die verlorengehen; den einen ein Geruch des Todes zum Tode, den </a:t>
            </a:r>
          </a:p>
          <a:p>
            <a:r>
              <a:rPr lang="de-CH" sz="2800" dirty="0"/>
              <a:t>anderen aber ein Geruch des Lebens zum Leben. Und wer ist hierzu </a:t>
            </a:r>
          </a:p>
          <a:p>
            <a:r>
              <a:rPr lang="de-CH" sz="2800" dirty="0"/>
              <a:t>tüchtig (fähig)?" </a:t>
            </a:r>
            <a:r>
              <a:rPr lang="de-CH" sz="2800" b="1" dirty="0"/>
              <a:t>(2,14-16)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398660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352200"/>
            <a:ext cx="933685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2. Die "Empfehlung" des Dienstes 3,1-3</a:t>
            </a:r>
            <a:endParaRPr lang="de-CH" sz="3000" dirty="0"/>
          </a:p>
          <a:p>
            <a:endParaRPr lang="de-DE" sz="1000" b="1" dirty="0"/>
          </a:p>
          <a:p>
            <a:r>
              <a:rPr lang="de-DE" sz="2200" b="1" dirty="0"/>
              <a:t>Besonderheit: </a:t>
            </a:r>
            <a:r>
              <a:rPr lang="de-CH" sz="2200" dirty="0"/>
              <a:t>Empfehlungsbriefe </a:t>
            </a:r>
            <a:r>
              <a:rPr lang="de-CH" sz="2200" b="1" dirty="0"/>
              <a:t>(2Kor 3,1-3; Apg 18,27; Röm 16,1-2; Kol 4,10)</a:t>
            </a:r>
            <a:endParaRPr lang="de-CH" sz="2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1680566"/>
            <a:ext cx="1061354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"Fangen wir wieder an, uns selbst zu empfehlen? Brauchen wir etwa, </a:t>
            </a:r>
          </a:p>
          <a:p>
            <a:r>
              <a:rPr lang="de-CH" sz="2800" dirty="0"/>
              <a:t>wie gewisse Leute, Empfehlungsbriefe an euch oder Empfehlungsbriefe </a:t>
            </a:r>
          </a:p>
          <a:p>
            <a:r>
              <a:rPr lang="de-CH" sz="2800" dirty="0"/>
              <a:t>von euch? Unser Brief seid ihr selbst, in unsere Herzen geschrieben, </a:t>
            </a:r>
          </a:p>
          <a:p>
            <a:r>
              <a:rPr lang="de-CH" sz="2800" dirty="0"/>
              <a:t>erkannt und gelesen von jedermann. Es ist ja offenbar, dass ihr ein </a:t>
            </a:r>
          </a:p>
          <a:p>
            <a:r>
              <a:rPr lang="de-CH" sz="2800" dirty="0"/>
              <a:t>Brief des Christus seid, durch unseren Dienst ausgefertigt, </a:t>
            </a:r>
          </a:p>
          <a:p>
            <a:r>
              <a:rPr lang="de-CH" sz="2800" dirty="0"/>
              <a:t>geschrieben nicht mit Tinte, sondern mit dem Geist des lebendigen </a:t>
            </a:r>
          </a:p>
          <a:p>
            <a:r>
              <a:rPr lang="de-CH" sz="2800" dirty="0"/>
              <a:t>Gottes, nicht auf steinerne Tafeln, sondern auf fleischerne Tafeln </a:t>
            </a:r>
          </a:p>
          <a:p>
            <a:r>
              <a:rPr lang="de-CH" sz="2800" dirty="0"/>
              <a:t>des Herzens." </a:t>
            </a:r>
            <a:r>
              <a:rPr lang="de-CH" sz="2800" b="1" dirty="0"/>
              <a:t>(3,1-3)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61737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352200"/>
            <a:ext cx="61323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3. Der Dienst im Neuen Bund (3,4-18)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1271725"/>
            <a:ext cx="10471841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"Und eine solche Zuversicht haben wir durch Christus zu Gott; </a:t>
            </a:r>
          </a:p>
          <a:p>
            <a:r>
              <a:rPr lang="de-CH" sz="2800" dirty="0"/>
              <a:t>nicht dass wir von uns selber aus tüchtig wären, sodass wir uns </a:t>
            </a:r>
          </a:p>
          <a:p>
            <a:r>
              <a:rPr lang="de-CH" sz="2800" dirty="0"/>
              <a:t>etwas anrechnen dürften, als käme es aus uns selbst, sondern </a:t>
            </a:r>
          </a:p>
          <a:p>
            <a:r>
              <a:rPr lang="de-CH" sz="2800" dirty="0"/>
              <a:t>unsere Tüchtigkeit kommt von Gott, der uns auch tüchtig gemacht </a:t>
            </a:r>
          </a:p>
          <a:p>
            <a:r>
              <a:rPr lang="de-CH" sz="2800" dirty="0"/>
              <a:t>hat zu Dienern des neuen Bundes, nicht des Buchstabens, sondern </a:t>
            </a:r>
          </a:p>
          <a:p>
            <a:r>
              <a:rPr lang="de-CH" sz="2800" dirty="0"/>
              <a:t>des Geistes; denn der Buchstabe tötet, aber der Geist macht lebendig. </a:t>
            </a:r>
          </a:p>
          <a:p>
            <a:r>
              <a:rPr lang="de-CH" sz="2800" dirty="0"/>
              <a:t>Wenn aber der Dienst des Todes durch in Stein gegrabene Buchstaben </a:t>
            </a:r>
          </a:p>
          <a:p>
            <a:r>
              <a:rPr lang="de-CH" sz="2800" dirty="0"/>
              <a:t>von solcher Herrlichkeit war, dass die Kinder Israels nicht in das </a:t>
            </a:r>
          </a:p>
          <a:p>
            <a:r>
              <a:rPr lang="de-CH" sz="2800" dirty="0"/>
              <a:t>Angesicht Moses schauen konnten wegen der Herrlichkeit seines </a:t>
            </a:r>
          </a:p>
          <a:p>
            <a:r>
              <a:rPr lang="de-CH" sz="2800" dirty="0"/>
              <a:t>Antlitzes, die doch vergänglich war, wie sollte dann nicht der Dienst </a:t>
            </a:r>
          </a:p>
          <a:p>
            <a:r>
              <a:rPr lang="de-CH" sz="2800" dirty="0"/>
              <a:t>des Geistes von weit größerer Herrlichkeit sein?" </a:t>
            </a:r>
            <a:r>
              <a:rPr lang="de-CH" sz="2800" b="1" dirty="0"/>
              <a:t>(3,4-8)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141912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352200"/>
            <a:ext cx="1097197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4. Lauterkeit und Kraft </a:t>
            </a:r>
            <a:r>
              <a:rPr lang="de-DE" sz="3000" b="1"/>
              <a:t>des Dienstes </a:t>
            </a:r>
            <a:r>
              <a:rPr lang="de-DE" sz="3000" b="1" dirty="0"/>
              <a:t>(4,1-6)</a:t>
            </a:r>
            <a:endParaRPr lang="de-CH" sz="3000" dirty="0"/>
          </a:p>
          <a:p>
            <a:endParaRPr lang="de-DE" sz="1000" b="1" dirty="0"/>
          </a:p>
          <a:p>
            <a:r>
              <a:rPr lang="de-DE" sz="2200" b="1" dirty="0"/>
              <a:t>Besonderheit: </a:t>
            </a:r>
            <a:r>
              <a:rPr lang="de-CH" sz="2200" dirty="0"/>
              <a:t>Geistliche Bedeutung des 1. Schöpfungstages: Bekehrung </a:t>
            </a:r>
            <a:r>
              <a:rPr lang="de-CH" sz="2200" b="1" dirty="0"/>
              <a:t>(2Kor 4,5-6; 1Mo 1,3)</a:t>
            </a:r>
            <a:endParaRPr lang="de-CH" sz="2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1680566"/>
            <a:ext cx="1090151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"Darum lassen wir uns nicht entmutigen, weil wir </a:t>
            </a:r>
            <a:r>
              <a:rPr lang="de-CH" sz="2800" u="sng" dirty="0"/>
              <a:t>diesen Dienst</a:t>
            </a:r>
            <a:r>
              <a:rPr lang="de-CH" sz="2800" dirty="0"/>
              <a:t> haben </a:t>
            </a:r>
          </a:p>
          <a:p>
            <a:r>
              <a:rPr lang="de-CH" sz="2800" dirty="0"/>
              <a:t>gemäß der Barmherzigkeit, die wir empfangen haben, sondern wir </a:t>
            </a:r>
          </a:p>
          <a:p>
            <a:r>
              <a:rPr lang="de-CH" sz="2800" dirty="0"/>
              <a:t>lehnen die schändlichen Heimlichkeiten ab; wir gehen nicht mit Hinterlist </a:t>
            </a:r>
          </a:p>
          <a:p>
            <a:r>
              <a:rPr lang="de-CH" sz="2800" dirty="0"/>
              <a:t>um und fälschen auch nicht das Wort Gottes, … 5 Denn wir verkündigen </a:t>
            </a:r>
          </a:p>
          <a:p>
            <a:r>
              <a:rPr lang="de-CH" sz="2800" dirty="0"/>
              <a:t>nicht uns selbst, sondern Christus Jesus, dass er der Herr ist, uns selbst </a:t>
            </a:r>
          </a:p>
          <a:p>
            <a:r>
              <a:rPr lang="de-CH" sz="2800" dirty="0"/>
              <a:t>aber als eure Knechte um Jesu willen. Denn Gott, der dem Licht gebot, </a:t>
            </a:r>
          </a:p>
          <a:p>
            <a:r>
              <a:rPr lang="de-CH" sz="2800" dirty="0"/>
              <a:t>aus der Finsternis hervorzuleuchten, er hat es auch in unseren Herzen </a:t>
            </a:r>
          </a:p>
          <a:p>
            <a:r>
              <a:rPr lang="de-CH" sz="2800" dirty="0"/>
              <a:t>licht werden lassen, damit wir erleuchtet werden mit der Erkenntnis </a:t>
            </a:r>
          </a:p>
          <a:p>
            <a:r>
              <a:rPr lang="de-CH" sz="2800" dirty="0"/>
              <a:t>der Herrlichkeit Gottes im Angesicht Jesu Christi." </a:t>
            </a:r>
            <a:r>
              <a:rPr lang="de-CH" sz="2800" b="1" dirty="0"/>
              <a:t>(4,1-6)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4061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352200"/>
            <a:ext cx="112857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/>
              <a:t>5. Umstände des Dienstes (4,7-18)</a:t>
            </a:r>
            <a:endParaRPr lang="de-CH" sz="2800" dirty="0"/>
          </a:p>
          <a:p>
            <a:endParaRPr lang="de-DE" sz="1000" b="1" dirty="0"/>
          </a:p>
          <a:p>
            <a:r>
              <a:rPr lang="de-DE" sz="2200" b="1" dirty="0"/>
              <a:t>Besonderheit: </a:t>
            </a:r>
            <a:r>
              <a:rPr lang="de-CH" sz="2200" dirty="0"/>
              <a:t>Geistliche Bedeutung der zerbrochenen Krüge Gideons </a:t>
            </a:r>
            <a:r>
              <a:rPr lang="de-CH" sz="2200" b="1" dirty="0"/>
              <a:t>(2Kor 4,7; Rich 7,16.19.20)</a:t>
            </a:r>
            <a:endParaRPr lang="de-CH" sz="2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1680566"/>
            <a:ext cx="1040714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"Wir haben aber diesen Schatz in irdenen Gefäßen, damit die </a:t>
            </a:r>
          </a:p>
          <a:p>
            <a:r>
              <a:rPr lang="de-CH" sz="2800" dirty="0"/>
              <a:t>überragende Kraft von Gott sei und nicht von uns. Wir werden überall </a:t>
            </a:r>
          </a:p>
          <a:p>
            <a:r>
              <a:rPr lang="de-CH" sz="2800" dirty="0"/>
              <a:t>bedrängt, aber nicht erdrückt; wir kommen in Verlegenheit, </a:t>
            </a:r>
          </a:p>
          <a:p>
            <a:r>
              <a:rPr lang="de-CH" sz="2800" dirty="0"/>
              <a:t>aber nicht in Verzweiflung; wir werden verfolgt, aber nicht verlassen; </a:t>
            </a:r>
          </a:p>
          <a:p>
            <a:r>
              <a:rPr lang="de-CH" sz="2800" dirty="0"/>
              <a:t>wir werden niedergeworfen, aber wir kommen nicht um; wir tragen </a:t>
            </a:r>
          </a:p>
          <a:p>
            <a:r>
              <a:rPr lang="de-CH" sz="2800" dirty="0"/>
              <a:t>allezeit das Sterben des Herrn Jesus am Leib umher, damit auch </a:t>
            </a:r>
          </a:p>
          <a:p>
            <a:r>
              <a:rPr lang="de-CH" sz="2800" dirty="0"/>
              <a:t>das Leben Jesu an unserem Leib offenbar wird." </a:t>
            </a:r>
            <a:r>
              <a:rPr lang="de-CH" sz="2800" b="1" dirty="0"/>
              <a:t>(4,7-10)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79462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352200"/>
            <a:ext cx="96178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6. Der Dienst in Erwartung des Richterstuhls Christi (5,1-10)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1680566"/>
            <a:ext cx="1017682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"Denn wir wandeln im Glauben und nicht im Schauen. Wir sind aber </a:t>
            </a:r>
          </a:p>
          <a:p>
            <a:r>
              <a:rPr lang="de-CH" sz="2800" dirty="0"/>
              <a:t>getrost und wünschen vielmehr, aus dem Leib auszuwandern und </a:t>
            </a:r>
          </a:p>
          <a:p>
            <a:r>
              <a:rPr lang="de-CH" sz="2800" dirty="0"/>
              <a:t>daheim zu sein bei dem Herrn. Darum suchen wir auch unsere Ehre </a:t>
            </a:r>
          </a:p>
          <a:p>
            <a:r>
              <a:rPr lang="de-CH" sz="2800" dirty="0"/>
              <a:t>darin, dass wir ihm wohlgefallen, sei es daheim oder nicht daheim. </a:t>
            </a:r>
          </a:p>
          <a:p>
            <a:r>
              <a:rPr lang="de-CH" sz="2800" dirty="0"/>
              <a:t>Denn wir alle müssen vor dem Richterstuhl des Christus offenbar </a:t>
            </a:r>
          </a:p>
          <a:p>
            <a:r>
              <a:rPr lang="de-CH" sz="2800" dirty="0"/>
              <a:t>werden, damit jeder das empfängt, was er durch den Leib gewirkt </a:t>
            </a:r>
          </a:p>
          <a:p>
            <a:r>
              <a:rPr lang="de-CH" sz="2800" dirty="0"/>
              <a:t>hat, es sei gut oder böse." </a:t>
            </a:r>
            <a:r>
              <a:rPr lang="de-CH" sz="2800" b="1" dirty="0"/>
              <a:t>(5,7-10)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52125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53480" y="313038"/>
            <a:ext cx="335194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000" b="1" dirty="0"/>
              <a:t>2. Korinther</a:t>
            </a:r>
            <a:endParaRPr lang="de-CH" sz="5000" dirty="0">
              <a:latin typeface="Trebuchet MS" panose="020B0603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3480" y="1549904"/>
            <a:ext cx="430175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400" dirty="0"/>
              <a:t>Kapitel: 13 | Verse: 256</a:t>
            </a:r>
          </a:p>
        </p:txBody>
      </p:sp>
    </p:spTree>
    <p:extLst>
      <p:ext uri="{BB962C8B-B14F-4D97-AF65-F5344CB8AC3E}">
        <p14:creationId xmlns:p14="http://schemas.microsoft.com/office/powerpoint/2010/main" val="6111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352200"/>
            <a:ext cx="6704079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7. Der Dienst der Versöhnung (5,11-21)</a:t>
            </a:r>
            <a:endParaRPr lang="de-CH" sz="3000" dirty="0"/>
          </a:p>
          <a:p>
            <a:endParaRPr lang="de-DE" sz="1000" b="1" dirty="0"/>
          </a:p>
          <a:p>
            <a:r>
              <a:rPr lang="de-DE" sz="2200" b="1" dirty="0"/>
              <a:t>Besonderheit: </a:t>
            </a:r>
            <a:r>
              <a:rPr lang="de-CH" sz="2200" dirty="0"/>
              <a:t>Bekehrung und Neuschöpfung </a:t>
            </a:r>
            <a:r>
              <a:rPr lang="de-CH" sz="2200" b="1" dirty="0"/>
              <a:t>(2Kor 5,17)</a:t>
            </a:r>
            <a:endParaRPr lang="de-CH" sz="2200" dirty="0"/>
          </a:p>
          <a:p>
            <a:endParaRPr lang="de-DE" sz="1000" b="1" dirty="0"/>
          </a:p>
          <a:p>
            <a:r>
              <a:rPr lang="de-DE" sz="2200" b="1" dirty="0"/>
              <a:t>Besonderheit: </a:t>
            </a:r>
            <a:r>
              <a:rPr lang="de-CH" sz="2200" dirty="0"/>
              <a:t>Dienst der Versöhnung </a:t>
            </a:r>
            <a:r>
              <a:rPr lang="de-CH" sz="2200" b="1" dirty="0"/>
              <a:t>(2Kor 5,14-21)</a:t>
            </a:r>
            <a:endParaRPr lang="de-CH" sz="2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2124576"/>
            <a:ext cx="1113824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"Darum: Ist jemand </a:t>
            </a:r>
            <a:r>
              <a:rPr lang="de-CH" sz="2800" u="sng" dirty="0"/>
              <a:t>in Christus</a:t>
            </a:r>
            <a:r>
              <a:rPr lang="de-CH" sz="2800" dirty="0"/>
              <a:t>, so ist er eine neue Schöpfung; das Alte </a:t>
            </a:r>
          </a:p>
          <a:p>
            <a:r>
              <a:rPr lang="de-CH" sz="2800" dirty="0"/>
              <a:t>ist vergangen; siehe, es ist alles neu geworden! Das alles aber [kommt] </a:t>
            </a:r>
          </a:p>
          <a:p>
            <a:r>
              <a:rPr lang="de-CH" sz="2800" dirty="0"/>
              <a:t>von Gott, der uns mit sich selbst versöhnt hat durch Jesus Christus und uns </a:t>
            </a:r>
          </a:p>
          <a:p>
            <a:r>
              <a:rPr lang="de-CH" sz="2800" dirty="0"/>
              <a:t>den Dienst der Versöhnung gegeben hat; weil nämlich Gott in Christus war </a:t>
            </a:r>
          </a:p>
          <a:p>
            <a:r>
              <a:rPr lang="de-CH" sz="2800" dirty="0"/>
              <a:t>und die Welt mit sich selbst versöhnte, indem er ihnen ihre Sünden nicht </a:t>
            </a:r>
          </a:p>
          <a:p>
            <a:r>
              <a:rPr lang="de-CH" sz="2800" dirty="0"/>
              <a:t>anrechnete und das Wort der Versöhnung in uns legte.  So sind wir nun </a:t>
            </a:r>
          </a:p>
          <a:p>
            <a:r>
              <a:rPr lang="de-CH" sz="2800" dirty="0"/>
              <a:t>Botschafter für Christus, und zwar so, dass Gott selbst durch uns ermahnt; </a:t>
            </a:r>
          </a:p>
          <a:p>
            <a:r>
              <a:rPr lang="de-CH" sz="2800" dirty="0"/>
              <a:t>so bitten wir nun stellvertretend für Christus: Lasst euch versöhnen mit </a:t>
            </a:r>
          </a:p>
          <a:p>
            <a:r>
              <a:rPr lang="de-CH" sz="2800" dirty="0"/>
              <a:t>Gott! Denn er hat den, der von keiner Sünde wusste, für uns zur Sünde </a:t>
            </a:r>
          </a:p>
          <a:p>
            <a:r>
              <a:rPr lang="de-CH" sz="2800" dirty="0"/>
              <a:t>gemacht, damit wir in ihm [zur] Gerechtigkeit Gottes würden." </a:t>
            </a:r>
            <a:r>
              <a:rPr lang="de-CH" sz="2800" b="1" dirty="0"/>
              <a:t>(5,17-21)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89508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352200"/>
            <a:ext cx="64960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8. Hingabe und Treue im Dienst (6,1-10)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1078298"/>
            <a:ext cx="11451468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600" dirty="0"/>
              <a:t>"Aber als Mitarbeiter ermahnen wir euch auch, die Gnade Gottes nicht vergeblich </a:t>
            </a:r>
          </a:p>
          <a:p>
            <a:r>
              <a:rPr lang="de-CH" sz="2600" dirty="0"/>
              <a:t>zu empfangen. Denn es heißt: »Zur angenehmen Zeit habe ich dich erhört und </a:t>
            </a:r>
          </a:p>
          <a:p>
            <a:r>
              <a:rPr lang="de-CH" sz="2600" dirty="0"/>
              <a:t>am Tag des Heils dir geholfen«.</a:t>
            </a:r>
            <a:r>
              <a:rPr lang="de-CH" sz="2600" baseline="30000" dirty="0"/>
              <a:t>[Jes 49,8]</a:t>
            </a:r>
            <a:r>
              <a:rPr lang="de-CH" sz="2600" dirty="0"/>
              <a:t> Siehe, jetzt ist die angenehme Zeit; siehe, </a:t>
            </a:r>
          </a:p>
          <a:p>
            <a:r>
              <a:rPr lang="de-CH" sz="2600" dirty="0"/>
              <a:t>jetzt ist der Tag des Heils! Wir geben niemand irgendeinen Anstoß, damit der </a:t>
            </a:r>
          </a:p>
          <a:p>
            <a:r>
              <a:rPr lang="de-CH" sz="2600" dirty="0"/>
              <a:t>Dienst nicht verlästert wird; sondern in allem empfehlen wir uns als Diener Gottes: </a:t>
            </a:r>
          </a:p>
          <a:p>
            <a:r>
              <a:rPr lang="de-CH" sz="2600" dirty="0"/>
              <a:t>in viel standhaftem Ausharren, in Bedrängnissen, in Nöten, in Ängsten, unter </a:t>
            </a:r>
          </a:p>
          <a:p>
            <a:r>
              <a:rPr lang="de-CH" sz="2600" dirty="0"/>
              <a:t>Schlägen, in Gefängnissen, in Unruhen, in Mühen, im Wachen, im Fasten; in </a:t>
            </a:r>
          </a:p>
          <a:p>
            <a:r>
              <a:rPr lang="de-CH" sz="2600" dirty="0"/>
              <a:t>Keuschheit, in Erkenntnis, in Langmut, in Freundlichkeit, im Heiligen Geist, in </a:t>
            </a:r>
          </a:p>
          <a:p>
            <a:r>
              <a:rPr lang="de-CH" sz="2600" dirty="0"/>
              <a:t>ungeheuchelter Liebe; im Wort der Wahrheit, in der Kraft Gottes, durch die Waffen </a:t>
            </a:r>
          </a:p>
          <a:p>
            <a:r>
              <a:rPr lang="de-CH" sz="2600" dirty="0"/>
              <a:t>der Gerechtigkeit in der Rechten und Linken; unter Ehre und Schande, bei böser </a:t>
            </a:r>
          </a:p>
          <a:p>
            <a:r>
              <a:rPr lang="de-CH" sz="2600" dirty="0"/>
              <a:t>und guter Nachrede; als »Verführer« und doch wahrhaftig, als Unbekannte und </a:t>
            </a:r>
          </a:p>
          <a:p>
            <a:r>
              <a:rPr lang="de-CH" sz="2600" dirty="0"/>
              <a:t>doch wohlbekannt, als Sterbende - und siehe, wir leben; als Gezüchtigte, und </a:t>
            </a:r>
          </a:p>
          <a:p>
            <a:r>
              <a:rPr lang="de-CH" sz="2600" dirty="0"/>
              <a:t>doch nicht getötet; als Betrübte, aber immer fröhlich, als Arme, die doch viele </a:t>
            </a:r>
          </a:p>
          <a:p>
            <a:r>
              <a:rPr lang="de-CH" sz="2600" dirty="0"/>
              <a:t>reich machen; als solche, die nichts haben und doch alles besitzen." </a:t>
            </a:r>
            <a:r>
              <a:rPr lang="de-CH" sz="2600" b="1" dirty="0"/>
              <a:t>(6,1-10)</a:t>
            </a:r>
            <a:endParaRPr lang="de-CH" sz="2600" dirty="0"/>
          </a:p>
        </p:txBody>
      </p:sp>
    </p:spTree>
    <p:extLst>
      <p:ext uri="{BB962C8B-B14F-4D97-AF65-F5344CB8AC3E}">
        <p14:creationId xmlns:p14="http://schemas.microsoft.com/office/powerpoint/2010/main" val="104241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352200"/>
            <a:ext cx="89236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Ermahnungen des Paulus an die Korinther (6,11 – 7,16)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35825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725872"/>
            <a:ext cx="45892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1. Seid offen gegenüber mir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1680566"/>
            <a:ext cx="963680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"Unser Mund hat sich euch gegenüber geöffnet, ihr Korinther; </a:t>
            </a:r>
          </a:p>
          <a:p>
            <a:r>
              <a:rPr lang="de-CH" sz="2800" dirty="0"/>
              <a:t>unser Herz ist weit geworden! Ihr habt nicht engen Raum in uns; </a:t>
            </a:r>
          </a:p>
          <a:p>
            <a:r>
              <a:rPr lang="de-CH" sz="2800" dirty="0"/>
              <a:t>aber eng ist es in euren Herzen! Vergeltet uns nun Gleiches — </a:t>
            </a:r>
          </a:p>
          <a:p>
            <a:r>
              <a:rPr lang="de-CH" sz="2800" dirty="0"/>
              <a:t>ich rede zu euch als zu [meinen] Kindern — und lasst es auch </a:t>
            </a:r>
          </a:p>
          <a:p>
            <a:r>
              <a:rPr lang="de-CH" sz="2800" dirty="0"/>
              <a:t>in euch weit werden!" </a:t>
            </a:r>
            <a:r>
              <a:rPr lang="de-CH" sz="2800" b="1" dirty="0"/>
              <a:t>(6,11-13)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90027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725872"/>
            <a:ext cx="109280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2. Meidet das Böse und lebt in der Heiligung (6,14-7,1)</a:t>
            </a:r>
            <a:endParaRPr lang="de-CH" sz="3000" dirty="0"/>
          </a:p>
          <a:p>
            <a:endParaRPr lang="de-DE" sz="1000" b="1" dirty="0"/>
          </a:p>
          <a:p>
            <a:r>
              <a:rPr lang="de-DE" sz="2200" b="1" dirty="0"/>
              <a:t>Besonderheit: </a:t>
            </a:r>
            <a:r>
              <a:rPr lang="de-CH" sz="2200" dirty="0"/>
              <a:t>Absonderung von den Ungläubigen (2Kor 6,11-7,2; 2Tim 2,16-22 [Absonderung</a:t>
            </a:r>
          </a:p>
          <a:p>
            <a:r>
              <a:rPr lang="de-CH" sz="2200" dirty="0"/>
              <a:t>von Irrlehrern]; Heb 13,12-16 [Absonderung von Judentum]; Off 18,4 [Absonderung von</a:t>
            </a:r>
          </a:p>
          <a:p>
            <a:r>
              <a:rPr lang="de-CH" sz="2200" dirty="0"/>
              <a:t>der Hure Babylon])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2735648"/>
            <a:ext cx="11220700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700" dirty="0"/>
              <a:t>"Zieht nicht in einem fremden Joch mit Ungläubigen! Denn was haben </a:t>
            </a:r>
          </a:p>
          <a:p>
            <a:r>
              <a:rPr lang="de-CH" sz="2700" dirty="0"/>
              <a:t>Gerechtigkeit und Gesetzlosigkeit miteinander zu schaffen? Und was </a:t>
            </a:r>
          </a:p>
          <a:p>
            <a:r>
              <a:rPr lang="de-CH" sz="2700" dirty="0"/>
              <a:t>hat das Licht für Gemeinschaft mit der Finsternis? Wie stimmt Christus </a:t>
            </a:r>
          </a:p>
          <a:p>
            <a:r>
              <a:rPr lang="de-CH" sz="2700" dirty="0"/>
              <a:t>mit Belial</a:t>
            </a:r>
            <a:r>
              <a:rPr lang="de-CH" sz="2700" baseline="30000" dirty="0"/>
              <a:t>[Satan]</a:t>
            </a:r>
            <a:r>
              <a:rPr lang="de-CH" sz="2700" dirty="0"/>
              <a:t> überein? Oder was hat der Gläubige gemeinsam mit dem </a:t>
            </a:r>
          </a:p>
          <a:p>
            <a:r>
              <a:rPr lang="de-CH" sz="2700" dirty="0"/>
              <a:t>Ungläubigen? Wie stimmt der Tempel Gottes mit Götzenbildern überein? </a:t>
            </a:r>
          </a:p>
          <a:p>
            <a:r>
              <a:rPr lang="de-CH" sz="2700" dirty="0"/>
              <a:t>Denn ihr seid ein Tempel des lebendigen Gottes, wie Gott gesagt hat: </a:t>
            </a:r>
          </a:p>
          <a:p>
            <a:r>
              <a:rPr lang="de-CH" sz="2700" dirty="0"/>
              <a:t>»Ich will in ihnen wohnen und unter ihnen wandeln und will ihr Gott </a:t>
            </a:r>
          </a:p>
          <a:p>
            <a:r>
              <a:rPr lang="de-CH" sz="2700" dirty="0"/>
              <a:t>sein, und sie sollen mein Volk sein«.</a:t>
            </a:r>
            <a:r>
              <a:rPr lang="de-CH" sz="2700" baseline="30000" dirty="0"/>
              <a:t>[Lev 26,11+12]</a:t>
            </a:r>
            <a:r>
              <a:rPr lang="de-CH" sz="2700" dirty="0"/>
              <a:t> Darum geht hinaus von ihnen </a:t>
            </a:r>
          </a:p>
          <a:p>
            <a:r>
              <a:rPr lang="de-CH" sz="2700" dirty="0"/>
              <a:t>und sondert euch ab, spricht der Herr, und rührt nichts Unreines an!" </a:t>
            </a:r>
            <a:r>
              <a:rPr lang="de-CH" sz="2700" b="1" dirty="0"/>
              <a:t>(6,14-17)</a:t>
            </a:r>
            <a:endParaRPr lang="de-CH" sz="2700" dirty="0"/>
          </a:p>
        </p:txBody>
      </p:sp>
    </p:spTree>
    <p:extLst>
      <p:ext uri="{BB962C8B-B14F-4D97-AF65-F5344CB8AC3E}">
        <p14:creationId xmlns:p14="http://schemas.microsoft.com/office/powerpoint/2010/main" val="224219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725872"/>
            <a:ext cx="91444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3. Seid meiner Freude über eure Umkehr gewiss (7,2-16)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1561882"/>
            <a:ext cx="1049883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"Ich bin sehr freimütig euch gegenüber und rühme euch viel. Ich bin </a:t>
            </a:r>
          </a:p>
          <a:p>
            <a:r>
              <a:rPr lang="de-CH" sz="2800" dirty="0"/>
              <a:t>mit Trost erfüllt, ich fließe über von Freude bei all unserer Bedrängnis. </a:t>
            </a:r>
          </a:p>
          <a:p>
            <a:r>
              <a:rPr lang="de-CH" sz="2800" dirty="0"/>
              <a:t>Denn als wir nach Mazedonien kamen, hatte unser Fleisch keine Ruhe, </a:t>
            </a:r>
          </a:p>
          <a:p>
            <a:r>
              <a:rPr lang="de-CH" sz="2800" dirty="0"/>
              <a:t>sondern wir wurden auf alle Art bedrängt, von außen Kämpfe, von </a:t>
            </a:r>
          </a:p>
          <a:p>
            <a:r>
              <a:rPr lang="de-CH" sz="2800" dirty="0"/>
              <a:t>innen Ängste. Aber Gott, der die Geringen tröstet, er tröstete uns </a:t>
            </a:r>
          </a:p>
          <a:p>
            <a:r>
              <a:rPr lang="de-CH" sz="2800" dirty="0"/>
              <a:t>durch die Ankunft des Titus; und nicht allein durch seine Ankunft, </a:t>
            </a:r>
          </a:p>
          <a:p>
            <a:r>
              <a:rPr lang="de-CH" sz="2800" dirty="0"/>
              <a:t>sondern auch durch den Trost, den er bei euch empfangen hatte. </a:t>
            </a:r>
          </a:p>
          <a:p>
            <a:r>
              <a:rPr lang="de-CH" sz="2800" dirty="0"/>
              <a:t>Als er uns berichtete von eurer Sehnsucht, eurer Klage, eurem Eifer </a:t>
            </a:r>
          </a:p>
          <a:p>
            <a:r>
              <a:rPr lang="de-CH" sz="2800" dirty="0"/>
              <a:t>für mich, da freute ich mich noch mehr." </a:t>
            </a:r>
            <a:r>
              <a:rPr lang="de-CH" sz="2800" b="1" dirty="0"/>
              <a:t>(7,4-7)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354869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525179" y="4960231"/>
            <a:ext cx="533479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2. Korinther Teil 1</a:t>
            </a:r>
          </a:p>
        </p:txBody>
      </p:sp>
    </p:spTree>
    <p:extLst>
      <p:ext uri="{BB962C8B-B14F-4D97-AF65-F5344CB8AC3E}">
        <p14:creationId xmlns:p14="http://schemas.microsoft.com/office/powerpoint/2010/main" val="4270524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11783" y="1942594"/>
            <a:ext cx="113684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1. Korinther: Paulus als Lehrer 	</a:t>
            </a:r>
            <a:r>
              <a:rPr lang="de-CH" sz="2800" dirty="0">
                <a:sym typeface="Wingdings" panose="05000000000000000000" pitchFamily="2" charset="2"/>
              </a:rPr>
              <a:t></a:t>
            </a:r>
            <a:r>
              <a:rPr lang="de-CH" sz="2800" dirty="0"/>
              <a:t> für Gemeindeglieder</a:t>
            </a:r>
          </a:p>
          <a:p>
            <a:endParaRPr lang="de-CH" sz="2800" dirty="0"/>
          </a:p>
          <a:p>
            <a:r>
              <a:rPr lang="de-CH" sz="2800" dirty="0"/>
              <a:t>2. Korinther:	 Paulus als Hirte 	</a:t>
            </a:r>
            <a:r>
              <a:rPr lang="de-CH" sz="2800" dirty="0">
                <a:sym typeface="Wingdings" panose="05000000000000000000" pitchFamily="2" charset="2"/>
              </a:rPr>
              <a:t></a:t>
            </a:r>
            <a:r>
              <a:rPr lang="de-CH" sz="2800" dirty="0"/>
              <a:t> für Gemeindeleiter, Pastoren, Mitarbeiter</a:t>
            </a:r>
          </a:p>
        </p:txBody>
      </p:sp>
    </p:spTree>
    <p:extLst>
      <p:ext uri="{BB962C8B-B14F-4D97-AF65-F5344CB8AC3E}">
        <p14:creationId xmlns:p14="http://schemas.microsoft.com/office/powerpoint/2010/main" val="112531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532780"/>
            <a:ext cx="4289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Struktur / Gliederung</a:t>
            </a:r>
            <a:endParaRPr lang="de-CH" sz="2600" b="1" dirty="0"/>
          </a:p>
        </p:txBody>
      </p:sp>
    </p:spTree>
    <p:extLst>
      <p:ext uri="{BB962C8B-B14F-4D97-AF65-F5344CB8AC3E}">
        <p14:creationId xmlns:p14="http://schemas.microsoft.com/office/powerpoint/2010/main" val="176475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7CE21331-9E32-4BE7-8BF1-E80F268085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9958" y="180879"/>
          <a:ext cx="10694505" cy="660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3" imgW="9899640" imgH="6114240" progId="">
                  <p:embed/>
                </p:oleObj>
              </mc:Choice>
              <mc:Fallback>
                <p:oleObj r:id="rId3" imgW="9899640" imgH="6114240" progId="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7CE21331-9E32-4BE7-8BF1-E80F268085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9958" y="180879"/>
                        <a:ext cx="10694505" cy="6604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069F7AF3-7E20-470E-BA54-F61B89587137}"/>
              </a:ext>
            </a:extLst>
          </p:cNvPr>
          <p:cNvSpPr/>
          <p:nvPr/>
        </p:nvSpPr>
        <p:spPr>
          <a:xfrm>
            <a:off x="145073" y="1057523"/>
            <a:ext cx="11288903" cy="57276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45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7CE21331-9E32-4BE7-8BF1-E80F268085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9958" y="180879"/>
          <a:ext cx="10694505" cy="660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3" imgW="9899640" imgH="6114240" progId="">
                  <p:embed/>
                </p:oleObj>
              </mc:Choice>
              <mc:Fallback>
                <p:oleObj r:id="rId3" imgW="9899640" imgH="6114240" progId="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7CE21331-9E32-4BE7-8BF1-E80F268085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9958" y="180879"/>
                        <a:ext cx="10694505" cy="6604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069F7AF3-7E20-470E-BA54-F61B89587137}"/>
              </a:ext>
            </a:extLst>
          </p:cNvPr>
          <p:cNvSpPr/>
          <p:nvPr/>
        </p:nvSpPr>
        <p:spPr>
          <a:xfrm>
            <a:off x="4886077" y="1057523"/>
            <a:ext cx="6547899" cy="57276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1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7CE21331-9E32-4BE7-8BF1-E80F268085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9958" y="180879"/>
          <a:ext cx="10694505" cy="660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r:id="rId3" imgW="9899640" imgH="6114240" progId="">
                  <p:embed/>
                </p:oleObj>
              </mc:Choice>
              <mc:Fallback>
                <p:oleObj r:id="rId3" imgW="9899640" imgH="6114240" progId="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7CE21331-9E32-4BE7-8BF1-E80F268085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9958" y="180879"/>
                        <a:ext cx="10694505" cy="6604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069F7AF3-7E20-470E-BA54-F61B89587137}"/>
              </a:ext>
            </a:extLst>
          </p:cNvPr>
          <p:cNvSpPr/>
          <p:nvPr/>
        </p:nvSpPr>
        <p:spPr>
          <a:xfrm>
            <a:off x="7772398" y="1057523"/>
            <a:ext cx="3633746" cy="57276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09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7CE21331-9E32-4BE7-8BF1-E80F268085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227161"/>
              </p:ext>
            </p:extLst>
          </p:nvPr>
        </p:nvGraphicFramePr>
        <p:xfrm>
          <a:off x="659958" y="180879"/>
          <a:ext cx="10694505" cy="660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r:id="rId3" imgW="9899640" imgH="6114240" progId="">
                  <p:embed/>
                </p:oleObj>
              </mc:Choice>
              <mc:Fallback>
                <p:oleObj r:id="rId3" imgW="9899640" imgH="6114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9958" y="180879"/>
                        <a:ext cx="10694505" cy="6604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319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88032" y="2177024"/>
            <a:ext cx="104590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"Paulus, Apostel Jesu Christi durch Gottes Willen, und Timotheus, </a:t>
            </a:r>
          </a:p>
          <a:p>
            <a:r>
              <a:rPr lang="de-CH" sz="3000" dirty="0"/>
              <a:t>der Bruder, an die Gemeinde Gottes, die in Korinth ist, samt allen </a:t>
            </a:r>
          </a:p>
          <a:p>
            <a:r>
              <a:rPr lang="de-CH" sz="3000" dirty="0"/>
              <a:t>Heiligen, die in ganz </a:t>
            </a:r>
            <a:r>
              <a:rPr lang="de-CH" sz="3000" dirty="0" err="1"/>
              <a:t>Achaja</a:t>
            </a:r>
            <a:r>
              <a:rPr lang="de-CH" sz="3000" dirty="0"/>
              <a:t> sind: Gnade sei mit euch und Friede </a:t>
            </a:r>
          </a:p>
          <a:p>
            <a:r>
              <a:rPr lang="de-CH" sz="3000" dirty="0"/>
              <a:t>von Gott, unserem Vater, und dem Herrn Jesus Christus!" </a:t>
            </a:r>
            <a:r>
              <a:rPr lang="de-CH" sz="3000" b="1" dirty="0"/>
              <a:t>(1,1+2)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68379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1999</Words>
  <Application>Microsoft Office PowerPoint</Application>
  <PresentationFormat>Breitbild</PresentationFormat>
  <Paragraphs>167</Paragraphs>
  <Slides>26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Trebuchet MS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</dc:creator>
  <cp:lastModifiedBy>RB</cp:lastModifiedBy>
  <cp:revision>141</cp:revision>
  <dcterms:created xsi:type="dcterms:W3CDTF">2018-05-19T05:14:58Z</dcterms:created>
  <dcterms:modified xsi:type="dcterms:W3CDTF">2020-03-21T07:54:21Z</dcterms:modified>
</cp:coreProperties>
</file>