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259" r:id="rId3"/>
    <p:sldId id="373" r:id="rId4"/>
    <p:sldId id="374" r:id="rId5"/>
    <p:sldId id="377" r:id="rId6"/>
    <p:sldId id="376" r:id="rId7"/>
    <p:sldId id="379" r:id="rId8"/>
    <p:sldId id="378" r:id="rId9"/>
    <p:sldId id="381" r:id="rId10"/>
    <p:sldId id="380" r:id="rId11"/>
    <p:sldId id="383" r:id="rId12"/>
    <p:sldId id="382" r:id="rId13"/>
    <p:sldId id="384" r:id="rId14"/>
    <p:sldId id="375" r:id="rId15"/>
    <p:sldId id="387" r:id="rId16"/>
    <p:sldId id="386" r:id="rId17"/>
    <p:sldId id="389" r:id="rId18"/>
    <p:sldId id="388" r:id="rId19"/>
    <p:sldId id="391" r:id="rId20"/>
    <p:sldId id="390" r:id="rId21"/>
    <p:sldId id="393" r:id="rId22"/>
    <p:sldId id="392" r:id="rId23"/>
    <p:sldId id="394" r:id="rId24"/>
    <p:sldId id="395" r:id="rId25"/>
    <p:sldId id="385" r:id="rId26"/>
    <p:sldId id="398" r:id="rId27"/>
    <p:sldId id="397" r:id="rId28"/>
    <p:sldId id="399" r:id="rId29"/>
    <p:sldId id="401" r:id="rId30"/>
    <p:sldId id="402" r:id="rId31"/>
    <p:sldId id="400" r:id="rId32"/>
    <p:sldId id="429" r:id="rId33"/>
    <p:sldId id="403" r:id="rId34"/>
    <p:sldId id="396" r:id="rId35"/>
    <p:sldId id="404" r:id="rId36"/>
    <p:sldId id="406" r:id="rId37"/>
    <p:sldId id="407" r:id="rId38"/>
    <p:sldId id="408" r:id="rId39"/>
    <p:sldId id="409" r:id="rId40"/>
    <p:sldId id="410" r:id="rId41"/>
    <p:sldId id="412" r:id="rId42"/>
    <p:sldId id="405" r:id="rId43"/>
    <p:sldId id="413" r:id="rId44"/>
    <p:sldId id="415" r:id="rId45"/>
    <p:sldId id="416" r:id="rId46"/>
    <p:sldId id="417" r:id="rId47"/>
    <p:sldId id="418" r:id="rId48"/>
    <p:sldId id="419" r:id="rId49"/>
    <p:sldId id="420" r:id="rId50"/>
    <p:sldId id="421" r:id="rId51"/>
    <p:sldId id="422" r:id="rId52"/>
    <p:sldId id="423" r:id="rId53"/>
    <p:sldId id="424" r:id="rId54"/>
    <p:sldId id="426" r:id="rId55"/>
    <p:sldId id="425" r:id="rId56"/>
    <p:sldId id="427" r:id="rId57"/>
    <p:sldId id="414" r:id="rId58"/>
    <p:sldId id="428" r:id="rId59"/>
    <p:sldId id="355" r:id="rId6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12.03.2020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12.03.2020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5</a:t>
            </a:r>
          </a:p>
        </p:txBody>
      </p:sp>
    </p:spTree>
    <p:extLst>
      <p:ext uri="{BB962C8B-B14F-4D97-AF65-F5344CB8AC3E}">
        <p14:creationId xmlns:p14="http://schemas.microsoft.com/office/powerpoint/2010/main" val="400624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extLst>
              <p:ext uri="{D42A27DB-BD31-4B8C-83A1-F6EECF244321}">
                <p14:modId xmlns:p14="http://schemas.microsoft.com/office/powerpoint/2010/main" val="3465030491"/>
              </p:ext>
            </p:extLst>
          </p:nvPr>
        </p:nvGraphicFramePr>
        <p:xfrm>
          <a:off x="461596" y="1143001"/>
          <a:ext cx="11188212" cy="518160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1543275">
                <a:tc>
                  <a:txBody>
                    <a:bodyPr/>
                    <a:lstStyle/>
                    <a:p>
                      <a:pPr>
                        <a:spcAft>
                          <a:spcPts val="0"/>
                        </a:spcAft>
                      </a:pPr>
                      <a:r>
                        <a:rPr lang="de-DE" sz="2600" b="0" dirty="0">
                          <a:solidFill>
                            <a:schemeClr val="tx1"/>
                          </a:solidFill>
                          <a:effectLst/>
                        </a:rPr>
                        <a:t>"</a:t>
                      </a:r>
                      <a:r>
                        <a:rPr lang="de-CH" sz="2600" b="0" dirty="0">
                          <a:solidFill>
                            <a:schemeClr val="tx1"/>
                          </a:solidFill>
                          <a:effectLst/>
                        </a:rPr>
                        <a:t>Zuletzt aber von allen erschien er auch mir, der ich gleichsam eine unzeitige Geburt bin. Denn ich bin der geringste von den Aposteln, der ich nicht wert bin, ein Apostel zu heißen, weil ich die Gemeinde Gottes verfolgt habe. Aber durch Gottes Gnade bin ich, was ich bin; und seine Gnade, die er an mir erwiesen hat, ist nicht vergeblich gewesen, sondern ich habe mehr gearbeitet als sie alle; jedoch nicht ich, sondern die Gnade Gottes, die mit mir ist.</a:t>
                      </a:r>
                      <a:r>
                        <a:rPr lang="de-DE" sz="2600" b="0" dirty="0">
                          <a:solidFill>
                            <a:schemeClr val="tx1"/>
                          </a:solidFill>
                          <a:effectLst/>
                        </a:rPr>
                        <a:t>" (15,8-10)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1038780471"/>
                  </a:ext>
                </a:extLst>
              </a:tr>
            </a:tbl>
          </a:graphicData>
        </a:graphic>
      </p:graphicFrame>
    </p:spTree>
    <p:extLst>
      <p:ext uri="{BB962C8B-B14F-4D97-AF65-F5344CB8AC3E}">
        <p14:creationId xmlns:p14="http://schemas.microsoft.com/office/powerpoint/2010/main" val="571175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nvGraphicFramePr>
        <p:xfrm>
          <a:off x="461596" y="1143001"/>
          <a:ext cx="11188212" cy="554736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1543275">
                <a:tc>
                  <a:txBody>
                    <a:bodyPr/>
                    <a:lstStyle/>
                    <a:p>
                      <a:pPr>
                        <a:spcAft>
                          <a:spcPts val="0"/>
                        </a:spcAft>
                      </a:pPr>
                      <a:r>
                        <a:rPr lang="de-DE" sz="2600" b="0" dirty="0">
                          <a:solidFill>
                            <a:schemeClr val="tx1"/>
                          </a:solidFill>
                          <a:effectLst/>
                        </a:rPr>
                        <a:t>"</a:t>
                      </a:r>
                      <a:r>
                        <a:rPr lang="de-CH" sz="2600" b="0" dirty="0">
                          <a:solidFill>
                            <a:schemeClr val="tx1"/>
                          </a:solidFill>
                          <a:effectLst/>
                        </a:rPr>
                        <a:t>Zuletzt aber von allen erschien er auch mir, der ich gleichsam eine unzeitige Geburt bin. Denn ich bin der geringste von den Aposteln, der ich nicht wert bin, ein Apostel zu heißen, weil ich die Gemeinde Gottes verfolgt habe. Aber durch Gottes Gnade bin ich, was ich bin; und seine Gnade, die er an mir erwiesen hat, ist nicht vergeblich gewesen, sondern ich habe mehr gearbeitet als sie alle; jedoch nicht ich, sondern die Gnade Gottes, die mit mir ist.</a:t>
                      </a:r>
                      <a:r>
                        <a:rPr lang="de-DE" sz="2600" b="0" dirty="0">
                          <a:solidFill>
                            <a:schemeClr val="tx1"/>
                          </a:solidFill>
                          <a:effectLst/>
                        </a:rPr>
                        <a:t>" (15,8-10)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Apostel Paulus selber:</a:t>
                      </a:r>
                    </a:p>
                    <a:p>
                      <a:pPr>
                        <a:spcAft>
                          <a:spcPts val="0"/>
                        </a:spcAft>
                      </a:pPr>
                      <a:r>
                        <a:rPr lang="de-CH" sz="2800" dirty="0">
                          <a:effectLst/>
                        </a:rPr>
                        <a:t>Paulus bezieht sich auf sein Zusammentreffen mit dem Herrn auf dem Weg nach Damaskus.</a:t>
                      </a:r>
                    </a:p>
                    <a:p>
                      <a:pPr>
                        <a:spcAft>
                          <a:spcPts val="0"/>
                        </a:spcAft>
                      </a:pPr>
                      <a:r>
                        <a:rPr lang="de-CH" sz="2800" dirty="0">
                          <a:effectLst/>
                        </a:rPr>
                        <a:t> </a:t>
                      </a:r>
                    </a:p>
                    <a:p>
                      <a:pPr>
                        <a:spcAft>
                          <a:spcPts val="0"/>
                        </a:spcAft>
                      </a:pPr>
                      <a:r>
                        <a:rPr lang="de-CH" sz="2800" dirty="0">
                          <a:effectLst/>
                        </a:rPr>
                        <a:t>Paulus zeigt seine Verbindung zu den anderen Aposteln und betont, dass sie alle dasselbe Evangelium verkündigen, dazu gehört die leibliche Auferstehung des Herrn Jesus.</a:t>
                      </a:r>
                    </a:p>
                    <a:p>
                      <a:pPr>
                        <a:spcAft>
                          <a:spcPts val="0"/>
                        </a:spcAft>
                      </a:pPr>
                      <a:r>
                        <a:rPr lang="de-CH" sz="2800" dirty="0">
                          <a:effectLst/>
                        </a:rPr>
                        <a:t> </a:t>
                      </a:r>
                    </a:p>
                    <a:p>
                      <a:pP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1038780471"/>
                  </a:ext>
                </a:extLst>
              </a:tr>
            </a:tbl>
          </a:graphicData>
        </a:graphic>
      </p:graphicFrame>
    </p:spTree>
    <p:extLst>
      <p:ext uri="{BB962C8B-B14F-4D97-AF65-F5344CB8AC3E}">
        <p14:creationId xmlns:p14="http://schemas.microsoft.com/office/powerpoint/2010/main" val="2544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extLst>
              <p:ext uri="{D42A27DB-BD31-4B8C-83A1-F6EECF244321}">
                <p14:modId xmlns:p14="http://schemas.microsoft.com/office/powerpoint/2010/main" val="3719134463"/>
              </p:ext>
            </p:extLst>
          </p:nvPr>
        </p:nvGraphicFramePr>
        <p:xfrm>
          <a:off x="461596" y="1143001"/>
          <a:ext cx="11188212" cy="170688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776362">
                <a:tc>
                  <a:txBody>
                    <a:bodyPr/>
                    <a:lstStyle/>
                    <a:p>
                      <a:pPr>
                        <a:spcAft>
                          <a:spcPts val="0"/>
                        </a:spcAft>
                      </a:pPr>
                      <a:r>
                        <a:rPr lang="de-DE" sz="2800" b="0" dirty="0">
                          <a:solidFill>
                            <a:schemeClr val="tx1"/>
                          </a:solidFill>
                          <a:effectLst/>
                        </a:rPr>
                        <a:t>"</a:t>
                      </a:r>
                      <a:r>
                        <a:rPr lang="de-CH" sz="2800" b="0" dirty="0">
                          <a:solidFill>
                            <a:schemeClr val="tx1"/>
                          </a:solidFill>
                          <a:effectLst/>
                        </a:rPr>
                        <a:t>Ob es nun aber ich sei oder jene, so verkündigen wir, und so habt ihr geglaubt.</a:t>
                      </a:r>
                      <a:r>
                        <a:rPr lang="de-DE" sz="2800" b="0" dirty="0">
                          <a:solidFill>
                            <a:schemeClr val="tx1"/>
                          </a:solidFill>
                          <a:effectLst/>
                        </a:rPr>
                        <a:t>" (15,1</a:t>
                      </a:r>
                      <a:r>
                        <a:rPr lang="de-CH" sz="2800" b="0" dirty="0">
                          <a:solidFill>
                            <a:schemeClr val="tx1"/>
                          </a:solidFill>
                          <a:effectLst/>
                        </a:rPr>
                        <a:t>1</a:t>
                      </a:r>
                      <a:r>
                        <a:rPr lang="de-DE" sz="2800" b="0" dirty="0">
                          <a:solidFill>
                            <a:schemeClr val="tx1"/>
                          </a:solidFill>
                          <a:effectLst/>
                        </a:rPr>
                        <a: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570998582"/>
                  </a:ext>
                </a:extLst>
              </a:tr>
            </a:tbl>
          </a:graphicData>
        </a:graphic>
      </p:graphicFrame>
    </p:spTree>
    <p:extLst>
      <p:ext uri="{BB962C8B-B14F-4D97-AF65-F5344CB8AC3E}">
        <p14:creationId xmlns:p14="http://schemas.microsoft.com/office/powerpoint/2010/main" val="49553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nvGraphicFramePr>
        <p:xfrm>
          <a:off x="461596" y="1143001"/>
          <a:ext cx="11188212" cy="341376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776362">
                <a:tc>
                  <a:txBody>
                    <a:bodyPr/>
                    <a:lstStyle/>
                    <a:p>
                      <a:pPr>
                        <a:spcAft>
                          <a:spcPts val="0"/>
                        </a:spcAft>
                      </a:pPr>
                      <a:r>
                        <a:rPr lang="de-DE" sz="2800" b="0" dirty="0">
                          <a:solidFill>
                            <a:schemeClr val="tx1"/>
                          </a:solidFill>
                          <a:effectLst/>
                        </a:rPr>
                        <a:t>"</a:t>
                      </a:r>
                      <a:r>
                        <a:rPr lang="de-CH" sz="2800" b="0" dirty="0">
                          <a:solidFill>
                            <a:schemeClr val="tx1"/>
                          </a:solidFill>
                          <a:effectLst/>
                        </a:rPr>
                        <a:t>Ob es nun aber ich sei oder jene, so verkündigen wir, und so habt ihr geglaubt.</a:t>
                      </a:r>
                      <a:r>
                        <a:rPr lang="de-DE" sz="2800" b="0" dirty="0">
                          <a:solidFill>
                            <a:schemeClr val="tx1"/>
                          </a:solidFill>
                          <a:effectLst/>
                        </a:rPr>
                        <a:t>" (15,1</a:t>
                      </a:r>
                      <a:r>
                        <a:rPr lang="de-CH" sz="2800" b="0" dirty="0">
                          <a:solidFill>
                            <a:schemeClr val="tx1"/>
                          </a:solidFill>
                          <a:effectLst/>
                        </a:rPr>
                        <a:t>1</a:t>
                      </a:r>
                      <a:r>
                        <a:rPr lang="de-DE" sz="2800" b="0" dirty="0">
                          <a:solidFill>
                            <a:schemeClr val="tx1"/>
                          </a:solidFill>
                          <a:effectLst/>
                        </a:rPr>
                        <a: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Apostolische Einheit der Verkündigung:</a:t>
                      </a:r>
                    </a:p>
                    <a:p>
                      <a:pPr>
                        <a:spcAft>
                          <a:spcPts val="0"/>
                        </a:spcAft>
                      </a:pPr>
                      <a:r>
                        <a:rPr lang="de-CH" sz="2800" dirty="0">
                          <a:effectLst/>
                        </a:rPr>
                        <a:t>Paulus zeigt seine Verbindung zu den anderen Aposteln und betont, dass sie alle dasselbe Evangelium verkündigen, dazu gehört die leibliche Auferstehung des Herrn Jesus.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570998582"/>
                  </a:ext>
                </a:extLst>
              </a:tr>
            </a:tbl>
          </a:graphicData>
        </a:graphic>
      </p:graphicFrame>
    </p:spTree>
    <p:extLst>
      <p:ext uri="{BB962C8B-B14F-4D97-AF65-F5344CB8AC3E}">
        <p14:creationId xmlns:p14="http://schemas.microsoft.com/office/powerpoint/2010/main" val="166721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extLst>
              <p:ext uri="{D42A27DB-BD31-4B8C-83A1-F6EECF244321}">
                <p14:modId xmlns:p14="http://schemas.microsoft.com/office/powerpoint/2010/main" val="2520990118"/>
              </p:ext>
            </p:extLst>
          </p:nvPr>
        </p:nvGraphicFramePr>
        <p:xfrm>
          <a:off x="487973" y="1138605"/>
          <a:ext cx="10964008" cy="256032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732433">
                <a:tc>
                  <a:txBody>
                    <a:bodyPr/>
                    <a:lstStyle/>
                    <a:p>
                      <a:pPr>
                        <a:spcAft>
                          <a:spcPts val="0"/>
                        </a:spcAft>
                      </a:pPr>
                      <a:r>
                        <a:rPr lang="de-DE" sz="2800" b="0" dirty="0">
                          <a:solidFill>
                            <a:schemeClr val="tx1"/>
                          </a:solidFill>
                          <a:effectLst/>
                        </a:rPr>
                        <a:t>"Wenn</a:t>
                      </a:r>
                      <a:r>
                        <a:rPr lang="de-CH" sz="2800" b="0" dirty="0">
                          <a:solidFill>
                            <a:schemeClr val="tx1"/>
                          </a:solidFill>
                          <a:effectLst/>
                        </a:rPr>
                        <a:t> aber Christus nicht auferstanden ist, so ist unsere Verkündigung vergeblich, und vergeblich auch euer Glaube!" (15,14)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093175687"/>
                  </a:ext>
                </a:extLst>
              </a:tr>
            </a:tbl>
          </a:graphicData>
        </a:graphic>
      </p:graphicFrame>
    </p:spTree>
    <p:extLst>
      <p:ext uri="{BB962C8B-B14F-4D97-AF65-F5344CB8AC3E}">
        <p14:creationId xmlns:p14="http://schemas.microsoft.com/office/powerpoint/2010/main" val="95259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nvGraphicFramePr>
        <p:xfrm>
          <a:off x="487973" y="1138605"/>
          <a:ext cx="10964008" cy="256032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732433">
                <a:tc>
                  <a:txBody>
                    <a:bodyPr/>
                    <a:lstStyle/>
                    <a:p>
                      <a:pPr>
                        <a:spcAft>
                          <a:spcPts val="0"/>
                        </a:spcAft>
                      </a:pPr>
                      <a:r>
                        <a:rPr lang="de-DE" sz="2800" b="0" dirty="0">
                          <a:solidFill>
                            <a:schemeClr val="tx1"/>
                          </a:solidFill>
                          <a:effectLst/>
                        </a:rPr>
                        <a:t>"Wenn</a:t>
                      </a:r>
                      <a:r>
                        <a:rPr lang="de-CH" sz="2800" b="0" dirty="0">
                          <a:solidFill>
                            <a:schemeClr val="tx1"/>
                          </a:solidFill>
                          <a:effectLst/>
                        </a:rPr>
                        <a:t> aber Christus nicht auferstanden ist, so ist unsere Verkündigung vergeblich, und vergeblich auch euer Glaube!" (15,14)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2800" dirty="0">
                          <a:effectLst/>
                        </a:rPr>
                        <a:t>Es wäre sinnlos, Christus zu verkündigen und der Glaube an Christus wäre vergeblich.</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093175687"/>
                  </a:ext>
                </a:extLst>
              </a:tr>
            </a:tbl>
          </a:graphicData>
        </a:graphic>
      </p:graphicFrame>
    </p:spTree>
    <p:extLst>
      <p:ext uri="{BB962C8B-B14F-4D97-AF65-F5344CB8AC3E}">
        <p14:creationId xmlns:p14="http://schemas.microsoft.com/office/powerpoint/2010/main" val="2754764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extLst>
              <p:ext uri="{D42A27DB-BD31-4B8C-83A1-F6EECF244321}">
                <p14:modId xmlns:p14="http://schemas.microsoft.com/office/powerpoint/2010/main" val="2620725952"/>
              </p:ext>
            </p:extLst>
          </p:nvPr>
        </p:nvGraphicFramePr>
        <p:xfrm>
          <a:off x="487973" y="1138605"/>
          <a:ext cx="10964008" cy="341376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1225433">
                <a:tc>
                  <a:txBody>
                    <a:bodyPr/>
                    <a:lstStyle/>
                    <a:p>
                      <a:pPr>
                        <a:spcAft>
                          <a:spcPts val="0"/>
                        </a:spcAft>
                      </a:pPr>
                      <a:r>
                        <a:rPr lang="de-DE" sz="2800" b="0" dirty="0">
                          <a:solidFill>
                            <a:schemeClr val="tx1"/>
                          </a:solidFill>
                          <a:effectLst/>
                        </a:rPr>
                        <a:t>"</a:t>
                      </a:r>
                      <a:r>
                        <a:rPr lang="de-CH" sz="2800" b="0" dirty="0">
                          <a:solidFill>
                            <a:schemeClr val="tx1"/>
                          </a:solidFill>
                          <a:effectLst/>
                        </a:rPr>
                        <a:t>Wir werden aber auch als falsche Zeugen Gottes erfunden, weil wir von Gott bezeugt haben, dass er Christus auferweckt hat, während er ihn doch nicht auferweckt hat, wenn wirklich Tote nicht auferweckt werden!</a:t>
                      </a:r>
                      <a:r>
                        <a:rPr lang="de-DE" sz="2800" b="0" dirty="0">
                          <a:solidFill>
                            <a:schemeClr val="tx1"/>
                          </a:solidFill>
                          <a:effectLst/>
                        </a:rPr>
                        <a:t>" (15,15)</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514143933"/>
                  </a:ext>
                </a:extLst>
              </a:tr>
            </a:tbl>
          </a:graphicData>
        </a:graphic>
      </p:graphicFrame>
    </p:spTree>
    <p:extLst>
      <p:ext uri="{BB962C8B-B14F-4D97-AF65-F5344CB8AC3E}">
        <p14:creationId xmlns:p14="http://schemas.microsoft.com/office/powerpoint/2010/main" val="372647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nvGraphicFramePr>
        <p:xfrm>
          <a:off x="487973" y="1138605"/>
          <a:ext cx="10964008" cy="341376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1225433">
                <a:tc>
                  <a:txBody>
                    <a:bodyPr/>
                    <a:lstStyle/>
                    <a:p>
                      <a:pPr>
                        <a:spcAft>
                          <a:spcPts val="0"/>
                        </a:spcAft>
                      </a:pPr>
                      <a:r>
                        <a:rPr lang="de-DE" sz="2800" b="0" dirty="0">
                          <a:solidFill>
                            <a:schemeClr val="tx1"/>
                          </a:solidFill>
                          <a:effectLst/>
                        </a:rPr>
                        <a:t>"</a:t>
                      </a:r>
                      <a:r>
                        <a:rPr lang="de-CH" sz="2800" b="0" dirty="0">
                          <a:solidFill>
                            <a:schemeClr val="tx1"/>
                          </a:solidFill>
                          <a:effectLst/>
                        </a:rPr>
                        <a:t>Wir werden aber auch als falsche Zeugen Gottes erfunden, weil wir von Gott bezeugt haben, dass er Christus auferweckt hat, während er ihn doch nicht auferweckt hat, wenn wirklich Tote nicht auferweckt werden!</a:t>
                      </a:r>
                      <a:r>
                        <a:rPr lang="de-DE" sz="2800" b="0" dirty="0">
                          <a:solidFill>
                            <a:schemeClr val="tx1"/>
                          </a:solidFill>
                          <a:effectLst/>
                        </a:rPr>
                        <a:t>" (15,15)</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2800" dirty="0">
                          <a:effectLst/>
                        </a:rPr>
                        <a:t>Alle Zeugen und alle Verkündiger wären Lügner.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514143933"/>
                  </a:ext>
                </a:extLst>
              </a:tr>
            </a:tbl>
          </a:graphicData>
        </a:graphic>
      </p:graphicFrame>
    </p:spTree>
    <p:extLst>
      <p:ext uri="{BB962C8B-B14F-4D97-AF65-F5344CB8AC3E}">
        <p14:creationId xmlns:p14="http://schemas.microsoft.com/office/powerpoint/2010/main" val="194965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extLst>
              <p:ext uri="{D42A27DB-BD31-4B8C-83A1-F6EECF244321}">
                <p14:modId xmlns:p14="http://schemas.microsoft.com/office/powerpoint/2010/main" val="2904523566"/>
              </p:ext>
            </p:extLst>
          </p:nvPr>
        </p:nvGraphicFramePr>
        <p:xfrm>
          <a:off x="487973" y="1138605"/>
          <a:ext cx="10964008" cy="298704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1321991">
                <a:tc>
                  <a:txBody>
                    <a:bodyPr/>
                    <a:lstStyle/>
                    <a:p>
                      <a:pPr>
                        <a:spcAft>
                          <a:spcPts val="0"/>
                        </a:spcAft>
                      </a:pPr>
                      <a:r>
                        <a:rPr lang="de-DE" sz="2800" b="0" dirty="0">
                          <a:solidFill>
                            <a:schemeClr val="tx1"/>
                          </a:solidFill>
                          <a:effectLst/>
                        </a:rPr>
                        <a:t>"</a:t>
                      </a:r>
                      <a:r>
                        <a:rPr lang="de-CH" sz="2800" b="0" dirty="0">
                          <a:solidFill>
                            <a:schemeClr val="tx1"/>
                          </a:solidFill>
                          <a:effectLst/>
                        </a:rPr>
                        <a:t>Denn wenn Tote nicht auferweckt werden, so ist auch Christus nicht auferweckt worden. Ist aber Christus nicht auferweckt worden, so ist euer Glaube nichtig, so seid ihr noch in euren Sünden.</a:t>
                      </a:r>
                      <a:r>
                        <a:rPr lang="de-DE" sz="2800" b="0" dirty="0">
                          <a:solidFill>
                            <a:schemeClr val="tx1"/>
                          </a:solidFill>
                          <a:effectLst/>
                        </a:rPr>
                        <a:t>" (15,16+17)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950564445"/>
                  </a:ext>
                </a:extLst>
              </a:tr>
            </a:tbl>
          </a:graphicData>
        </a:graphic>
      </p:graphicFrame>
    </p:spTree>
    <p:extLst>
      <p:ext uri="{BB962C8B-B14F-4D97-AF65-F5344CB8AC3E}">
        <p14:creationId xmlns:p14="http://schemas.microsoft.com/office/powerpoint/2010/main" val="1745546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nvGraphicFramePr>
        <p:xfrm>
          <a:off x="487973" y="1138605"/>
          <a:ext cx="10964008" cy="298704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1321991">
                <a:tc>
                  <a:txBody>
                    <a:bodyPr/>
                    <a:lstStyle/>
                    <a:p>
                      <a:pPr>
                        <a:spcAft>
                          <a:spcPts val="0"/>
                        </a:spcAft>
                      </a:pPr>
                      <a:r>
                        <a:rPr lang="de-DE" sz="2800" b="0" dirty="0">
                          <a:solidFill>
                            <a:schemeClr val="tx1"/>
                          </a:solidFill>
                          <a:effectLst/>
                        </a:rPr>
                        <a:t>"</a:t>
                      </a:r>
                      <a:r>
                        <a:rPr lang="de-CH" sz="2800" b="0" dirty="0">
                          <a:solidFill>
                            <a:schemeClr val="tx1"/>
                          </a:solidFill>
                          <a:effectLst/>
                        </a:rPr>
                        <a:t>Denn wenn Tote nicht auferweckt werden, so ist auch Christus nicht auferweckt worden. Ist aber Christus nicht auferweckt worden, so ist euer Glaube nichtig, so seid ihr noch in euren Sünden.</a:t>
                      </a:r>
                      <a:r>
                        <a:rPr lang="de-DE" sz="2800" b="0" dirty="0">
                          <a:solidFill>
                            <a:schemeClr val="tx1"/>
                          </a:solidFill>
                          <a:effectLst/>
                        </a:rPr>
                        <a:t>" (15,16+17)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2800" dirty="0">
                          <a:effectLst/>
                        </a:rPr>
                        <a:t>Alle Gläubigen wäre noch in ihren Sünden.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950564445"/>
                  </a:ext>
                </a:extLst>
              </a:tr>
            </a:tbl>
          </a:graphicData>
        </a:graphic>
      </p:graphicFrame>
    </p:spTree>
    <p:extLst>
      <p:ext uri="{BB962C8B-B14F-4D97-AF65-F5344CB8AC3E}">
        <p14:creationId xmlns:p14="http://schemas.microsoft.com/office/powerpoint/2010/main" val="205370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1.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16 | Verse: 437</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extLst>
              <p:ext uri="{D42A27DB-BD31-4B8C-83A1-F6EECF244321}">
                <p14:modId xmlns:p14="http://schemas.microsoft.com/office/powerpoint/2010/main" val="84242557"/>
              </p:ext>
            </p:extLst>
          </p:nvPr>
        </p:nvGraphicFramePr>
        <p:xfrm>
          <a:off x="487973" y="1138605"/>
          <a:ext cx="10964008" cy="128016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548736">
                <a:tc>
                  <a:txBody>
                    <a:bodyPr/>
                    <a:lstStyle/>
                    <a:p>
                      <a:pPr>
                        <a:spcAft>
                          <a:spcPts val="0"/>
                        </a:spcAft>
                      </a:pPr>
                      <a:r>
                        <a:rPr lang="de-DE" sz="2800" b="0" dirty="0">
                          <a:solidFill>
                            <a:schemeClr val="tx1"/>
                          </a:solidFill>
                          <a:effectLst/>
                        </a:rPr>
                        <a:t>"</a:t>
                      </a:r>
                      <a:r>
                        <a:rPr lang="de-CH" sz="2800" b="0" dirty="0">
                          <a:solidFill>
                            <a:schemeClr val="tx1"/>
                          </a:solidFill>
                          <a:effectLst/>
                        </a:rPr>
                        <a:t>dann sind auch die in Christus Entschlafenen verloren.</a:t>
                      </a:r>
                      <a:r>
                        <a:rPr lang="de-DE" sz="2800" b="0" dirty="0">
                          <a:solidFill>
                            <a:schemeClr val="tx1"/>
                          </a:solidFill>
                          <a:effectLst/>
                        </a:rPr>
                        <a:t>" (15,18)</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764019892"/>
                  </a:ext>
                </a:extLst>
              </a:tr>
            </a:tbl>
          </a:graphicData>
        </a:graphic>
      </p:graphicFrame>
    </p:spTree>
    <p:extLst>
      <p:ext uri="{BB962C8B-B14F-4D97-AF65-F5344CB8AC3E}">
        <p14:creationId xmlns:p14="http://schemas.microsoft.com/office/powerpoint/2010/main" val="1761729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nvGraphicFramePr>
        <p:xfrm>
          <a:off x="487973" y="1138605"/>
          <a:ext cx="10964008" cy="128016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548736">
                <a:tc>
                  <a:txBody>
                    <a:bodyPr/>
                    <a:lstStyle/>
                    <a:p>
                      <a:pPr>
                        <a:spcAft>
                          <a:spcPts val="0"/>
                        </a:spcAft>
                      </a:pPr>
                      <a:r>
                        <a:rPr lang="de-DE" sz="2800" b="0" dirty="0">
                          <a:solidFill>
                            <a:schemeClr val="tx1"/>
                          </a:solidFill>
                          <a:effectLst/>
                        </a:rPr>
                        <a:t>"</a:t>
                      </a:r>
                      <a:r>
                        <a:rPr lang="de-CH" sz="2800" b="0" dirty="0">
                          <a:solidFill>
                            <a:schemeClr val="tx1"/>
                          </a:solidFill>
                          <a:effectLst/>
                        </a:rPr>
                        <a:t>dann sind auch die in Christus Entschlafenen verloren.</a:t>
                      </a:r>
                      <a:r>
                        <a:rPr lang="de-DE" sz="2800" b="0" dirty="0">
                          <a:solidFill>
                            <a:schemeClr val="tx1"/>
                          </a:solidFill>
                          <a:effectLst/>
                        </a:rPr>
                        <a:t>" (15,18)</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2800" dirty="0">
                          <a:effectLst/>
                        </a:rPr>
                        <a:t>Alle bereits gestorbenen Gläubigen sind verloren.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764019892"/>
                  </a:ext>
                </a:extLst>
              </a:tr>
            </a:tbl>
          </a:graphicData>
        </a:graphic>
      </p:graphicFrame>
    </p:spTree>
    <p:extLst>
      <p:ext uri="{BB962C8B-B14F-4D97-AF65-F5344CB8AC3E}">
        <p14:creationId xmlns:p14="http://schemas.microsoft.com/office/powerpoint/2010/main" val="3350890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extLst>
              <p:ext uri="{D42A27DB-BD31-4B8C-83A1-F6EECF244321}">
                <p14:modId xmlns:p14="http://schemas.microsoft.com/office/powerpoint/2010/main" val="1350829525"/>
              </p:ext>
            </p:extLst>
          </p:nvPr>
        </p:nvGraphicFramePr>
        <p:xfrm>
          <a:off x="487973" y="1138605"/>
          <a:ext cx="10964008" cy="2133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752059">
                <a:tc>
                  <a:txBody>
                    <a:bodyPr/>
                    <a:lstStyle/>
                    <a:p>
                      <a:pPr>
                        <a:spcAft>
                          <a:spcPts val="0"/>
                        </a:spcAft>
                      </a:pPr>
                      <a:r>
                        <a:rPr lang="de-DE" sz="2800" b="0" dirty="0">
                          <a:solidFill>
                            <a:schemeClr val="tx1"/>
                          </a:solidFill>
                          <a:effectLst/>
                        </a:rPr>
                        <a:t>"</a:t>
                      </a:r>
                      <a:r>
                        <a:rPr lang="de-CH" sz="2800" b="0" dirty="0">
                          <a:solidFill>
                            <a:schemeClr val="tx1"/>
                          </a:solidFill>
                          <a:effectLst/>
                        </a:rPr>
                        <a:t>Wenn wir nur in diesem Leben auf Christus hoffen, so sind wir die elendesten unter allen Menschen!</a:t>
                      </a:r>
                      <a:r>
                        <a:rPr lang="de-DE" sz="2800" b="0" dirty="0">
                          <a:solidFill>
                            <a:schemeClr val="tx1"/>
                          </a:solidFill>
                          <a:effectLst/>
                        </a:rPr>
                        <a:t>" (15,19)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258988476"/>
                  </a:ext>
                </a:extLst>
              </a:tr>
            </a:tbl>
          </a:graphicData>
        </a:graphic>
      </p:graphicFrame>
    </p:spTree>
    <p:extLst>
      <p:ext uri="{BB962C8B-B14F-4D97-AF65-F5344CB8AC3E}">
        <p14:creationId xmlns:p14="http://schemas.microsoft.com/office/powerpoint/2010/main" val="4270974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9599038" cy="553998"/>
          </a:xfrm>
          <a:prstGeom prst="rect">
            <a:avLst/>
          </a:prstGeom>
          <a:noFill/>
        </p:spPr>
        <p:txBody>
          <a:bodyPr wrap="none" rtlCol="0">
            <a:spAutoFit/>
          </a:bodyPr>
          <a:lstStyle/>
          <a:p>
            <a:r>
              <a:rPr lang="de-CH" sz="3000" b="1" dirty="0"/>
              <a:t>Konsequenzen der Leugnung der Auferstehung (15,12 – 19)</a:t>
            </a:r>
            <a:endParaRPr lang="de-CH" sz="3000" dirty="0"/>
          </a:p>
        </p:txBody>
      </p:sp>
      <p:graphicFrame>
        <p:nvGraphicFramePr>
          <p:cNvPr id="2" name="Tabelle 1">
            <a:extLst>
              <a:ext uri="{FF2B5EF4-FFF2-40B4-BE49-F238E27FC236}">
                <a16:creationId xmlns:a16="http://schemas.microsoft.com/office/drawing/2014/main" id="{6FDA3451-EACD-4F87-B06C-EAE9931C0E4E}"/>
              </a:ext>
            </a:extLst>
          </p:cNvPr>
          <p:cNvGraphicFramePr>
            <a:graphicFrameLocks noGrp="1"/>
          </p:cNvGraphicFramePr>
          <p:nvPr/>
        </p:nvGraphicFramePr>
        <p:xfrm>
          <a:off x="487973" y="1138605"/>
          <a:ext cx="10964008" cy="2133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247862"/>
                    </a:ext>
                  </a:extLst>
                </a:gridCol>
                <a:gridCol w="5482004">
                  <a:extLst>
                    <a:ext uri="{9D8B030D-6E8A-4147-A177-3AD203B41FA5}">
                      <a16:colId xmlns:a16="http://schemas.microsoft.com/office/drawing/2014/main" val="2149685852"/>
                    </a:ext>
                  </a:extLst>
                </a:gridCol>
              </a:tblGrid>
              <a:tr h="226089">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DE" sz="2800" dirty="0">
                          <a:effectLst/>
                        </a:rPr>
                        <a:t>Konsequenzen der Leugnung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551642946"/>
                  </a:ext>
                </a:extLst>
              </a:tr>
              <a:tr h="752059">
                <a:tc>
                  <a:txBody>
                    <a:bodyPr/>
                    <a:lstStyle/>
                    <a:p>
                      <a:pPr>
                        <a:spcAft>
                          <a:spcPts val="0"/>
                        </a:spcAft>
                      </a:pPr>
                      <a:r>
                        <a:rPr lang="de-DE" sz="2800" b="0" dirty="0">
                          <a:solidFill>
                            <a:schemeClr val="tx1"/>
                          </a:solidFill>
                          <a:effectLst/>
                        </a:rPr>
                        <a:t>"</a:t>
                      </a:r>
                      <a:r>
                        <a:rPr lang="de-CH" sz="2800" b="0" dirty="0">
                          <a:solidFill>
                            <a:schemeClr val="tx1"/>
                          </a:solidFill>
                          <a:effectLst/>
                        </a:rPr>
                        <a:t>Wenn wir nur in diesem Leben auf Christus hoffen, so sind wir die elendesten unter allen Menschen!</a:t>
                      </a:r>
                      <a:r>
                        <a:rPr lang="de-DE" sz="2800" b="0" dirty="0">
                          <a:solidFill>
                            <a:schemeClr val="tx1"/>
                          </a:solidFill>
                          <a:effectLst/>
                        </a:rPr>
                        <a:t>" (15,19)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2800" dirty="0">
                          <a:effectLst/>
                        </a:rPr>
                        <a:t>Die Gläubigen wären die elendsten aller Menschen.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258988476"/>
                  </a:ext>
                </a:extLst>
              </a:tr>
            </a:tbl>
          </a:graphicData>
        </a:graphic>
      </p:graphicFrame>
    </p:spTree>
    <p:extLst>
      <p:ext uri="{BB962C8B-B14F-4D97-AF65-F5344CB8AC3E}">
        <p14:creationId xmlns:p14="http://schemas.microsoft.com/office/powerpoint/2010/main" val="271983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1003024"/>
            <a:ext cx="10339049" cy="2862322"/>
          </a:xfrm>
          <a:prstGeom prst="rect">
            <a:avLst/>
          </a:prstGeom>
          <a:noFill/>
        </p:spPr>
        <p:txBody>
          <a:bodyPr wrap="none" rtlCol="0">
            <a:spAutoFit/>
          </a:bodyPr>
          <a:lstStyle/>
          <a:p>
            <a:r>
              <a:rPr lang="de-CH" sz="3000" dirty="0"/>
              <a:t>"Nun aber ist Christus </a:t>
            </a:r>
            <a:r>
              <a:rPr lang="de-CH" sz="3000" u="sng" dirty="0"/>
              <a:t>aus den Toten</a:t>
            </a:r>
            <a:r>
              <a:rPr lang="de-CH" sz="3000" dirty="0"/>
              <a:t> auferweckt; er ist der </a:t>
            </a:r>
          </a:p>
          <a:p>
            <a:r>
              <a:rPr lang="de-CH" sz="3000" u="sng" dirty="0"/>
              <a:t>Erstling</a:t>
            </a:r>
            <a:r>
              <a:rPr lang="de-CH" sz="3000" dirty="0"/>
              <a:t> (Prototyp) der Entschlafenen geworden. Denn weil </a:t>
            </a:r>
          </a:p>
          <a:p>
            <a:r>
              <a:rPr lang="de-CH" sz="3000" dirty="0"/>
              <a:t>der Tod durch einen </a:t>
            </a:r>
            <a:r>
              <a:rPr lang="de-CH" sz="3000" u="sng" dirty="0"/>
              <a:t>Menschen</a:t>
            </a:r>
            <a:r>
              <a:rPr lang="de-CH" sz="3000" dirty="0"/>
              <a:t> kam, so kommt auch die </a:t>
            </a:r>
          </a:p>
          <a:p>
            <a:r>
              <a:rPr lang="de-CH" sz="3000" dirty="0"/>
              <a:t>Auferstehung der Toten durch einen </a:t>
            </a:r>
            <a:r>
              <a:rPr lang="de-CH" sz="3000" u="sng" dirty="0"/>
              <a:t>Menschen</a:t>
            </a:r>
            <a:r>
              <a:rPr lang="de-CH" sz="3000" dirty="0"/>
              <a:t>; denn gleichwie </a:t>
            </a:r>
          </a:p>
          <a:p>
            <a:r>
              <a:rPr lang="de-CH" sz="3000" dirty="0"/>
              <a:t>in Adam </a:t>
            </a:r>
            <a:r>
              <a:rPr lang="de-CH" sz="3000" u="sng" dirty="0"/>
              <a:t>alle</a:t>
            </a:r>
            <a:r>
              <a:rPr lang="de-CH" sz="3000" dirty="0"/>
              <a:t> </a:t>
            </a:r>
            <a:r>
              <a:rPr lang="de-CH" sz="2500" dirty="0"/>
              <a:t>(Nachkommen) </a:t>
            </a:r>
            <a:r>
              <a:rPr lang="de-CH" sz="3000" dirty="0"/>
              <a:t>sterben, so werden auch in Christus </a:t>
            </a:r>
          </a:p>
          <a:p>
            <a:r>
              <a:rPr lang="de-CH" sz="3000" u="sng" dirty="0"/>
              <a:t>alle</a:t>
            </a:r>
            <a:r>
              <a:rPr lang="de-CH" sz="3000" dirty="0"/>
              <a:t> </a:t>
            </a:r>
            <a:r>
              <a:rPr lang="de-CH" sz="2500" dirty="0"/>
              <a:t>(Gläubigen) </a:t>
            </a:r>
            <a:r>
              <a:rPr lang="de-CH" sz="3000" dirty="0"/>
              <a:t>lebendig gemacht werden." </a:t>
            </a:r>
            <a:r>
              <a:rPr lang="de-CH" sz="3000" b="1" dirty="0"/>
              <a:t>(15,20-22)</a:t>
            </a:r>
            <a:endParaRPr lang="de-CH" sz="3000" dirty="0"/>
          </a:p>
        </p:txBody>
      </p:sp>
    </p:spTree>
    <p:extLst>
      <p:ext uri="{BB962C8B-B14F-4D97-AF65-F5344CB8AC3E}">
        <p14:creationId xmlns:p14="http://schemas.microsoft.com/office/powerpoint/2010/main" val="244476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965641255"/>
              </p:ext>
            </p:extLst>
          </p:nvPr>
        </p:nvGraphicFramePr>
        <p:xfrm>
          <a:off x="465994" y="1165153"/>
          <a:ext cx="11429997" cy="128016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825387">
                <a:tc>
                  <a:txBody>
                    <a:bodyPr/>
                    <a:lstStyle/>
                    <a:p>
                      <a:pPr>
                        <a:spcAft>
                          <a:spcPts val="0"/>
                        </a:spcAft>
                      </a:pPr>
                      <a:r>
                        <a:rPr lang="de-CH" sz="2800" b="0" dirty="0">
                          <a:effectLst/>
                        </a:rPr>
                        <a:t>"Als Erstling Christus." 15,23a</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525380897"/>
                  </a:ext>
                </a:extLst>
              </a:tr>
            </a:tbl>
          </a:graphicData>
        </a:graphic>
      </p:graphicFrame>
    </p:spTree>
    <p:extLst>
      <p:ext uri="{BB962C8B-B14F-4D97-AF65-F5344CB8AC3E}">
        <p14:creationId xmlns:p14="http://schemas.microsoft.com/office/powerpoint/2010/main" val="404284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1137209220"/>
              </p:ext>
            </p:extLst>
          </p:nvPr>
        </p:nvGraphicFramePr>
        <p:xfrm>
          <a:off x="465994" y="1165153"/>
          <a:ext cx="11429997" cy="128016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825387">
                <a:tc>
                  <a:txBody>
                    <a:bodyPr/>
                    <a:lstStyle/>
                    <a:p>
                      <a:pPr>
                        <a:spcAft>
                          <a:spcPts val="0"/>
                        </a:spcAft>
                      </a:pPr>
                      <a:r>
                        <a:rPr lang="de-CH" sz="2800" b="0" dirty="0">
                          <a:effectLst/>
                        </a:rPr>
                        <a:t>"Als Erstling Christus." 15,23a</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800" dirty="0">
                          <a:effectLst/>
                        </a:rPr>
                        <a:t>Christus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525380897"/>
                  </a:ext>
                </a:extLst>
              </a:tr>
            </a:tbl>
          </a:graphicData>
        </a:graphic>
      </p:graphicFrame>
    </p:spTree>
    <p:extLst>
      <p:ext uri="{BB962C8B-B14F-4D97-AF65-F5344CB8AC3E}">
        <p14:creationId xmlns:p14="http://schemas.microsoft.com/office/powerpoint/2010/main" val="281830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4291791849"/>
              </p:ext>
            </p:extLst>
          </p:nvPr>
        </p:nvGraphicFramePr>
        <p:xfrm>
          <a:off x="465994" y="1165153"/>
          <a:ext cx="11429997" cy="426720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825387">
                <a:tc>
                  <a:txBody>
                    <a:bodyPr/>
                    <a:lstStyle/>
                    <a:p>
                      <a:pPr>
                        <a:spcAft>
                          <a:spcPts val="0"/>
                        </a:spcAft>
                      </a:pPr>
                      <a:r>
                        <a:rPr lang="de-CH" sz="2800" b="0" dirty="0">
                          <a:effectLst/>
                        </a:rPr>
                        <a:t>"Als Erstling Christus." 15,23a</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800" dirty="0">
                          <a:effectLst/>
                        </a:rPr>
                        <a:t>Christus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r>
                        <a:rPr lang="de-CH" sz="2800" dirty="0">
                          <a:effectLst/>
                        </a:rPr>
                        <a:t>Eine Garantie! Ein Vorgeschmack auf das, was noch kommen wird.</a:t>
                      </a:r>
                    </a:p>
                    <a:p>
                      <a:pPr>
                        <a:spcAft>
                          <a:spcPts val="0"/>
                        </a:spcAft>
                      </a:pPr>
                      <a:r>
                        <a:rPr lang="de-CH" sz="2800" dirty="0">
                          <a:effectLst/>
                        </a:rPr>
                        <a:t> </a:t>
                      </a:r>
                    </a:p>
                    <a:p>
                      <a:pPr>
                        <a:spcAft>
                          <a:spcPts val="0"/>
                        </a:spcAft>
                      </a:pPr>
                      <a:r>
                        <a:rPr lang="de-CH" sz="2800" dirty="0">
                          <a:effectLst/>
                        </a:rPr>
                        <a:t>Jesus wurde "aus den Toten" auferweckt. D.h. alle anderen Toten blieben zurück. Darum heisst es auch "Erstling"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525380897"/>
                  </a:ext>
                </a:extLst>
              </a:tr>
            </a:tbl>
          </a:graphicData>
        </a:graphic>
      </p:graphicFrame>
    </p:spTree>
    <p:extLst>
      <p:ext uri="{BB962C8B-B14F-4D97-AF65-F5344CB8AC3E}">
        <p14:creationId xmlns:p14="http://schemas.microsoft.com/office/powerpoint/2010/main" val="2535573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1789445949"/>
              </p:ext>
            </p:extLst>
          </p:nvPr>
        </p:nvGraphicFramePr>
        <p:xfrm>
          <a:off x="465994" y="1165153"/>
          <a:ext cx="11429997" cy="213360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1092217">
                <a:tc>
                  <a:txBody>
                    <a:bodyPr/>
                    <a:lstStyle/>
                    <a:p>
                      <a:pPr>
                        <a:spcAft>
                          <a:spcPts val="0"/>
                        </a:spcAft>
                      </a:pPr>
                      <a:r>
                        <a:rPr lang="de-DE" sz="2800" b="0" dirty="0">
                          <a:effectLst/>
                        </a:rPr>
                        <a:t>"</a:t>
                      </a:r>
                      <a:r>
                        <a:rPr lang="de-CH" sz="2800" b="0" dirty="0">
                          <a:effectLst/>
                        </a:rPr>
                        <a:t>danach die, welche Christus angehören, bei seiner Wiederkunft;" (15,23b)</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050880397"/>
                  </a:ext>
                </a:extLst>
              </a:tr>
            </a:tbl>
          </a:graphicData>
        </a:graphic>
      </p:graphicFrame>
    </p:spTree>
    <p:extLst>
      <p:ext uri="{BB962C8B-B14F-4D97-AF65-F5344CB8AC3E}">
        <p14:creationId xmlns:p14="http://schemas.microsoft.com/office/powerpoint/2010/main" val="1180534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3916587866"/>
              </p:ext>
            </p:extLst>
          </p:nvPr>
        </p:nvGraphicFramePr>
        <p:xfrm>
          <a:off x="465994" y="1165153"/>
          <a:ext cx="11429997" cy="213360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1092217">
                <a:tc>
                  <a:txBody>
                    <a:bodyPr/>
                    <a:lstStyle/>
                    <a:p>
                      <a:pPr>
                        <a:spcAft>
                          <a:spcPts val="0"/>
                        </a:spcAft>
                      </a:pPr>
                      <a:r>
                        <a:rPr lang="de-DE" sz="2800" b="0" dirty="0">
                          <a:effectLst/>
                        </a:rPr>
                        <a:t>"</a:t>
                      </a:r>
                      <a:r>
                        <a:rPr lang="de-CH" sz="2800" b="0" dirty="0">
                          <a:effectLst/>
                        </a:rPr>
                        <a:t>danach die, welche Christus angehören, bei seiner Wiederkunft;" (15,23b)</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800" dirty="0">
                          <a:effectLst/>
                        </a:rPr>
                        <a:t>Alle verstorbenen und lebenden Gläubigen bei seiner Wiederkunft (</a:t>
                      </a:r>
                      <a:r>
                        <a:rPr lang="de-CH" sz="2800" dirty="0" err="1">
                          <a:effectLst/>
                        </a:rPr>
                        <a:t>parousia</a:t>
                      </a:r>
                      <a:r>
                        <a:rPr lang="de-CH" sz="2800" dirty="0">
                          <a:effectLst/>
                        </a:rPr>
                        <a: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050880397"/>
                  </a:ext>
                </a:extLst>
              </a:tr>
            </a:tbl>
          </a:graphicData>
        </a:graphic>
      </p:graphicFrame>
    </p:spTree>
    <p:extLst>
      <p:ext uri="{BB962C8B-B14F-4D97-AF65-F5344CB8AC3E}">
        <p14:creationId xmlns:p14="http://schemas.microsoft.com/office/powerpoint/2010/main" val="3180868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109266" cy="553998"/>
          </a:xfrm>
          <a:prstGeom prst="rect">
            <a:avLst/>
          </a:prstGeom>
          <a:noFill/>
        </p:spPr>
        <p:txBody>
          <a:bodyPr wrap="none" rtlCol="0">
            <a:spAutoFit/>
          </a:bodyPr>
          <a:lstStyle/>
          <a:p>
            <a:r>
              <a:rPr lang="de-CH" sz="3000" b="1" dirty="0"/>
              <a:t>Auferstehung (15,1 – 58)</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1938992"/>
          </a:xfrm>
          <a:prstGeom prst="rect">
            <a:avLst/>
          </a:prstGeom>
          <a:noFill/>
        </p:spPr>
        <p:txBody>
          <a:bodyPr wrap="square" rtlCol="0">
            <a:spAutoFit/>
          </a:bodyPr>
          <a:lstStyle/>
          <a:p>
            <a:r>
              <a:rPr lang="de-DE" sz="3000" dirty="0"/>
              <a:t>Die Auferweckung des Leibes gehört zu den grundlegenden Lehren des Wortes Gottes. Die Bibel lehrt, dass es eine Zeitspanne zwischen dem Tod und der Auferstehung gibt. Unser Glaube ist unzertrennbar mit der Auferstehung verbunden.</a:t>
            </a:r>
            <a:endParaRPr lang="de-CH" sz="3000" dirty="0"/>
          </a:p>
        </p:txBody>
      </p:sp>
    </p:spTree>
    <p:extLst>
      <p:ext uri="{BB962C8B-B14F-4D97-AF65-F5344CB8AC3E}">
        <p14:creationId xmlns:p14="http://schemas.microsoft.com/office/powerpoint/2010/main" val="230240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nvGraphicFramePr>
        <p:xfrm>
          <a:off x="465994" y="1165153"/>
          <a:ext cx="11429997" cy="5181600"/>
        </p:xfrm>
        <a:graphic>
          <a:graphicData uri="http://schemas.openxmlformats.org/drawingml/2006/table">
            <a:tbl>
              <a:tblPr firstRow="1" firstCol="1" bandRow="1">
                <a:tableStyleId>{5C22544A-7EE6-4342-B048-85BDC9FD1C3A}</a:tableStyleId>
              </a:tblPr>
              <a:tblGrid>
                <a:gridCol w="3809618">
                  <a:extLst>
                    <a:ext uri="{9D8B030D-6E8A-4147-A177-3AD203B41FA5}">
                      <a16:colId xmlns:a16="http://schemas.microsoft.com/office/drawing/2014/main" val="2294813137"/>
                    </a:ext>
                  </a:extLst>
                </a:gridCol>
                <a:gridCol w="3809618">
                  <a:extLst>
                    <a:ext uri="{9D8B030D-6E8A-4147-A177-3AD203B41FA5}">
                      <a16:colId xmlns:a16="http://schemas.microsoft.com/office/drawing/2014/main" val="998356638"/>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Wer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1092217">
                <a:tc>
                  <a:txBody>
                    <a:bodyPr/>
                    <a:lstStyle/>
                    <a:p>
                      <a:pPr>
                        <a:spcAft>
                          <a:spcPts val="0"/>
                        </a:spcAft>
                      </a:pPr>
                      <a:r>
                        <a:rPr lang="de-DE" sz="2800" b="0" dirty="0">
                          <a:effectLst/>
                        </a:rPr>
                        <a:t>"</a:t>
                      </a:r>
                      <a:r>
                        <a:rPr lang="de-CH" sz="2800" b="0" dirty="0">
                          <a:effectLst/>
                        </a:rPr>
                        <a:t>danach die, welche Christus angehören, bei seiner Wiederkunft;" (15,23b)</a:t>
                      </a:r>
                      <a:endParaRPr lang="de-CH"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800" dirty="0">
                          <a:effectLst/>
                        </a:rPr>
                        <a:t>Alle verstorbenen und lebenden Gläubigen bei seiner Wiederkunft (</a:t>
                      </a:r>
                      <a:r>
                        <a:rPr lang="de-CH" sz="2800" dirty="0" err="1">
                          <a:effectLst/>
                        </a:rPr>
                        <a:t>parousia</a:t>
                      </a:r>
                      <a:r>
                        <a:rPr lang="de-CH" sz="2800" dirty="0">
                          <a:effectLst/>
                        </a:rPr>
                        <a: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20000"/>
                        <a:lumOff val="80000"/>
                      </a:schemeClr>
                    </a:solidFill>
                  </a:tcPr>
                </a:tc>
                <a:tc>
                  <a:txBody>
                    <a:bodyPr/>
                    <a:lstStyle/>
                    <a:p>
                      <a:pPr>
                        <a:spcAft>
                          <a:spcPts val="0"/>
                        </a:spcAft>
                      </a:pPr>
                      <a:r>
                        <a:rPr lang="de-CH" sz="2600" dirty="0">
                          <a:effectLst/>
                        </a:rPr>
                        <a:t>Alle in Christus gestorbenen Gläubigen haben den Auferstehungsleib noch nicht bekommen und sind somit Geistwesen. Doch bei der Wiederkunft des Herrn werden die verstorbenen Gläubigen, wie auch die lebenden Gläubigen leiblich auferstehen, bzw. verwandelt werden.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050880397"/>
                  </a:ext>
                </a:extLst>
              </a:tr>
            </a:tbl>
          </a:graphicData>
        </a:graphic>
      </p:graphicFrame>
    </p:spTree>
    <p:extLst>
      <p:ext uri="{BB962C8B-B14F-4D97-AF65-F5344CB8AC3E}">
        <p14:creationId xmlns:p14="http://schemas.microsoft.com/office/powerpoint/2010/main" val="3212779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1567017562"/>
              </p:ext>
            </p:extLst>
          </p:nvPr>
        </p:nvGraphicFramePr>
        <p:xfrm>
          <a:off x="465994" y="1165153"/>
          <a:ext cx="11429997" cy="5608320"/>
        </p:xfrm>
        <a:graphic>
          <a:graphicData uri="http://schemas.openxmlformats.org/drawingml/2006/table">
            <a:tbl>
              <a:tblPr firstRow="1" firstCol="1" bandRow="1">
                <a:tableStyleId>{5C22544A-7EE6-4342-B048-85BDC9FD1C3A}</a:tableStyleId>
              </a:tblPr>
              <a:tblGrid>
                <a:gridCol w="7619236">
                  <a:extLst>
                    <a:ext uri="{9D8B030D-6E8A-4147-A177-3AD203B41FA5}">
                      <a16:colId xmlns:a16="http://schemas.microsoft.com/office/drawing/2014/main" val="2294813137"/>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2332752">
                <a:tc>
                  <a:txBody>
                    <a:bodyPr/>
                    <a:lstStyle/>
                    <a:p>
                      <a:pPr>
                        <a:spcAft>
                          <a:spcPts val="0"/>
                        </a:spcAft>
                      </a:pPr>
                      <a:r>
                        <a:rPr lang="de-DE" sz="2600" b="0" dirty="0">
                          <a:effectLst/>
                          <a:latin typeface="+mn-lt"/>
                        </a:rPr>
                        <a:t>"</a:t>
                      </a:r>
                      <a:r>
                        <a:rPr lang="de-CH" sz="2600" b="0" dirty="0">
                          <a:effectLst/>
                          <a:latin typeface="+mn-lt"/>
                        </a:rPr>
                        <a:t>danach das Ende, wenn er das Reich Gott, dem Vater, übergeben wird, wenn er jede Herrschaft, Gewalt und Macht beseitigt hat. Denn er muss herrschen, bis er alle Feinde unter seine Füße gelegt hat. Als letzter Feind wird der Tod beseitigt. Denn »alles hat er seinen Füßen unterworfen«. Wenn es aber heißt, dass ihm alles unterworfen ist, so ist offenbar, dass derjenige ausgenommen ist, der ihm alles unterworfen hat. Wenn ihm aber alles unterworfen sein wird, dann wird auch der Sohn selbst sich dem unterwerfen, der ihm alles unterworfen hat, damit Gott alles in allen sei.</a:t>
                      </a:r>
                      <a:r>
                        <a:rPr lang="de-DE" sz="2600" b="0" dirty="0">
                          <a:effectLst/>
                          <a:latin typeface="+mn-lt"/>
                        </a:rPr>
                        <a:t>" </a:t>
                      </a:r>
                    </a:p>
                    <a:p>
                      <a:pPr>
                        <a:spcAft>
                          <a:spcPts val="0"/>
                        </a:spcAft>
                      </a:pPr>
                      <a:r>
                        <a:rPr lang="de-DE" sz="2600" b="0" dirty="0">
                          <a:effectLst/>
                          <a:latin typeface="+mn-lt"/>
                        </a:rPr>
                        <a:t>(15,24-28)</a:t>
                      </a:r>
                      <a:endParaRPr lang="de-CH" sz="2600" b="0" dirty="0">
                        <a:effectLst/>
                        <a:latin typeface="+mn-lt"/>
                        <a:ea typeface="Calibri" panose="020F0502020204030204" pitchFamily="34" charset="0"/>
                        <a:cs typeface="Times New Roman" panose="02020603050405020304" pitchFamily="18" charset="0"/>
                      </a:endParaRPr>
                    </a:p>
                    <a:p>
                      <a:pP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endParaRPr lang="de-CH" sz="2600" dirty="0">
                        <a:effectLst/>
                      </a:endParaRPr>
                    </a:p>
                  </a:txBody>
                  <a:tcPr marL="37868" marR="37868" marT="0" marB="0">
                    <a:solidFill>
                      <a:schemeClr val="bg1"/>
                    </a:solidFill>
                  </a:tcPr>
                </a:tc>
                <a:extLst>
                  <a:ext uri="{0D108BD9-81ED-4DB2-BD59-A6C34878D82A}">
                    <a16:rowId xmlns:a16="http://schemas.microsoft.com/office/drawing/2014/main" val="2597692424"/>
                  </a:ext>
                </a:extLst>
              </a:tr>
            </a:tbl>
          </a:graphicData>
        </a:graphic>
      </p:graphicFrame>
    </p:spTree>
    <p:extLst>
      <p:ext uri="{BB962C8B-B14F-4D97-AF65-F5344CB8AC3E}">
        <p14:creationId xmlns:p14="http://schemas.microsoft.com/office/powerpoint/2010/main" val="4088861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3381326650"/>
              </p:ext>
            </p:extLst>
          </p:nvPr>
        </p:nvGraphicFramePr>
        <p:xfrm>
          <a:off x="465994" y="1165153"/>
          <a:ext cx="11429997" cy="5608320"/>
        </p:xfrm>
        <a:graphic>
          <a:graphicData uri="http://schemas.openxmlformats.org/drawingml/2006/table">
            <a:tbl>
              <a:tblPr firstRow="1" firstCol="1" bandRow="1">
                <a:tableStyleId>{5C22544A-7EE6-4342-B048-85BDC9FD1C3A}</a:tableStyleId>
              </a:tblPr>
              <a:tblGrid>
                <a:gridCol w="7619236">
                  <a:extLst>
                    <a:ext uri="{9D8B030D-6E8A-4147-A177-3AD203B41FA5}">
                      <a16:colId xmlns:a16="http://schemas.microsoft.com/office/drawing/2014/main" val="2294813137"/>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2332752">
                <a:tc>
                  <a:txBody>
                    <a:bodyPr/>
                    <a:lstStyle/>
                    <a:p>
                      <a:pPr>
                        <a:spcAft>
                          <a:spcPts val="0"/>
                        </a:spcAft>
                      </a:pPr>
                      <a:r>
                        <a:rPr lang="de-DE" sz="2600" b="0" dirty="0">
                          <a:effectLst/>
                          <a:latin typeface="+mn-lt"/>
                        </a:rPr>
                        <a:t>"</a:t>
                      </a:r>
                      <a:r>
                        <a:rPr lang="de-CH" sz="2600" b="0" dirty="0">
                          <a:effectLst/>
                          <a:latin typeface="+mn-lt"/>
                        </a:rPr>
                        <a:t>danach das Ende, wenn er das Reich Gott, dem Vater, übergeben wird, wenn er jede Herrschaft, Gewalt und Macht beseitigt hat. Denn er muss herrschen, bis er alle Feinde unter seine Füße gelegt hat. Als letzter Feind wird der Tod beseitigt. Denn »alles hat er seinen Füßen unterworfen«. Wenn es aber heißt, dass ihm alles unterworfen ist, so ist offenbar, dass derjenige ausgenommen ist, der ihm alles unterworfen hat. Wenn ihm aber alles unterworfen sein wird, dann wird auch der Sohn selbst sich dem unterwerfen, der ihm alles unterworfen hat, damit Gott alles in allen sei.</a:t>
                      </a:r>
                      <a:r>
                        <a:rPr lang="de-DE" sz="2600" b="0" dirty="0">
                          <a:effectLst/>
                          <a:latin typeface="+mn-lt"/>
                        </a:rPr>
                        <a:t>" </a:t>
                      </a:r>
                    </a:p>
                    <a:p>
                      <a:pPr>
                        <a:spcAft>
                          <a:spcPts val="0"/>
                        </a:spcAft>
                      </a:pPr>
                      <a:r>
                        <a:rPr lang="de-DE" sz="2600" b="0" dirty="0">
                          <a:effectLst/>
                          <a:latin typeface="+mn-lt"/>
                        </a:rPr>
                        <a:t>(15,24-28)</a:t>
                      </a:r>
                      <a:endParaRPr lang="de-CH" sz="2600" b="0" dirty="0">
                        <a:effectLst/>
                        <a:latin typeface="+mn-lt"/>
                        <a:ea typeface="Calibri" panose="020F0502020204030204" pitchFamily="34" charset="0"/>
                        <a:cs typeface="Times New Roman" panose="02020603050405020304" pitchFamily="18" charset="0"/>
                      </a:endParaRPr>
                    </a:p>
                    <a:p>
                      <a:pP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600" dirty="0">
                          <a:effectLst/>
                        </a:rPr>
                        <a:t>"Ende" bedeutet "Vollendung" "Erfülltes".</a:t>
                      </a:r>
                    </a:p>
                    <a:p>
                      <a:pPr>
                        <a:spcAft>
                          <a:spcPts val="0"/>
                        </a:spcAft>
                      </a:pPr>
                      <a:r>
                        <a:rPr lang="de-CH" sz="2600" dirty="0">
                          <a:effectLst/>
                        </a:rPr>
                        <a:t> </a:t>
                      </a:r>
                    </a:p>
                    <a:p>
                      <a:pPr>
                        <a:spcAft>
                          <a:spcPts val="0"/>
                        </a:spcAft>
                      </a:pPr>
                      <a:r>
                        <a:rPr lang="de-CH" sz="2600" dirty="0">
                          <a:effectLst/>
                        </a:rPr>
                        <a:t>Nach der 1000-jährigen Herrschaft "mit eisernem Stab", übergibt der Herr Jesus "das Reich seinem Vater".</a:t>
                      </a:r>
                    </a:p>
                    <a:p>
                      <a:pPr>
                        <a:spcAft>
                          <a:spcPts val="0"/>
                        </a:spcAft>
                      </a:pPr>
                      <a:r>
                        <a:rPr lang="de-CH" sz="2600" dirty="0">
                          <a:effectLst/>
                        </a:rPr>
                        <a:t> </a:t>
                      </a:r>
                    </a:p>
                    <a:p>
                      <a:pPr>
                        <a:spcAft>
                          <a:spcPts val="0"/>
                        </a:spcAft>
                      </a:pPr>
                      <a:r>
                        <a:rPr lang="de-CH" sz="2600" dirty="0">
                          <a:effectLst/>
                        </a:rPr>
                        <a:t>Zuerst aber wird der Herr </a:t>
                      </a:r>
                      <a:r>
                        <a:rPr lang="de-CH" sz="2600" u="sng" dirty="0">
                          <a:effectLst/>
                        </a:rPr>
                        <a:t>alles</a:t>
                      </a:r>
                      <a:r>
                        <a:rPr lang="de-CH" sz="2600" u="none" dirty="0">
                          <a:effectLst/>
                        </a:rPr>
                        <a:t> </a:t>
                      </a:r>
                      <a:r>
                        <a:rPr lang="de-CH" sz="2600" dirty="0">
                          <a:effectLst/>
                        </a:rPr>
                        <a:t>Feindliche und Rebellische besiegen.</a:t>
                      </a:r>
                    </a:p>
                  </a:txBody>
                  <a:tcPr marL="37868" marR="37868" marT="0" marB="0">
                    <a:solidFill>
                      <a:schemeClr val="bg1"/>
                    </a:solidFill>
                  </a:tcPr>
                </a:tc>
                <a:extLst>
                  <a:ext uri="{0D108BD9-81ED-4DB2-BD59-A6C34878D82A}">
                    <a16:rowId xmlns:a16="http://schemas.microsoft.com/office/drawing/2014/main" val="2597692424"/>
                  </a:ext>
                </a:extLst>
              </a:tr>
            </a:tbl>
          </a:graphicData>
        </a:graphic>
      </p:graphicFrame>
    </p:spTree>
    <p:extLst>
      <p:ext uri="{BB962C8B-B14F-4D97-AF65-F5344CB8AC3E}">
        <p14:creationId xmlns:p14="http://schemas.microsoft.com/office/powerpoint/2010/main" val="3266644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909712" cy="553998"/>
          </a:xfrm>
          <a:prstGeom prst="rect">
            <a:avLst/>
          </a:prstGeom>
          <a:noFill/>
        </p:spPr>
        <p:txBody>
          <a:bodyPr wrap="none" rtlCol="0">
            <a:spAutoFit/>
          </a:bodyPr>
          <a:lstStyle/>
          <a:p>
            <a:r>
              <a:rPr lang="de-CH" sz="3000" b="1" dirty="0"/>
              <a:t>Reihenfolge der Auferstehung (15,23 – 28)</a:t>
            </a:r>
            <a:endParaRPr lang="de-CH" sz="3000" dirty="0"/>
          </a:p>
        </p:txBody>
      </p:sp>
      <p:graphicFrame>
        <p:nvGraphicFramePr>
          <p:cNvPr id="2" name="Tabelle 1">
            <a:extLst>
              <a:ext uri="{FF2B5EF4-FFF2-40B4-BE49-F238E27FC236}">
                <a16:creationId xmlns:a16="http://schemas.microsoft.com/office/drawing/2014/main" id="{05E39EF3-0818-41A5-AF5F-67773DEE8CB4}"/>
              </a:ext>
            </a:extLst>
          </p:cNvPr>
          <p:cNvGraphicFramePr>
            <a:graphicFrameLocks noGrp="1"/>
          </p:cNvGraphicFramePr>
          <p:nvPr>
            <p:extLst>
              <p:ext uri="{D42A27DB-BD31-4B8C-83A1-F6EECF244321}">
                <p14:modId xmlns:p14="http://schemas.microsoft.com/office/powerpoint/2010/main" val="2569452542"/>
              </p:ext>
            </p:extLst>
          </p:nvPr>
        </p:nvGraphicFramePr>
        <p:xfrm>
          <a:off x="465994" y="1165153"/>
          <a:ext cx="11429997" cy="5608320"/>
        </p:xfrm>
        <a:graphic>
          <a:graphicData uri="http://schemas.openxmlformats.org/drawingml/2006/table">
            <a:tbl>
              <a:tblPr firstRow="1" firstCol="1" bandRow="1">
                <a:tableStyleId>{5C22544A-7EE6-4342-B048-85BDC9FD1C3A}</a:tableStyleId>
              </a:tblPr>
              <a:tblGrid>
                <a:gridCol w="7619236">
                  <a:extLst>
                    <a:ext uri="{9D8B030D-6E8A-4147-A177-3AD203B41FA5}">
                      <a16:colId xmlns:a16="http://schemas.microsoft.com/office/drawing/2014/main" val="2294813137"/>
                    </a:ext>
                  </a:extLst>
                </a:gridCol>
                <a:gridCol w="3810761">
                  <a:extLst>
                    <a:ext uri="{9D8B030D-6E8A-4147-A177-3AD203B41FA5}">
                      <a16:colId xmlns:a16="http://schemas.microsoft.com/office/drawing/2014/main" val="3594221990"/>
                    </a:ext>
                  </a:extLst>
                </a:gridCol>
              </a:tblGrid>
              <a:tr h="100982">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tc>
                  <a:txBody>
                    <a:bodyPr/>
                    <a:lstStyle/>
                    <a:p>
                      <a:pPr>
                        <a:spcAft>
                          <a:spcPts val="0"/>
                        </a:spcAft>
                      </a:pPr>
                      <a:r>
                        <a:rPr lang="de-CH" sz="2800" dirty="0">
                          <a:effectLst/>
                        </a:rPr>
                        <a:t>Anmerkungen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rgbClr val="0070C0"/>
                    </a:solidFill>
                  </a:tcPr>
                </a:tc>
                <a:extLst>
                  <a:ext uri="{0D108BD9-81ED-4DB2-BD59-A6C34878D82A}">
                    <a16:rowId xmlns:a16="http://schemas.microsoft.com/office/drawing/2014/main" val="3075653944"/>
                  </a:ext>
                </a:extLst>
              </a:tr>
              <a:tr h="2332752">
                <a:tc>
                  <a:txBody>
                    <a:bodyPr/>
                    <a:lstStyle/>
                    <a:p>
                      <a:pPr>
                        <a:spcAft>
                          <a:spcPts val="0"/>
                        </a:spcAft>
                      </a:pPr>
                      <a:r>
                        <a:rPr lang="de-DE" sz="2600" b="0" dirty="0">
                          <a:effectLst/>
                          <a:latin typeface="+mn-lt"/>
                        </a:rPr>
                        <a:t>"</a:t>
                      </a:r>
                      <a:r>
                        <a:rPr lang="de-CH" sz="2600" b="0" dirty="0">
                          <a:effectLst/>
                          <a:latin typeface="+mn-lt"/>
                        </a:rPr>
                        <a:t>danach das Ende, wenn er das Reich Gott, dem Vater, übergeben wird, wenn er jede Herrschaft, Gewalt und Macht beseitigt hat. Denn er muss herrschen, bis er alle Feinde unter seine Füße gelegt hat. Als letzter Feind wird der Tod beseitigt. Denn »alles hat er seinen Füßen unterworfen«. Wenn es aber heißt, dass ihm alles unterworfen ist, so ist offenbar, dass derjenige ausgenommen ist, der ihm alles unterworfen hat. Wenn ihm aber alles unterworfen sein wird, dann wird auch der Sohn selbst sich dem unterwerfen, der ihm alles unterworfen hat, damit Gott alles in allen sei.</a:t>
                      </a:r>
                      <a:r>
                        <a:rPr lang="de-DE" sz="2600" b="0" dirty="0">
                          <a:effectLst/>
                          <a:latin typeface="+mn-lt"/>
                        </a:rPr>
                        <a:t>" </a:t>
                      </a:r>
                    </a:p>
                    <a:p>
                      <a:pPr>
                        <a:spcAft>
                          <a:spcPts val="0"/>
                        </a:spcAft>
                      </a:pPr>
                      <a:r>
                        <a:rPr lang="de-DE" sz="2600" b="0" dirty="0">
                          <a:effectLst/>
                          <a:latin typeface="+mn-lt"/>
                        </a:rPr>
                        <a:t>(15,24-28)</a:t>
                      </a:r>
                      <a:endParaRPr lang="de-CH" sz="2600" b="0" dirty="0">
                        <a:effectLst/>
                        <a:latin typeface="+mn-lt"/>
                        <a:ea typeface="Calibri" panose="020F0502020204030204" pitchFamily="34" charset="0"/>
                        <a:cs typeface="Times New Roman" panose="02020603050405020304" pitchFamily="18" charset="0"/>
                      </a:endParaRPr>
                    </a:p>
                    <a:p>
                      <a:pP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accent5">
                        <a:lumMod val="60000"/>
                        <a:lumOff val="40000"/>
                      </a:schemeClr>
                    </a:solidFill>
                  </a:tcPr>
                </a:tc>
                <a:tc>
                  <a:txBody>
                    <a:bodyPr/>
                    <a:lstStyle/>
                    <a:p>
                      <a:pPr>
                        <a:spcAft>
                          <a:spcPts val="0"/>
                        </a:spcAft>
                      </a:pPr>
                      <a:r>
                        <a:rPr lang="de-CH" sz="2600" dirty="0">
                          <a:effectLst/>
                        </a:rPr>
                        <a:t>Schlussendlich werden alle Ungläubigen vor dem grossen weissen Thron verurteilt und in den Feuersee geworfen, während die Gläubigen bei Christus sind. </a:t>
                      </a:r>
                    </a:p>
                    <a:p>
                      <a:pPr>
                        <a:spcAft>
                          <a:spcPts val="0"/>
                        </a:spcAft>
                      </a:pPr>
                      <a:r>
                        <a:rPr lang="de-CH" sz="1300" dirty="0">
                          <a:effectLst/>
                        </a:rPr>
                        <a:t> </a:t>
                      </a:r>
                    </a:p>
                    <a:p>
                      <a:pPr>
                        <a:spcAft>
                          <a:spcPts val="0"/>
                        </a:spcAft>
                      </a:pPr>
                      <a:r>
                        <a:rPr lang="de-CH" sz="2600" dirty="0">
                          <a:effectLst/>
                        </a:rPr>
                        <a:t>Bei Übergabe des Reiches wird alles geordnet und vollendet sein.</a:t>
                      </a:r>
                    </a:p>
                    <a:p>
                      <a:pPr>
                        <a:spcAft>
                          <a:spcPts val="0"/>
                        </a:spcAft>
                      </a:pPr>
                      <a:r>
                        <a:rPr lang="de-CH" sz="1300" dirty="0">
                          <a:effectLst/>
                        </a:rPr>
                        <a:t> </a:t>
                      </a:r>
                    </a:p>
                    <a:p>
                      <a:pPr>
                        <a:spcAft>
                          <a:spcPts val="0"/>
                        </a:spcAft>
                      </a:pPr>
                      <a:r>
                        <a:rPr lang="de-CH" sz="2600" dirty="0">
                          <a:effectLst/>
                        </a:rPr>
                        <a:t>Die Herrschaft des Sohnes wird in Ewigkeit bestehen.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37868" marR="37868" marT="0" marB="0">
                    <a:solidFill>
                      <a:schemeClr val="bg1"/>
                    </a:solidFill>
                  </a:tcPr>
                </a:tc>
                <a:extLst>
                  <a:ext uri="{0D108BD9-81ED-4DB2-BD59-A6C34878D82A}">
                    <a16:rowId xmlns:a16="http://schemas.microsoft.com/office/drawing/2014/main" val="2597692424"/>
                  </a:ext>
                </a:extLst>
              </a:tr>
            </a:tbl>
          </a:graphicData>
        </a:graphic>
      </p:graphicFrame>
    </p:spTree>
    <p:extLst>
      <p:ext uri="{BB962C8B-B14F-4D97-AF65-F5344CB8AC3E}">
        <p14:creationId xmlns:p14="http://schemas.microsoft.com/office/powerpoint/2010/main" val="520741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247018"/>
            <a:ext cx="10618967" cy="5262979"/>
          </a:xfrm>
          <a:prstGeom prst="rect">
            <a:avLst/>
          </a:prstGeom>
          <a:noFill/>
        </p:spPr>
        <p:txBody>
          <a:bodyPr wrap="square" rtlCol="0">
            <a:spAutoFit/>
          </a:bodyPr>
          <a:lstStyle/>
          <a:p>
            <a:r>
              <a:rPr lang="de-DE" sz="2800" dirty="0"/>
              <a:t>"Und ich sah Throne, und sie setzten sich darauf, und das Gericht wurde ihnen übergeben; und [ich sah] die Seelen derer, die enthauptet worden waren um des Zeugnisses Jesu und um des Wortes Gottes willen </a:t>
            </a:r>
            <a:r>
              <a:rPr lang="de-DE" sz="2800" b="1" dirty="0"/>
              <a:t>(Off 6,9; Off 11,7)</a:t>
            </a:r>
            <a:r>
              <a:rPr lang="de-DE" sz="2800" dirty="0"/>
              <a:t>, und die das Tier nicht angebetet hatten, noch sein Bild, und das Malzeichen weder auf ihre Stirn noch auf ihre Hand angenommen hatten </a:t>
            </a:r>
            <a:r>
              <a:rPr lang="de-DE" sz="2800" b="1" dirty="0"/>
              <a:t>(Off 13,15)</a:t>
            </a:r>
            <a:r>
              <a:rPr lang="de-DE" sz="2800" dirty="0"/>
              <a:t>; und sie wurden lebendig und regierten die 1000 Jahre mit Christus. Die Übrigen der Toten aber wurden nicht wieder lebendig, bis die 1000 Jahre vollendet waren. </a:t>
            </a:r>
            <a:r>
              <a:rPr lang="de-DE" sz="2800" u="sng" dirty="0"/>
              <a:t>Dies ist die erste Auferstehung.</a:t>
            </a:r>
            <a:r>
              <a:rPr lang="de-DE" sz="2800" dirty="0"/>
              <a:t> Glückselig und heilig ist, wer Anteil hat an der ersten Auferstehung! Über diese hat der zweite Tod keine Macht, sondern sie werden Priester Gottes und des Christus sein und mit ihm regieren 1 000 Jahre." </a:t>
            </a:r>
            <a:r>
              <a:rPr lang="de-DE" sz="2800" b="1" dirty="0"/>
              <a:t>(Off 20,4-6)</a:t>
            </a:r>
            <a:endParaRPr lang="de-CH" sz="2800" dirty="0"/>
          </a:p>
        </p:txBody>
      </p:sp>
    </p:spTree>
    <p:extLst>
      <p:ext uri="{BB962C8B-B14F-4D97-AF65-F5344CB8AC3E}">
        <p14:creationId xmlns:p14="http://schemas.microsoft.com/office/powerpoint/2010/main" val="250896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graphicFrame>
        <p:nvGraphicFramePr>
          <p:cNvPr id="2" name="Tabelle 1">
            <a:extLst>
              <a:ext uri="{FF2B5EF4-FFF2-40B4-BE49-F238E27FC236}">
                <a16:creationId xmlns:a16="http://schemas.microsoft.com/office/drawing/2014/main" id="{03C13689-B961-46B0-BF3C-878A1180F979}"/>
              </a:ext>
            </a:extLst>
          </p:cNvPr>
          <p:cNvGraphicFramePr>
            <a:graphicFrameLocks noGrp="1"/>
          </p:cNvGraphicFramePr>
          <p:nvPr>
            <p:extLst>
              <p:ext uri="{D42A27DB-BD31-4B8C-83A1-F6EECF244321}">
                <p14:modId xmlns:p14="http://schemas.microsoft.com/office/powerpoint/2010/main" val="2545763247"/>
              </p:ext>
            </p:extLst>
          </p:nvPr>
        </p:nvGraphicFramePr>
        <p:xfrm>
          <a:off x="558311" y="1226527"/>
          <a:ext cx="11082702" cy="1944272"/>
        </p:xfrm>
        <a:graphic>
          <a:graphicData uri="http://schemas.openxmlformats.org/drawingml/2006/table">
            <a:tbl>
              <a:tblPr firstRow="1" firstCol="1" bandRow="1">
                <a:tableStyleId>{5C22544A-7EE6-4342-B048-85BDC9FD1C3A}</a:tableStyleId>
              </a:tblPr>
              <a:tblGrid>
                <a:gridCol w="3248758">
                  <a:extLst>
                    <a:ext uri="{9D8B030D-6E8A-4147-A177-3AD203B41FA5}">
                      <a16:colId xmlns:a16="http://schemas.microsoft.com/office/drawing/2014/main" val="1219800159"/>
                    </a:ext>
                  </a:extLst>
                </a:gridCol>
                <a:gridCol w="1349619">
                  <a:extLst>
                    <a:ext uri="{9D8B030D-6E8A-4147-A177-3AD203B41FA5}">
                      <a16:colId xmlns:a16="http://schemas.microsoft.com/office/drawing/2014/main" val="1877275563"/>
                    </a:ext>
                  </a:extLst>
                </a:gridCol>
                <a:gridCol w="1358412">
                  <a:extLst>
                    <a:ext uri="{9D8B030D-6E8A-4147-A177-3AD203B41FA5}">
                      <a16:colId xmlns:a16="http://schemas.microsoft.com/office/drawing/2014/main" val="564953191"/>
                    </a:ext>
                  </a:extLst>
                </a:gridCol>
                <a:gridCol w="1393581">
                  <a:extLst>
                    <a:ext uri="{9D8B030D-6E8A-4147-A177-3AD203B41FA5}">
                      <a16:colId xmlns:a16="http://schemas.microsoft.com/office/drawing/2014/main" val="3829941157"/>
                    </a:ext>
                  </a:extLst>
                </a:gridCol>
                <a:gridCol w="3732332">
                  <a:extLst>
                    <a:ext uri="{9D8B030D-6E8A-4147-A177-3AD203B41FA5}">
                      <a16:colId xmlns:a16="http://schemas.microsoft.com/office/drawing/2014/main" val="3671771180"/>
                    </a:ext>
                  </a:extLst>
                </a:gridCol>
              </a:tblGrid>
              <a:tr h="1151792">
                <a:tc>
                  <a:txBody>
                    <a:bodyPr/>
                    <a:lstStyle/>
                    <a:p>
                      <a:pPr>
                        <a:spcAft>
                          <a:spcPts val="0"/>
                        </a:spcAft>
                      </a:pPr>
                      <a:r>
                        <a:rPr lang="de-CH" sz="2600" dirty="0">
                          <a:effectLst/>
                        </a:rPr>
                        <a:t>Personen (gruppen)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err="1">
                          <a:effectLst/>
                        </a:rPr>
                        <a:t>Vergang</a:t>
                      </a:r>
                      <a:endParaRPr lang="de-CH" sz="2600" dirty="0">
                        <a:effectLst/>
                      </a:endParaRPr>
                    </a:p>
                    <a:p>
                      <a:pPr algn="ctr">
                        <a:spcAft>
                          <a:spcPts val="0"/>
                        </a:spcAft>
                      </a:pPr>
                      <a:r>
                        <a:rPr lang="de-CH" sz="2600" dirty="0" err="1">
                          <a:effectLst/>
                        </a:rPr>
                        <a:t>enheit</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Vor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Nach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spcAft>
                          <a:spcPts val="0"/>
                        </a:spcAft>
                      </a:pPr>
                      <a:r>
                        <a:rPr lang="de-CH" sz="26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extLst>
                  <a:ext uri="{0D108BD9-81ED-4DB2-BD59-A6C34878D82A}">
                    <a16:rowId xmlns:a16="http://schemas.microsoft.com/office/drawing/2014/main" val="1115306178"/>
                  </a:ext>
                </a:extLst>
              </a:tr>
              <a:tr h="477065">
                <a:tc>
                  <a:txBody>
                    <a:bodyPr/>
                    <a:lstStyle/>
                    <a:p>
                      <a:pPr>
                        <a:spcAft>
                          <a:spcPts val="0"/>
                        </a:spcAft>
                      </a:pPr>
                      <a:r>
                        <a:rPr lang="de-CH" sz="2600" b="0" dirty="0">
                          <a:solidFill>
                            <a:schemeClr val="tx1"/>
                          </a:solidFill>
                          <a:effectLst/>
                        </a:rPr>
                        <a:t>Herr Jesus Christus</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tc>
                  <a:txBody>
                    <a:bodyPr/>
                    <a:lstStyle/>
                    <a:p>
                      <a:pPr algn="ctr">
                        <a:spcAft>
                          <a:spcPts val="0"/>
                        </a:spcAft>
                      </a:pPr>
                      <a:r>
                        <a:rPr lang="de-CH" sz="2600" dirty="0">
                          <a:effectLst/>
                        </a:rPr>
                        <a:t>X</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a:effectLst/>
                        </a:rPr>
                        <a:t> </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a:effectLst/>
                        </a:rPr>
                        <a:t> </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spcAft>
                          <a:spcPts val="0"/>
                        </a:spcAft>
                      </a:pPr>
                      <a:r>
                        <a:rPr lang="de-CH" sz="2600" dirty="0">
                          <a:effectLst/>
                        </a:rPr>
                        <a:t>"Als Erstling Christus." 15,23a</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extLst>
                  <a:ext uri="{0D108BD9-81ED-4DB2-BD59-A6C34878D82A}">
                    <a16:rowId xmlns:a16="http://schemas.microsoft.com/office/drawing/2014/main" val="1121243161"/>
                  </a:ext>
                </a:extLst>
              </a:tr>
            </a:tbl>
          </a:graphicData>
        </a:graphic>
      </p:graphicFrame>
    </p:spTree>
    <p:extLst>
      <p:ext uri="{BB962C8B-B14F-4D97-AF65-F5344CB8AC3E}">
        <p14:creationId xmlns:p14="http://schemas.microsoft.com/office/powerpoint/2010/main" val="162214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graphicFrame>
        <p:nvGraphicFramePr>
          <p:cNvPr id="2" name="Tabelle 1">
            <a:extLst>
              <a:ext uri="{FF2B5EF4-FFF2-40B4-BE49-F238E27FC236}">
                <a16:creationId xmlns:a16="http://schemas.microsoft.com/office/drawing/2014/main" id="{03C13689-B961-46B0-BF3C-878A1180F979}"/>
              </a:ext>
            </a:extLst>
          </p:cNvPr>
          <p:cNvGraphicFramePr>
            <a:graphicFrameLocks noGrp="1"/>
          </p:cNvGraphicFramePr>
          <p:nvPr>
            <p:extLst>
              <p:ext uri="{D42A27DB-BD31-4B8C-83A1-F6EECF244321}">
                <p14:modId xmlns:p14="http://schemas.microsoft.com/office/powerpoint/2010/main" val="4116664284"/>
              </p:ext>
            </p:extLst>
          </p:nvPr>
        </p:nvGraphicFramePr>
        <p:xfrm>
          <a:off x="558311" y="1226527"/>
          <a:ext cx="11082702" cy="2736752"/>
        </p:xfrm>
        <a:graphic>
          <a:graphicData uri="http://schemas.openxmlformats.org/drawingml/2006/table">
            <a:tbl>
              <a:tblPr firstRow="1" firstCol="1" bandRow="1">
                <a:tableStyleId>{5C22544A-7EE6-4342-B048-85BDC9FD1C3A}</a:tableStyleId>
              </a:tblPr>
              <a:tblGrid>
                <a:gridCol w="3248758">
                  <a:extLst>
                    <a:ext uri="{9D8B030D-6E8A-4147-A177-3AD203B41FA5}">
                      <a16:colId xmlns:a16="http://schemas.microsoft.com/office/drawing/2014/main" val="1219800159"/>
                    </a:ext>
                  </a:extLst>
                </a:gridCol>
                <a:gridCol w="1349619">
                  <a:extLst>
                    <a:ext uri="{9D8B030D-6E8A-4147-A177-3AD203B41FA5}">
                      <a16:colId xmlns:a16="http://schemas.microsoft.com/office/drawing/2014/main" val="1877275563"/>
                    </a:ext>
                  </a:extLst>
                </a:gridCol>
                <a:gridCol w="1358412">
                  <a:extLst>
                    <a:ext uri="{9D8B030D-6E8A-4147-A177-3AD203B41FA5}">
                      <a16:colId xmlns:a16="http://schemas.microsoft.com/office/drawing/2014/main" val="564953191"/>
                    </a:ext>
                  </a:extLst>
                </a:gridCol>
                <a:gridCol w="1393581">
                  <a:extLst>
                    <a:ext uri="{9D8B030D-6E8A-4147-A177-3AD203B41FA5}">
                      <a16:colId xmlns:a16="http://schemas.microsoft.com/office/drawing/2014/main" val="3829941157"/>
                    </a:ext>
                  </a:extLst>
                </a:gridCol>
                <a:gridCol w="3732332">
                  <a:extLst>
                    <a:ext uri="{9D8B030D-6E8A-4147-A177-3AD203B41FA5}">
                      <a16:colId xmlns:a16="http://schemas.microsoft.com/office/drawing/2014/main" val="3671771180"/>
                    </a:ext>
                  </a:extLst>
                </a:gridCol>
              </a:tblGrid>
              <a:tr h="1151792">
                <a:tc>
                  <a:txBody>
                    <a:bodyPr/>
                    <a:lstStyle/>
                    <a:p>
                      <a:pPr>
                        <a:spcAft>
                          <a:spcPts val="0"/>
                        </a:spcAft>
                      </a:pPr>
                      <a:r>
                        <a:rPr lang="de-CH" sz="2600" dirty="0">
                          <a:effectLst/>
                        </a:rPr>
                        <a:t>Personen (gruppen)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err="1">
                          <a:effectLst/>
                        </a:rPr>
                        <a:t>Vergang</a:t>
                      </a:r>
                      <a:endParaRPr lang="de-CH" sz="2600" dirty="0">
                        <a:effectLst/>
                      </a:endParaRPr>
                    </a:p>
                    <a:p>
                      <a:pPr algn="ctr">
                        <a:spcAft>
                          <a:spcPts val="0"/>
                        </a:spcAft>
                      </a:pPr>
                      <a:r>
                        <a:rPr lang="de-CH" sz="2600" dirty="0" err="1">
                          <a:effectLst/>
                        </a:rPr>
                        <a:t>enheit</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Vor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Nach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spcAft>
                          <a:spcPts val="0"/>
                        </a:spcAft>
                      </a:pPr>
                      <a:r>
                        <a:rPr lang="de-CH" sz="26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extLst>
                  <a:ext uri="{0D108BD9-81ED-4DB2-BD59-A6C34878D82A}">
                    <a16:rowId xmlns:a16="http://schemas.microsoft.com/office/drawing/2014/main" val="1115306178"/>
                  </a:ext>
                </a:extLst>
              </a:tr>
              <a:tr h="625038">
                <a:tc>
                  <a:txBody>
                    <a:bodyPr/>
                    <a:lstStyle/>
                    <a:p>
                      <a:pPr>
                        <a:spcAft>
                          <a:spcPts val="0"/>
                        </a:spcAft>
                      </a:pPr>
                      <a:r>
                        <a:rPr lang="de-CH" sz="2600" b="0" dirty="0">
                          <a:solidFill>
                            <a:schemeClr val="tx1"/>
                          </a:solidFill>
                          <a:effectLst/>
                        </a:rPr>
                        <a:t>Alle verstorbenen und lebenden Gläubigen bei seiner Wiederkunft</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X</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spcAft>
                          <a:spcPts val="0"/>
                        </a:spcAft>
                      </a:pPr>
                      <a:r>
                        <a:rPr lang="de-DE" sz="2600" dirty="0">
                          <a:effectLst/>
                        </a:rPr>
                        <a:t>"</a:t>
                      </a:r>
                      <a:r>
                        <a:rPr lang="de-CH" sz="2600" dirty="0">
                          <a:effectLst/>
                        </a:rPr>
                        <a:t>danach die, welche Christus angehören, bei seiner Wiederkunft;" 15,23b</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extLst>
                  <a:ext uri="{0D108BD9-81ED-4DB2-BD59-A6C34878D82A}">
                    <a16:rowId xmlns:a16="http://schemas.microsoft.com/office/drawing/2014/main" val="285910492"/>
                  </a:ext>
                </a:extLst>
              </a:tr>
            </a:tbl>
          </a:graphicData>
        </a:graphic>
      </p:graphicFrame>
    </p:spTree>
    <p:extLst>
      <p:ext uri="{BB962C8B-B14F-4D97-AF65-F5344CB8AC3E}">
        <p14:creationId xmlns:p14="http://schemas.microsoft.com/office/powerpoint/2010/main" val="1900243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graphicFrame>
        <p:nvGraphicFramePr>
          <p:cNvPr id="2" name="Tabelle 1">
            <a:extLst>
              <a:ext uri="{FF2B5EF4-FFF2-40B4-BE49-F238E27FC236}">
                <a16:creationId xmlns:a16="http://schemas.microsoft.com/office/drawing/2014/main" id="{03C13689-B961-46B0-BF3C-878A1180F979}"/>
              </a:ext>
            </a:extLst>
          </p:cNvPr>
          <p:cNvGraphicFramePr>
            <a:graphicFrameLocks noGrp="1"/>
          </p:cNvGraphicFramePr>
          <p:nvPr>
            <p:extLst>
              <p:ext uri="{D42A27DB-BD31-4B8C-83A1-F6EECF244321}">
                <p14:modId xmlns:p14="http://schemas.microsoft.com/office/powerpoint/2010/main" val="1028915444"/>
              </p:ext>
            </p:extLst>
          </p:nvPr>
        </p:nvGraphicFramePr>
        <p:xfrm>
          <a:off x="558311" y="1226527"/>
          <a:ext cx="11082702" cy="4717952"/>
        </p:xfrm>
        <a:graphic>
          <a:graphicData uri="http://schemas.openxmlformats.org/drawingml/2006/table">
            <a:tbl>
              <a:tblPr firstRow="1" firstCol="1" bandRow="1">
                <a:tableStyleId>{5C22544A-7EE6-4342-B048-85BDC9FD1C3A}</a:tableStyleId>
              </a:tblPr>
              <a:tblGrid>
                <a:gridCol w="3248758">
                  <a:extLst>
                    <a:ext uri="{9D8B030D-6E8A-4147-A177-3AD203B41FA5}">
                      <a16:colId xmlns:a16="http://schemas.microsoft.com/office/drawing/2014/main" val="1219800159"/>
                    </a:ext>
                  </a:extLst>
                </a:gridCol>
                <a:gridCol w="1349619">
                  <a:extLst>
                    <a:ext uri="{9D8B030D-6E8A-4147-A177-3AD203B41FA5}">
                      <a16:colId xmlns:a16="http://schemas.microsoft.com/office/drawing/2014/main" val="1877275563"/>
                    </a:ext>
                  </a:extLst>
                </a:gridCol>
                <a:gridCol w="1358412">
                  <a:extLst>
                    <a:ext uri="{9D8B030D-6E8A-4147-A177-3AD203B41FA5}">
                      <a16:colId xmlns:a16="http://schemas.microsoft.com/office/drawing/2014/main" val="564953191"/>
                    </a:ext>
                  </a:extLst>
                </a:gridCol>
                <a:gridCol w="1393581">
                  <a:extLst>
                    <a:ext uri="{9D8B030D-6E8A-4147-A177-3AD203B41FA5}">
                      <a16:colId xmlns:a16="http://schemas.microsoft.com/office/drawing/2014/main" val="3829941157"/>
                    </a:ext>
                  </a:extLst>
                </a:gridCol>
                <a:gridCol w="3732332">
                  <a:extLst>
                    <a:ext uri="{9D8B030D-6E8A-4147-A177-3AD203B41FA5}">
                      <a16:colId xmlns:a16="http://schemas.microsoft.com/office/drawing/2014/main" val="3671771180"/>
                    </a:ext>
                  </a:extLst>
                </a:gridCol>
              </a:tblGrid>
              <a:tr h="1151792">
                <a:tc>
                  <a:txBody>
                    <a:bodyPr/>
                    <a:lstStyle/>
                    <a:p>
                      <a:pPr>
                        <a:spcAft>
                          <a:spcPts val="0"/>
                        </a:spcAft>
                      </a:pPr>
                      <a:r>
                        <a:rPr lang="de-CH" sz="2600" dirty="0">
                          <a:effectLst/>
                        </a:rPr>
                        <a:t>Personen (gruppen)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err="1">
                          <a:effectLst/>
                        </a:rPr>
                        <a:t>Vergang</a:t>
                      </a:r>
                      <a:endParaRPr lang="de-CH" sz="2600" dirty="0">
                        <a:effectLst/>
                      </a:endParaRPr>
                    </a:p>
                    <a:p>
                      <a:pPr algn="ctr">
                        <a:spcAft>
                          <a:spcPts val="0"/>
                        </a:spcAft>
                      </a:pPr>
                      <a:r>
                        <a:rPr lang="de-CH" sz="2600" dirty="0" err="1">
                          <a:effectLst/>
                        </a:rPr>
                        <a:t>enheit</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Vor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Nach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spcAft>
                          <a:spcPts val="0"/>
                        </a:spcAft>
                      </a:pPr>
                      <a:r>
                        <a:rPr lang="de-CH" sz="26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extLst>
                  <a:ext uri="{0D108BD9-81ED-4DB2-BD59-A6C34878D82A}">
                    <a16:rowId xmlns:a16="http://schemas.microsoft.com/office/drawing/2014/main" val="1115306178"/>
                  </a:ext>
                </a:extLst>
              </a:tr>
              <a:tr h="1336492">
                <a:tc>
                  <a:txBody>
                    <a:bodyPr/>
                    <a:lstStyle/>
                    <a:p>
                      <a:pPr>
                        <a:spcAft>
                          <a:spcPts val="0"/>
                        </a:spcAft>
                      </a:pPr>
                      <a:r>
                        <a:rPr lang="de-DE" sz="2600" b="0" dirty="0">
                          <a:solidFill>
                            <a:schemeClr val="tx1"/>
                          </a:solidFill>
                          <a:effectLst/>
                        </a:rPr>
                        <a:t>Die Seelen, die „um des Zeugnisses Jesu und um des Wortes Gottes willen enthauptet worden sind“ (das sind die Märtyrer aus den ersten 3 ½ Jahren)</a:t>
                      </a:r>
                      <a:endParaRPr lang="de-CH" sz="2600" b="0" dirty="0">
                        <a:solidFill>
                          <a:schemeClr val="tx1"/>
                        </a:solidFill>
                        <a:effectLst/>
                      </a:endParaRPr>
                    </a:p>
                    <a:p>
                      <a:pPr>
                        <a:spcAft>
                          <a:spcPts val="0"/>
                        </a:spcAft>
                      </a:pPr>
                      <a:r>
                        <a:rPr lang="de-CH" sz="2600" b="0" dirty="0">
                          <a:solidFill>
                            <a:schemeClr val="tx1"/>
                          </a:solidFill>
                          <a:effectLst/>
                        </a:rPr>
                        <a: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X</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spcAft>
                          <a:spcPts val="0"/>
                        </a:spcAft>
                      </a:pPr>
                      <a:r>
                        <a:rPr lang="de-CH" sz="2600" dirty="0">
                          <a:effectLst/>
                        </a:rPr>
                        <a:t>" Und als es das fünfte Siegel öffnete, sah ich unter dem Altar die Seelen derer, die hingeschlachtet worden waren um des Wortes Gottes willen und um des Zeugnisses willen, das sie hatten." Off 6,9</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extLst>
                  <a:ext uri="{0D108BD9-81ED-4DB2-BD59-A6C34878D82A}">
                    <a16:rowId xmlns:a16="http://schemas.microsoft.com/office/drawing/2014/main" val="3297783383"/>
                  </a:ext>
                </a:extLst>
              </a:tr>
            </a:tbl>
          </a:graphicData>
        </a:graphic>
      </p:graphicFrame>
    </p:spTree>
    <p:extLst>
      <p:ext uri="{BB962C8B-B14F-4D97-AF65-F5344CB8AC3E}">
        <p14:creationId xmlns:p14="http://schemas.microsoft.com/office/powerpoint/2010/main" val="33452174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graphicFrame>
        <p:nvGraphicFramePr>
          <p:cNvPr id="2" name="Tabelle 1">
            <a:extLst>
              <a:ext uri="{FF2B5EF4-FFF2-40B4-BE49-F238E27FC236}">
                <a16:creationId xmlns:a16="http://schemas.microsoft.com/office/drawing/2014/main" id="{03C13689-B961-46B0-BF3C-878A1180F979}"/>
              </a:ext>
            </a:extLst>
          </p:cNvPr>
          <p:cNvGraphicFramePr>
            <a:graphicFrameLocks noGrp="1"/>
          </p:cNvGraphicFramePr>
          <p:nvPr>
            <p:extLst>
              <p:ext uri="{D42A27DB-BD31-4B8C-83A1-F6EECF244321}">
                <p14:modId xmlns:p14="http://schemas.microsoft.com/office/powerpoint/2010/main" val="2687726413"/>
              </p:ext>
            </p:extLst>
          </p:nvPr>
        </p:nvGraphicFramePr>
        <p:xfrm>
          <a:off x="558311" y="1226527"/>
          <a:ext cx="11082702" cy="4321712"/>
        </p:xfrm>
        <a:graphic>
          <a:graphicData uri="http://schemas.openxmlformats.org/drawingml/2006/table">
            <a:tbl>
              <a:tblPr firstRow="1" firstCol="1" bandRow="1">
                <a:tableStyleId>{5C22544A-7EE6-4342-B048-85BDC9FD1C3A}</a:tableStyleId>
              </a:tblPr>
              <a:tblGrid>
                <a:gridCol w="3248758">
                  <a:extLst>
                    <a:ext uri="{9D8B030D-6E8A-4147-A177-3AD203B41FA5}">
                      <a16:colId xmlns:a16="http://schemas.microsoft.com/office/drawing/2014/main" val="1219800159"/>
                    </a:ext>
                  </a:extLst>
                </a:gridCol>
                <a:gridCol w="1349619">
                  <a:extLst>
                    <a:ext uri="{9D8B030D-6E8A-4147-A177-3AD203B41FA5}">
                      <a16:colId xmlns:a16="http://schemas.microsoft.com/office/drawing/2014/main" val="1877275563"/>
                    </a:ext>
                  </a:extLst>
                </a:gridCol>
                <a:gridCol w="1358412">
                  <a:extLst>
                    <a:ext uri="{9D8B030D-6E8A-4147-A177-3AD203B41FA5}">
                      <a16:colId xmlns:a16="http://schemas.microsoft.com/office/drawing/2014/main" val="564953191"/>
                    </a:ext>
                  </a:extLst>
                </a:gridCol>
                <a:gridCol w="1393581">
                  <a:extLst>
                    <a:ext uri="{9D8B030D-6E8A-4147-A177-3AD203B41FA5}">
                      <a16:colId xmlns:a16="http://schemas.microsoft.com/office/drawing/2014/main" val="3829941157"/>
                    </a:ext>
                  </a:extLst>
                </a:gridCol>
                <a:gridCol w="3732332">
                  <a:extLst>
                    <a:ext uri="{9D8B030D-6E8A-4147-A177-3AD203B41FA5}">
                      <a16:colId xmlns:a16="http://schemas.microsoft.com/office/drawing/2014/main" val="3671771180"/>
                    </a:ext>
                  </a:extLst>
                </a:gridCol>
              </a:tblGrid>
              <a:tr h="1151792">
                <a:tc>
                  <a:txBody>
                    <a:bodyPr/>
                    <a:lstStyle/>
                    <a:p>
                      <a:pPr>
                        <a:spcAft>
                          <a:spcPts val="0"/>
                        </a:spcAft>
                      </a:pPr>
                      <a:r>
                        <a:rPr lang="de-CH" sz="2600" dirty="0">
                          <a:effectLst/>
                        </a:rPr>
                        <a:t>Personen (gruppen)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err="1">
                          <a:effectLst/>
                        </a:rPr>
                        <a:t>Vergang</a:t>
                      </a:r>
                      <a:endParaRPr lang="de-CH" sz="2600" dirty="0">
                        <a:effectLst/>
                      </a:endParaRPr>
                    </a:p>
                    <a:p>
                      <a:pPr algn="ctr">
                        <a:spcAft>
                          <a:spcPts val="0"/>
                        </a:spcAft>
                      </a:pPr>
                      <a:r>
                        <a:rPr lang="de-CH" sz="2600" dirty="0" err="1">
                          <a:effectLst/>
                        </a:rPr>
                        <a:t>enheit</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Vor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Nach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spcAft>
                          <a:spcPts val="0"/>
                        </a:spcAft>
                      </a:pPr>
                      <a:r>
                        <a:rPr lang="de-CH" sz="26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extLst>
                  <a:ext uri="{0D108BD9-81ED-4DB2-BD59-A6C34878D82A}">
                    <a16:rowId xmlns:a16="http://schemas.microsoft.com/office/drawing/2014/main" val="1115306178"/>
                  </a:ext>
                </a:extLst>
              </a:tr>
              <a:tr h="1168985">
                <a:tc>
                  <a:txBody>
                    <a:bodyPr/>
                    <a:lstStyle/>
                    <a:p>
                      <a:pPr>
                        <a:spcAft>
                          <a:spcPts val="0"/>
                        </a:spcAft>
                      </a:pPr>
                      <a:r>
                        <a:rPr lang="de-DE" sz="2600" b="0" dirty="0">
                          <a:solidFill>
                            <a:schemeClr val="tx1"/>
                          </a:solidFill>
                          <a:effectLst/>
                        </a:rPr>
                        <a:t>Die zwei Zeugen mit der Botschaft des Gerichts und der Errettung. (Zwei Einzelpersonen aus den zweiten 3 ½ Jahren)</a:t>
                      </a:r>
                      <a:endParaRPr lang="de-CH" sz="2600" b="0" dirty="0">
                        <a:solidFill>
                          <a:schemeClr val="tx1"/>
                        </a:solidFill>
                        <a:effectLst/>
                      </a:endParaRPr>
                    </a:p>
                    <a:p>
                      <a:pPr>
                        <a:spcAft>
                          <a:spcPts val="0"/>
                        </a:spcAft>
                      </a:pPr>
                      <a:r>
                        <a:rPr lang="de-DE" sz="2600" b="0" dirty="0">
                          <a:solidFill>
                            <a:schemeClr val="tx1"/>
                          </a:solidFill>
                          <a:effectLst/>
                        </a:rPr>
                        <a:t> </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1399" marR="51399" marT="0" marB="0">
                    <a:solidFill>
                      <a:schemeClr val="accent5">
                        <a:lumMod val="20000"/>
                        <a:lumOff val="8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X</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spcAft>
                          <a:spcPts val="0"/>
                        </a:spcAft>
                      </a:pPr>
                      <a:r>
                        <a:rPr lang="de-CH" sz="2600" dirty="0">
                          <a:effectLst/>
                        </a:rPr>
                        <a:t>"Und wenn sie ihr Zeugnis vollendet haben, wird das Tier, das aus dem Abgrund heraufsteigt, mit ihnen Krieg führen und sie überwinden und sie töten." Off 11,7</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extLst>
                  <a:ext uri="{0D108BD9-81ED-4DB2-BD59-A6C34878D82A}">
                    <a16:rowId xmlns:a16="http://schemas.microsoft.com/office/drawing/2014/main" val="86606339"/>
                  </a:ext>
                </a:extLst>
              </a:tr>
            </a:tbl>
          </a:graphicData>
        </a:graphic>
      </p:graphicFrame>
    </p:spTree>
    <p:extLst>
      <p:ext uri="{BB962C8B-B14F-4D97-AF65-F5344CB8AC3E}">
        <p14:creationId xmlns:p14="http://schemas.microsoft.com/office/powerpoint/2010/main" val="251430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(15,23 – 28)</a:t>
            </a:r>
            <a:endParaRPr lang="de-CH" sz="3000" dirty="0"/>
          </a:p>
        </p:txBody>
      </p:sp>
      <p:graphicFrame>
        <p:nvGraphicFramePr>
          <p:cNvPr id="2" name="Tabelle 1">
            <a:extLst>
              <a:ext uri="{FF2B5EF4-FFF2-40B4-BE49-F238E27FC236}">
                <a16:creationId xmlns:a16="http://schemas.microsoft.com/office/drawing/2014/main" id="{03C13689-B961-46B0-BF3C-878A1180F979}"/>
              </a:ext>
            </a:extLst>
          </p:cNvPr>
          <p:cNvGraphicFramePr>
            <a:graphicFrameLocks noGrp="1"/>
          </p:cNvGraphicFramePr>
          <p:nvPr>
            <p:extLst>
              <p:ext uri="{D42A27DB-BD31-4B8C-83A1-F6EECF244321}">
                <p14:modId xmlns:p14="http://schemas.microsoft.com/office/powerpoint/2010/main" val="1204352250"/>
              </p:ext>
            </p:extLst>
          </p:nvPr>
        </p:nvGraphicFramePr>
        <p:xfrm>
          <a:off x="558311" y="1226527"/>
          <a:ext cx="11082702" cy="4717952"/>
        </p:xfrm>
        <a:graphic>
          <a:graphicData uri="http://schemas.openxmlformats.org/drawingml/2006/table">
            <a:tbl>
              <a:tblPr firstRow="1" firstCol="1" bandRow="1">
                <a:tableStyleId>{5C22544A-7EE6-4342-B048-85BDC9FD1C3A}</a:tableStyleId>
              </a:tblPr>
              <a:tblGrid>
                <a:gridCol w="3248758">
                  <a:extLst>
                    <a:ext uri="{9D8B030D-6E8A-4147-A177-3AD203B41FA5}">
                      <a16:colId xmlns:a16="http://schemas.microsoft.com/office/drawing/2014/main" val="1219800159"/>
                    </a:ext>
                  </a:extLst>
                </a:gridCol>
                <a:gridCol w="1349619">
                  <a:extLst>
                    <a:ext uri="{9D8B030D-6E8A-4147-A177-3AD203B41FA5}">
                      <a16:colId xmlns:a16="http://schemas.microsoft.com/office/drawing/2014/main" val="1877275563"/>
                    </a:ext>
                  </a:extLst>
                </a:gridCol>
                <a:gridCol w="1358412">
                  <a:extLst>
                    <a:ext uri="{9D8B030D-6E8A-4147-A177-3AD203B41FA5}">
                      <a16:colId xmlns:a16="http://schemas.microsoft.com/office/drawing/2014/main" val="564953191"/>
                    </a:ext>
                  </a:extLst>
                </a:gridCol>
                <a:gridCol w="1393581">
                  <a:extLst>
                    <a:ext uri="{9D8B030D-6E8A-4147-A177-3AD203B41FA5}">
                      <a16:colId xmlns:a16="http://schemas.microsoft.com/office/drawing/2014/main" val="3829941157"/>
                    </a:ext>
                  </a:extLst>
                </a:gridCol>
                <a:gridCol w="3732332">
                  <a:extLst>
                    <a:ext uri="{9D8B030D-6E8A-4147-A177-3AD203B41FA5}">
                      <a16:colId xmlns:a16="http://schemas.microsoft.com/office/drawing/2014/main" val="3671771180"/>
                    </a:ext>
                  </a:extLst>
                </a:gridCol>
              </a:tblGrid>
              <a:tr h="1151792">
                <a:tc>
                  <a:txBody>
                    <a:bodyPr/>
                    <a:lstStyle/>
                    <a:p>
                      <a:pPr>
                        <a:spcAft>
                          <a:spcPts val="0"/>
                        </a:spcAft>
                      </a:pPr>
                      <a:r>
                        <a:rPr lang="de-CH" sz="2600" dirty="0">
                          <a:effectLst/>
                        </a:rPr>
                        <a:t>Personen (gruppen)</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err="1">
                          <a:effectLst/>
                        </a:rPr>
                        <a:t>Vergang</a:t>
                      </a:r>
                      <a:endParaRPr lang="de-CH" sz="2600" dirty="0">
                        <a:effectLst/>
                      </a:endParaRPr>
                    </a:p>
                    <a:p>
                      <a:pPr algn="ctr">
                        <a:spcAft>
                          <a:spcPts val="0"/>
                        </a:spcAft>
                      </a:pPr>
                      <a:r>
                        <a:rPr lang="de-CH" sz="2600" dirty="0" err="1">
                          <a:effectLst/>
                        </a:rPr>
                        <a:t>enheit</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Vor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lgn="ctr">
                        <a:spcAft>
                          <a:spcPts val="0"/>
                        </a:spcAft>
                      </a:pPr>
                      <a:r>
                        <a:rPr lang="de-CH" sz="2600" dirty="0">
                          <a:effectLst/>
                        </a:rPr>
                        <a:t>Nach Trübsal</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tc>
                  <a:txBody>
                    <a:bodyPr/>
                    <a:lstStyle/>
                    <a:p>
                      <a:pPr>
                        <a:spcAft>
                          <a:spcPts val="0"/>
                        </a:spcAft>
                      </a:pPr>
                      <a:r>
                        <a:rPr lang="de-CH" sz="26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rgbClr val="0070C0"/>
                    </a:solidFill>
                  </a:tcPr>
                </a:tc>
                <a:extLst>
                  <a:ext uri="{0D108BD9-81ED-4DB2-BD59-A6C34878D82A}">
                    <a16:rowId xmlns:a16="http://schemas.microsoft.com/office/drawing/2014/main" val="1115306178"/>
                  </a:ext>
                </a:extLst>
              </a:tr>
              <a:tr h="1503404">
                <a:tc>
                  <a:txBody>
                    <a:bodyPr/>
                    <a:lstStyle/>
                    <a:p>
                      <a:pPr>
                        <a:spcAft>
                          <a:spcPts val="0"/>
                        </a:spcAft>
                      </a:pPr>
                      <a:r>
                        <a:rPr lang="de-DE" sz="2600" b="0" dirty="0">
                          <a:solidFill>
                            <a:schemeClr val="tx1"/>
                          </a:solidFill>
                          <a:effectLst/>
                        </a:rPr>
                        <a:t>Gläubige, die weder das Tier noch das Bild angebetet haben. Sie haben auch das Malzeichen des Tieres nicht angenommen.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1399" marR="51399" marT="0" marB="0">
                    <a:solidFill>
                      <a:schemeClr val="accent5">
                        <a:lumMod val="20000"/>
                        <a:lumOff val="8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 </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lgn="ctr">
                        <a:spcAft>
                          <a:spcPts val="0"/>
                        </a:spcAft>
                      </a:pPr>
                      <a:r>
                        <a:rPr lang="de-CH" sz="2600" dirty="0">
                          <a:effectLst/>
                        </a:rPr>
                        <a:t>X</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4">
                        <a:lumMod val="40000"/>
                        <a:lumOff val="60000"/>
                      </a:schemeClr>
                    </a:solidFill>
                  </a:tcPr>
                </a:tc>
                <a:tc>
                  <a:txBody>
                    <a:bodyPr/>
                    <a:lstStyle/>
                    <a:p>
                      <a:pPr>
                        <a:spcAft>
                          <a:spcPts val="0"/>
                        </a:spcAft>
                      </a:pPr>
                      <a:r>
                        <a:rPr lang="de-CH" sz="2600" dirty="0">
                          <a:effectLst/>
                        </a:rPr>
                        <a:t>"Und es wurde ihm gegeben, dem Bild des Tieres einen Geist zu verleihen, sodass das Bild des Tieres sogar redete und bewirkte, dass alle getötet wurden, die das Bild des Tieres nicht anbeteten." Off 13,15</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1399" marR="51399" marT="0" marB="0">
                    <a:solidFill>
                      <a:schemeClr val="accent5">
                        <a:lumMod val="20000"/>
                        <a:lumOff val="80000"/>
                      </a:schemeClr>
                    </a:solidFill>
                  </a:tcPr>
                </a:tc>
                <a:extLst>
                  <a:ext uri="{0D108BD9-81ED-4DB2-BD59-A6C34878D82A}">
                    <a16:rowId xmlns:a16="http://schemas.microsoft.com/office/drawing/2014/main" val="3858818210"/>
                  </a:ext>
                </a:extLst>
              </a:tr>
            </a:tbl>
          </a:graphicData>
        </a:graphic>
      </p:graphicFrame>
    </p:spTree>
    <p:extLst>
      <p:ext uri="{BB962C8B-B14F-4D97-AF65-F5344CB8AC3E}">
        <p14:creationId xmlns:p14="http://schemas.microsoft.com/office/powerpoint/2010/main" val="2149168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extLst>
              <p:ext uri="{D42A27DB-BD31-4B8C-83A1-F6EECF244321}">
                <p14:modId xmlns:p14="http://schemas.microsoft.com/office/powerpoint/2010/main" val="2105151495"/>
              </p:ext>
            </p:extLst>
          </p:nvPr>
        </p:nvGraphicFramePr>
        <p:xfrm>
          <a:off x="461596" y="1143001"/>
          <a:ext cx="11188212" cy="426720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1114560">
                <a:tc>
                  <a:txBody>
                    <a:bodyPr/>
                    <a:lstStyle/>
                    <a:p>
                      <a:pPr>
                        <a:spcAft>
                          <a:spcPts val="0"/>
                        </a:spcAft>
                      </a:pPr>
                      <a:r>
                        <a:rPr lang="de-DE" sz="2800" b="0" dirty="0">
                          <a:solidFill>
                            <a:schemeClr val="tx1"/>
                          </a:solidFill>
                          <a:effectLst/>
                        </a:rPr>
                        <a:t>"</a:t>
                      </a:r>
                      <a:r>
                        <a:rPr lang="de-CH" sz="2800" b="0" dirty="0">
                          <a:solidFill>
                            <a:schemeClr val="tx1"/>
                          </a:solidFill>
                          <a:effectLst/>
                        </a:rPr>
                        <a:t>Ich erinnere euch aber, ihr Brüder, an das Evangelium, das ich euch verkündigt habe, das ihr auch angenommen habt, in dem ihr auch fest steht, durch das ihr auch gerettet werdet, wenn ihr an dem Wort festhaltet, das ich euch verkündigt habe — es sei denn, dass ihr vergeblich geglaubt hättet." (15,1+2)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2407821674"/>
                  </a:ext>
                </a:extLst>
              </a:tr>
            </a:tbl>
          </a:graphicData>
        </a:graphic>
      </p:graphicFrame>
    </p:spTree>
    <p:extLst>
      <p:ext uri="{BB962C8B-B14F-4D97-AF65-F5344CB8AC3E}">
        <p14:creationId xmlns:p14="http://schemas.microsoft.com/office/powerpoint/2010/main" val="210846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70728" cy="553998"/>
          </a:xfrm>
          <a:prstGeom prst="rect">
            <a:avLst/>
          </a:prstGeom>
          <a:noFill/>
        </p:spPr>
        <p:txBody>
          <a:bodyPr wrap="none" rtlCol="0">
            <a:spAutoFit/>
          </a:bodyPr>
          <a:lstStyle/>
          <a:p>
            <a:r>
              <a:rPr lang="de-CH" sz="3000" b="1" dirty="0"/>
              <a:t>Phasen der Auferstehung (15,29 – 34)</a:t>
            </a:r>
            <a:endParaRPr lang="de-CH" sz="3000" dirty="0"/>
          </a:p>
        </p:txBody>
      </p:sp>
      <p:pic>
        <p:nvPicPr>
          <p:cNvPr id="6" name="Grafik 5">
            <a:extLst>
              <a:ext uri="{FF2B5EF4-FFF2-40B4-BE49-F238E27FC236}">
                <a16:creationId xmlns:a16="http://schemas.microsoft.com/office/drawing/2014/main" id="{1947BB2F-DE88-4261-B24D-7E925DE3B46C}"/>
              </a:ext>
            </a:extLst>
          </p:cNvPr>
          <p:cNvPicPr>
            <a:picLocks noChangeAspect="1"/>
          </p:cNvPicPr>
          <p:nvPr/>
        </p:nvPicPr>
        <p:blipFill>
          <a:blip r:embed="rId2"/>
          <a:stretch>
            <a:fillRect/>
          </a:stretch>
        </p:blipFill>
        <p:spPr>
          <a:xfrm>
            <a:off x="0" y="1909832"/>
            <a:ext cx="12192000" cy="3038336"/>
          </a:xfrm>
          <a:prstGeom prst="rect">
            <a:avLst/>
          </a:prstGeom>
        </p:spPr>
      </p:pic>
    </p:spTree>
    <p:extLst>
      <p:ext uri="{BB962C8B-B14F-4D97-AF65-F5344CB8AC3E}">
        <p14:creationId xmlns:p14="http://schemas.microsoft.com/office/powerpoint/2010/main" val="3358042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061100" cy="553998"/>
          </a:xfrm>
          <a:prstGeom prst="rect">
            <a:avLst/>
          </a:prstGeom>
          <a:noFill/>
        </p:spPr>
        <p:txBody>
          <a:bodyPr wrap="none" rtlCol="0">
            <a:spAutoFit/>
          </a:bodyPr>
          <a:lstStyle/>
          <a:p>
            <a:r>
              <a:rPr lang="de-CH" sz="3000" b="1" dirty="0"/>
              <a:t>Sinnlosigkeit ohne Auferstehung </a:t>
            </a:r>
            <a:r>
              <a:rPr lang="de-CH" sz="3000" b="1"/>
              <a:t>(15,23-28</a:t>
            </a:r>
            <a:r>
              <a:rPr lang="de-CH" sz="3000" b="1" dirty="0"/>
              <a:t>)</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247018"/>
            <a:ext cx="10618967" cy="4832092"/>
          </a:xfrm>
          <a:prstGeom prst="rect">
            <a:avLst/>
          </a:prstGeom>
          <a:noFill/>
        </p:spPr>
        <p:txBody>
          <a:bodyPr wrap="square" rtlCol="0">
            <a:spAutoFit/>
          </a:bodyPr>
          <a:lstStyle/>
          <a:p>
            <a:r>
              <a:rPr lang="de-CH" sz="2800" dirty="0"/>
              <a:t>"Was würden sonst die tun, die sich für die Toten taufen lassen, wenn die Toten gar nicht auferweckt werden? Weshalb lassen sie sich denn für die Toten taufen? Und warum begeben auch wir uns stündlich in Gefahr? So wahr ihr mein Ruhm seid, den ich habe in Christus Jesus, unserem Herrn: Ich sterbe täglich! Wenn ich als Mensch in Ephesus mit wilden Tieren gekämpft habe, was nützt es mir, wenn die Toten nicht auferweckt werden? — »Lasst uns essen und trinken, denn morgen sind wir tot!« Lasst euch nicht irreführen: Schlechter Umgang verdirbt gute Sitten! Werdet doch wirklich nüchtern und sündigt nicht! Denn etliche haben keine Erkenntnis Gottes; das sage ich euch zur Beschämung." </a:t>
            </a:r>
            <a:r>
              <a:rPr lang="de-CH" sz="2800" b="1" dirty="0"/>
              <a:t>(15,29-34)</a:t>
            </a:r>
            <a:endParaRPr lang="de-CH" sz="2800" dirty="0"/>
          </a:p>
        </p:txBody>
      </p:sp>
    </p:spTree>
    <p:extLst>
      <p:ext uri="{BB962C8B-B14F-4D97-AF65-F5344CB8AC3E}">
        <p14:creationId xmlns:p14="http://schemas.microsoft.com/office/powerpoint/2010/main" val="253142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247018"/>
            <a:ext cx="10618967" cy="1477328"/>
          </a:xfrm>
          <a:prstGeom prst="rect">
            <a:avLst/>
          </a:prstGeom>
          <a:noFill/>
        </p:spPr>
        <p:txBody>
          <a:bodyPr wrap="square" rtlCol="0">
            <a:spAutoFit/>
          </a:bodyPr>
          <a:lstStyle/>
          <a:p>
            <a:r>
              <a:rPr lang="de-CH" sz="3000" dirty="0"/>
              <a:t>"Aber jemand könnte einwenden: Wie sollen die Toten auferstehen? Und mit was für einem Leib sollen sie kommen? </a:t>
            </a:r>
            <a:r>
              <a:rPr lang="de-CH" sz="3000" b="1" dirty="0"/>
              <a:t>(15,35)</a:t>
            </a:r>
            <a:endParaRPr lang="de-CH" sz="3000" dirty="0"/>
          </a:p>
        </p:txBody>
      </p:sp>
    </p:spTree>
    <p:extLst>
      <p:ext uri="{BB962C8B-B14F-4D97-AF65-F5344CB8AC3E}">
        <p14:creationId xmlns:p14="http://schemas.microsoft.com/office/powerpoint/2010/main" val="64797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1566863846"/>
              </p:ext>
            </p:extLst>
          </p:nvPr>
        </p:nvGraphicFramePr>
        <p:xfrm>
          <a:off x="567103" y="1046285"/>
          <a:ext cx="10994781" cy="43235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bl>
          </a:graphicData>
        </a:graphic>
      </p:graphicFrame>
    </p:spTree>
    <p:extLst>
      <p:ext uri="{BB962C8B-B14F-4D97-AF65-F5344CB8AC3E}">
        <p14:creationId xmlns:p14="http://schemas.microsoft.com/office/powerpoint/2010/main" val="248136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201999604"/>
              </p:ext>
            </p:extLst>
          </p:nvPr>
        </p:nvGraphicFramePr>
        <p:xfrm>
          <a:off x="567103" y="1046285"/>
          <a:ext cx="10994781" cy="256595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r h="1434116">
                <a:tc>
                  <a:txBody>
                    <a:bodyPr/>
                    <a:lstStyle/>
                    <a:p>
                      <a:pPr algn="ctr">
                        <a:spcAft>
                          <a:spcPts val="0"/>
                        </a:spcAft>
                      </a:pPr>
                      <a:r>
                        <a:rPr lang="de-CH" sz="2800" dirty="0">
                          <a:effectLst/>
                        </a:rPr>
                        <a:t>1</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Der Leib ist ein unverzichtbarer Bestandteil der Persönlichkeit des Menschen. Der Leib ist von Gott geschaffen und durch den Sündenfall korrumpiert worden. In der Erlösung Jesu Christi ist der gesamte Mensch, einschliesslich des Leibes, ganzheitlich erlöst, wiederhergestellt, befreit und erneuert worden.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291872595"/>
                  </a:ext>
                </a:extLst>
              </a:tr>
            </a:tbl>
          </a:graphicData>
        </a:graphic>
      </p:graphicFrame>
    </p:spTree>
    <p:extLst>
      <p:ext uri="{BB962C8B-B14F-4D97-AF65-F5344CB8AC3E}">
        <p14:creationId xmlns:p14="http://schemas.microsoft.com/office/powerpoint/2010/main" val="2766650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3339864608"/>
              </p:ext>
            </p:extLst>
          </p:nvPr>
        </p:nvGraphicFramePr>
        <p:xfrm>
          <a:off x="567103" y="1046285"/>
          <a:ext cx="10994781" cy="171251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r h="775559">
                <a:tc>
                  <a:txBody>
                    <a:bodyPr/>
                    <a:lstStyle/>
                    <a:p>
                      <a:pPr algn="ctr">
                        <a:spcAft>
                          <a:spcPts val="0"/>
                        </a:spcAft>
                      </a:pPr>
                      <a:r>
                        <a:rPr lang="de-CH" sz="2800" dirty="0">
                          <a:effectLst/>
                        </a:rPr>
                        <a:t>2</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Der Leib derer, die Christus nachfolgen, ist der Tempel des Hl. Geistes (1Kor 6,19). Auch der Auferstehungsleib wird ein Tempel des Hl. Geistes sein.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4148537120"/>
                  </a:ext>
                </a:extLst>
              </a:tr>
            </a:tbl>
          </a:graphicData>
        </a:graphic>
      </p:graphicFrame>
    </p:spTree>
    <p:extLst>
      <p:ext uri="{BB962C8B-B14F-4D97-AF65-F5344CB8AC3E}">
        <p14:creationId xmlns:p14="http://schemas.microsoft.com/office/powerpoint/2010/main" val="5528780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2742180723"/>
              </p:ext>
            </p:extLst>
          </p:nvPr>
        </p:nvGraphicFramePr>
        <p:xfrm>
          <a:off x="567103" y="1046285"/>
          <a:ext cx="10994781" cy="171251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r h="1087565">
                <a:tc>
                  <a:txBody>
                    <a:bodyPr/>
                    <a:lstStyle/>
                    <a:p>
                      <a:pPr algn="ctr">
                        <a:spcAft>
                          <a:spcPts val="0"/>
                        </a:spcAft>
                      </a:pPr>
                      <a:r>
                        <a:rPr lang="de-CH" sz="2800" dirty="0">
                          <a:effectLst/>
                        </a:rPr>
                        <a:t>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Um die tragischen Folgen des Sündenfalls auf allen Stufen auszulöschen, muss auch der letzte Feind des Menschen – der Tod des Leibes – durch die Auferstehung besiegt werden (1Kor 15,26).</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4004077582"/>
                  </a:ext>
                </a:extLst>
              </a:tr>
            </a:tbl>
          </a:graphicData>
        </a:graphic>
      </p:graphicFrame>
    </p:spTree>
    <p:extLst>
      <p:ext uri="{BB962C8B-B14F-4D97-AF65-F5344CB8AC3E}">
        <p14:creationId xmlns:p14="http://schemas.microsoft.com/office/powerpoint/2010/main" val="7345248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2893675361"/>
              </p:ext>
            </p:extLst>
          </p:nvPr>
        </p:nvGraphicFramePr>
        <p:xfrm>
          <a:off x="567103" y="1046285"/>
          <a:ext cx="10994781" cy="171251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r h="785588">
                <a:tc>
                  <a:txBody>
                    <a:bodyPr/>
                    <a:lstStyle/>
                    <a:p>
                      <a:pPr algn="ctr">
                        <a:spcAft>
                          <a:spcPts val="0"/>
                        </a:spcAft>
                      </a:pPr>
                      <a:r>
                        <a:rPr lang="de-CH" sz="2800" dirty="0">
                          <a:effectLst/>
                        </a:rPr>
                        <a:t>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Damit die Schriften sich erfüllen. Sowohl AT, wie auch das NT lehren und prophezeien die Auferstehung. Somit ist es dem Leib nicht möglich im Grab zu bleiben.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725572891"/>
                  </a:ext>
                </a:extLst>
              </a:tr>
            </a:tbl>
          </a:graphicData>
        </a:graphic>
      </p:graphicFrame>
    </p:spTree>
    <p:extLst>
      <p:ext uri="{BB962C8B-B14F-4D97-AF65-F5344CB8AC3E}">
        <p14:creationId xmlns:p14="http://schemas.microsoft.com/office/powerpoint/2010/main" val="2630012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2" name="Tabelle 1">
            <a:extLst>
              <a:ext uri="{FF2B5EF4-FFF2-40B4-BE49-F238E27FC236}">
                <a16:creationId xmlns:a16="http://schemas.microsoft.com/office/drawing/2014/main" id="{CAFB6B8B-7DEA-484B-8C64-4ED25289485D}"/>
              </a:ext>
            </a:extLst>
          </p:cNvPr>
          <p:cNvGraphicFramePr>
            <a:graphicFrameLocks noGrp="1"/>
          </p:cNvGraphicFramePr>
          <p:nvPr>
            <p:extLst>
              <p:ext uri="{D42A27DB-BD31-4B8C-83A1-F6EECF244321}">
                <p14:modId xmlns:p14="http://schemas.microsoft.com/office/powerpoint/2010/main" val="1918715610"/>
              </p:ext>
            </p:extLst>
          </p:nvPr>
        </p:nvGraphicFramePr>
        <p:xfrm>
          <a:off x="567103" y="1046285"/>
          <a:ext cx="10994781" cy="2139232"/>
        </p:xfrm>
        <a:graphic>
          <a:graphicData uri="http://schemas.openxmlformats.org/drawingml/2006/table">
            <a:tbl>
              <a:tblPr firstRow="1" firstCol="1" bandRow="1">
                <a:tableStyleId>{5C22544A-7EE6-4342-B048-85BDC9FD1C3A}</a:tableStyleId>
              </a:tblPr>
              <a:tblGrid>
                <a:gridCol w="616427">
                  <a:extLst>
                    <a:ext uri="{9D8B030D-6E8A-4147-A177-3AD203B41FA5}">
                      <a16:colId xmlns:a16="http://schemas.microsoft.com/office/drawing/2014/main" val="3850028816"/>
                    </a:ext>
                  </a:extLst>
                </a:gridCol>
                <a:gridCol w="10378354">
                  <a:extLst>
                    <a:ext uri="{9D8B030D-6E8A-4147-A177-3AD203B41FA5}">
                      <a16:colId xmlns:a16="http://schemas.microsoft.com/office/drawing/2014/main" val="2938263424"/>
                    </a:ext>
                  </a:extLst>
                </a:gridCol>
              </a:tblGrid>
              <a:tr h="432352">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Gründe, warum die Auferstehung des Leibes notwendig ist: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3882575526"/>
                  </a:ext>
                </a:extLst>
              </a:tr>
              <a:tr h="1098708">
                <a:tc>
                  <a:txBody>
                    <a:bodyPr/>
                    <a:lstStyle/>
                    <a:p>
                      <a:pPr algn="ctr">
                        <a:spcAft>
                          <a:spcPts val="0"/>
                        </a:spcAft>
                      </a:pPr>
                      <a:r>
                        <a:rPr lang="de-CH" sz="2800" dirty="0">
                          <a:effectLst/>
                        </a:rPr>
                        <a:t>5</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In der Auferstehung empfangen die Gläubigen einen Auferstehungsleib und ziehen sozusagen die "Unsterblichkeit" an, wodurch die Erlösung und der Sieg Jesus am Kreuz auch vollends unser Sieg werden wird (1Kor 15,53+54)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987932786"/>
                  </a:ext>
                </a:extLst>
              </a:tr>
            </a:tbl>
          </a:graphicData>
        </a:graphic>
      </p:graphicFrame>
    </p:spTree>
    <p:extLst>
      <p:ext uri="{BB962C8B-B14F-4D97-AF65-F5344CB8AC3E}">
        <p14:creationId xmlns:p14="http://schemas.microsoft.com/office/powerpoint/2010/main" val="2010408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851959850"/>
              </p:ext>
            </p:extLst>
          </p:nvPr>
        </p:nvGraphicFramePr>
        <p:xfrm>
          <a:off x="479180" y="1257301"/>
          <a:ext cx="11135457" cy="44463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bl>
          </a:graphicData>
        </a:graphic>
      </p:graphicFrame>
    </p:spTree>
    <p:extLst>
      <p:ext uri="{BB962C8B-B14F-4D97-AF65-F5344CB8AC3E}">
        <p14:creationId xmlns:p14="http://schemas.microsoft.com/office/powerpoint/2010/main" val="240386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nvGraphicFramePr>
        <p:xfrm>
          <a:off x="461596" y="1143001"/>
          <a:ext cx="11188212" cy="426720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1114560">
                <a:tc>
                  <a:txBody>
                    <a:bodyPr/>
                    <a:lstStyle/>
                    <a:p>
                      <a:pPr>
                        <a:spcAft>
                          <a:spcPts val="0"/>
                        </a:spcAft>
                      </a:pPr>
                      <a:r>
                        <a:rPr lang="de-DE" sz="2800" b="0" dirty="0">
                          <a:solidFill>
                            <a:schemeClr val="tx1"/>
                          </a:solidFill>
                          <a:effectLst/>
                        </a:rPr>
                        <a:t>"</a:t>
                      </a:r>
                      <a:r>
                        <a:rPr lang="de-CH" sz="2800" b="0" dirty="0">
                          <a:solidFill>
                            <a:schemeClr val="tx1"/>
                          </a:solidFill>
                          <a:effectLst/>
                        </a:rPr>
                        <a:t>Ich erinnere euch aber, ihr Brüder, an das Evangelium, das ich euch verkündigt habe, das ihr auch angenommen habt, in dem ihr auch fest steht, durch das ihr auch gerettet werdet, wenn ihr an dem Wort festhaltet, das ich euch verkündigt habe — es sei denn, dass ihr vergeblich geglaubt hättet." (15,1+2)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Die Gemeinde:</a:t>
                      </a:r>
                    </a:p>
                    <a:p>
                      <a:pPr>
                        <a:spcAft>
                          <a:spcPts val="0"/>
                        </a:spcAft>
                      </a:pPr>
                      <a:r>
                        <a:rPr lang="de-CH" sz="2800" dirty="0">
                          <a:effectLst/>
                        </a:rPr>
                        <a:t>Paulus erinnert die Korinther an die gute Nachricht des Evangeliums, durch welche sie gerettet worden sind. Er ermahnt sie, an diesen von ihm verkündeten Lehren festzuhalten.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2407821674"/>
                  </a:ext>
                </a:extLst>
              </a:tr>
            </a:tbl>
          </a:graphicData>
        </a:graphic>
      </p:graphicFrame>
    </p:spTree>
    <p:extLst>
      <p:ext uri="{BB962C8B-B14F-4D97-AF65-F5344CB8AC3E}">
        <p14:creationId xmlns:p14="http://schemas.microsoft.com/office/powerpoint/2010/main" val="20854991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4185550426"/>
              </p:ext>
            </p:extLst>
          </p:nvPr>
        </p:nvGraphicFramePr>
        <p:xfrm>
          <a:off x="479180" y="1257301"/>
          <a:ext cx="11135457" cy="129807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803325">
                <a:tc>
                  <a:txBody>
                    <a:bodyPr/>
                    <a:lstStyle/>
                    <a:p>
                      <a:pPr algn="ctr">
                        <a:spcAft>
                          <a:spcPts val="0"/>
                        </a:spcAft>
                      </a:pPr>
                      <a:r>
                        <a:rPr lang="de-CH" sz="2800" dirty="0">
                          <a:effectLst/>
                        </a:rPr>
                        <a:t>1</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Er wird Ähnlichkeiten mit dem irdischen Leib aufweisen, sodass man ihn wiedererkennen kann (Lk 16,19-31)</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817945848"/>
                  </a:ext>
                </a:extLst>
              </a:tr>
            </a:tbl>
          </a:graphicData>
        </a:graphic>
      </p:graphicFrame>
    </p:spTree>
    <p:extLst>
      <p:ext uri="{BB962C8B-B14F-4D97-AF65-F5344CB8AC3E}">
        <p14:creationId xmlns:p14="http://schemas.microsoft.com/office/powerpoint/2010/main" val="2171184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1800242392"/>
              </p:ext>
            </p:extLst>
          </p:nvPr>
        </p:nvGraphicFramePr>
        <p:xfrm>
          <a:off x="479180" y="1257301"/>
          <a:ext cx="11135457" cy="172479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799887">
                <a:tc>
                  <a:txBody>
                    <a:bodyPr/>
                    <a:lstStyle/>
                    <a:p>
                      <a:pPr algn="ctr">
                        <a:spcAft>
                          <a:spcPts val="0"/>
                        </a:spcAft>
                      </a:pPr>
                      <a:r>
                        <a:rPr lang="de-CH" sz="2800" dirty="0">
                          <a:effectLst/>
                        </a:rPr>
                        <a:t>2</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Er wird von einem irdischen Körper in einen himmlischen verwandelt werden, passend für das Leben im neuen Himmel und auf der neuen Erde. (1Kor 15,42-48)</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4125259825"/>
                  </a:ext>
                </a:extLst>
              </a:tr>
            </a:tbl>
          </a:graphicData>
        </a:graphic>
      </p:graphicFrame>
    </p:spTree>
    <p:extLst>
      <p:ext uri="{BB962C8B-B14F-4D97-AF65-F5344CB8AC3E}">
        <p14:creationId xmlns:p14="http://schemas.microsoft.com/office/powerpoint/2010/main" val="638139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3147715350"/>
              </p:ext>
            </p:extLst>
          </p:nvPr>
        </p:nvGraphicFramePr>
        <p:xfrm>
          <a:off x="479180" y="1257301"/>
          <a:ext cx="11135457" cy="129807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485891">
                <a:tc>
                  <a:txBody>
                    <a:bodyPr/>
                    <a:lstStyle/>
                    <a:p>
                      <a:pPr algn="ctr">
                        <a:spcAft>
                          <a:spcPts val="0"/>
                        </a:spcAft>
                      </a:pPr>
                      <a:r>
                        <a:rPr lang="de-CH" sz="2800" dirty="0">
                          <a:effectLst/>
                        </a:rPr>
                        <a:t>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Es wird ein unsterblicher, d.h. dauerhafter und unzerstörbarer Leib sein. (1Kor 15,42)</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438730298"/>
                  </a:ext>
                </a:extLst>
              </a:tr>
            </a:tbl>
          </a:graphicData>
        </a:graphic>
      </p:graphicFrame>
    </p:spTree>
    <p:extLst>
      <p:ext uri="{BB962C8B-B14F-4D97-AF65-F5344CB8AC3E}">
        <p14:creationId xmlns:p14="http://schemas.microsoft.com/office/powerpoint/2010/main" val="33432128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2106099134"/>
              </p:ext>
            </p:extLst>
          </p:nvPr>
        </p:nvGraphicFramePr>
        <p:xfrm>
          <a:off x="479180" y="1257301"/>
          <a:ext cx="11135457" cy="129807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786136">
                <a:tc>
                  <a:txBody>
                    <a:bodyPr/>
                    <a:lstStyle/>
                    <a:p>
                      <a:pPr algn="ctr">
                        <a:spcAft>
                          <a:spcPts val="0"/>
                        </a:spcAft>
                      </a:pPr>
                      <a:r>
                        <a:rPr lang="de-CH" sz="2800" dirty="0">
                          <a:effectLst/>
                        </a:rPr>
                        <a:t>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Es wird ein verherrlichter Leib sein, dem Auferstehungsleib des Herrn Jesus ähnlich. (1Kor 15,43)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386255619"/>
                  </a:ext>
                </a:extLst>
              </a:tr>
            </a:tbl>
          </a:graphicData>
        </a:graphic>
      </p:graphicFrame>
    </p:spTree>
    <p:extLst>
      <p:ext uri="{BB962C8B-B14F-4D97-AF65-F5344CB8AC3E}">
        <p14:creationId xmlns:p14="http://schemas.microsoft.com/office/powerpoint/2010/main" val="8422391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2081407272"/>
              </p:ext>
            </p:extLst>
          </p:nvPr>
        </p:nvGraphicFramePr>
        <p:xfrm>
          <a:off x="479180" y="1257301"/>
          <a:ext cx="11135457" cy="129807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797594">
                <a:tc>
                  <a:txBody>
                    <a:bodyPr/>
                    <a:lstStyle/>
                    <a:p>
                      <a:pPr algn="ctr">
                        <a:spcAft>
                          <a:spcPts val="0"/>
                        </a:spcAft>
                      </a:pPr>
                      <a:r>
                        <a:rPr lang="de-CH" sz="2800" dirty="0">
                          <a:effectLst/>
                        </a:rPr>
                        <a:t>5</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Es wird ein "kraftvoller" Leib sein, der nicht von Schwäche und Krankheit befallen wird. (1Kor 15,43)</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730078190"/>
                  </a:ext>
                </a:extLst>
              </a:tr>
            </a:tbl>
          </a:graphicData>
        </a:graphic>
      </p:graphicFrame>
    </p:spTree>
    <p:extLst>
      <p:ext uri="{BB962C8B-B14F-4D97-AF65-F5344CB8AC3E}">
        <p14:creationId xmlns:p14="http://schemas.microsoft.com/office/powerpoint/2010/main" val="533136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1417464809"/>
              </p:ext>
            </p:extLst>
          </p:nvPr>
        </p:nvGraphicFramePr>
        <p:xfrm>
          <a:off x="479180" y="1257301"/>
          <a:ext cx="11135457" cy="1298077"/>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809055">
                <a:tc>
                  <a:txBody>
                    <a:bodyPr/>
                    <a:lstStyle/>
                    <a:p>
                      <a:pPr algn="ctr">
                        <a:spcAft>
                          <a:spcPts val="0"/>
                        </a:spcAft>
                      </a:pPr>
                      <a:r>
                        <a:rPr lang="de-CH" sz="2800" dirty="0">
                          <a:effectLst/>
                        </a:rPr>
                        <a:t>6</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Es wird ein geistlicher (übernatürlicher) Leib sein, der nicht an die Naturgesetze gebunden ist. (1Kor 15,44)</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165765149"/>
                  </a:ext>
                </a:extLst>
              </a:tr>
            </a:tbl>
          </a:graphicData>
        </a:graphic>
      </p:graphicFrame>
    </p:spTree>
    <p:extLst>
      <p:ext uri="{BB962C8B-B14F-4D97-AF65-F5344CB8AC3E}">
        <p14:creationId xmlns:p14="http://schemas.microsoft.com/office/powerpoint/2010/main" val="37593647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842240" cy="553998"/>
          </a:xfrm>
          <a:prstGeom prst="rect">
            <a:avLst/>
          </a:prstGeom>
          <a:noFill/>
        </p:spPr>
        <p:txBody>
          <a:bodyPr wrap="none" rtlCol="0">
            <a:spAutoFit/>
          </a:bodyPr>
          <a:lstStyle/>
          <a:p>
            <a:r>
              <a:rPr lang="de-CH" sz="3000" b="1" dirty="0"/>
              <a:t>Form der Auferstehung (15,35 – 50)</a:t>
            </a:r>
            <a:endParaRPr lang="de-CH" sz="3000" dirty="0"/>
          </a:p>
        </p:txBody>
      </p:sp>
      <p:graphicFrame>
        <p:nvGraphicFramePr>
          <p:cNvPr id="3" name="Tabelle 2">
            <a:extLst>
              <a:ext uri="{FF2B5EF4-FFF2-40B4-BE49-F238E27FC236}">
                <a16:creationId xmlns:a16="http://schemas.microsoft.com/office/drawing/2014/main" id="{445909BE-127E-4496-81D3-E0D90DC8AC58}"/>
              </a:ext>
            </a:extLst>
          </p:cNvPr>
          <p:cNvGraphicFramePr>
            <a:graphicFrameLocks noGrp="1"/>
          </p:cNvGraphicFramePr>
          <p:nvPr>
            <p:extLst>
              <p:ext uri="{D42A27DB-BD31-4B8C-83A1-F6EECF244321}">
                <p14:modId xmlns:p14="http://schemas.microsoft.com/office/powerpoint/2010/main" val="1966577386"/>
              </p:ext>
            </p:extLst>
          </p:nvPr>
        </p:nvGraphicFramePr>
        <p:xfrm>
          <a:off x="479180" y="1257301"/>
          <a:ext cx="11135457" cy="912193"/>
        </p:xfrm>
        <a:graphic>
          <a:graphicData uri="http://schemas.openxmlformats.org/drawingml/2006/table">
            <a:tbl>
              <a:tblPr firstRow="1" firstCol="1" bandRow="1">
                <a:tableStyleId>{5C22544A-7EE6-4342-B048-85BDC9FD1C3A}</a:tableStyleId>
              </a:tblPr>
              <a:tblGrid>
                <a:gridCol w="624314">
                  <a:extLst>
                    <a:ext uri="{9D8B030D-6E8A-4147-A177-3AD203B41FA5}">
                      <a16:colId xmlns:a16="http://schemas.microsoft.com/office/drawing/2014/main" val="2489765058"/>
                    </a:ext>
                  </a:extLst>
                </a:gridCol>
                <a:gridCol w="10511143">
                  <a:extLst>
                    <a:ext uri="{9D8B030D-6E8A-4147-A177-3AD203B41FA5}">
                      <a16:colId xmlns:a16="http://schemas.microsoft.com/office/drawing/2014/main" val="460066023"/>
                    </a:ext>
                  </a:extLst>
                </a:gridCol>
              </a:tblGrid>
              <a:tr h="444637">
                <a:tc>
                  <a:txBody>
                    <a:bodyPr/>
                    <a:lstStyle/>
                    <a:p>
                      <a:pPr algn="ctr">
                        <a:spcAft>
                          <a:spcPts val="0"/>
                        </a:spcAft>
                      </a:pPr>
                      <a:r>
                        <a:rPr lang="de-CH" sz="2800" dirty="0">
                          <a:effectLst/>
                        </a:rPr>
                        <a:t>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de-CH" sz="2800" dirty="0">
                          <a:effectLst/>
                        </a:rPr>
                        <a:t>Merkmale des Auferstehungsleibes: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63950315"/>
                  </a:ext>
                </a:extLst>
              </a:tr>
              <a:tr h="467556">
                <a:tc>
                  <a:txBody>
                    <a:bodyPr/>
                    <a:lstStyle/>
                    <a:p>
                      <a:pPr algn="ctr">
                        <a:spcAft>
                          <a:spcPts val="0"/>
                        </a:spcAft>
                      </a:pPr>
                      <a:r>
                        <a:rPr lang="de-CH" sz="2800" dirty="0">
                          <a:effectLst/>
                        </a:rPr>
                        <a:t>7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2800" dirty="0">
                          <a:effectLst/>
                        </a:rPr>
                        <a:t>Es wird ein Leib sein, der essen und trinken kann. (Lk 14,15)</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610175633"/>
                  </a:ext>
                </a:extLst>
              </a:tr>
            </a:tbl>
          </a:graphicData>
        </a:graphic>
      </p:graphicFrame>
    </p:spTree>
    <p:extLst>
      <p:ext uri="{BB962C8B-B14F-4D97-AF65-F5344CB8AC3E}">
        <p14:creationId xmlns:p14="http://schemas.microsoft.com/office/powerpoint/2010/main" val="17202092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17352" cy="553998"/>
          </a:xfrm>
          <a:prstGeom prst="rect">
            <a:avLst/>
          </a:prstGeom>
          <a:noFill/>
        </p:spPr>
        <p:txBody>
          <a:bodyPr wrap="none" rtlCol="0">
            <a:spAutoFit/>
          </a:bodyPr>
          <a:lstStyle/>
          <a:p>
            <a:r>
              <a:rPr lang="de-CH" sz="3000" b="1" dirty="0"/>
              <a:t>Geheimnis der Auferstehung (15,51 – 53)</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247018"/>
            <a:ext cx="10618967" cy="3323987"/>
          </a:xfrm>
          <a:prstGeom prst="rect">
            <a:avLst/>
          </a:prstGeom>
          <a:noFill/>
        </p:spPr>
        <p:txBody>
          <a:bodyPr wrap="square" rtlCol="0">
            <a:spAutoFit/>
          </a:bodyPr>
          <a:lstStyle/>
          <a:p>
            <a:r>
              <a:rPr lang="de-CH" sz="3000" dirty="0"/>
              <a:t>"Siehe, ich sage euch ein Geheimnis: Wir werden zwar nicht alle entschlafen, wir werden aber alle verwandelt werden, plötzlich, in einem Augenblick, zur Zeit der letzten Posaune; denn die Posaune wird erschallen, und die Toten werden auferweckt werden unverweslich, und wir werden verwandelt werden. Denn dieses Verwesliche muss Unverweslichkeit anziehen, und dieses Sterbliche muss Unsterblichkeit anziehen." </a:t>
            </a:r>
            <a:r>
              <a:rPr lang="de-CH" sz="3000" b="1" dirty="0"/>
              <a:t>(15,51-53)</a:t>
            </a:r>
            <a:endParaRPr lang="de-CH" sz="3000" dirty="0"/>
          </a:p>
        </p:txBody>
      </p:sp>
    </p:spTree>
    <p:extLst>
      <p:ext uri="{BB962C8B-B14F-4D97-AF65-F5344CB8AC3E}">
        <p14:creationId xmlns:p14="http://schemas.microsoft.com/office/powerpoint/2010/main" val="367788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667385" cy="553998"/>
          </a:xfrm>
          <a:prstGeom prst="rect">
            <a:avLst/>
          </a:prstGeom>
          <a:noFill/>
        </p:spPr>
        <p:txBody>
          <a:bodyPr wrap="none" rtlCol="0">
            <a:spAutoFit/>
          </a:bodyPr>
          <a:lstStyle/>
          <a:p>
            <a:r>
              <a:rPr lang="de-CH" sz="3000" b="1" dirty="0"/>
              <a:t>Sieg der Auferstehung (15,54 – 58)</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247018"/>
            <a:ext cx="10618967" cy="4832092"/>
          </a:xfrm>
          <a:prstGeom prst="rect">
            <a:avLst/>
          </a:prstGeom>
          <a:noFill/>
        </p:spPr>
        <p:txBody>
          <a:bodyPr wrap="square" rtlCol="0">
            <a:spAutoFit/>
          </a:bodyPr>
          <a:lstStyle/>
          <a:p>
            <a:r>
              <a:rPr lang="de-CH" sz="2800" dirty="0"/>
              <a:t>"Denn dieses Verwesliche muss Unverweslichkeit anziehen, und dieses Sterbliche muss Unsterblichkeit anziehen. Wenn aber dieses Verwesliche Unverweslichkeit anziehen und dieses Sterbliche Unsterblichkeit anziehen wird, dann wird das Wort erfüllt werden, das geschrieben steht: »Der Tod ist verschlungen in Sieg! Tod, wo ist dein Stachel? Totenreich, wo ist dein Sieg?«</a:t>
            </a:r>
            <a:r>
              <a:rPr lang="de-CH" sz="2800" baseline="30000" dirty="0"/>
              <a:t> </a:t>
            </a:r>
            <a:r>
              <a:rPr lang="de-CH" sz="2800" dirty="0"/>
              <a:t>(</a:t>
            </a:r>
            <a:r>
              <a:rPr lang="de-CH" sz="2800" dirty="0" err="1"/>
              <a:t>Jes</a:t>
            </a:r>
            <a:r>
              <a:rPr lang="de-CH" sz="2800" dirty="0"/>
              <a:t> 25,8; Hos 13,14) Der Stachel des Todes aber ist die Sünde, die Kraft der Sünde aber ist das Gesetz. Gott aber sei Dank, der uns den Sieg gibt durch unseren Herrn Jesus Christus! Darum, meine geliebten Brüder, seid fest, unerschütterlich, nehmt immer zu in dem Werk des Herrn, weil ihr wisst, dass eure Arbeit nicht vergeblich ist im Herrn!" </a:t>
            </a:r>
            <a:r>
              <a:rPr lang="de-CH" sz="2800" b="1" dirty="0"/>
              <a:t>(15,54-58)</a:t>
            </a:r>
            <a:endParaRPr lang="de-CH" sz="2800" dirty="0"/>
          </a:p>
        </p:txBody>
      </p:sp>
    </p:spTree>
    <p:extLst>
      <p:ext uri="{BB962C8B-B14F-4D97-AF65-F5344CB8AC3E}">
        <p14:creationId xmlns:p14="http://schemas.microsoft.com/office/powerpoint/2010/main" val="143759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5</a:t>
            </a:r>
          </a:p>
        </p:txBody>
      </p:sp>
    </p:spTree>
    <p:extLst>
      <p:ext uri="{BB962C8B-B14F-4D97-AF65-F5344CB8AC3E}">
        <p14:creationId xmlns:p14="http://schemas.microsoft.com/office/powerpoint/2010/main" val="3029597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extLst>
              <p:ext uri="{D42A27DB-BD31-4B8C-83A1-F6EECF244321}">
                <p14:modId xmlns:p14="http://schemas.microsoft.com/office/powerpoint/2010/main" val="658073061"/>
              </p:ext>
            </p:extLst>
          </p:nvPr>
        </p:nvGraphicFramePr>
        <p:xfrm>
          <a:off x="461596" y="1143001"/>
          <a:ext cx="11188212" cy="384048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911641">
                <a:tc>
                  <a:txBody>
                    <a:bodyPr/>
                    <a:lstStyle/>
                    <a:p>
                      <a:pPr>
                        <a:spcAft>
                          <a:spcPts val="0"/>
                        </a:spcAft>
                      </a:pPr>
                      <a:r>
                        <a:rPr lang="de-DE" sz="2800" b="0" dirty="0">
                          <a:solidFill>
                            <a:schemeClr val="tx1"/>
                          </a:solidFill>
                          <a:effectLst/>
                        </a:rPr>
                        <a:t>"</a:t>
                      </a:r>
                      <a:r>
                        <a:rPr lang="de-CH" sz="2800" b="0" dirty="0">
                          <a:solidFill>
                            <a:schemeClr val="tx1"/>
                          </a:solidFill>
                          <a:effectLst/>
                        </a:rPr>
                        <a:t>Denn ich habe euch zuallererst das überliefert, was ich auch empfangen habe, nämlich dass Christus für unsere Sünden gestorben ist, nach den Schriften, und dass er begraben worden ist und dass er auferstanden ist am dritten Tag, nach den Schriften.</a:t>
                      </a:r>
                      <a:r>
                        <a:rPr lang="de-DE" sz="2800" b="0" dirty="0">
                          <a:solidFill>
                            <a:schemeClr val="tx1"/>
                          </a:solidFill>
                          <a:effectLst/>
                        </a:rPr>
                        <a:t>" (15,3+4)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53436792"/>
                  </a:ext>
                </a:extLst>
              </a:tr>
            </a:tbl>
          </a:graphicData>
        </a:graphic>
      </p:graphicFrame>
    </p:spTree>
    <p:extLst>
      <p:ext uri="{BB962C8B-B14F-4D97-AF65-F5344CB8AC3E}">
        <p14:creationId xmlns:p14="http://schemas.microsoft.com/office/powerpoint/2010/main" val="135906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nvGraphicFramePr>
        <p:xfrm>
          <a:off x="461596" y="1143001"/>
          <a:ext cx="11188212" cy="384048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911641">
                <a:tc>
                  <a:txBody>
                    <a:bodyPr/>
                    <a:lstStyle/>
                    <a:p>
                      <a:pPr>
                        <a:spcAft>
                          <a:spcPts val="0"/>
                        </a:spcAft>
                      </a:pPr>
                      <a:r>
                        <a:rPr lang="de-DE" sz="2800" b="0" dirty="0">
                          <a:solidFill>
                            <a:schemeClr val="tx1"/>
                          </a:solidFill>
                          <a:effectLst/>
                        </a:rPr>
                        <a:t>"</a:t>
                      </a:r>
                      <a:r>
                        <a:rPr lang="de-CH" sz="2800" b="0" dirty="0">
                          <a:solidFill>
                            <a:schemeClr val="tx1"/>
                          </a:solidFill>
                          <a:effectLst/>
                        </a:rPr>
                        <a:t>Denn ich habe euch zuallererst das überliefert, was ich auch empfangen habe, nämlich dass Christus für unsere Sünden gestorben ist, nach den Schriften, und dass er begraben worden ist und dass er auferstanden ist am dritten Tag, nach den Schriften.</a:t>
                      </a:r>
                      <a:r>
                        <a:rPr lang="de-DE" sz="2800" b="0" dirty="0">
                          <a:solidFill>
                            <a:schemeClr val="tx1"/>
                          </a:solidFill>
                          <a:effectLst/>
                        </a:rPr>
                        <a:t>" (15,3+4)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Gottes Wort:</a:t>
                      </a:r>
                    </a:p>
                    <a:p>
                      <a:pPr>
                        <a:spcAft>
                          <a:spcPts val="0"/>
                        </a:spcAft>
                      </a:pPr>
                      <a:r>
                        <a:rPr lang="de-CH" sz="2800" dirty="0">
                          <a:effectLst/>
                        </a:rPr>
                        <a:t>Paulus hat sein Evangelium direkt vom Herrn empfangen. Seine von Gott erhaltenen Offenbarungen decken sich gänzlich mit den AT Schriften.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53436792"/>
                  </a:ext>
                </a:extLst>
              </a:tr>
            </a:tbl>
          </a:graphicData>
        </a:graphic>
      </p:graphicFrame>
    </p:spTree>
    <p:extLst>
      <p:ext uri="{BB962C8B-B14F-4D97-AF65-F5344CB8AC3E}">
        <p14:creationId xmlns:p14="http://schemas.microsoft.com/office/powerpoint/2010/main" val="2712183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extLst>
              <p:ext uri="{D42A27DB-BD31-4B8C-83A1-F6EECF244321}">
                <p14:modId xmlns:p14="http://schemas.microsoft.com/office/powerpoint/2010/main" val="1812313709"/>
              </p:ext>
            </p:extLst>
          </p:nvPr>
        </p:nvGraphicFramePr>
        <p:xfrm>
          <a:off x="461596" y="1143001"/>
          <a:ext cx="11188212" cy="384048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910149">
                <a:tc>
                  <a:txBody>
                    <a:bodyPr/>
                    <a:lstStyle/>
                    <a:p>
                      <a:pPr>
                        <a:spcAft>
                          <a:spcPts val="0"/>
                        </a:spcAft>
                      </a:pPr>
                      <a:r>
                        <a:rPr lang="de-DE" sz="2800" b="0" dirty="0">
                          <a:solidFill>
                            <a:schemeClr val="tx1"/>
                          </a:solidFill>
                          <a:effectLst/>
                        </a:rPr>
                        <a:t>"</a:t>
                      </a:r>
                      <a:r>
                        <a:rPr lang="de-CH" sz="2800" b="0" dirty="0">
                          <a:solidFill>
                            <a:schemeClr val="tx1"/>
                          </a:solidFill>
                          <a:effectLst/>
                        </a:rPr>
                        <a:t>und dass er dem </a:t>
                      </a:r>
                      <a:r>
                        <a:rPr lang="de-CH" sz="2800" b="0" u="sng" dirty="0" err="1">
                          <a:solidFill>
                            <a:schemeClr val="tx1"/>
                          </a:solidFill>
                          <a:effectLst/>
                        </a:rPr>
                        <a:t>Kephas</a:t>
                      </a:r>
                      <a:r>
                        <a:rPr lang="de-CH" sz="2800" b="0" dirty="0">
                          <a:solidFill>
                            <a:schemeClr val="tx1"/>
                          </a:solidFill>
                          <a:effectLst/>
                        </a:rPr>
                        <a:t> erschienen ist, danach </a:t>
                      </a:r>
                      <a:r>
                        <a:rPr lang="de-CH" sz="2800" b="0" u="sng" dirty="0">
                          <a:solidFill>
                            <a:schemeClr val="tx1"/>
                          </a:solidFill>
                          <a:effectLst/>
                        </a:rPr>
                        <a:t>den Zwölfen</a:t>
                      </a:r>
                      <a:r>
                        <a:rPr lang="de-CH" sz="2800" b="0" dirty="0">
                          <a:solidFill>
                            <a:schemeClr val="tx1"/>
                          </a:solidFill>
                          <a:effectLst/>
                        </a:rPr>
                        <a:t>. Danach ist er mehr als </a:t>
                      </a:r>
                      <a:r>
                        <a:rPr lang="de-CH" sz="2800" b="0" u="sng" dirty="0">
                          <a:solidFill>
                            <a:schemeClr val="tx1"/>
                          </a:solidFill>
                          <a:effectLst/>
                        </a:rPr>
                        <a:t>500 Brüdern</a:t>
                      </a:r>
                      <a:r>
                        <a:rPr lang="de-CH" sz="2800" b="0" dirty="0">
                          <a:solidFill>
                            <a:schemeClr val="tx1"/>
                          </a:solidFill>
                          <a:effectLst/>
                        </a:rPr>
                        <a:t> auf einmal erschienen, von denen die meisten noch leben, etliche aber auch entschlafen sind. Danach erschien er dem </a:t>
                      </a:r>
                      <a:r>
                        <a:rPr lang="de-CH" sz="2800" b="0" u="sng" dirty="0">
                          <a:solidFill>
                            <a:schemeClr val="tx1"/>
                          </a:solidFill>
                          <a:effectLst/>
                        </a:rPr>
                        <a:t>Jakobus</a:t>
                      </a:r>
                      <a:r>
                        <a:rPr lang="de-CH" sz="2800" b="0" dirty="0">
                          <a:solidFill>
                            <a:schemeClr val="tx1"/>
                          </a:solidFill>
                          <a:effectLst/>
                        </a:rPr>
                        <a:t>, hierauf </a:t>
                      </a:r>
                      <a:r>
                        <a:rPr lang="de-CH" sz="2800" b="0" u="sng" dirty="0">
                          <a:solidFill>
                            <a:schemeClr val="tx1"/>
                          </a:solidFill>
                          <a:effectLst/>
                        </a:rPr>
                        <a:t>sämtlichen Aposteln</a:t>
                      </a:r>
                      <a:r>
                        <a:rPr lang="de-CH" sz="2800" b="0" dirty="0">
                          <a:solidFill>
                            <a:schemeClr val="tx1"/>
                          </a:solidFill>
                          <a:effectLst/>
                        </a:rPr>
                        <a:t>.</a:t>
                      </a:r>
                      <a:r>
                        <a:rPr lang="de-DE" sz="2800" b="0" dirty="0">
                          <a:solidFill>
                            <a:schemeClr val="tx1"/>
                          </a:solidFill>
                          <a:effectLst/>
                        </a:rPr>
                        <a:t>" (15,5-7)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3083917441"/>
                  </a:ext>
                </a:extLst>
              </a:tr>
            </a:tbl>
          </a:graphicData>
        </a:graphic>
      </p:graphicFrame>
    </p:spTree>
    <p:extLst>
      <p:ext uri="{BB962C8B-B14F-4D97-AF65-F5344CB8AC3E}">
        <p14:creationId xmlns:p14="http://schemas.microsoft.com/office/powerpoint/2010/main" val="7443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148222" cy="553998"/>
          </a:xfrm>
          <a:prstGeom prst="rect">
            <a:avLst/>
          </a:prstGeom>
          <a:noFill/>
        </p:spPr>
        <p:txBody>
          <a:bodyPr wrap="none" rtlCol="0">
            <a:spAutoFit/>
          </a:bodyPr>
          <a:lstStyle/>
          <a:p>
            <a:r>
              <a:rPr lang="de-CH" sz="3000" b="1" dirty="0"/>
              <a:t>Beweise der Auferstehung (15,1 – 11)</a:t>
            </a:r>
            <a:endParaRPr lang="de-CH" sz="3000" dirty="0"/>
          </a:p>
        </p:txBody>
      </p:sp>
      <p:graphicFrame>
        <p:nvGraphicFramePr>
          <p:cNvPr id="4" name="Tabelle 3">
            <a:extLst>
              <a:ext uri="{FF2B5EF4-FFF2-40B4-BE49-F238E27FC236}">
                <a16:creationId xmlns:a16="http://schemas.microsoft.com/office/drawing/2014/main" id="{ADCA56B2-A101-4F58-AC65-BE393B6271BB}"/>
              </a:ext>
            </a:extLst>
          </p:cNvPr>
          <p:cNvGraphicFramePr>
            <a:graphicFrameLocks noGrp="1"/>
          </p:cNvGraphicFramePr>
          <p:nvPr/>
        </p:nvGraphicFramePr>
        <p:xfrm>
          <a:off x="461596" y="1143001"/>
          <a:ext cx="11188212" cy="3840480"/>
        </p:xfrm>
        <a:graphic>
          <a:graphicData uri="http://schemas.openxmlformats.org/drawingml/2006/table">
            <a:tbl>
              <a:tblPr firstRow="1" firstCol="1" bandRow="1">
                <a:tableStyleId>{5C22544A-7EE6-4342-B048-85BDC9FD1C3A}</a:tableStyleId>
              </a:tblPr>
              <a:tblGrid>
                <a:gridCol w="5594106">
                  <a:extLst>
                    <a:ext uri="{9D8B030D-6E8A-4147-A177-3AD203B41FA5}">
                      <a16:colId xmlns:a16="http://schemas.microsoft.com/office/drawing/2014/main" val="3999134151"/>
                    </a:ext>
                  </a:extLst>
                </a:gridCol>
                <a:gridCol w="5594106">
                  <a:extLst>
                    <a:ext uri="{9D8B030D-6E8A-4147-A177-3AD203B41FA5}">
                      <a16:colId xmlns:a16="http://schemas.microsoft.com/office/drawing/2014/main" val="313107381"/>
                    </a:ext>
                  </a:extLst>
                </a:gridCol>
              </a:tblGrid>
              <a:tr h="151281">
                <a:tc>
                  <a:txBody>
                    <a:bodyPr/>
                    <a:lstStyle/>
                    <a:p>
                      <a:pPr>
                        <a:spcAft>
                          <a:spcPts val="0"/>
                        </a:spcAft>
                      </a:pPr>
                      <a:r>
                        <a:rPr lang="de-DE"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tc>
                  <a:txBody>
                    <a:bodyPr/>
                    <a:lstStyle/>
                    <a:p>
                      <a:pPr>
                        <a:spcAft>
                          <a:spcPts val="0"/>
                        </a:spcAft>
                      </a:pPr>
                      <a:r>
                        <a:rPr lang="de-DE" sz="2800" dirty="0">
                          <a:effectLst/>
                        </a:rPr>
                        <a:t>Beweise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rgbClr val="0070C0"/>
                    </a:solidFill>
                  </a:tcPr>
                </a:tc>
                <a:extLst>
                  <a:ext uri="{0D108BD9-81ED-4DB2-BD59-A6C34878D82A}">
                    <a16:rowId xmlns:a16="http://schemas.microsoft.com/office/drawing/2014/main" val="758347748"/>
                  </a:ext>
                </a:extLst>
              </a:tr>
              <a:tr h="910149">
                <a:tc>
                  <a:txBody>
                    <a:bodyPr/>
                    <a:lstStyle/>
                    <a:p>
                      <a:pPr>
                        <a:spcAft>
                          <a:spcPts val="0"/>
                        </a:spcAft>
                      </a:pPr>
                      <a:r>
                        <a:rPr lang="de-DE" sz="2800" b="0" dirty="0">
                          <a:solidFill>
                            <a:schemeClr val="tx1"/>
                          </a:solidFill>
                          <a:effectLst/>
                        </a:rPr>
                        <a:t>"</a:t>
                      </a:r>
                      <a:r>
                        <a:rPr lang="de-CH" sz="2800" b="0" dirty="0">
                          <a:solidFill>
                            <a:schemeClr val="tx1"/>
                          </a:solidFill>
                          <a:effectLst/>
                        </a:rPr>
                        <a:t>und dass er dem </a:t>
                      </a:r>
                      <a:r>
                        <a:rPr lang="de-CH" sz="2800" b="0" u="sng" dirty="0" err="1">
                          <a:solidFill>
                            <a:schemeClr val="tx1"/>
                          </a:solidFill>
                          <a:effectLst/>
                        </a:rPr>
                        <a:t>Kephas</a:t>
                      </a:r>
                      <a:r>
                        <a:rPr lang="de-CH" sz="2800" b="0" dirty="0">
                          <a:solidFill>
                            <a:schemeClr val="tx1"/>
                          </a:solidFill>
                          <a:effectLst/>
                        </a:rPr>
                        <a:t> erschienen ist, danach </a:t>
                      </a:r>
                      <a:r>
                        <a:rPr lang="de-CH" sz="2800" b="0" u="sng" dirty="0">
                          <a:solidFill>
                            <a:schemeClr val="tx1"/>
                          </a:solidFill>
                          <a:effectLst/>
                        </a:rPr>
                        <a:t>den Zwölfen</a:t>
                      </a:r>
                      <a:r>
                        <a:rPr lang="de-CH" sz="2800" b="0" dirty="0">
                          <a:solidFill>
                            <a:schemeClr val="tx1"/>
                          </a:solidFill>
                          <a:effectLst/>
                        </a:rPr>
                        <a:t>. Danach ist er mehr als </a:t>
                      </a:r>
                      <a:r>
                        <a:rPr lang="de-CH" sz="2800" b="0" u="sng" dirty="0">
                          <a:solidFill>
                            <a:schemeClr val="tx1"/>
                          </a:solidFill>
                          <a:effectLst/>
                        </a:rPr>
                        <a:t>500 Brüdern</a:t>
                      </a:r>
                      <a:r>
                        <a:rPr lang="de-CH" sz="2800" b="0" dirty="0">
                          <a:solidFill>
                            <a:schemeClr val="tx1"/>
                          </a:solidFill>
                          <a:effectLst/>
                        </a:rPr>
                        <a:t> auf einmal erschienen, von denen die meisten noch leben, etliche aber auch entschlafen sind. Danach erschien er dem </a:t>
                      </a:r>
                      <a:r>
                        <a:rPr lang="de-CH" sz="2800" b="0" u="sng" dirty="0">
                          <a:solidFill>
                            <a:schemeClr val="tx1"/>
                          </a:solidFill>
                          <a:effectLst/>
                        </a:rPr>
                        <a:t>Jakobus</a:t>
                      </a:r>
                      <a:r>
                        <a:rPr lang="de-CH" sz="2800" b="0" dirty="0">
                          <a:solidFill>
                            <a:schemeClr val="tx1"/>
                          </a:solidFill>
                          <a:effectLst/>
                        </a:rPr>
                        <a:t>, hierauf </a:t>
                      </a:r>
                      <a:r>
                        <a:rPr lang="de-CH" sz="2800" b="0" u="sng" dirty="0">
                          <a:solidFill>
                            <a:schemeClr val="tx1"/>
                          </a:solidFill>
                          <a:effectLst/>
                        </a:rPr>
                        <a:t>sämtlichen Aposteln</a:t>
                      </a:r>
                      <a:r>
                        <a:rPr lang="de-CH" sz="2800" b="0" dirty="0">
                          <a:solidFill>
                            <a:schemeClr val="tx1"/>
                          </a:solidFill>
                          <a:effectLst/>
                        </a:rPr>
                        <a:t>.</a:t>
                      </a:r>
                      <a:r>
                        <a:rPr lang="de-DE" sz="2800" b="0" dirty="0">
                          <a:solidFill>
                            <a:schemeClr val="tx1"/>
                          </a:solidFill>
                          <a:effectLst/>
                        </a:rPr>
                        <a:t>" (15,5-7)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accent5">
                        <a:lumMod val="20000"/>
                        <a:lumOff val="80000"/>
                      </a:schemeClr>
                    </a:solidFill>
                  </a:tcPr>
                </a:tc>
                <a:tc>
                  <a:txBody>
                    <a:bodyPr/>
                    <a:lstStyle/>
                    <a:p>
                      <a:pPr>
                        <a:spcAft>
                          <a:spcPts val="0"/>
                        </a:spcAft>
                      </a:pPr>
                      <a:r>
                        <a:rPr lang="de-CH" sz="2800" dirty="0">
                          <a:effectLst/>
                        </a:rPr>
                        <a:t>Augenzeugen:</a:t>
                      </a:r>
                    </a:p>
                    <a:p>
                      <a:pPr>
                        <a:spcAft>
                          <a:spcPts val="0"/>
                        </a:spcAft>
                      </a:pPr>
                      <a:r>
                        <a:rPr lang="de-CH" sz="2800" dirty="0">
                          <a:effectLst/>
                        </a:rPr>
                        <a:t>Paulus listet eine Reihe von Augenzeugen auf, von denen die meisten noch leben.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3289" marR="43289" marT="0" marB="0">
                    <a:solidFill>
                      <a:schemeClr val="bg1"/>
                    </a:solidFill>
                  </a:tcPr>
                </a:tc>
                <a:extLst>
                  <a:ext uri="{0D108BD9-81ED-4DB2-BD59-A6C34878D82A}">
                    <a16:rowId xmlns:a16="http://schemas.microsoft.com/office/drawing/2014/main" val="3083917441"/>
                  </a:ext>
                </a:extLst>
              </a:tr>
            </a:tbl>
          </a:graphicData>
        </a:graphic>
      </p:graphicFrame>
    </p:spTree>
    <p:extLst>
      <p:ext uri="{BB962C8B-B14F-4D97-AF65-F5344CB8AC3E}">
        <p14:creationId xmlns:p14="http://schemas.microsoft.com/office/powerpoint/2010/main" val="2843801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3624</Words>
  <Application>Microsoft Office PowerPoint</Application>
  <PresentationFormat>Breitbild</PresentationFormat>
  <Paragraphs>317</Paragraphs>
  <Slides>59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59</vt:i4>
      </vt:variant>
    </vt:vector>
  </HeadingPairs>
  <TitlesOfParts>
    <vt:vector size="65"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204</cp:revision>
  <dcterms:created xsi:type="dcterms:W3CDTF">2018-05-19T05:14:58Z</dcterms:created>
  <dcterms:modified xsi:type="dcterms:W3CDTF">2020-03-12T15:55:53Z</dcterms:modified>
</cp:coreProperties>
</file>